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Behavioral Emotion Monitoring System for Professional Environments</a:t>
            </a:r>
          </a:p>
        </p:txBody>
      </p:sp>
      <p:sp>
        <p:nvSpPr>
          <p:cNvPr id="3" name="Subtitle 2"/>
          <p:cNvSpPr>
            <a:spLocks noGrp="1"/>
          </p:cNvSpPr>
          <p:nvPr>
            <p:ph type="subTitle" idx="1"/>
          </p:nvPr>
        </p:nvSpPr>
        <p:spPr/>
        <p:txBody>
          <a:bodyPr/>
          <a:lstStyle/>
          <a:p>
            <a:pPr algn="l"/>
            <a:r>
              <a:rPr sz="1800">
                <a:solidFill>
                  <a:srgbClr val="282828"/>
                </a:solidFill>
                <a:latin typeface="Calibri"/>
              </a:rPr>
              <a:t>By: Gurucharan Raj K, Harish R, Balaji P, Aswin C</a:t>
            </a:r>
          </a:p>
          <a:p>
            <a:pPr algn="l"/>
            <a:r>
              <a:rPr sz="1800">
                <a:solidFill>
                  <a:srgbClr val="282828"/>
                </a:solidFill>
                <a:latin typeface="Calibri"/>
              </a:rPr>
              <a:t>Department: AI &amp; Data Science</a:t>
            </a:r>
          </a:p>
          <a:p>
            <a:pPr algn="l"/>
            <a:r>
              <a:rPr sz="1800">
                <a:solidFill>
                  <a:srgbClr val="282828"/>
                </a:solidFill>
                <a:latin typeface="Calibri"/>
              </a:rPr>
              <a:t>St. Joseph’s Institute of Technology</a:t>
            </a:r>
          </a:p>
          <a:p>
            <a:pPr algn="l"/>
            <a:r>
              <a:rPr sz="1800">
                <a:solidFill>
                  <a:srgbClr val="282828"/>
                </a:solidFill>
                <a:latin typeface="Calibri"/>
              </a:rPr>
              <a:t>Presentation Date: April 2025</a:t>
            </a:r>
          </a:p>
          <a:p>
            <a:pPr algn="l"/>
          </a:p>
          <a:p>
            <a:pPr algn="l"/>
            <a:r>
              <a:rPr sz="1800">
                <a:solidFill>
                  <a:srgbClr val="282828"/>
                </a:solidFill>
                <a:latin typeface="Calibri"/>
              </a:rPr>
              <a:t>This project introduces a novel system to monitor employee emotions in real-time using facial recognition and AI, enhancing workplace well-being and productivity.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Design</a:t>
            </a:r>
          </a:p>
        </p:txBody>
      </p:sp>
      <p:sp>
        <p:nvSpPr>
          <p:cNvPr id="3" name="Content Placeholder 2"/>
          <p:cNvSpPr>
            <a:spLocks noGrp="1"/>
          </p:cNvSpPr>
          <p:nvPr>
            <p:ph idx="1"/>
          </p:nvPr>
        </p:nvSpPr>
        <p:spPr/>
        <p:txBody>
          <a:bodyPr/>
          <a:lstStyle/>
          <a:p>
            <a:pPr algn="l"/>
            <a:r>
              <a:rPr sz="1800">
                <a:solidFill>
                  <a:srgbClr val="282828"/>
                </a:solidFill>
                <a:latin typeface="Calibri"/>
              </a:rPr>
              <a:t>The system architecture consists of four main modules:</a:t>
            </a:r>
          </a:p>
          <a:p>
            <a:pPr algn="l"/>
            <a:r>
              <a:rPr sz="1800">
                <a:solidFill>
                  <a:srgbClr val="282828"/>
                </a:solidFill>
                <a:latin typeface="Calibri"/>
              </a:rPr>
              <a:t>• Input Module – Captures webcam video feed.</a:t>
            </a:r>
          </a:p>
          <a:p>
            <a:pPr algn="l"/>
            <a:r>
              <a:rPr sz="1800">
                <a:solidFill>
                  <a:srgbClr val="282828"/>
                </a:solidFill>
                <a:latin typeface="Calibri"/>
              </a:rPr>
              <a:t>• Processing Module – Detects and classifies emotions using Haar cascade and CNN.</a:t>
            </a:r>
          </a:p>
          <a:p>
            <a:pPr algn="l"/>
            <a:r>
              <a:rPr sz="1800">
                <a:solidFill>
                  <a:srgbClr val="282828"/>
                </a:solidFill>
                <a:latin typeface="Calibri"/>
              </a:rPr>
              <a:t>• Logging Module – Stores results with timestamps in CSV format.</a:t>
            </a:r>
          </a:p>
          <a:p>
            <a:pPr algn="l"/>
            <a:r>
              <a:rPr sz="1800">
                <a:solidFill>
                  <a:srgbClr val="282828"/>
                </a:solidFill>
                <a:latin typeface="Calibri"/>
              </a:rPr>
              <a:t>• Report Module – Visualizes data using Matplotlib and Pandas.</a:t>
            </a:r>
          </a:p>
          <a:p>
            <a:pPr algn="l"/>
            <a:r>
              <a:rPr sz="1800">
                <a:solidFill>
                  <a:srgbClr val="282828"/>
                </a:solidFill>
                <a:latin typeface="Calibri"/>
              </a:rPr>
              <a:t>The software stack includes Python, OpenCV, TensorFlow/Keras, Pandas, Tkinter. The system is lightweight and can run on standard office hardware.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Code &amp; Output</a:t>
            </a:r>
          </a:p>
        </p:txBody>
      </p:sp>
      <p:sp>
        <p:nvSpPr>
          <p:cNvPr id="3" name="Content Placeholder 2"/>
          <p:cNvSpPr>
            <a:spLocks noGrp="1"/>
          </p:cNvSpPr>
          <p:nvPr>
            <p:ph idx="1"/>
          </p:nvPr>
        </p:nvSpPr>
        <p:spPr/>
        <p:txBody>
          <a:bodyPr/>
          <a:lstStyle/>
          <a:p>
            <a:pPr algn="l"/>
            <a:r>
              <a:rPr sz="1800">
                <a:solidFill>
                  <a:srgbClr val="282828"/>
                </a:solidFill>
                <a:latin typeface="Calibri"/>
              </a:rPr>
              <a:t>The core Python code includes the following functionalities:</a:t>
            </a:r>
          </a:p>
          <a:p>
            <a:pPr algn="l"/>
            <a:r>
              <a:rPr sz="1800">
                <a:solidFill>
                  <a:srgbClr val="282828"/>
                </a:solidFill>
                <a:latin typeface="Calibri"/>
              </a:rPr>
              <a:t>• Loading trained CNN model for prediction.</a:t>
            </a:r>
          </a:p>
          <a:p>
            <a:pPr algn="l"/>
            <a:r>
              <a:rPr sz="1800">
                <a:solidFill>
                  <a:srgbClr val="282828"/>
                </a:solidFill>
                <a:latin typeface="Calibri"/>
              </a:rPr>
              <a:t>• Using OpenCV to capture face and predict emotion in real time.</a:t>
            </a:r>
          </a:p>
          <a:p>
            <a:pPr algn="l"/>
            <a:r>
              <a:rPr sz="1800">
                <a:solidFill>
                  <a:srgbClr val="282828"/>
                </a:solidFill>
                <a:latin typeface="Calibri"/>
              </a:rPr>
              <a:t>• Saving logs to CSV in the format: [Timestamp, Emotion].</a:t>
            </a:r>
          </a:p>
          <a:p>
            <a:pPr algn="l"/>
            <a:r>
              <a:rPr sz="1800">
                <a:solidFill>
                  <a:srgbClr val="282828"/>
                </a:solidFill>
                <a:latin typeface="Calibri"/>
              </a:rPr>
              <a:t>• Generating bar/line graphs showing emotional trends over a period.</a:t>
            </a:r>
          </a:p>
          <a:p>
            <a:pPr algn="l"/>
            <a:r>
              <a:rPr sz="1800">
                <a:solidFill>
                  <a:srgbClr val="282828"/>
                </a:solidFill>
                <a:latin typeface="Calibri"/>
              </a:rPr>
              <a:t>Example: A bar chart showing emotion distribution for an entire workday.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&amp; Discussion</a:t>
            </a:r>
          </a:p>
        </p:txBody>
      </p:sp>
      <p:sp>
        <p:nvSpPr>
          <p:cNvPr id="3" name="Content Placeholder 2"/>
          <p:cNvSpPr>
            <a:spLocks noGrp="1"/>
          </p:cNvSpPr>
          <p:nvPr>
            <p:ph idx="1"/>
          </p:nvPr>
        </p:nvSpPr>
        <p:spPr/>
        <p:txBody>
          <a:bodyPr/>
          <a:lstStyle/>
          <a:p>
            <a:pPr algn="l"/>
            <a:r>
              <a:rPr sz="1800">
                <a:solidFill>
                  <a:srgbClr val="282828"/>
                </a:solidFill>
                <a:latin typeface="Calibri"/>
              </a:rPr>
              <a:t>The system was tested in simulated environments with multiple subjects. Results show over 90% accuracy in emotion recognition for trained emotion categories. Real-time responsiveness was maintained without system lag. User testing with faculty and peers provided positive feedback on usability and practical utility. The CSV and visual reports allowed easy interpretation of emotional data. This demonstrates that our system is not only technically sound but also deployable in real HR environments.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&amp; Limitations</a:t>
            </a:r>
          </a:p>
        </p:txBody>
      </p:sp>
      <p:sp>
        <p:nvSpPr>
          <p:cNvPr id="3" name="Content Placeholder 2"/>
          <p:cNvSpPr>
            <a:spLocks noGrp="1"/>
          </p:cNvSpPr>
          <p:nvPr>
            <p:ph idx="1"/>
          </p:nvPr>
        </p:nvSpPr>
        <p:spPr/>
        <p:txBody>
          <a:bodyPr/>
          <a:lstStyle/>
          <a:p>
            <a:pPr algn="l"/>
            <a:r>
              <a:rPr sz="1800">
                <a:solidFill>
                  <a:srgbClr val="282828"/>
                </a:solidFill>
                <a:latin typeface="Calibri"/>
              </a:rPr>
              <a:t>Advantages:</a:t>
            </a:r>
          </a:p>
          <a:p>
            <a:pPr algn="l"/>
            <a:r>
              <a:rPr sz="1800">
                <a:solidFill>
                  <a:srgbClr val="282828"/>
                </a:solidFill>
                <a:latin typeface="Calibri"/>
              </a:rPr>
              <a:t>• Enables continuous emotion monitoring.</a:t>
            </a:r>
          </a:p>
          <a:p>
            <a:pPr algn="l"/>
            <a:r>
              <a:rPr sz="1800">
                <a:solidFill>
                  <a:srgbClr val="282828"/>
                </a:solidFill>
                <a:latin typeface="Calibri"/>
              </a:rPr>
              <a:t>• Supports data-driven HR interventions.</a:t>
            </a:r>
          </a:p>
          <a:p>
            <a:pPr algn="l"/>
            <a:r>
              <a:rPr sz="1800">
                <a:solidFill>
                  <a:srgbClr val="282828"/>
                </a:solidFill>
                <a:latin typeface="Calibri"/>
              </a:rPr>
              <a:t>• Simple, intuitive GUI suitable for non-tech users.</a:t>
            </a:r>
          </a:p>
          <a:p>
            <a:pPr algn="l"/>
          </a:p>
          <a:p>
            <a:pPr algn="l"/>
            <a:r>
              <a:rPr sz="1800">
                <a:solidFill>
                  <a:srgbClr val="282828"/>
                </a:solidFill>
                <a:latin typeface="Calibri"/>
              </a:rPr>
              <a:t>Limitations:</a:t>
            </a:r>
          </a:p>
          <a:p>
            <a:pPr algn="l"/>
            <a:r>
              <a:rPr sz="1800">
                <a:solidFill>
                  <a:srgbClr val="282828"/>
                </a:solidFill>
                <a:latin typeface="Calibri"/>
              </a:rPr>
              <a:t>• Can only recognize four emotion categories.</a:t>
            </a:r>
          </a:p>
          <a:p>
            <a:pPr algn="l"/>
            <a:r>
              <a:rPr sz="1800">
                <a:solidFill>
                  <a:srgbClr val="282828"/>
                </a:solidFill>
                <a:latin typeface="Calibri"/>
              </a:rPr>
              <a:t>• Requires consistent lighting for best results.</a:t>
            </a:r>
          </a:p>
          <a:p>
            <a:pPr algn="l"/>
            <a:r>
              <a:rPr sz="1800">
                <a:solidFill>
                  <a:srgbClr val="282828"/>
                </a:solidFill>
                <a:latin typeface="Calibri"/>
              </a:rPr>
              <a:t>• Doesn’t include voice or gesture-based emotion recognition.</a:t>
            </a:r>
          </a:p>
          <a:p>
            <a:pPr algn="l"/>
          </a:p>
          <a:p>
            <a:pPr algn="l"/>
            <a:r>
              <a:rPr sz="1800">
                <a:solidFill>
                  <a:srgbClr val="282828"/>
                </a:solidFill>
                <a:latin typeface="Calibri"/>
              </a:rPr>
              <a:t>Despite these limitations, the system provides a solid foundation for future enhancements.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pPr algn="l"/>
            <a:r>
              <a:rPr sz="1800">
                <a:solidFill>
                  <a:srgbClr val="282828"/>
                </a:solidFill>
                <a:latin typeface="Calibri"/>
              </a:rPr>
              <a:t>To expand the capabilities and reach of the system, the following improvements are proposed:</a:t>
            </a:r>
          </a:p>
          <a:p>
            <a:pPr algn="l"/>
            <a:r>
              <a:rPr sz="1800">
                <a:solidFill>
                  <a:srgbClr val="282828"/>
                </a:solidFill>
                <a:latin typeface="Calibri"/>
              </a:rPr>
              <a:t>• Integration with workplace communication tools like Slack and Microsoft Teams.</a:t>
            </a:r>
          </a:p>
          <a:p>
            <a:pPr algn="l"/>
            <a:r>
              <a:rPr sz="1800">
                <a:solidFill>
                  <a:srgbClr val="282828"/>
                </a:solidFill>
                <a:latin typeface="Calibri"/>
              </a:rPr>
              <a:t>• Expansion of emotion categories to include surprise, disgust, etc.</a:t>
            </a:r>
          </a:p>
          <a:p>
            <a:pPr algn="l"/>
            <a:r>
              <a:rPr sz="1800">
                <a:solidFill>
                  <a:srgbClr val="282828"/>
                </a:solidFill>
                <a:latin typeface="Calibri"/>
              </a:rPr>
              <a:t>• Migrating to cloud for remote monitoring and analytics dashboards.</a:t>
            </a:r>
          </a:p>
          <a:p>
            <a:pPr algn="l"/>
            <a:r>
              <a:rPr sz="1800">
                <a:solidFill>
                  <a:srgbClr val="282828"/>
                </a:solidFill>
                <a:latin typeface="Calibri"/>
              </a:rPr>
              <a:t>• Multimodal emotion recognition by including audio and gesture inputs.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&amp; Acknowledgment</a:t>
            </a:r>
          </a:p>
        </p:txBody>
      </p:sp>
      <p:sp>
        <p:nvSpPr>
          <p:cNvPr id="3" name="Content Placeholder 2"/>
          <p:cNvSpPr>
            <a:spLocks noGrp="1"/>
          </p:cNvSpPr>
          <p:nvPr>
            <p:ph idx="1"/>
          </p:nvPr>
        </p:nvSpPr>
        <p:spPr/>
        <p:txBody>
          <a:bodyPr/>
          <a:lstStyle/>
          <a:p>
            <a:pPr algn="l"/>
            <a:r>
              <a:rPr sz="1800">
                <a:solidFill>
                  <a:srgbClr val="282828"/>
                </a:solidFill>
                <a:latin typeface="Calibri"/>
              </a:rPr>
              <a:t>The Behavioral Emotion Monitoring System presents a significant step toward emotionally intelligent workplaces. It empowers HR teams to proactively address emotional distress among employees. The project combines AI, GUI design, and data analytics into a single deployable solution. We extend our heartfelt gratitude to our faculty mentors, peers, and the Department of AI &amp; Data Science for their guidance and support throughout this project journey.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pPr algn="l"/>
            <a:r>
              <a:rPr sz="1800">
                <a:solidFill>
                  <a:srgbClr val="282828"/>
                </a:solidFill>
                <a:latin typeface="Calibri"/>
              </a:rPr>
              <a:t>The software industry is increasingly facing challenges related to employee stress and burnout. This project proposes a Behavioral Emotion Monitoring System that leverages deep learning techniques to detect human emotions such as happiness, sadness, neutrality, and anger through facial expressions. Using CNN models integrated with OpenCV and a Tkinter GUI, the system operates in real-time and logs emotions every 30 minutes. Reports generated from this data help HR and managers gain valuable insights into employee emotional states. This proactive monitoring can lead to early identification of stress patterns, thereby fostering a healthier and more productive work environment.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lgn="l"/>
            <a:r>
              <a:rPr sz="1800">
                <a:solidFill>
                  <a:srgbClr val="282828"/>
                </a:solidFill>
                <a:latin typeface="Calibri"/>
              </a:rPr>
              <a:t>Emotional health is a critical yet often overlooked component of employee productivity. In high-pressure software development environments, unaddressed emotional states can lead to poor performance and attrition. Traditional feedback mechanisms fail to capture real-time emotional shifts. This system uses computer vision and machine learning to provide a continuous and objective measure of emotional well-being. It supports managers in making informed decisions that enhance team morale and performance, offering a new perspective on employee experience and engagement.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pPr algn="l"/>
            <a:r>
              <a:rPr sz="1800">
                <a:solidFill>
                  <a:srgbClr val="282828"/>
                </a:solidFill>
                <a:latin typeface="Calibri"/>
              </a:rPr>
              <a:t>• To detect and classify emotions such as Happy, Sad, Neutral, and Angry from webcam feeds.</a:t>
            </a:r>
          </a:p>
          <a:p>
            <a:pPr algn="l"/>
            <a:r>
              <a:rPr sz="1800">
                <a:solidFill>
                  <a:srgbClr val="282828"/>
                </a:solidFill>
                <a:latin typeface="Calibri"/>
              </a:rPr>
              <a:t>• To log the detected emotion along with a timestamp in a CSV file every 30 minutes.</a:t>
            </a:r>
          </a:p>
          <a:p>
            <a:pPr algn="l"/>
            <a:r>
              <a:rPr sz="1800">
                <a:solidFill>
                  <a:srgbClr val="282828"/>
                </a:solidFill>
                <a:latin typeface="Calibri"/>
              </a:rPr>
              <a:t>• To provide visualizations such as graphs and reports for daily and monthly emotional trends.</a:t>
            </a:r>
          </a:p>
          <a:p>
            <a:pPr algn="l"/>
            <a:r>
              <a:rPr sz="1800">
                <a:solidFill>
                  <a:srgbClr val="282828"/>
                </a:solidFill>
                <a:latin typeface="Calibri"/>
              </a:rPr>
              <a:t>• To develop a user-friendly graphical user interface (GUI) so non-technical HR personnel can operate the system with ease.</a:t>
            </a:r>
          </a:p>
          <a:p>
            <a:pPr algn="l"/>
            <a:r>
              <a:rPr sz="1800">
                <a:solidFill>
                  <a:srgbClr val="282828"/>
                </a:solidFill>
                <a:latin typeface="Calibri"/>
              </a:rPr>
              <a:t>• To ensure the system is scalable and adaptable for future enhancements like cloud integration and additional emotion types.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Scope</a:t>
            </a:r>
          </a:p>
        </p:txBody>
      </p:sp>
      <p:sp>
        <p:nvSpPr>
          <p:cNvPr id="3" name="Content Placeholder 2"/>
          <p:cNvSpPr>
            <a:spLocks noGrp="1"/>
          </p:cNvSpPr>
          <p:nvPr>
            <p:ph idx="1"/>
          </p:nvPr>
        </p:nvSpPr>
        <p:spPr/>
        <p:txBody>
          <a:bodyPr/>
          <a:lstStyle/>
          <a:p>
            <a:pPr algn="l"/>
            <a:r>
              <a:rPr sz="1800">
                <a:solidFill>
                  <a:srgbClr val="282828"/>
                </a:solidFill>
                <a:latin typeface="Calibri"/>
              </a:rPr>
              <a:t>This project is designed as a desktop-based system for individual employee workstations or HR desks. The current scope includes facial emotion recognition using a trained CNN model and data logging capabilities. It does not incorporate automated decision-making or advanced emotion analysis such as tone of voice or posture. The tool serves as a monitoring and reporting aid to help HR departments recognize patterns. However, the architecture is modular, making it possible to integrate future features like cloud storage, emotion prediction over time, and organizational dashboards.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 Overview</a:t>
            </a:r>
          </a:p>
        </p:txBody>
      </p:sp>
      <p:sp>
        <p:nvSpPr>
          <p:cNvPr id="3" name="Content Placeholder 2"/>
          <p:cNvSpPr>
            <a:spLocks noGrp="1"/>
          </p:cNvSpPr>
          <p:nvPr>
            <p:ph idx="1"/>
          </p:nvPr>
        </p:nvSpPr>
        <p:spPr/>
        <p:txBody>
          <a:bodyPr/>
          <a:lstStyle/>
          <a:p>
            <a:pPr algn="l"/>
            <a:r>
              <a:rPr sz="1800">
                <a:solidFill>
                  <a:srgbClr val="282828"/>
                </a:solidFill>
                <a:latin typeface="Calibri"/>
              </a:rPr>
              <a:t>The system's workflow consists of the following steps:</a:t>
            </a:r>
          </a:p>
          <a:p>
            <a:pPr algn="l"/>
            <a:r>
              <a:rPr sz="1800">
                <a:solidFill>
                  <a:srgbClr val="282828"/>
                </a:solidFill>
                <a:latin typeface="Calibri"/>
              </a:rPr>
              <a:t>1. The webcam captures live video feed.</a:t>
            </a:r>
          </a:p>
          <a:p>
            <a:pPr algn="l"/>
            <a:r>
              <a:rPr sz="1800">
                <a:solidFill>
                  <a:srgbClr val="282828"/>
                </a:solidFill>
                <a:latin typeface="Calibri"/>
              </a:rPr>
              <a:t>2. Haar cascade classifiers detect faces in the frame.</a:t>
            </a:r>
          </a:p>
          <a:p>
            <a:pPr algn="l"/>
            <a:r>
              <a:rPr sz="1800">
                <a:solidFill>
                  <a:srgbClr val="282828"/>
                </a:solidFill>
                <a:latin typeface="Calibri"/>
              </a:rPr>
              <a:t>3. A trained CNN model classifies the facial expression into one of the four predefined emotion categories.</a:t>
            </a:r>
          </a:p>
          <a:p>
            <a:pPr algn="l"/>
            <a:r>
              <a:rPr sz="1800">
                <a:solidFill>
                  <a:srgbClr val="282828"/>
                </a:solidFill>
                <a:latin typeface="Calibri"/>
              </a:rPr>
              <a:t>4. The emotion, along with the timestamp, is logged in a CSV file every 30 minutes.</a:t>
            </a:r>
          </a:p>
          <a:p>
            <a:pPr algn="l"/>
            <a:r>
              <a:rPr sz="1800">
                <a:solidFill>
                  <a:srgbClr val="282828"/>
                </a:solidFill>
                <a:latin typeface="Calibri"/>
              </a:rPr>
              <a:t>5. At the end of the day or month, the system generates graphs and summary reports using the logged data.</a:t>
            </a:r>
          </a:p>
          <a:p>
            <a:pPr algn="l"/>
            <a:r>
              <a:rPr sz="1800">
                <a:solidFill>
                  <a:srgbClr val="282828"/>
                </a:solidFill>
                <a:latin typeface="Calibri"/>
              </a:rPr>
              <a:t>This modular pipeline ensures accuracy, usability, and ease of debugging.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 Survey</a:t>
            </a:r>
          </a:p>
        </p:txBody>
      </p:sp>
      <p:sp>
        <p:nvSpPr>
          <p:cNvPr id="3" name="Content Placeholder 2"/>
          <p:cNvSpPr>
            <a:spLocks noGrp="1"/>
          </p:cNvSpPr>
          <p:nvPr>
            <p:ph idx="1"/>
          </p:nvPr>
        </p:nvSpPr>
        <p:spPr/>
        <p:txBody>
          <a:bodyPr/>
          <a:lstStyle/>
          <a:p>
            <a:pPr algn="l"/>
            <a:r>
              <a:rPr sz="1800">
                <a:solidFill>
                  <a:srgbClr val="282828"/>
                </a:solidFill>
                <a:latin typeface="Calibri"/>
              </a:rPr>
              <a:t>• The Facial Action Coding System (FACS) has been a popular technique for manual emotion annotation but lacks automation.</a:t>
            </a:r>
          </a:p>
          <a:p>
            <a:pPr algn="l"/>
            <a:r>
              <a:rPr sz="1800">
                <a:solidFill>
                  <a:srgbClr val="282828"/>
                </a:solidFill>
                <a:latin typeface="Calibri"/>
              </a:rPr>
              <a:t>• OpenCV and Dlib libraries have advanced real-time face detection, which is utilized in this project.</a:t>
            </a:r>
          </a:p>
          <a:p>
            <a:pPr algn="l"/>
            <a:r>
              <a:rPr sz="1800">
                <a:solidFill>
                  <a:srgbClr val="282828"/>
                </a:solidFill>
                <a:latin typeface="Calibri"/>
              </a:rPr>
              <a:t>• Tkinter has been effective for lightweight desktop applications, making it suitable for GUI implementation.</a:t>
            </a:r>
          </a:p>
          <a:p>
            <a:pPr algn="l"/>
            <a:r>
              <a:rPr sz="1800">
                <a:solidFill>
                  <a:srgbClr val="282828"/>
                </a:solidFill>
                <a:latin typeface="Calibri"/>
              </a:rPr>
              <a:t>• Previous works often lacked real-time emotion logging and analytics capabilities, which this project addresses directly.</a:t>
            </a:r>
          </a:p>
          <a:p>
            <a:pPr algn="l"/>
            <a:r>
              <a:rPr sz="1800">
                <a:solidFill>
                  <a:srgbClr val="282828"/>
                </a:solidFill>
                <a:latin typeface="Calibri"/>
              </a:rPr>
              <a:t>• Incorporation of visual data representation for better understanding sets our system apart from text-based outputs.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Comparative Analysis</a:t>
            </a:r>
          </a:p>
        </p:txBody>
      </p:sp>
      <p:sp>
        <p:nvSpPr>
          <p:cNvPr id="3" name="Content Placeholder 2"/>
          <p:cNvSpPr>
            <a:spLocks noGrp="1"/>
          </p:cNvSpPr>
          <p:nvPr>
            <p:ph idx="1"/>
          </p:nvPr>
        </p:nvSpPr>
        <p:spPr/>
        <p:txBody>
          <a:bodyPr/>
          <a:lstStyle/>
          <a:p>
            <a:pPr algn="l"/>
            <a:r>
              <a:rPr sz="1800">
                <a:solidFill>
                  <a:srgbClr val="282828"/>
                </a:solidFill>
                <a:latin typeface="Calibri"/>
              </a:rPr>
              <a:t>The following key features distinguish our system from existing emotion recognition frameworks:</a:t>
            </a:r>
          </a:p>
          <a:p>
            <a:pPr algn="l"/>
            <a:r>
              <a:rPr sz="1800">
                <a:solidFill>
                  <a:srgbClr val="282828"/>
                </a:solidFill>
                <a:latin typeface="Calibri"/>
              </a:rPr>
              <a:t>• Real-Time Monitoring – Existing systems lack periodic logging and timestamped analysis.</a:t>
            </a:r>
          </a:p>
          <a:p>
            <a:pPr algn="l"/>
            <a:r>
              <a:rPr sz="1800">
                <a:solidFill>
                  <a:srgbClr val="282828"/>
                </a:solidFill>
                <a:latin typeface="Calibri"/>
              </a:rPr>
              <a:t>• GUI Integration – Most systems are backend-only or require code-level interaction.</a:t>
            </a:r>
          </a:p>
          <a:p>
            <a:pPr algn="l"/>
            <a:r>
              <a:rPr sz="1800">
                <a:solidFill>
                  <a:srgbClr val="282828"/>
                </a:solidFill>
                <a:latin typeface="Calibri"/>
              </a:rPr>
              <a:t>• Visual Reporting – We offer graphical insights into emotional patterns.</a:t>
            </a:r>
          </a:p>
          <a:p>
            <a:pPr algn="l"/>
            <a:r>
              <a:rPr sz="1800">
                <a:solidFill>
                  <a:srgbClr val="282828"/>
                </a:solidFill>
                <a:latin typeface="Calibri"/>
              </a:rPr>
              <a:t>• User-Centric Design – Designed specifically for use by HR teams and managers.</a:t>
            </a:r>
          </a:p>
          <a:p>
            <a:pPr algn="l"/>
            <a:r>
              <a:rPr sz="1800">
                <a:solidFill>
                  <a:srgbClr val="282828"/>
                </a:solidFill>
                <a:latin typeface="Calibri"/>
              </a:rPr>
              <a:t>Our approach delivers operational usability alongside technical robustness.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Analysis</a:t>
            </a:r>
          </a:p>
        </p:txBody>
      </p:sp>
      <p:sp>
        <p:nvSpPr>
          <p:cNvPr id="3" name="Content Placeholder 2"/>
          <p:cNvSpPr>
            <a:spLocks noGrp="1"/>
          </p:cNvSpPr>
          <p:nvPr>
            <p:ph idx="1"/>
          </p:nvPr>
        </p:nvSpPr>
        <p:spPr/>
        <p:txBody>
          <a:bodyPr/>
          <a:lstStyle/>
          <a:p>
            <a:pPr algn="l"/>
            <a:r>
              <a:rPr sz="1800">
                <a:solidFill>
                  <a:srgbClr val="282828"/>
                </a:solidFill>
                <a:latin typeface="Calibri"/>
              </a:rPr>
              <a:t>Existing systems primarily offer either emotion detection for entertainment or academic research. Our system bridges this gap by providing a deployable tool with practical use cases in professional environments.</a:t>
            </a:r>
          </a:p>
          <a:p>
            <a:pPr algn="l"/>
            <a:r>
              <a:rPr sz="1800">
                <a:solidFill>
                  <a:srgbClr val="282828"/>
                </a:solidFill>
                <a:latin typeface="Calibri"/>
              </a:rPr>
              <a:t>Feasibility:</a:t>
            </a:r>
          </a:p>
          <a:p>
            <a:pPr algn="l"/>
            <a:r>
              <a:rPr sz="1800">
                <a:solidFill>
                  <a:srgbClr val="282828"/>
                </a:solidFill>
                <a:latin typeface="Calibri"/>
              </a:rPr>
              <a:t>• Technically feasible using open-source libraries.</a:t>
            </a:r>
          </a:p>
          <a:p>
            <a:pPr algn="l"/>
            <a:r>
              <a:rPr sz="1800">
                <a:solidFill>
                  <a:srgbClr val="282828"/>
                </a:solidFill>
                <a:latin typeface="Calibri"/>
              </a:rPr>
              <a:t>• Operationally feasible due to intuitive GUI.</a:t>
            </a:r>
          </a:p>
          <a:p>
            <a:pPr algn="l"/>
            <a:r>
              <a:rPr sz="1800">
                <a:solidFill>
                  <a:srgbClr val="282828"/>
                </a:solidFill>
                <a:latin typeface="Calibri"/>
              </a:rPr>
              <a:t>SWOT Analysis:</a:t>
            </a:r>
          </a:p>
          <a:p>
            <a:pPr algn="l"/>
            <a:r>
              <a:rPr sz="1800">
                <a:solidFill>
                  <a:srgbClr val="282828"/>
                </a:solidFill>
                <a:latin typeface="Calibri"/>
              </a:rPr>
              <a:t>• Strengths: Real-time, scalable, easy-to-use.</a:t>
            </a:r>
          </a:p>
          <a:p>
            <a:pPr algn="l"/>
            <a:r>
              <a:rPr sz="1800">
                <a:solidFill>
                  <a:srgbClr val="282828"/>
                </a:solidFill>
                <a:latin typeface="Calibri"/>
              </a:rPr>
              <a:t>• Weaknesses: Limited emotion categories.</a:t>
            </a:r>
          </a:p>
          <a:p>
            <a:pPr algn="l"/>
            <a:r>
              <a:rPr sz="1800">
                <a:solidFill>
                  <a:srgbClr val="282828"/>
                </a:solidFill>
                <a:latin typeface="Calibri"/>
              </a:rPr>
              <a:t>• Opportunities: Cloud and voice integration.</a:t>
            </a:r>
          </a:p>
          <a:p>
            <a:pPr algn="l"/>
            <a:r>
              <a:rPr sz="1800">
                <a:solidFill>
                  <a:srgbClr val="282828"/>
                </a:solidFill>
                <a:latin typeface="Calibri"/>
              </a:rPr>
              <a:t>• Threats: Privacy concerns and data misuse if not managed properly.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