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Lst>
  <p:notesMasterIdLst>
    <p:notesMasterId r:id="rId7"/>
  </p:notesMasterIdLst>
  <p:sldSz cx="14630400" cy="8229600"/>
  <p:notesSz cx="8229600" cy="14630400"/>
  <p:embeddedFontLst>
    <p:embeddedFont>
      <p:font typeface="Barlow"/>
      <p:regular r:id="rId12"/>
    </p:embeddedFont>
    <p:embeddedFont>
      <p:font typeface="Barlow"/>
      <p:regular r:id="rId13"/>
    </p:embeddedFont>
    <p:embeddedFont>
      <p:font typeface="Barlow"/>
      <p:regular r:id="rId14"/>
    </p:embeddedFont>
    <p:embeddedFont>
      <p:font typeface="Barlow"/>
      <p:regular r:id="rId15"/>
    </p:embeddedFont>
    <p:embeddedFont>
      <p:font typeface="Montserrat"/>
      <p:regular r:id="rId16"/>
    </p:embeddedFont>
    <p:embeddedFont>
      <p:font typeface="Montserrat"/>
      <p:regular r:id="rId17"/>
    </p:embeddedFont>
    <p:embeddedFont>
      <p:font typeface="Montserrat"/>
      <p:regular r:id="rId18"/>
    </p:embeddedFont>
    <p:embeddedFont>
      <p:font typeface="Montserrat"/>
      <p:regular r:id="rId19"/>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presProps" Target="presProps.xml"/><Relationship Id="rId9" Type="http://schemas.openxmlformats.org/officeDocument/2006/relationships/viewProps" Target="viewProps.xml"/><Relationship Id="rId10" Type="http://schemas.openxmlformats.org/officeDocument/2006/relationships/theme" Target="theme/theme1.xml"/><Relationship Id="rId11" Type="http://schemas.openxmlformats.org/officeDocument/2006/relationships/tableStyles" Target="tableStyles.xml"/><Relationship Id="rId12" Type="http://schemas.openxmlformats.org/officeDocument/2006/relationships/font" Target="fonts/font1.fntdata"/><Relationship Id="rId13" Type="http://schemas.openxmlformats.org/officeDocument/2006/relationships/font" Target="fonts/font2.fntdata"/><Relationship Id="rId14" Type="http://schemas.openxmlformats.org/officeDocument/2006/relationships/font" Target="fonts/font3.fntdata"/><Relationship Id="rId15" Type="http://schemas.openxmlformats.org/officeDocument/2006/relationships/font" Target="fonts/font4.fntdata"/><Relationship Id="rId16" Type="http://schemas.openxmlformats.org/officeDocument/2006/relationships/font" Target="fonts/font5.fntdata"/><Relationship Id="rId17" Type="http://schemas.openxmlformats.org/officeDocument/2006/relationships/font" Target="fonts/font6.fntdata"/><Relationship Id="rId18" Type="http://schemas.openxmlformats.org/officeDocument/2006/relationships/font" Target="fonts/font7.fntdata"/><Relationship Id="rId19"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2-1.png"/><Relationship Id="rId2" Type="http://schemas.openxmlformats.org/officeDocument/2006/relationships/image" Target="../media/image-1002-2.png"/><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3-1.png"/><Relationship Id="rId2" Type="http://schemas.openxmlformats.org/officeDocument/2006/relationships/image" Target="../media/image-1003-2.png"/><Relationship Id="rId4"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4-1.png"/><Relationship Id="rId2" Type="http://schemas.openxmlformats.org/officeDocument/2006/relationships/image" Target="../media/image-1004-2.png"/><Relationship Id="rId4"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5-1.png"/><Relationship Id="rId2" Type="http://schemas.openxmlformats.org/officeDocument/2006/relationships/image" Target="../media/image-1005-2.png"/><Relationship Id="rId4"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1" Type="http://schemas.openxmlformats.org/officeDocument/2006/relationships/image" Target="../media/image-1006-1.png"/><Relationship Id="rId2" Type="http://schemas.openxmlformats.org/officeDocument/2006/relationships/image" Target="../media/image-1006-2.png"/><Relationship Id="rId4"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FFFFF"/>
          </a:solidFill>
          <a:ln/>
        </p:spPr>
      </p:sp>
      <p:pic>
        <p:nvPicPr>
          <p:cNvPr id="4" name="Image 1" descr="preencoded.png">
            <a:hlinkClick r:id="rId3" tooltip=""/>
          </p:cNvPr>
          <p:cNvPicPr>
            <a:picLocks noChangeAspect="1"/>
          </p:cNvPicPr>
          <p:nvPr/>
        </p:nvPicPr>
        <p:blipFill>
          <a:blip r:embed="rId2"/>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1.png"/><Relationship Id="rId2" Type="http://schemas.openxmlformats.org/officeDocument/2006/relationships/image" Target="../media/image-1-2.png"/><Relationship Id="rId3" Type="http://schemas.openxmlformats.org/officeDocument/2006/relationships/image" Target="../media/image-1-3.png"/><Relationship Id="rId4" Type="http://schemas.openxmlformats.org/officeDocument/2006/relationships/image" Target="../media/image-1-4.png"/><Relationship Id="rId5" Type="http://schemas.openxmlformats.org/officeDocument/2006/relationships/image" Target="../media/image-1-5.png"/><Relationship Id="rId6" Type="http://schemas.openxmlformats.org/officeDocument/2006/relationships/image" Target="../media/image-1-6.png"/><Relationship Id="rId7" Type="http://schemas.openxmlformats.org/officeDocument/2006/relationships/image" Target="../media/image-1-7.png"/><Relationship Id="rId8" Type="http://schemas.openxmlformats.org/officeDocument/2006/relationships/image" Target="../media/image-1-8.png"/><Relationship Id="rId9" Type="http://schemas.openxmlformats.org/officeDocument/2006/relationships/image" Target="../media/image-1-9.png"/><Relationship Id="rId10" Type="http://schemas.openxmlformats.org/officeDocument/2006/relationships/slideLayout" Target="../slideLayouts/slideLayout2.xml"/><Relationship Id="rId11"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slideLayout" Target="../slideLayouts/slideLayout3.xml"/><Relationship Id="rId7"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slideLayout" Target="../slideLayouts/slideLayout4.xml"/><Relationship Id="rId7"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image" Target="../media/image-4-6.png"/><Relationship Id="rId7" Type="http://schemas.openxmlformats.org/officeDocument/2006/relationships/slideLayout" Target="../slideLayouts/slideLayout5.xml"/><Relationship Id="rId8"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image" Target="../media/image-5-10.png"/><Relationship Id="rId11" Type="http://schemas.openxmlformats.org/officeDocument/2006/relationships/image" Target="../media/image-5-11.png"/><Relationship Id="rId12" Type="http://schemas.openxmlformats.org/officeDocument/2006/relationships/image" Target="../media/image-5-12.png"/><Relationship Id="rId13" Type="http://schemas.openxmlformats.org/officeDocument/2006/relationships/image" Target="../media/image-5-13.png"/><Relationship Id="rId14" Type="http://schemas.openxmlformats.org/officeDocument/2006/relationships/image" Target="../media/image-5-14.png"/><Relationship Id="rId15" Type="http://schemas.openxmlformats.org/officeDocument/2006/relationships/image" Target="../media/image-5-15.png"/><Relationship Id="rId16" Type="http://schemas.openxmlformats.org/officeDocument/2006/relationships/image" Target="../media/image-5-16.png"/><Relationship Id="rId17" Type="http://schemas.openxmlformats.org/officeDocument/2006/relationships/image" Target="../media/image-5-17.png"/><Relationship Id="rId18" Type="http://schemas.openxmlformats.org/officeDocument/2006/relationships/image" Target="../media/image-5-18.png"/><Relationship Id="rId19" Type="http://schemas.openxmlformats.org/officeDocument/2006/relationships/slideLayout" Target="../slideLayouts/slideLayout6.xml"/><Relationship Id="rId20" Type="http://schemas.openxmlformats.org/officeDocument/2006/relationships/notesSlide" Target="../notesSlides/notesSlide5.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423029" y="290870"/>
            <a:ext cx="8038148" cy="347901"/>
          </a:xfrm>
          <a:prstGeom prst="rect">
            <a:avLst/>
          </a:prstGeom>
          <a:noFill/>
          <a:ln/>
        </p:spPr>
        <p:txBody>
          <a:bodyPr wrap="none" lIns="0" tIns="0" rIns="0" bIns="0" rtlCol="0" anchor="t"/>
          <a:lstStyle/>
          <a:p>
            <a:pPr algn="l" indent="0" marL="0">
              <a:lnSpc>
                <a:spcPts val="2700"/>
              </a:lnSpc>
              <a:buNone/>
            </a:pPr>
            <a:r>
              <a:rPr lang="en-US" sz="2150" b="1" dirty="0">
                <a:solidFill>
                  <a:srgbClr val="2E3C4E"/>
                </a:solidFill>
                <a:latin typeface="Barlow Bold" pitchFamily="34" charset="0"/>
                <a:ea typeface="Barlow Bold" pitchFamily="34" charset="-122"/>
                <a:cs typeface="Barlow Bold" pitchFamily="34" charset="-120"/>
              </a:rPr>
              <a:t>Driving Strategic Impact: Tech Transformation Program Overview</a:t>
            </a:r>
            <a:endParaRPr lang="en-US" sz="2150" dirty="0"/>
          </a:p>
        </p:txBody>
      </p:sp>
      <p:sp>
        <p:nvSpPr>
          <p:cNvPr id="3" name="Text 1"/>
          <p:cNvSpPr/>
          <p:nvPr/>
        </p:nvSpPr>
        <p:spPr>
          <a:xfrm>
            <a:off x="423029" y="850225"/>
            <a:ext cx="13784342" cy="338138"/>
          </a:xfrm>
          <a:prstGeom prst="rect">
            <a:avLst/>
          </a:prstGeom>
          <a:noFill/>
          <a:ln/>
        </p:spPr>
        <p:txBody>
          <a:bodyPr wrap="squar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This program is designed to empower innovation, agility, and growth across our organization through a comprehensive technological overhaul. We aim to address current challenges, leverage market opportunities, and deliver significant benefits to all stakeholders. Understanding the core components of this transformation is crucial for our collective success.</a:t>
            </a:r>
            <a:endParaRPr lang="en-US" sz="800" dirty="0"/>
          </a:p>
        </p:txBody>
      </p:sp>
      <p:sp>
        <p:nvSpPr>
          <p:cNvPr id="4" name="Shape 2"/>
          <p:cNvSpPr/>
          <p:nvPr/>
        </p:nvSpPr>
        <p:spPr>
          <a:xfrm>
            <a:off x="423029" y="1307306"/>
            <a:ext cx="13784342" cy="648414"/>
          </a:xfrm>
          <a:prstGeom prst="roundRect">
            <a:avLst>
              <a:gd name="adj" fmla="val 24471"/>
            </a:avLst>
          </a:prstGeom>
          <a:solidFill>
            <a:srgbClr val="FFFFFF"/>
          </a:solidFill>
          <a:ln w="15240">
            <a:solidFill>
              <a:srgbClr val="BACFDD"/>
            </a:solidFill>
            <a:prstDash val="solid"/>
          </a:ln>
        </p:spPr>
      </p:sp>
      <p:sp>
        <p:nvSpPr>
          <p:cNvPr id="5" name="Shape 3"/>
          <p:cNvSpPr/>
          <p:nvPr/>
        </p:nvSpPr>
        <p:spPr>
          <a:xfrm>
            <a:off x="438269" y="1322546"/>
            <a:ext cx="423029" cy="617934"/>
          </a:xfrm>
          <a:prstGeom prst="roundRect">
            <a:avLst>
              <a:gd name="adj" fmla="val 33186"/>
            </a:avLst>
          </a:prstGeom>
          <a:solidFill>
            <a:srgbClr val="D4E9F7"/>
          </a:solidFill>
          <a:ln/>
        </p:spPr>
      </p:sp>
      <p:pic>
        <p:nvPicPr>
          <p:cNvPr id="6" name="Image 0" descr="preencoded.png">    </p:cNvPr>
          <p:cNvPicPr>
            <a:picLocks noChangeAspect="1"/>
          </p:cNvPicPr>
          <p:nvPr/>
        </p:nvPicPr>
        <p:blipFill>
          <a:blip r:embed="rId1"/>
          <a:stretch>
            <a:fillRect/>
          </a:stretch>
        </p:blipFill>
        <p:spPr>
          <a:xfrm>
            <a:off x="566618" y="1532334"/>
            <a:ext cx="158591" cy="198239"/>
          </a:xfrm>
          <a:prstGeom prst="rect">
            <a:avLst/>
          </a:prstGeom>
        </p:spPr>
      </p:pic>
      <p:sp>
        <p:nvSpPr>
          <p:cNvPr id="7" name="Text 4"/>
          <p:cNvSpPr/>
          <p:nvPr/>
        </p:nvSpPr>
        <p:spPr>
          <a:xfrm>
            <a:off x="967026" y="1428274"/>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Vision &amp; Mission</a:t>
            </a:r>
            <a:endParaRPr lang="en-US" sz="1050" dirty="0"/>
          </a:p>
        </p:txBody>
      </p:sp>
      <p:sp>
        <p:nvSpPr>
          <p:cNvPr id="8" name="Text 5"/>
          <p:cNvSpPr/>
          <p:nvPr/>
        </p:nvSpPr>
        <p:spPr>
          <a:xfrm>
            <a:off x="967026" y="1665684"/>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Empower innovation, agility &amp; growth through technology.</a:t>
            </a:r>
            <a:endParaRPr lang="en-US" sz="800" dirty="0"/>
          </a:p>
        </p:txBody>
      </p:sp>
      <p:sp>
        <p:nvSpPr>
          <p:cNvPr id="9" name="Shape 6"/>
          <p:cNvSpPr/>
          <p:nvPr/>
        </p:nvSpPr>
        <p:spPr>
          <a:xfrm>
            <a:off x="423029" y="2061448"/>
            <a:ext cx="13784342" cy="648414"/>
          </a:xfrm>
          <a:prstGeom prst="roundRect">
            <a:avLst>
              <a:gd name="adj" fmla="val 24471"/>
            </a:avLst>
          </a:prstGeom>
          <a:solidFill>
            <a:srgbClr val="FFFFFF"/>
          </a:solidFill>
          <a:ln w="15240">
            <a:solidFill>
              <a:srgbClr val="BACFDD"/>
            </a:solidFill>
            <a:prstDash val="solid"/>
          </a:ln>
        </p:spPr>
      </p:sp>
      <p:sp>
        <p:nvSpPr>
          <p:cNvPr id="10" name="Shape 7"/>
          <p:cNvSpPr/>
          <p:nvPr/>
        </p:nvSpPr>
        <p:spPr>
          <a:xfrm>
            <a:off x="438269" y="2076688"/>
            <a:ext cx="423029" cy="617934"/>
          </a:xfrm>
          <a:prstGeom prst="roundRect">
            <a:avLst>
              <a:gd name="adj" fmla="val 33186"/>
            </a:avLst>
          </a:prstGeom>
          <a:solidFill>
            <a:srgbClr val="D4E9F7"/>
          </a:solidFill>
          <a:ln/>
        </p:spPr>
      </p:sp>
      <p:pic>
        <p:nvPicPr>
          <p:cNvPr id="11" name="Image 1" descr="preencoded.png">    </p:cNvPr>
          <p:cNvPicPr>
            <a:picLocks noChangeAspect="1"/>
          </p:cNvPicPr>
          <p:nvPr/>
        </p:nvPicPr>
        <p:blipFill>
          <a:blip r:embed="rId2"/>
          <a:stretch>
            <a:fillRect/>
          </a:stretch>
        </p:blipFill>
        <p:spPr>
          <a:xfrm>
            <a:off x="566618" y="2286476"/>
            <a:ext cx="158591" cy="198239"/>
          </a:xfrm>
          <a:prstGeom prst="rect">
            <a:avLst/>
          </a:prstGeom>
        </p:spPr>
      </p:pic>
      <p:sp>
        <p:nvSpPr>
          <p:cNvPr id="12" name="Text 8"/>
          <p:cNvSpPr/>
          <p:nvPr/>
        </p:nvSpPr>
        <p:spPr>
          <a:xfrm>
            <a:off x="967026" y="2182416"/>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Current Challenges</a:t>
            </a:r>
            <a:endParaRPr lang="en-US" sz="1050" dirty="0"/>
          </a:p>
        </p:txBody>
      </p:sp>
      <p:sp>
        <p:nvSpPr>
          <p:cNvPr id="13" name="Text 9"/>
          <p:cNvSpPr/>
          <p:nvPr/>
        </p:nvSpPr>
        <p:spPr>
          <a:xfrm>
            <a:off x="967026" y="2419826"/>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Siloed data, slow processes, rising costs.</a:t>
            </a:r>
            <a:endParaRPr lang="en-US" sz="800" dirty="0"/>
          </a:p>
        </p:txBody>
      </p:sp>
      <p:sp>
        <p:nvSpPr>
          <p:cNvPr id="14" name="Shape 10"/>
          <p:cNvSpPr/>
          <p:nvPr/>
        </p:nvSpPr>
        <p:spPr>
          <a:xfrm>
            <a:off x="423029" y="2815590"/>
            <a:ext cx="13784342" cy="648414"/>
          </a:xfrm>
          <a:prstGeom prst="roundRect">
            <a:avLst>
              <a:gd name="adj" fmla="val 24471"/>
            </a:avLst>
          </a:prstGeom>
          <a:solidFill>
            <a:srgbClr val="FFFFFF"/>
          </a:solidFill>
          <a:ln w="15240">
            <a:solidFill>
              <a:srgbClr val="BACFDD"/>
            </a:solidFill>
            <a:prstDash val="solid"/>
          </a:ln>
        </p:spPr>
      </p:sp>
      <p:sp>
        <p:nvSpPr>
          <p:cNvPr id="15" name="Shape 11"/>
          <p:cNvSpPr/>
          <p:nvPr/>
        </p:nvSpPr>
        <p:spPr>
          <a:xfrm>
            <a:off x="438269" y="2830830"/>
            <a:ext cx="423029" cy="617934"/>
          </a:xfrm>
          <a:prstGeom prst="roundRect">
            <a:avLst>
              <a:gd name="adj" fmla="val 33186"/>
            </a:avLst>
          </a:prstGeom>
          <a:solidFill>
            <a:srgbClr val="D4E9F7"/>
          </a:solidFill>
          <a:ln/>
        </p:spPr>
      </p:sp>
      <p:pic>
        <p:nvPicPr>
          <p:cNvPr id="16" name="Image 2" descr="preencoded.png">    </p:cNvPr>
          <p:cNvPicPr>
            <a:picLocks noChangeAspect="1"/>
          </p:cNvPicPr>
          <p:nvPr/>
        </p:nvPicPr>
        <p:blipFill>
          <a:blip r:embed="rId3"/>
          <a:stretch>
            <a:fillRect/>
          </a:stretch>
        </p:blipFill>
        <p:spPr>
          <a:xfrm>
            <a:off x="566618" y="3040618"/>
            <a:ext cx="158591" cy="198239"/>
          </a:xfrm>
          <a:prstGeom prst="rect">
            <a:avLst/>
          </a:prstGeom>
        </p:spPr>
      </p:pic>
      <p:sp>
        <p:nvSpPr>
          <p:cNvPr id="17" name="Text 12"/>
          <p:cNvSpPr/>
          <p:nvPr/>
        </p:nvSpPr>
        <p:spPr>
          <a:xfrm>
            <a:off x="967026" y="2936558"/>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Market Context</a:t>
            </a:r>
            <a:endParaRPr lang="en-US" sz="1050" dirty="0"/>
          </a:p>
        </p:txBody>
      </p:sp>
      <p:sp>
        <p:nvSpPr>
          <p:cNvPr id="18" name="Text 13"/>
          <p:cNvSpPr/>
          <p:nvPr/>
        </p:nvSpPr>
        <p:spPr>
          <a:xfrm>
            <a:off x="967026" y="3173968"/>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Competitors accelerating digital adoption; risk of falling behind.</a:t>
            </a:r>
            <a:endParaRPr lang="en-US" sz="800" dirty="0"/>
          </a:p>
        </p:txBody>
      </p:sp>
      <p:sp>
        <p:nvSpPr>
          <p:cNvPr id="19" name="Shape 14"/>
          <p:cNvSpPr/>
          <p:nvPr/>
        </p:nvSpPr>
        <p:spPr>
          <a:xfrm>
            <a:off x="423029" y="3569732"/>
            <a:ext cx="13784342" cy="648414"/>
          </a:xfrm>
          <a:prstGeom prst="roundRect">
            <a:avLst>
              <a:gd name="adj" fmla="val 24471"/>
            </a:avLst>
          </a:prstGeom>
          <a:solidFill>
            <a:srgbClr val="FFFFFF"/>
          </a:solidFill>
          <a:ln w="15240">
            <a:solidFill>
              <a:srgbClr val="BACFDD"/>
            </a:solidFill>
            <a:prstDash val="solid"/>
          </a:ln>
        </p:spPr>
      </p:sp>
      <p:sp>
        <p:nvSpPr>
          <p:cNvPr id="20" name="Shape 15"/>
          <p:cNvSpPr/>
          <p:nvPr/>
        </p:nvSpPr>
        <p:spPr>
          <a:xfrm>
            <a:off x="438269" y="3584972"/>
            <a:ext cx="423029" cy="617934"/>
          </a:xfrm>
          <a:prstGeom prst="roundRect">
            <a:avLst>
              <a:gd name="adj" fmla="val 33186"/>
            </a:avLst>
          </a:prstGeom>
          <a:solidFill>
            <a:srgbClr val="D4E9F7"/>
          </a:solidFill>
          <a:ln/>
        </p:spPr>
      </p:sp>
      <p:pic>
        <p:nvPicPr>
          <p:cNvPr id="21" name="Image 3" descr="preencoded.png">    </p:cNvPr>
          <p:cNvPicPr>
            <a:picLocks noChangeAspect="1"/>
          </p:cNvPicPr>
          <p:nvPr/>
        </p:nvPicPr>
        <p:blipFill>
          <a:blip r:embed="rId4"/>
          <a:stretch>
            <a:fillRect/>
          </a:stretch>
        </p:blipFill>
        <p:spPr>
          <a:xfrm>
            <a:off x="566618" y="3794760"/>
            <a:ext cx="158591" cy="198239"/>
          </a:xfrm>
          <a:prstGeom prst="rect">
            <a:avLst/>
          </a:prstGeom>
        </p:spPr>
      </p:pic>
      <p:sp>
        <p:nvSpPr>
          <p:cNvPr id="22" name="Text 16"/>
          <p:cNvSpPr/>
          <p:nvPr/>
        </p:nvSpPr>
        <p:spPr>
          <a:xfrm>
            <a:off x="967026" y="3690699"/>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Stakeholder Benefits</a:t>
            </a:r>
            <a:endParaRPr lang="en-US" sz="1050" dirty="0"/>
          </a:p>
        </p:txBody>
      </p:sp>
      <p:sp>
        <p:nvSpPr>
          <p:cNvPr id="23" name="Text 17"/>
          <p:cNvSpPr/>
          <p:nvPr/>
        </p:nvSpPr>
        <p:spPr>
          <a:xfrm>
            <a:off x="967026" y="3928110"/>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Faster decisions, improved customer experience, cost efficiency.</a:t>
            </a:r>
            <a:endParaRPr lang="en-US" sz="800" dirty="0"/>
          </a:p>
        </p:txBody>
      </p:sp>
      <p:sp>
        <p:nvSpPr>
          <p:cNvPr id="24" name="Shape 18"/>
          <p:cNvSpPr/>
          <p:nvPr/>
        </p:nvSpPr>
        <p:spPr>
          <a:xfrm>
            <a:off x="423029" y="4323874"/>
            <a:ext cx="13784342" cy="648414"/>
          </a:xfrm>
          <a:prstGeom prst="roundRect">
            <a:avLst>
              <a:gd name="adj" fmla="val 24471"/>
            </a:avLst>
          </a:prstGeom>
          <a:solidFill>
            <a:srgbClr val="FFFFFF"/>
          </a:solidFill>
          <a:ln w="15240">
            <a:solidFill>
              <a:srgbClr val="BACFDD"/>
            </a:solidFill>
            <a:prstDash val="solid"/>
          </a:ln>
        </p:spPr>
      </p:sp>
      <p:sp>
        <p:nvSpPr>
          <p:cNvPr id="25" name="Shape 19"/>
          <p:cNvSpPr/>
          <p:nvPr/>
        </p:nvSpPr>
        <p:spPr>
          <a:xfrm>
            <a:off x="438269" y="4339114"/>
            <a:ext cx="423029" cy="617934"/>
          </a:xfrm>
          <a:prstGeom prst="roundRect">
            <a:avLst>
              <a:gd name="adj" fmla="val 33186"/>
            </a:avLst>
          </a:prstGeom>
          <a:solidFill>
            <a:srgbClr val="D4E9F7"/>
          </a:solidFill>
          <a:ln/>
        </p:spPr>
      </p:sp>
      <p:pic>
        <p:nvPicPr>
          <p:cNvPr id="26" name="Image 4" descr="preencoded.png">    </p:cNvPr>
          <p:cNvPicPr>
            <a:picLocks noChangeAspect="1"/>
          </p:cNvPicPr>
          <p:nvPr/>
        </p:nvPicPr>
        <p:blipFill>
          <a:blip r:embed="rId5"/>
          <a:stretch>
            <a:fillRect/>
          </a:stretch>
        </p:blipFill>
        <p:spPr>
          <a:xfrm>
            <a:off x="566618" y="4548902"/>
            <a:ext cx="158591" cy="198239"/>
          </a:xfrm>
          <a:prstGeom prst="rect">
            <a:avLst/>
          </a:prstGeom>
        </p:spPr>
      </p:pic>
      <p:sp>
        <p:nvSpPr>
          <p:cNvPr id="27" name="Text 20"/>
          <p:cNvSpPr/>
          <p:nvPr/>
        </p:nvSpPr>
        <p:spPr>
          <a:xfrm>
            <a:off x="967026" y="4444841"/>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Program Scope</a:t>
            </a:r>
            <a:endParaRPr lang="en-US" sz="1050" dirty="0"/>
          </a:p>
        </p:txBody>
      </p:sp>
      <p:sp>
        <p:nvSpPr>
          <p:cNvPr id="28" name="Text 21"/>
          <p:cNvSpPr/>
          <p:nvPr/>
        </p:nvSpPr>
        <p:spPr>
          <a:xfrm>
            <a:off x="967026" y="4682252"/>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Cloud migration, AI integration, process automation.</a:t>
            </a:r>
            <a:endParaRPr lang="en-US" sz="800" dirty="0"/>
          </a:p>
        </p:txBody>
      </p:sp>
      <p:sp>
        <p:nvSpPr>
          <p:cNvPr id="29" name="Shape 22"/>
          <p:cNvSpPr/>
          <p:nvPr/>
        </p:nvSpPr>
        <p:spPr>
          <a:xfrm>
            <a:off x="423029" y="5078016"/>
            <a:ext cx="13784342" cy="648414"/>
          </a:xfrm>
          <a:prstGeom prst="roundRect">
            <a:avLst>
              <a:gd name="adj" fmla="val 24471"/>
            </a:avLst>
          </a:prstGeom>
          <a:solidFill>
            <a:srgbClr val="FFFFFF"/>
          </a:solidFill>
          <a:ln w="15240">
            <a:solidFill>
              <a:srgbClr val="BACFDD"/>
            </a:solidFill>
            <a:prstDash val="solid"/>
          </a:ln>
        </p:spPr>
      </p:sp>
      <p:sp>
        <p:nvSpPr>
          <p:cNvPr id="30" name="Shape 23"/>
          <p:cNvSpPr/>
          <p:nvPr/>
        </p:nvSpPr>
        <p:spPr>
          <a:xfrm>
            <a:off x="438269" y="5093256"/>
            <a:ext cx="423029" cy="617934"/>
          </a:xfrm>
          <a:prstGeom prst="roundRect">
            <a:avLst>
              <a:gd name="adj" fmla="val 33186"/>
            </a:avLst>
          </a:prstGeom>
          <a:solidFill>
            <a:srgbClr val="D4E9F7"/>
          </a:solidFill>
          <a:ln/>
        </p:spPr>
      </p:sp>
      <p:pic>
        <p:nvPicPr>
          <p:cNvPr id="31" name="Image 5" descr="preencoded.png">    </p:cNvPr>
          <p:cNvPicPr>
            <a:picLocks noChangeAspect="1"/>
          </p:cNvPicPr>
          <p:nvPr/>
        </p:nvPicPr>
        <p:blipFill>
          <a:blip r:embed="rId6"/>
          <a:stretch>
            <a:fillRect/>
          </a:stretch>
        </p:blipFill>
        <p:spPr>
          <a:xfrm>
            <a:off x="566618" y="5303044"/>
            <a:ext cx="158591" cy="198239"/>
          </a:xfrm>
          <a:prstGeom prst="rect">
            <a:avLst/>
          </a:prstGeom>
        </p:spPr>
      </p:pic>
      <p:sp>
        <p:nvSpPr>
          <p:cNvPr id="32" name="Text 24"/>
          <p:cNvSpPr/>
          <p:nvPr/>
        </p:nvSpPr>
        <p:spPr>
          <a:xfrm>
            <a:off x="967026" y="5198983"/>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Key Metrics</a:t>
            </a:r>
            <a:endParaRPr lang="en-US" sz="1050" dirty="0"/>
          </a:p>
        </p:txBody>
      </p:sp>
      <p:sp>
        <p:nvSpPr>
          <p:cNvPr id="33" name="Text 25"/>
          <p:cNvSpPr/>
          <p:nvPr/>
        </p:nvSpPr>
        <p:spPr>
          <a:xfrm>
            <a:off x="967026" y="5436394"/>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Target 30% cost reduction, 40% faster time-to-market.</a:t>
            </a:r>
            <a:endParaRPr lang="en-US" sz="800" dirty="0"/>
          </a:p>
        </p:txBody>
      </p:sp>
      <p:sp>
        <p:nvSpPr>
          <p:cNvPr id="34" name="Shape 26"/>
          <p:cNvSpPr/>
          <p:nvPr/>
        </p:nvSpPr>
        <p:spPr>
          <a:xfrm>
            <a:off x="423029" y="5832158"/>
            <a:ext cx="13784342" cy="648414"/>
          </a:xfrm>
          <a:prstGeom prst="roundRect">
            <a:avLst>
              <a:gd name="adj" fmla="val 24471"/>
            </a:avLst>
          </a:prstGeom>
          <a:solidFill>
            <a:srgbClr val="FFFFFF"/>
          </a:solidFill>
          <a:ln w="15240">
            <a:solidFill>
              <a:srgbClr val="BACFDD"/>
            </a:solidFill>
            <a:prstDash val="solid"/>
          </a:ln>
        </p:spPr>
      </p:sp>
      <p:sp>
        <p:nvSpPr>
          <p:cNvPr id="35" name="Shape 27"/>
          <p:cNvSpPr/>
          <p:nvPr/>
        </p:nvSpPr>
        <p:spPr>
          <a:xfrm>
            <a:off x="438269" y="5847398"/>
            <a:ext cx="423029" cy="617934"/>
          </a:xfrm>
          <a:prstGeom prst="roundRect">
            <a:avLst>
              <a:gd name="adj" fmla="val 33186"/>
            </a:avLst>
          </a:prstGeom>
          <a:solidFill>
            <a:srgbClr val="D4E9F7"/>
          </a:solidFill>
          <a:ln/>
        </p:spPr>
      </p:sp>
      <p:pic>
        <p:nvPicPr>
          <p:cNvPr id="36" name="Image 6" descr="preencoded.png">    </p:cNvPr>
          <p:cNvPicPr>
            <a:picLocks noChangeAspect="1"/>
          </p:cNvPicPr>
          <p:nvPr/>
        </p:nvPicPr>
        <p:blipFill>
          <a:blip r:embed="rId7"/>
          <a:stretch>
            <a:fillRect/>
          </a:stretch>
        </p:blipFill>
        <p:spPr>
          <a:xfrm>
            <a:off x="566618" y="6057186"/>
            <a:ext cx="158591" cy="198239"/>
          </a:xfrm>
          <a:prstGeom prst="rect">
            <a:avLst/>
          </a:prstGeom>
        </p:spPr>
      </p:pic>
      <p:sp>
        <p:nvSpPr>
          <p:cNvPr id="37" name="Text 28"/>
          <p:cNvSpPr/>
          <p:nvPr/>
        </p:nvSpPr>
        <p:spPr>
          <a:xfrm>
            <a:off x="967026" y="5953125"/>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Timeline</a:t>
            </a:r>
            <a:endParaRPr lang="en-US" sz="1050" dirty="0"/>
          </a:p>
        </p:txBody>
      </p:sp>
      <p:sp>
        <p:nvSpPr>
          <p:cNvPr id="38" name="Text 29"/>
          <p:cNvSpPr/>
          <p:nvPr/>
        </p:nvSpPr>
        <p:spPr>
          <a:xfrm>
            <a:off x="967026" y="6190536"/>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Phased rollout over 18 months.</a:t>
            </a:r>
            <a:endParaRPr lang="en-US" sz="800" dirty="0"/>
          </a:p>
        </p:txBody>
      </p:sp>
      <p:sp>
        <p:nvSpPr>
          <p:cNvPr id="39" name="Shape 30"/>
          <p:cNvSpPr/>
          <p:nvPr/>
        </p:nvSpPr>
        <p:spPr>
          <a:xfrm>
            <a:off x="423029" y="6586299"/>
            <a:ext cx="13784342" cy="648414"/>
          </a:xfrm>
          <a:prstGeom prst="roundRect">
            <a:avLst>
              <a:gd name="adj" fmla="val 24471"/>
            </a:avLst>
          </a:prstGeom>
          <a:solidFill>
            <a:srgbClr val="FFFFFF"/>
          </a:solidFill>
          <a:ln w="15240">
            <a:solidFill>
              <a:srgbClr val="BACFDD"/>
            </a:solidFill>
            <a:prstDash val="solid"/>
          </a:ln>
        </p:spPr>
      </p:sp>
      <p:sp>
        <p:nvSpPr>
          <p:cNvPr id="40" name="Shape 31"/>
          <p:cNvSpPr/>
          <p:nvPr/>
        </p:nvSpPr>
        <p:spPr>
          <a:xfrm>
            <a:off x="438269" y="6601539"/>
            <a:ext cx="423029" cy="617934"/>
          </a:xfrm>
          <a:prstGeom prst="roundRect">
            <a:avLst>
              <a:gd name="adj" fmla="val 33186"/>
            </a:avLst>
          </a:prstGeom>
          <a:solidFill>
            <a:srgbClr val="D4E9F7"/>
          </a:solidFill>
          <a:ln/>
        </p:spPr>
      </p:sp>
      <p:pic>
        <p:nvPicPr>
          <p:cNvPr id="41" name="Image 7" descr="preencoded.png">    </p:cNvPr>
          <p:cNvPicPr>
            <a:picLocks noChangeAspect="1"/>
          </p:cNvPicPr>
          <p:nvPr/>
        </p:nvPicPr>
        <p:blipFill>
          <a:blip r:embed="rId8"/>
          <a:stretch>
            <a:fillRect/>
          </a:stretch>
        </p:blipFill>
        <p:spPr>
          <a:xfrm>
            <a:off x="566618" y="6811328"/>
            <a:ext cx="158591" cy="198239"/>
          </a:xfrm>
          <a:prstGeom prst="rect">
            <a:avLst/>
          </a:prstGeom>
        </p:spPr>
      </p:pic>
      <p:sp>
        <p:nvSpPr>
          <p:cNvPr id="42" name="Text 32"/>
          <p:cNvSpPr/>
          <p:nvPr/>
        </p:nvSpPr>
        <p:spPr>
          <a:xfrm>
            <a:off x="967026" y="6707267"/>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Governance Model</a:t>
            </a:r>
            <a:endParaRPr lang="en-US" sz="1050" dirty="0"/>
          </a:p>
        </p:txBody>
      </p:sp>
      <p:sp>
        <p:nvSpPr>
          <p:cNvPr id="43" name="Text 33"/>
          <p:cNvSpPr/>
          <p:nvPr/>
        </p:nvSpPr>
        <p:spPr>
          <a:xfrm>
            <a:off x="967026" y="6944678"/>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Executive sponsorship + agile squads.</a:t>
            </a:r>
            <a:endParaRPr lang="en-US" sz="800" dirty="0"/>
          </a:p>
        </p:txBody>
      </p:sp>
      <p:sp>
        <p:nvSpPr>
          <p:cNvPr id="44" name="Shape 34"/>
          <p:cNvSpPr/>
          <p:nvPr/>
        </p:nvSpPr>
        <p:spPr>
          <a:xfrm>
            <a:off x="423029" y="7340441"/>
            <a:ext cx="13784342" cy="648414"/>
          </a:xfrm>
          <a:prstGeom prst="roundRect">
            <a:avLst>
              <a:gd name="adj" fmla="val 24471"/>
            </a:avLst>
          </a:prstGeom>
          <a:solidFill>
            <a:srgbClr val="FFFFFF"/>
          </a:solidFill>
          <a:ln w="15240">
            <a:solidFill>
              <a:srgbClr val="BACFDD"/>
            </a:solidFill>
            <a:prstDash val="solid"/>
          </a:ln>
        </p:spPr>
      </p:sp>
      <p:sp>
        <p:nvSpPr>
          <p:cNvPr id="45" name="Shape 35"/>
          <p:cNvSpPr/>
          <p:nvPr/>
        </p:nvSpPr>
        <p:spPr>
          <a:xfrm>
            <a:off x="438269" y="7355681"/>
            <a:ext cx="423029" cy="617934"/>
          </a:xfrm>
          <a:prstGeom prst="roundRect">
            <a:avLst>
              <a:gd name="adj" fmla="val 33186"/>
            </a:avLst>
          </a:prstGeom>
          <a:solidFill>
            <a:srgbClr val="D4E9F7"/>
          </a:solidFill>
          <a:ln/>
        </p:spPr>
      </p:sp>
      <p:pic>
        <p:nvPicPr>
          <p:cNvPr id="46" name="Image 8" descr="preencoded.png">    </p:cNvPr>
          <p:cNvPicPr>
            <a:picLocks noChangeAspect="1"/>
          </p:cNvPicPr>
          <p:nvPr/>
        </p:nvPicPr>
        <p:blipFill>
          <a:blip r:embed="rId9"/>
          <a:stretch>
            <a:fillRect/>
          </a:stretch>
        </p:blipFill>
        <p:spPr>
          <a:xfrm>
            <a:off x="566618" y="7565469"/>
            <a:ext cx="158591" cy="198239"/>
          </a:xfrm>
          <a:prstGeom prst="rect">
            <a:avLst/>
          </a:prstGeom>
        </p:spPr>
      </p:pic>
      <p:sp>
        <p:nvSpPr>
          <p:cNvPr id="47" name="Text 36"/>
          <p:cNvSpPr/>
          <p:nvPr/>
        </p:nvSpPr>
        <p:spPr>
          <a:xfrm>
            <a:off x="967026" y="7461409"/>
            <a:ext cx="1391841" cy="173950"/>
          </a:xfrm>
          <a:prstGeom prst="rect">
            <a:avLst/>
          </a:prstGeom>
          <a:noFill/>
          <a:ln/>
        </p:spPr>
        <p:txBody>
          <a:bodyPr wrap="none" lIns="0" tIns="0" rIns="0" bIns="0" rtlCol="0" anchor="t"/>
          <a:lstStyle/>
          <a:p>
            <a:pPr algn="l" indent="0" marL="0">
              <a:lnSpc>
                <a:spcPts val="1350"/>
              </a:lnSpc>
              <a:buNone/>
            </a:pPr>
            <a:r>
              <a:rPr lang="en-US" sz="1050" b="1" dirty="0">
                <a:solidFill>
                  <a:srgbClr val="384653"/>
                </a:solidFill>
                <a:latin typeface="Barlow Bold" pitchFamily="34" charset="0"/>
                <a:ea typeface="Barlow Bold" pitchFamily="34" charset="-122"/>
                <a:cs typeface="Barlow Bold" pitchFamily="34" charset="-120"/>
              </a:rPr>
              <a:t>Call to Action</a:t>
            </a:r>
            <a:endParaRPr lang="en-US" sz="1050" dirty="0"/>
          </a:p>
        </p:txBody>
      </p:sp>
      <p:sp>
        <p:nvSpPr>
          <p:cNvPr id="48" name="Text 37"/>
          <p:cNvSpPr/>
          <p:nvPr/>
        </p:nvSpPr>
        <p:spPr>
          <a:xfrm>
            <a:off x="967026" y="7698819"/>
            <a:ext cx="13225105" cy="169069"/>
          </a:xfrm>
          <a:prstGeom prst="rect">
            <a:avLst/>
          </a:prstGeom>
          <a:noFill/>
          <a:ln/>
        </p:spPr>
        <p:txBody>
          <a:bodyPr wrap="none" lIns="0" tIns="0" rIns="0" bIns="0" rtlCol="0" anchor="t"/>
          <a:lstStyle/>
          <a:p>
            <a:pPr algn="l" indent="0" marL="0">
              <a:lnSpc>
                <a:spcPts val="1300"/>
              </a:lnSpc>
              <a:buNone/>
            </a:pPr>
            <a:r>
              <a:rPr lang="en-US" sz="800" dirty="0">
                <a:solidFill>
                  <a:srgbClr val="384653"/>
                </a:solidFill>
                <a:latin typeface="Montserrat" pitchFamily="34" charset="0"/>
                <a:ea typeface="Montserrat" pitchFamily="34" charset="-122"/>
                <a:cs typeface="Montserrat" pitchFamily="34" charset="-120"/>
              </a:rPr>
              <a:t>Align now to lead transformation.</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644604" y="443151"/>
            <a:ext cx="7627025" cy="530066"/>
          </a:xfrm>
          <a:prstGeom prst="rect">
            <a:avLst/>
          </a:prstGeom>
          <a:noFill/>
          <a:ln/>
        </p:spPr>
        <p:txBody>
          <a:bodyPr wrap="none" lIns="0" tIns="0" rIns="0" bIns="0" rtlCol="0" anchor="t"/>
          <a:lstStyle/>
          <a:p>
            <a:pPr algn="l" indent="0" marL="0">
              <a:lnSpc>
                <a:spcPts val="4150"/>
              </a:lnSpc>
              <a:buNone/>
            </a:pPr>
            <a:r>
              <a:rPr lang="en-US" sz="3300" b="1" dirty="0">
                <a:solidFill>
                  <a:srgbClr val="2E3C4E"/>
                </a:solidFill>
                <a:latin typeface="Barlow Bold" pitchFamily="34" charset="0"/>
                <a:ea typeface="Barlow Bold" pitchFamily="34" charset="-122"/>
                <a:cs typeface="Barlow Bold" pitchFamily="34" charset="-120"/>
              </a:rPr>
              <a:t>Interconnected Pillars of Transformation</a:t>
            </a:r>
            <a:endParaRPr lang="en-US" sz="3300" dirty="0"/>
          </a:p>
        </p:txBody>
      </p:sp>
      <p:sp>
        <p:nvSpPr>
          <p:cNvPr id="3" name="Text 1"/>
          <p:cNvSpPr/>
          <p:nvPr/>
        </p:nvSpPr>
        <p:spPr>
          <a:xfrm>
            <a:off x="644604" y="1295519"/>
            <a:ext cx="13341191" cy="515779"/>
          </a:xfrm>
          <a:prstGeom prst="rect">
            <a:avLst/>
          </a:prstGeom>
          <a:noFill/>
          <a:ln/>
        </p:spPr>
        <p:txBody>
          <a:bodyPr wrap="square" lIns="0" tIns="0" rIns="0" bIns="0" rtlCol="0" anchor="t"/>
          <a:lstStyle/>
          <a:p>
            <a:pPr algn="l" indent="0" marL="0">
              <a:lnSpc>
                <a:spcPts val="2000"/>
              </a:lnSpc>
              <a:buNone/>
            </a:pPr>
            <a:r>
              <a:rPr lang="en-US" sz="1250" dirty="0">
                <a:solidFill>
                  <a:srgbClr val="384653"/>
                </a:solidFill>
                <a:latin typeface="Montserrat" pitchFamily="34" charset="0"/>
                <a:ea typeface="Montserrat" pitchFamily="34" charset="-122"/>
                <a:cs typeface="Montserrat" pitchFamily="34" charset="-120"/>
              </a:rPr>
              <a:t>Our tech transformation is built upon a foundation of interconnected pillars, each crucial for success. These elements work in concert, with progress in one area often enabling breakthroughs in others. Understanding their relationships is key to a holistic and effective transformation.</a:t>
            </a:r>
            <a:endParaRPr lang="en-US" sz="1250" dirty="0"/>
          </a:p>
        </p:txBody>
      </p:sp>
      <p:pic>
        <p:nvPicPr>
          <p:cNvPr id="4" name="Image 0" descr="preencoded.png">    </p:cNvPr>
          <p:cNvPicPr>
            <a:picLocks noChangeAspect="1"/>
          </p:cNvPicPr>
          <p:nvPr/>
        </p:nvPicPr>
        <p:blipFill>
          <a:blip r:embed="rId1"/>
          <a:stretch>
            <a:fillRect/>
          </a:stretch>
        </p:blipFill>
        <p:spPr>
          <a:xfrm>
            <a:off x="644604" y="1992511"/>
            <a:ext cx="13341191" cy="5531168"/>
          </a:xfrm>
          <a:prstGeom prst="rect">
            <a:avLst/>
          </a:prstGeom>
        </p:spPr>
      </p:pic>
      <p:pic>
        <p:nvPicPr>
          <p:cNvPr id="5" name="Image 1" descr="preencoded.png">    </p:cNvPr>
          <p:cNvPicPr>
            <a:picLocks noChangeAspect="1"/>
          </p:cNvPicPr>
          <p:nvPr/>
        </p:nvPicPr>
        <p:blipFill>
          <a:blip r:embed="rId2"/>
          <a:stretch>
            <a:fillRect/>
          </a:stretch>
        </p:blipFill>
        <p:spPr>
          <a:xfrm>
            <a:off x="5654020" y="5708628"/>
            <a:ext cx="663973" cy="663973"/>
          </a:xfrm>
          <a:prstGeom prst="rect">
            <a:avLst/>
          </a:prstGeom>
        </p:spPr>
      </p:pic>
      <p:sp>
        <p:nvSpPr>
          <p:cNvPr id="6" name="Text 2"/>
          <p:cNvSpPr/>
          <p:nvPr/>
        </p:nvSpPr>
        <p:spPr>
          <a:xfrm>
            <a:off x="1062025" y="5843913"/>
            <a:ext cx="3170886" cy="393196"/>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Automation &amp; Security</a:t>
            </a:r>
            <a:endParaRPr lang="en-US" sz="1400" dirty="0"/>
          </a:p>
        </p:txBody>
      </p:sp>
      <p:sp>
        <p:nvSpPr>
          <p:cNvPr id="7" name="Text 3"/>
          <p:cNvSpPr/>
          <p:nvPr/>
        </p:nvSpPr>
        <p:spPr>
          <a:xfrm>
            <a:off x="10290834" y="5843913"/>
            <a:ext cx="3144950" cy="393196"/>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Customer Experience</a:t>
            </a:r>
            <a:endParaRPr lang="en-US" sz="1400" dirty="0"/>
          </a:p>
        </p:txBody>
      </p:sp>
      <p:pic>
        <p:nvPicPr>
          <p:cNvPr id="8" name="Image 2" descr="preencoded.png">    </p:cNvPr>
          <p:cNvPicPr>
            <a:picLocks noChangeAspect="1"/>
          </p:cNvPicPr>
          <p:nvPr/>
        </p:nvPicPr>
        <p:blipFill>
          <a:blip r:embed="rId3"/>
          <a:stretch>
            <a:fillRect/>
          </a:stretch>
        </p:blipFill>
        <p:spPr>
          <a:xfrm>
            <a:off x="8231481" y="5708628"/>
            <a:ext cx="663973" cy="663973"/>
          </a:xfrm>
          <a:prstGeom prst="rect">
            <a:avLst/>
          </a:prstGeom>
        </p:spPr>
      </p:pic>
      <p:sp>
        <p:nvSpPr>
          <p:cNvPr id="9" name="Text 4"/>
          <p:cNvSpPr/>
          <p:nvPr/>
        </p:nvSpPr>
        <p:spPr>
          <a:xfrm>
            <a:off x="10410350" y="3294257"/>
            <a:ext cx="3144949" cy="393196"/>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Data Analytics</a:t>
            </a:r>
            <a:endParaRPr lang="en-US" sz="1400" dirty="0"/>
          </a:p>
        </p:txBody>
      </p:sp>
      <p:pic>
        <p:nvPicPr>
          <p:cNvPr id="10" name="Image 3" descr="preencoded.png">    </p:cNvPr>
          <p:cNvPicPr>
            <a:picLocks noChangeAspect="1"/>
          </p:cNvPicPr>
          <p:nvPr/>
        </p:nvPicPr>
        <p:blipFill>
          <a:blip r:embed="rId4"/>
          <a:stretch>
            <a:fillRect/>
          </a:stretch>
        </p:blipFill>
        <p:spPr>
          <a:xfrm>
            <a:off x="8244760" y="3145693"/>
            <a:ext cx="663973" cy="663973"/>
          </a:xfrm>
          <a:prstGeom prst="rect">
            <a:avLst/>
          </a:prstGeom>
        </p:spPr>
      </p:pic>
      <p:sp>
        <p:nvSpPr>
          <p:cNvPr id="11" name="Text 5"/>
          <p:cNvSpPr/>
          <p:nvPr/>
        </p:nvSpPr>
        <p:spPr>
          <a:xfrm>
            <a:off x="1074889" y="3307536"/>
            <a:ext cx="3144950" cy="393196"/>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Modernization</a:t>
            </a:r>
            <a:endParaRPr lang="en-US" sz="1400" dirty="0"/>
          </a:p>
        </p:txBody>
      </p:sp>
      <p:pic>
        <p:nvPicPr>
          <p:cNvPr id="12" name="Image 4" descr="preencoded.png">    </p:cNvPr>
          <p:cNvPicPr>
            <a:picLocks noChangeAspect="1"/>
          </p:cNvPicPr>
          <p:nvPr/>
        </p:nvPicPr>
        <p:blipFill>
          <a:blip r:embed="rId5"/>
          <a:stretch>
            <a:fillRect/>
          </a:stretch>
        </p:blipFill>
        <p:spPr>
          <a:xfrm>
            <a:off x="5655266" y="3172251"/>
            <a:ext cx="663973" cy="663973"/>
          </a:xfrm>
          <a:prstGeom prst="rect">
            <a:avLst/>
          </a:prstGeom>
        </p:spPr>
      </p:pic>
      <p:sp>
        <p:nvSpPr>
          <p:cNvPr id="13" name="Text 6"/>
          <p:cNvSpPr/>
          <p:nvPr/>
        </p:nvSpPr>
        <p:spPr>
          <a:xfrm>
            <a:off x="644604" y="7704892"/>
            <a:ext cx="13341191" cy="515779"/>
          </a:xfrm>
          <a:prstGeom prst="rect">
            <a:avLst/>
          </a:prstGeom>
          <a:noFill/>
          <a:ln/>
        </p:spPr>
        <p:txBody>
          <a:bodyPr wrap="square" lIns="0" tIns="0" rIns="0" bIns="0" rtlCol="0" anchor="t"/>
          <a:lstStyle/>
          <a:p>
            <a:pPr algn="l" indent="0" marL="0">
              <a:lnSpc>
                <a:spcPts val="2000"/>
              </a:lnSpc>
              <a:buNone/>
            </a:pPr>
            <a:r>
              <a:rPr lang="en-US" sz="1250" dirty="0">
                <a:solidFill>
                  <a:srgbClr val="384653"/>
                </a:solidFill>
                <a:latin typeface="Montserrat" pitchFamily="34" charset="0"/>
                <a:ea typeface="Montserrat" pitchFamily="34" charset="-122"/>
                <a:cs typeface="Montserrat" pitchFamily="34" charset="-120"/>
              </a:rPr>
              <a:t>This integrated approach ensures that no single area operates in isolation, fostering synergy and accelerating our overall strategic objectives. Each pillar strengthens the others, leading to a robust and future-proof digital infrastructure.</a:t>
            </a:r>
            <a:endParaRPr lang="en-US" sz="12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503634" y="346234"/>
            <a:ext cx="9710142" cy="414099"/>
          </a:xfrm>
          <a:prstGeom prst="rect">
            <a:avLst/>
          </a:prstGeom>
          <a:noFill/>
          <a:ln/>
        </p:spPr>
        <p:txBody>
          <a:bodyPr wrap="none" lIns="0" tIns="0" rIns="0" bIns="0" rtlCol="0" anchor="t"/>
          <a:lstStyle/>
          <a:p>
            <a:pPr algn="l" indent="0" marL="0">
              <a:lnSpc>
                <a:spcPts val="3250"/>
              </a:lnSpc>
              <a:buNone/>
            </a:pPr>
            <a:r>
              <a:rPr lang="en-US" sz="2600" b="1" dirty="0">
                <a:solidFill>
                  <a:srgbClr val="2E3C4E"/>
                </a:solidFill>
                <a:latin typeface="Barlow Bold" pitchFamily="34" charset="0"/>
                <a:ea typeface="Barlow Bold" pitchFamily="34" charset="-122"/>
                <a:cs typeface="Barlow Bold" pitchFamily="34" charset="-120"/>
              </a:rPr>
              <a:t>Customer Journey Transformation: From Fragmented to Seamless</a:t>
            </a:r>
            <a:endParaRPr lang="en-US" sz="2600" dirty="0"/>
          </a:p>
        </p:txBody>
      </p:sp>
      <p:sp>
        <p:nvSpPr>
          <p:cNvPr id="3" name="Text 1"/>
          <p:cNvSpPr/>
          <p:nvPr/>
        </p:nvSpPr>
        <p:spPr>
          <a:xfrm>
            <a:off x="503634" y="1012150"/>
            <a:ext cx="13623131" cy="402908"/>
          </a:xfrm>
          <a:prstGeom prst="rect">
            <a:avLst/>
          </a:prstGeom>
          <a:noFill/>
          <a:ln/>
        </p:spPr>
        <p:txBody>
          <a:bodyPr wrap="square" lIns="0" tIns="0" rIns="0" bIns="0" rtlCol="0" anchor="t"/>
          <a:lstStyle/>
          <a:p>
            <a:pPr algn="l" indent="0" marL="0">
              <a:lnSpc>
                <a:spcPts val="1550"/>
              </a:lnSpc>
              <a:buNone/>
            </a:pPr>
            <a:r>
              <a:rPr lang="en-US" sz="950" dirty="0">
                <a:solidFill>
                  <a:srgbClr val="384653"/>
                </a:solidFill>
                <a:latin typeface="Montserrat" pitchFamily="34" charset="0"/>
                <a:ea typeface="Montserrat" pitchFamily="34" charset="-122"/>
                <a:cs typeface="Montserrat" pitchFamily="34" charset="-120"/>
              </a:rPr>
              <a:t>The ultimate goal of our tech transformation is to revolutionize the customer journey. By leveraging new technologies, we aim to eliminate friction points, personalize interactions, and create a truly seamless and delightful experience from initial awareness to loyal advocacy.</a:t>
            </a:r>
            <a:endParaRPr lang="en-US" sz="950" dirty="0"/>
          </a:p>
        </p:txBody>
      </p:sp>
      <p:pic>
        <p:nvPicPr>
          <p:cNvPr id="4" name="Image 0" descr="preencoded.png">    </p:cNvPr>
          <p:cNvPicPr>
            <a:picLocks noChangeAspect="1"/>
          </p:cNvPicPr>
          <p:nvPr/>
        </p:nvPicPr>
        <p:blipFill>
          <a:blip r:embed="rId1"/>
          <a:stretch>
            <a:fillRect/>
          </a:stretch>
        </p:blipFill>
        <p:spPr>
          <a:xfrm>
            <a:off x="2052399" y="1556623"/>
            <a:ext cx="10525601" cy="7253526"/>
          </a:xfrm>
          <a:prstGeom prst="rect">
            <a:avLst/>
          </a:prstGeom>
        </p:spPr>
      </p:pic>
      <p:sp>
        <p:nvSpPr>
          <p:cNvPr id="5" name="Text 2"/>
          <p:cNvSpPr/>
          <p:nvPr/>
        </p:nvSpPr>
        <p:spPr>
          <a:xfrm>
            <a:off x="2316070" y="6070025"/>
            <a:ext cx="2876334" cy="403364"/>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Awareness</a:t>
            </a:r>
            <a:endParaRPr lang="en-US" sz="1400" dirty="0"/>
          </a:p>
        </p:txBody>
      </p:sp>
      <p:pic>
        <p:nvPicPr>
          <p:cNvPr id="6" name="Image 1" descr="preencoded.png">    </p:cNvPr>
          <p:cNvPicPr>
            <a:picLocks noChangeAspect="1"/>
          </p:cNvPicPr>
          <p:nvPr/>
        </p:nvPicPr>
        <p:blipFill>
          <a:blip r:embed="rId2"/>
          <a:stretch>
            <a:fillRect/>
          </a:stretch>
        </p:blipFill>
        <p:spPr>
          <a:xfrm>
            <a:off x="3544466" y="4222216"/>
            <a:ext cx="681142" cy="681142"/>
          </a:xfrm>
          <a:prstGeom prst="rect">
            <a:avLst/>
          </a:prstGeom>
        </p:spPr>
      </p:pic>
      <p:sp>
        <p:nvSpPr>
          <p:cNvPr id="7" name="Text 3"/>
          <p:cNvSpPr/>
          <p:nvPr/>
        </p:nvSpPr>
        <p:spPr>
          <a:xfrm>
            <a:off x="4767116" y="3003823"/>
            <a:ext cx="2969778" cy="403364"/>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Consideration</a:t>
            </a:r>
            <a:endParaRPr lang="en-US" sz="1400" dirty="0"/>
          </a:p>
        </p:txBody>
      </p:sp>
      <p:pic>
        <p:nvPicPr>
          <p:cNvPr id="8" name="Image 2" descr="preencoded.png">    </p:cNvPr>
          <p:cNvPicPr>
            <a:picLocks noChangeAspect="1"/>
          </p:cNvPicPr>
          <p:nvPr/>
        </p:nvPicPr>
        <p:blipFill>
          <a:blip r:embed="rId3"/>
          <a:stretch>
            <a:fillRect/>
          </a:stretch>
        </p:blipFill>
        <p:spPr>
          <a:xfrm>
            <a:off x="5697512" y="4637499"/>
            <a:ext cx="681142" cy="681142"/>
          </a:xfrm>
          <a:prstGeom prst="rect">
            <a:avLst/>
          </a:prstGeom>
        </p:spPr>
      </p:pic>
      <p:sp>
        <p:nvSpPr>
          <p:cNvPr id="9" name="Text 4"/>
          <p:cNvSpPr/>
          <p:nvPr/>
        </p:nvSpPr>
        <p:spPr>
          <a:xfrm>
            <a:off x="6760732" y="6962108"/>
            <a:ext cx="2876334" cy="403364"/>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Purchase</a:t>
            </a:r>
            <a:endParaRPr lang="en-US" sz="1400" dirty="0"/>
          </a:p>
        </p:txBody>
      </p:sp>
      <p:pic>
        <p:nvPicPr>
          <p:cNvPr id="10" name="Image 3" descr="preencoded.png">    </p:cNvPr>
          <p:cNvPicPr>
            <a:picLocks noChangeAspect="1"/>
          </p:cNvPicPr>
          <p:nvPr/>
        </p:nvPicPr>
        <p:blipFill>
          <a:blip r:embed="rId4"/>
          <a:stretch>
            <a:fillRect/>
          </a:stretch>
        </p:blipFill>
        <p:spPr>
          <a:xfrm>
            <a:off x="7850771" y="5052783"/>
            <a:ext cx="681142" cy="681142"/>
          </a:xfrm>
          <a:prstGeom prst="rect">
            <a:avLst/>
          </a:prstGeom>
        </p:spPr>
      </p:pic>
      <p:sp>
        <p:nvSpPr>
          <p:cNvPr id="11" name="Text 5"/>
          <p:cNvSpPr/>
          <p:nvPr/>
        </p:nvSpPr>
        <p:spPr>
          <a:xfrm>
            <a:off x="9313949" y="3805655"/>
            <a:ext cx="2876334" cy="403364"/>
          </a:xfrm>
          <a:prstGeom prst="rect">
            <a:avLst/>
          </a:prstGeom>
          <a:noFill/>
          <a:ln/>
        </p:spPr>
        <p:txBody>
          <a:bodyPr wrap="none" lIns="0" tIns="0" rIns="0" bIns="0" rtlCol="0" anchor="t"/>
          <a:lstStyle/>
          <a:p>
            <a:pPr algn="ctr" indent="0" marL="0">
              <a:lnSpc>
                <a:spcPts val="1750"/>
              </a:lnSpc>
              <a:buNone/>
            </a:pPr>
            <a:r>
              <a:rPr lang="en-US" sz="1400" b="1" dirty="0">
                <a:solidFill>
                  <a:srgbClr val="384653"/>
                </a:solidFill>
                <a:latin typeface="Barlow Bold" pitchFamily="34" charset="0"/>
                <a:ea typeface="Barlow Bold" pitchFamily="34" charset="-122"/>
                <a:cs typeface="Barlow Bold" pitchFamily="34" charset="-120"/>
              </a:rPr>
              <a:t>Advocacy</a:t>
            </a:r>
            <a:endParaRPr lang="en-US" sz="1400" dirty="0"/>
          </a:p>
        </p:txBody>
      </p:sp>
      <p:pic>
        <p:nvPicPr>
          <p:cNvPr id="12" name="Image 4" descr="preencoded.png">    </p:cNvPr>
          <p:cNvPicPr>
            <a:picLocks noChangeAspect="1"/>
          </p:cNvPicPr>
          <p:nvPr/>
        </p:nvPicPr>
        <p:blipFill>
          <a:blip r:embed="rId5"/>
          <a:stretch>
            <a:fillRect/>
          </a:stretch>
        </p:blipFill>
        <p:spPr>
          <a:xfrm>
            <a:off x="10142387" y="5498718"/>
            <a:ext cx="681142" cy="681142"/>
          </a:xfrm>
          <a:prstGeom prst="rect">
            <a:avLst/>
          </a:prstGeom>
        </p:spPr>
      </p:pic>
      <p:sp>
        <p:nvSpPr>
          <p:cNvPr id="13" name="Text 6"/>
          <p:cNvSpPr/>
          <p:nvPr/>
        </p:nvSpPr>
        <p:spPr>
          <a:xfrm>
            <a:off x="503634" y="8951714"/>
            <a:ext cx="13623131" cy="402908"/>
          </a:xfrm>
          <a:prstGeom prst="rect">
            <a:avLst/>
          </a:prstGeom>
          <a:noFill/>
          <a:ln/>
        </p:spPr>
        <p:txBody>
          <a:bodyPr wrap="square" lIns="0" tIns="0" rIns="0" bIns="0" rtlCol="0" anchor="t"/>
          <a:lstStyle/>
          <a:p>
            <a:pPr algn="l" indent="0" marL="0">
              <a:lnSpc>
                <a:spcPts val="1550"/>
              </a:lnSpc>
              <a:buNone/>
            </a:pPr>
            <a:r>
              <a:rPr lang="en-US" sz="950" dirty="0">
                <a:solidFill>
                  <a:srgbClr val="384653"/>
                </a:solidFill>
                <a:latin typeface="Montserrat" pitchFamily="34" charset="0"/>
                <a:ea typeface="Montserrat" pitchFamily="34" charset="-122"/>
                <a:cs typeface="Montserrat" pitchFamily="34" charset="-120"/>
              </a:rPr>
              <a:t>By optimizing each stage of the customer journey, we not only enhance customer satisfaction but also drive increased retention, higher lifetime value, and stronger brand advocacy. This customer-centric approach is at the heart of our digital strategy.</a:t>
            </a:r>
            <a:endParaRPr lang="en-US" sz="9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57595" y="521256"/>
            <a:ext cx="7703225" cy="622935"/>
          </a:xfrm>
          <a:prstGeom prst="rect">
            <a:avLst/>
          </a:prstGeom>
          <a:noFill/>
          <a:ln/>
        </p:spPr>
        <p:txBody>
          <a:bodyPr wrap="none" lIns="0" tIns="0" rIns="0" bIns="0" rtlCol="0" anchor="t"/>
          <a:lstStyle/>
          <a:p>
            <a:pPr algn="l" indent="0" marL="0">
              <a:lnSpc>
                <a:spcPts val="4900"/>
              </a:lnSpc>
              <a:buNone/>
            </a:pPr>
            <a:r>
              <a:rPr lang="en-US" sz="3900" b="1" dirty="0">
                <a:solidFill>
                  <a:srgbClr val="2E3C4E"/>
                </a:solidFill>
                <a:latin typeface="Barlow Bold" pitchFamily="34" charset="0"/>
                <a:ea typeface="Barlow Bold" pitchFamily="34" charset="-122"/>
                <a:cs typeface="Barlow Bold" pitchFamily="34" charset="-120"/>
              </a:rPr>
              <a:t>Risk Mitigation &amp; Success Enablers</a:t>
            </a:r>
            <a:endParaRPr lang="en-US" sz="3900" dirty="0"/>
          </a:p>
        </p:txBody>
      </p:sp>
      <p:sp>
        <p:nvSpPr>
          <p:cNvPr id="3" name="Text 1"/>
          <p:cNvSpPr/>
          <p:nvPr/>
        </p:nvSpPr>
        <p:spPr>
          <a:xfrm>
            <a:off x="757595" y="1522928"/>
            <a:ext cx="13115211" cy="909042"/>
          </a:xfrm>
          <a:prstGeom prst="rect">
            <a:avLst/>
          </a:prstGeom>
          <a:noFill/>
          <a:ln/>
        </p:spPr>
        <p:txBody>
          <a:bodyPr wrap="square" lIns="0" tIns="0" rIns="0" bIns="0" rtlCol="0" anchor="t"/>
          <a:lstStyle/>
          <a:p>
            <a:pPr algn="l" indent="0" marL="0">
              <a:lnSpc>
                <a:spcPts val="2350"/>
              </a:lnSpc>
              <a:buNone/>
            </a:pPr>
            <a:r>
              <a:rPr lang="en-US" sz="1450" dirty="0">
                <a:solidFill>
                  <a:srgbClr val="384653"/>
                </a:solidFill>
                <a:latin typeface="Montserrat" pitchFamily="34" charset="0"/>
                <a:ea typeface="Montserrat" pitchFamily="34" charset="-122"/>
                <a:cs typeface="Montserrat" pitchFamily="34" charset="-120"/>
              </a:rPr>
              <a:t>Successfully navigating a large-scale tech transformation requires proactive identification and mitigation of potential risks. Simultaneously, we must cultivate key enablers that will accelerate our progress and ensure the program's long-term success. This dual focus is critical for maintaining momentum and achieving desired outcomes.</a:t>
            </a:r>
            <a:endParaRPr lang="en-US" sz="1450" dirty="0"/>
          </a:p>
        </p:txBody>
      </p:sp>
      <p:sp>
        <p:nvSpPr>
          <p:cNvPr id="4" name="Shape 2"/>
          <p:cNvSpPr/>
          <p:nvPr/>
        </p:nvSpPr>
        <p:spPr>
          <a:xfrm>
            <a:off x="757595" y="2644973"/>
            <a:ext cx="13115211" cy="4244340"/>
          </a:xfrm>
          <a:prstGeom prst="roundRect">
            <a:avLst>
              <a:gd name="adj" fmla="val 6694"/>
            </a:avLst>
          </a:prstGeom>
          <a:solidFill>
            <a:srgbClr val="D4E9F7"/>
          </a:solidFill>
          <a:ln w="7620">
            <a:solidFill>
              <a:srgbClr val="BACFDD"/>
            </a:solidFill>
            <a:prstDash val="solid"/>
          </a:ln>
        </p:spPr>
      </p:sp>
      <p:sp>
        <p:nvSpPr>
          <p:cNvPr id="5" name="Shape 3"/>
          <p:cNvSpPr/>
          <p:nvPr/>
        </p:nvSpPr>
        <p:spPr>
          <a:xfrm>
            <a:off x="765215" y="2652593"/>
            <a:ext cx="4366617" cy="1409700"/>
          </a:xfrm>
          <a:prstGeom prst="roundRect">
            <a:avLst>
              <a:gd name="adj" fmla="val 20154"/>
            </a:avLst>
          </a:prstGeom>
          <a:solidFill>
            <a:srgbClr val="E2E3E9"/>
          </a:solidFill>
          <a:ln/>
        </p:spPr>
      </p:sp>
      <p:sp>
        <p:nvSpPr>
          <p:cNvPr id="6" name="Text 4"/>
          <p:cNvSpPr/>
          <p:nvPr/>
        </p:nvSpPr>
        <p:spPr>
          <a:xfrm>
            <a:off x="954524" y="2841903"/>
            <a:ext cx="297858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Legacy System Complexity</a:t>
            </a:r>
            <a:endParaRPr lang="en-US" sz="1950" dirty="0"/>
          </a:p>
        </p:txBody>
      </p:sp>
      <p:sp>
        <p:nvSpPr>
          <p:cNvPr id="7" name="Text 5"/>
          <p:cNvSpPr/>
          <p:nvPr/>
        </p:nvSpPr>
        <p:spPr>
          <a:xfrm>
            <a:off x="954524" y="3266956"/>
            <a:ext cx="3703915"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Incremental migration &amp; API layering.</a:t>
            </a:r>
            <a:endParaRPr lang="en-US" sz="1450" dirty="0"/>
          </a:p>
        </p:txBody>
      </p:sp>
      <p:sp>
        <p:nvSpPr>
          <p:cNvPr id="8" name="Shape 6"/>
          <p:cNvSpPr/>
          <p:nvPr/>
        </p:nvSpPr>
        <p:spPr>
          <a:xfrm>
            <a:off x="5131832" y="2652593"/>
            <a:ext cx="4366617" cy="1409700"/>
          </a:xfrm>
          <a:prstGeom prst="rect">
            <a:avLst/>
          </a:prstGeom>
          <a:solidFill>
            <a:srgbClr val="E2E3E9"/>
          </a:solidFill>
          <a:ln/>
        </p:spPr>
      </p:sp>
      <p:sp>
        <p:nvSpPr>
          <p:cNvPr id="9" name="Shape 7"/>
          <p:cNvSpPr/>
          <p:nvPr/>
        </p:nvSpPr>
        <p:spPr>
          <a:xfrm>
            <a:off x="5131832" y="2652593"/>
            <a:ext cx="22860" cy="1409700"/>
          </a:xfrm>
          <a:prstGeom prst="roundRect">
            <a:avLst>
              <a:gd name="adj" fmla="val 1242808"/>
            </a:avLst>
          </a:prstGeom>
          <a:solidFill>
            <a:srgbClr val="C8C9CF"/>
          </a:solidFill>
          <a:ln/>
        </p:spPr>
      </p:sp>
      <p:sp>
        <p:nvSpPr>
          <p:cNvPr id="10" name="Text 8"/>
          <p:cNvSpPr/>
          <p:nvPr/>
        </p:nvSpPr>
        <p:spPr>
          <a:xfrm>
            <a:off x="5605224" y="28419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Data Privacy Concerns</a:t>
            </a:r>
            <a:endParaRPr lang="en-US" sz="1950" dirty="0"/>
          </a:p>
        </p:txBody>
      </p:sp>
      <p:sp>
        <p:nvSpPr>
          <p:cNvPr id="11" name="Text 9"/>
          <p:cNvSpPr/>
          <p:nvPr/>
        </p:nvSpPr>
        <p:spPr>
          <a:xfrm>
            <a:off x="5605224" y="3266956"/>
            <a:ext cx="3419832"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End-to-end encryption &amp; compliance audits.</a:t>
            </a:r>
            <a:endParaRPr lang="en-US" sz="1450" dirty="0"/>
          </a:p>
        </p:txBody>
      </p:sp>
      <p:sp>
        <p:nvSpPr>
          <p:cNvPr id="12" name="Shape 10"/>
          <p:cNvSpPr/>
          <p:nvPr/>
        </p:nvSpPr>
        <p:spPr>
          <a:xfrm>
            <a:off x="4895136" y="3120747"/>
            <a:ext cx="473393" cy="473393"/>
          </a:xfrm>
          <a:prstGeom prst="roundRect">
            <a:avLst>
              <a:gd name="adj" fmla="val 60015"/>
            </a:avLst>
          </a:prstGeom>
          <a:solidFill>
            <a:srgbClr val="FFFFFF"/>
          </a:solidFill>
          <a:ln w="22860">
            <a:solidFill>
              <a:srgbClr val="C8C9CF"/>
            </a:solidFill>
            <a:prstDash val="solid"/>
          </a:ln>
        </p:spPr>
      </p:sp>
      <p:pic>
        <p:nvPicPr>
          <p:cNvPr id="13" name="Image 0" descr="preencoded.png">    </p:cNvPr>
          <p:cNvPicPr>
            <a:picLocks noChangeAspect="1"/>
          </p:cNvPicPr>
          <p:nvPr/>
        </p:nvPicPr>
        <p:blipFill>
          <a:blip r:embed="rId1"/>
          <a:stretch>
            <a:fillRect/>
          </a:stretch>
        </p:blipFill>
        <p:spPr>
          <a:xfrm>
            <a:off x="5013484" y="3209449"/>
            <a:ext cx="236696" cy="295870"/>
          </a:xfrm>
          <a:prstGeom prst="rect">
            <a:avLst/>
          </a:prstGeom>
        </p:spPr>
      </p:pic>
      <p:sp>
        <p:nvSpPr>
          <p:cNvPr id="14" name="Shape 11"/>
          <p:cNvSpPr/>
          <p:nvPr/>
        </p:nvSpPr>
        <p:spPr>
          <a:xfrm>
            <a:off x="9498449" y="2652593"/>
            <a:ext cx="4366736" cy="1409700"/>
          </a:xfrm>
          <a:prstGeom prst="rect">
            <a:avLst/>
          </a:prstGeom>
          <a:solidFill>
            <a:srgbClr val="E2E3E9"/>
          </a:solidFill>
          <a:ln/>
        </p:spPr>
      </p:sp>
      <p:sp>
        <p:nvSpPr>
          <p:cNvPr id="15" name="Shape 12"/>
          <p:cNvSpPr/>
          <p:nvPr/>
        </p:nvSpPr>
        <p:spPr>
          <a:xfrm>
            <a:off x="9498449" y="2652593"/>
            <a:ext cx="22860" cy="1409700"/>
          </a:xfrm>
          <a:prstGeom prst="roundRect">
            <a:avLst>
              <a:gd name="adj" fmla="val 1242808"/>
            </a:avLst>
          </a:prstGeom>
          <a:solidFill>
            <a:srgbClr val="C8C9CF"/>
          </a:solidFill>
          <a:ln/>
        </p:spPr>
      </p:sp>
      <p:sp>
        <p:nvSpPr>
          <p:cNvPr id="16" name="Text 13"/>
          <p:cNvSpPr/>
          <p:nvPr/>
        </p:nvSpPr>
        <p:spPr>
          <a:xfrm>
            <a:off x="9971842" y="28419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Change Resistance</a:t>
            </a:r>
            <a:endParaRPr lang="en-US" sz="1950" dirty="0"/>
          </a:p>
        </p:txBody>
      </p:sp>
      <p:sp>
        <p:nvSpPr>
          <p:cNvPr id="17" name="Text 14"/>
          <p:cNvSpPr/>
          <p:nvPr/>
        </p:nvSpPr>
        <p:spPr>
          <a:xfrm>
            <a:off x="9971842" y="3266956"/>
            <a:ext cx="3704034"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Executive sponsorship &amp; targeted training.</a:t>
            </a:r>
            <a:endParaRPr lang="en-US" sz="1450" dirty="0"/>
          </a:p>
        </p:txBody>
      </p:sp>
      <p:sp>
        <p:nvSpPr>
          <p:cNvPr id="18" name="Shape 15"/>
          <p:cNvSpPr/>
          <p:nvPr/>
        </p:nvSpPr>
        <p:spPr>
          <a:xfrm>
            <a:off x="9261753" y="3120747"/>
            <a:ext cx="473393" cy="473393"/>
          </a:xfrm>
          <a:prstGeom prst="roundRect">
            <a:avLst>
              <a:gd name="adj" fmla="val 60015"/>
            </a:avLst>
          </a:prstGeom>
          <a:solidFill>
            <a:srgbClr val="FFFFFF"/>
          </a:solidFill>
          <a:ln w="22860">
            <a:solidFill>
              <a:srgbClr val="C8C9CF"/>
            </a:solidFill>
            <a:prstDash val="solid"/>
          </a:ln>
        </p:spPr>
      </p:sp>
      <p:pic>
        <p:nvPicPr>
          <p:cNvPr id="19" name="Image 1" descr="preencoded.png">    </p:cNvPr>
          <p:cNvPicPr>
            <a:picLocks noChangeAspect="1"/>
          </p:cNvPicPr>
          <p:nvPr/>
        </p:nvPicPr>
        <p:blipFill>
          <a:blip r:embed="rId2"/>
          <a:stretch>
            <a:fillRect/>
          </a:stretch>
        </p:blipFill>
        <p:spPr>
          <a:xfrm>
            <a:off x="9380101" y="3209449"/>
            <a:ext cx="236696" cy="295870"/>
          </a:xfrm>
          <a:prstGeom prst="rect">
            <a:avLst/>
          </a:prstGeom>
        </p:spPr>
      </p:pic>
      <p:sp>
        <p:nvSpPr>
          <p:cNvPr id="20" name="Shape 16"/>
          <p:cNvSpPr/>
          <p:nvPr/>
        </p:nvSpPr>
        <p:spPr>
          <a:xfrm>
            <a:off x="765215" y="4062293"/>
            <a:ext cx="4366617" cy="1409700"/>
          </a:xfrm>
          <a:prstGeom prst="rect">
            <a:avLst/>
          </a:prstGeom>
          <a:solidFill>
            <a:srgbClr val="E2E3E9"/>
          </a:solidFill>
          <a:ln/>
        </p:spPr>
      </p:sp>
      <p:sp>
        <p:nvSpPr>
          <p:cNvPr id="21" name="Shape 17"/>
          <p:cNvSpPr/>
          <p:nvPr/>
        </p:nvSpPr>
        <p:spPr>
          <a:xfrm>
            <a:off x="765215" y="4062293"/>
            <a:ext cx="4366617" cy="22860"/>
          </a:xfrm>
          <a:prstGeom prst="roundRect">
            <a:avLst>
              <a:gd name="adj" fmla="val 1242808"/>
            </a:avLst>
          </a:prstGeom>
          <a:solidFill>
            <a:srgbClr val="C8C9CF"/>
          </a:solidFill>
          <a:ln/>
        </p:spPr>
      </p:sp>
      <p:sp>
        <p:nvSpPr>
          <p:cNvPr id="22" name="Text 18"/>
          <p:cNvSpPr/>
          <p:nvPr/>
        </p:nvSpPr>
        <p:spPr>
          <a:xfrm>
            <a:off x="954524" y="42516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Budget Overruns</a:t>
            </a:r>
            <a:endParaRPr lang="en-US" sz="1950" dirty="0"/>
          </a:p>
        </p:txBody>
      </p:sp>
      <p:sp>
        <p:nvSpPr>
          <p:cNvPr id="23" name="Text 19"/>
          <p:cNvSpPr/>
          <p:nvPr/>
        </p:nvSpPr>
        <p:spPr>
          <a:xfrm>
            <a:off x="954524" y="4676656"/>
            <a:ext cx="3703915"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Agile budgeting &amp; phased funding.</a:t>
            </a:r>
            <a:endParaRPr lang="en-US" sz="1450" dirty="0"/>
          </a:p>
        </p:txBody>
      </p:sp>
      <p:sp>
        <p:nvSpPr>
          <p:cNvPr id="24" name="Shape 20"/>
          <p:cNvSpPr/>
          <p:nvPr/>
        </p:nvSpPr>
        <p:spPr>
          <a:xfrm>
            <a:off x="5131832" y="4062293"/>
            <a:ext cx="4366617" cy="1409700"/>
          </a:xfrm>
          <a:prstGeom prst="rect">
            <a:avLst/>
          </a:prstGeom>
          <a:solidFill>
            <a:srgbClr val="E2E3E9"/>
          </a:solidFill>
          <a:ln/>
        </p:spPr>
      </p:sp>
      <p:sp>
        <p:nvSpPr>
          <p:cNvPr id="25" name="Shape 21"/>
          <p:cNvSpPr/>
          <p:nvPr/>
        </p:nvSpPr>
        <p:spPr>
          <a:xfrm>
            <a:off x="5131832" y="4062293"/>
            <a:ext cx="22860" cy="1409700"/>
          </a:xfrm>
          <a:prstGeom prst="roundRect">
            <a:avLst>
              <a:gd name="adj" fmla="val 1242808"/>
            </a:avLst>
          </a:prstGeom>
          <a:solidFill>
            <a:srgbClr val="C8C9CF"/>
          </a:solidFill>
          <a:ln/>
        </p:spPr>
      </p:sp>
      <p:sp>
        <p:nvSpPr>
          <p:cNvPr id="26" name="Shape 22"/>
          <p:cNvSpPr/>
          <p:nvPr/>
        </p:nvSpPr>
        <p:spPr>
          <a:xfrm>
            <a:off x="5131832" y="4062293"/>
            <a:ext cx="4366617" cy="22860"/>
          </a:xfrm>
          <a:prstGeom prst="roundRect">
            <a:avLst>
              <a:gd name="adj" fmla="val 1242808"/>
            </a:avLst>
          </a:prstGeom>
          <a:solidFill>
            <a:srgbClr val="C8C9CF"/>
          </a:solidFill>
          <a:ln/>
        </p:spPr>
      </p:sp>
      <p:sp>
        <p:nvSpPr>
          <p:cNvPr id="27" name="Text 23"/>
          <p:cNvSpPr/>
          <p:nvPr/>
        </p:nvSpPr>
        <p:spPr>
          <a:xfrm>
            <a:off x="5605224" y="42516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Talent Gaps</a:t>
            </a:r>
            <a:endParaRPr lang="en-US" sz="1950" dirty="0"/>
          </a:p>
        </p:txBody>
      </p:sp>
      <p:sp>
        <p:nvSpPr>
          <p:cNvPr id="28" name="Text 24"/>
          <p:cNvSpPr/>
          <p:nvPr/>
        </p:nvSpPr>
        <p:spPr>
          <a:xfrm>
            <a:off x="5605224" y="4676656"/>
            <a:ext cx="3419832"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Upskilling &amp; strategic hiring.</a:t>
            </a:r>
            <a:endParaRPr lang="en-US" sz="1450" dirty="0"/>
          </a:p>
        </p:txBody>
      </p:sp>
      <p:sp>
        <p:nvSpPr>
          <p:cNvPr id="29" name="Shape 25"/>
          <p:cNvSpPr/>
          <p:nvPr/>
        </p:nvSpPr>
        <p:spPr>
          <a:xfrm>
            <a:off x="4895136" y="4530447"/>
            <a:ext cx="473393" cy="473393"/>
          </a:xfrm>
          <a:prstGeom prst="roundRect">
            <a:avLst>
              <a:gd name="adj" fmla="val 60015"/>
            </a:avLst>
          </a:prstGeom>
          <a:solidFill>
            <a:srgbClr val="FFFFFF"/>
          </a:solidFill>
          <a:ln w="22860">
            <a:solidFill>
              <a:srgbClr val="C8C9CF"/>
            </a:solidFill>
            <a:prstDash val="solid"/>
          </a:ln>
        </p:spPr>
      </p:sp>
      <p:pic>
        <p:nvPicPr>
          <p:cNvPr id="30" name="Image 2" descr="preencoded.png">    </p:cNvPr>
          <p:cNvPicPr>
            <a:picLocks noChangeAspect="1"/>
          </p:cNvPicPr>
          <p:nvPr/>
        </p:nvPicPr>
        <p:blipFill>
          <a:blip r:embed="rId3"/>
          <a:stretch>
            <a:fillRect/>
          </a:stretch>
        </p:blipFill>
        <p:spPr>
          <a:xfrm>
            <a:off x="5013484" y="4619149"/>
            <a:ext cx="236696" cy="295870"/>
          </a:xfrm>
          <a:prstGeom prst="rect">
            <a:avLst/>
          </a:prstGeom>
        </p:spPr>
      </p:pic>
      <p:sp>
        <p:nvSpPr>
          <p:cNvPr id="31" name="Shape 26"/>
          <p:cNvSpPr/>
          <p:nvPr/>
        </p:nvSpPr>
        <p:spPr>
          <a:xfrm>
            <a:off x="9498449" y="4062293"/>
            <a:ext cx="4366736" cy="1409700"/>
          </a:xfrm>
          <a:prstGeom prst="rect">
            <a:avLst/>
          </a:prstGeom>
          <a:solidFill>
            <a:srgbClr val="E2E3E9"/>
          </a:solidFill>
          <a:ln/>
        </p:spPr>
      </p:sp>
      <p:sp>
        <p:nvSpPr>
          <p:cNvPr id="32" name="Shape 27"/>
          <p:cNvSpPr/>
          <p:nvPr/>
        </p:nvSpPr>
        <p:spPr>
          <a:xfrm>
            <a:off x="9498449" y="4062293"/>
            <a:ext cx="22860" cy="1409700"/>
          </a:xfrm>
          <a:prstGeom prst="roundRect">
            <a:avLst>
              <a:gd name="adj" fmla="val 1242808"/>
            </a:avLst>
          </a:prstGeom>
          <a:solidFill>
            <a:srgbClr val="C8C9CF"/>
          </a:solidFill>
          <a:ln/>
        </p:spPr>
      </p:sp>
      <p:sp>
        <p:nvSpPr>
          <p:cNvPr id="33" name="Shape 28"/>
          <p:cNvSpPr/>
          <p:nvPr/>
        </p:nvSpPr>
        <p:spPr>
          <a:xfrm>
            <a:off x="9498449" y="4062293"/>
            <a:ext cx="4366736" cy="22860"/>
          </a:xfrm>
          <a:prstGeom prst="roundRect">
            <a:avLst>
              <a:gd name="adj" fmla="val 1242808"/>
            </a:avLst>
          </a:prstGeom>
          <a:solidFill>
            <a:srgbClr val="C8C9CF"/>
          </a:solidFill>
          <a:ln/>
        </p:spPr>
      </p:sp>
      <p:sp>
        <p:nvSpPr>
          <p:cNvPr id="34" name="Text 29"/>
          <p:cNvSpPr/>
          <p:nvPr/>
        </p:nvSpPr>
        <p:spPr>
          <a:xfrm>
            <a:off x="9971842" y="42516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Vendor Lock-in</a:t>
            </a:r>
            <a:endParaRPr lang="en-US" sz="1950" dirty="0"/>
          </a:p>
        </p:txBody>
      </p:sp>
      <p:sp>
        <p:nvSpPr>
          <p:cNvPr id="35" name="Text 30"/>
          <p:cNvSpPr/>
          <p:nvPr/>
        </p:nvSpPr>
        <p:spPr>
          <a:xfrm>
            <a:off x="9971842" y="4676656"/>
            <a:ext cx="3704034"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Open standards &amp; multi-vendor strategy.</a:t>
            </a:r>
            <a:endParaRPr lang="en-US" sz="1450" dirty="0"/>
          </a:p>
        </p:txBody>
      </p:sp>
      <p:sp>
        <p:nvSpPr>
          <p:cNvPr id="36" name="Shape 31"/>
          <p:cNvSpPr/>
          <p:nvPr/>
        </p:nvSpPr>
        <p:spPr>
          <a:xfrm>
            <a:off x="9261753" y="4530447"/>
            <a:ext cx="473393" cy="473393"/>
          </a:xfrm>
          <a:prstGeom prst="roundRect">
            <a:avLst>
              <a:gd name="adj" fmla="val 60015"/>
            </a:avLst>
          </a:prstGeom>
          <a:solidFill>
            <a:srgbClr val="FFFFFF"/>
          </a:solidFill>
          <a:ln w="22860">
            <a:solidFill>
              <a:srgbClr val="C8C9CF"/>
            </a:solidFill>
            <a:prstDash val="solid"/>
          </a:ln>
        </p:spPr>
      </p:sp>
      <p:pic>
        <p:nvPicPr>
          <p:cNvPr id="37" name="Image 3" descr="preencoded.png">    </p:cNvPr>
          <p:cNvPicPr>
            <a:picLocks noChangeAspect="1"/>
          </p:cNvPicPr>
          <p:nvPr/>
        </p:nvPicPr>
        <p:blipFill>
          <a:blip r:embed="rId4"/>
          <a:stretch>
            <a:fillRect/>
          </a:stretch>
        </p:blipFill>
        <p:spPr>
          <a:xfrm>
            <a:off x="9380101" y="4619149"/>
            <a:ext cx="236696" cy="295870"/>
          </a:xfrm>
          <a:prstGeom prst="rect">
            <a:avLst/>
          </a:prstGeom>
        </p:spPr>
      </p:pic>
      <p:sp>
        <p:nvSpPr>
          <p:cNvPr id="38" name="Shape 32"/>
          <p:cNvSpPr/>
          <p:nvPr/>
        </p:nvSpPr>
        <p:spPr>
          <a:xfrm>
            <a:off x="765215" y="5471993"/>
            <a:ext cx="4366617" cy="1409700"/>
          </a:xfrm>
          <a:prstGeom prst="rect">
            <a:avLst/>
          </a:prstGeom>
          <a:solidFill>
            <a:srgbClr val="E2E3E9"/>
          </a:solidFill>
          <a:ln/>
        </p:spPr>
      </p:sp>
      <p:sp>
        <p:nvSpPr>
          <p:cNvPr id="39" name="Shape 33"/>
          <p:cNvSpPr/>
          <p:nvPr/>
        </p:nvSpPr>
        <p:spPr>
          <a:xfrm>
            <a:off x="765215" y="5471993"/>
            <a:ext cx="4366617" cy="22860"/>
          </a:xfrm>
          <a:prstGeom prst="roundRect">
            <a:avLst>
              <a:gd name="adj" fmla="val 1242808"/>
            </a:avLst>
          </a:prstGeom>
          <a:solidFill>
            <a:srgbClr val="C8C9CF"/>
          </a:solidFill>
          <a:ln/>
        </p:spPr>
      </p:sp>
      <p:sp>
        <p:nvSpPr>
          <p:cNvPr id="40" name="Text 34"/>
          <p:cNvSpPr/>
          <p:nvPr/>
        </p:nvSpPr>
        <p:spPr>
          <a:xfrm>
            <a:off x="954524" y="56613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Cybersecurity Threats</a:t>
            </a:r>
            <a:endParaRPr lang="en-US" sz="1950" dirty="0"/>
          </a:p>
        </p:txBody>
      </p:sp>
      <p:sp>
        <p:nvSpPr>
          <p:cNvPr id="41" name="Text 35"/>
          <p:cNvSpPr/>
          <p:nvPr/>
        </p:nvSpPr>
        <p:spPr>
          <a:xfrm>
            <a:off x="954524" y="6086356"/>
            <a:ext cx="3703915"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Continuous monitoring &amp; incident response.</a:t>
            </a:r>
            <a:endParaRPr lang="en-US" sz="1450" dirty="0"/>
          </a:p>
        </p:txBody>
      </p:sp>
      <p:sp>
        <p:nvSpPr>
          <p:cNvPr id="42" name="Shape 36"/>
          <p:cNvSpPr/>
          <p:nvPr/>
        </p:nvSpPr>
        <p:spPr>
          <a:xfrm>
            <a:off x="5131832" y="5471993"/>
            <a:ext cx="4366617" cy="1409700"/>
          </a:xfrm>
          <a:prstGeom prst="rect">
            <a:avLst/>
          </a:prstGeom>
          <a:solidFill>
            <a:srgbClr val="E2E3E9"/>
          </a:solidFill>
          <a:ln/>
        </p:spPr>
      </p:sp>
      <p:sp>
        <p:nvSpPr>
          <p:cNvPr id="43" name="Shape 37"/>
          <p:cNvSpPr/>
          <p:nvPr/>
        </p:nvSpPr>
        <p:spPr>
          <a:xfrm>
            <a:off x="5131832" y="5471993"/>
            <a:ext cx="22860" cy="1409700"/>
          </a:xfrm>
          <a:prstGeom prst="roundRect">
            <a:avLst>
              <a:gd name="adj" fmla="val 1242808"/>
            </a:avLst>
          </a:prstGeom>
          <a:solidFill>
            <a:srgbClr val="C8C9CF"/>
          </a:solidFill>
          <a:ln/>
        </p:spPr>
      </p:sp>
      <p:sp>
        <p:nvSpPr>
          <p:cNvPr id="44" name="Shape 38"/>
          <p:cNvSpPr/>
          <p:nvPr/>
        </p:nvSpPr>
        <p:spPr>
          <a:xfrm>
            <a:off x="5131832" y="5471993"/>
            <a:ext cx="4366617" cy="22860"/>
          </a:xfrm>
          <a:prstGeom prst="roundRect">
            <a:avLst>
              <a:gd name="adj" fmla="val 1242808"/>
            </a:avLst>
          </a:prstGeom>
          <a:solidFill>
            <a:srgbClr val="C8C9CF"/>
          </a:solidFill>
          <a:ln/>
        </p:spPr>
      </p:sp>
      <p:sp>
        <p:nvSpPr>
          <p:cNvPr id="45" name="Text 39"/>
          <p:cNvSpPr/>
          <p:nvPr/>
        </p:nvSpPr>
        <p:spPr>
          <a:xfrm>
            <a:off x="5605224" y="56613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000000"/>
                </a:solidFill>
                <a:latin typeface="Barlow Bold" pitchFamily="34" charset="0"/>
                <a:ea typeface="Barlow Bold" pitchFamily="34" charset="-122"/>
                <a:cs typeface="Barlow Bold" pitchFamily="34" charset="-120"/>
              </a:rPr>
              <a:t>Integration Failures</a:t>
            </a:r>
            <a:endParaRPr lang="en-US" sz="1950" dirty="0"/>
          </a:p>
        </p:txBody>
      </p:sp>
      <p:sp>
        <p:nvSpPr>
          <p:cNvPr id="46" name="Text 40"/>
          <p:cNvSpPr/>
          <p:nvPr/>
        </p:nvSpPr>
        <p:spPr>
          <a:xfrm>
            <a:off x="5605224" y="6086356"/>
            <a:ext cx="3419832" cy="606028"/>
          </a:xfrm>
          <a:prstGeom prst="rect">
            <a:avLst/>
          </a:prstGeom>
          <a:noFill/>
          <a:ln/>
        </p:spPr>
        <p:txBody>
          <a:bodyPr wrap="square" lIns="0" tIns="0" rIns="0" bIns="0" rtlCol="0" anchor="t"/>
          <a:lstStyle/>
          <a:p>
            <a:pPr algn="l" indent="0" marL="0">
              <a:lnSpc>
                <a:spcPts val="2350"/>
              </a:lnSpc>
              <a:buNone/>
            </a:pPr>
            <a:r>
              <a:rPr lang="en-US" sz="1450" dirty="0">
                <a:solidFill>
                  <a:srgbClr val="000000"/>
                </a:solidFill>
                <a:latin typeface="Montserrat" pitchFamily="34" charset="0"/>
                <a:ea typeface="Montserrat" pitchFamily="34" charset="-122"/>
                <a:cs typeface="Montserrat" pitchFamily="34" charset="-120"/>
              </a:rPr>
              <a:t>Mitigation: Robust testing &amp; middleware platforms.</a:t>
            </a:r>
            <a:endParaRPr lang="en-US" sz="1450" dirty="0"/>
          </a:p>
        </p:txBody>
      </p:sp>
      <p:sp>
        <p:nvSpPr>
          <p:cNvPr id="47" name="Shape 41"/>
          <p:cNvSpPr/>
          <p:nvPr/>
        </p:nvSpPr>
        <p:spPr>
          <a:xfrm>
            <a:off x="4895136" y="5940147"/>
            <a:ext cx="473393" cy="473393"/>
          </a:xfrm>
          <a:prstGeom prst="roundRect">
            <a:avLst>
              <a:gd name="adj" fmla="val 60015"/>
            </a:avLst>
          </a:prstGeom>
          <a:solidFill>
            <a:srgbClr val="FFFFFF"/>
          </a:solidFill>
          <a:ln w="22860">
            <a:solidFill>
              <a:srgbClr val="C8C9CF"/>
            </a:solidFill>
            <a:prstDash val="solid"/>
          </a:ln>
        </p:spPr>
      </p:sp>
      <p:pic>
        <p:nvPicPr>
          <p:cNvPr id="48" name="Image 4" descr="preencoded.png">    </p:cNvPr>
          <p:cNvPicPr>
            <a:picLocks noChangeAspect="1"/>
          </p:cNvPicPr>
          <p:nvPr/>
        </p:nvPicPr>
        <p:blipFill>
          <a:blip r:embed="rId5"/>
          <a:stretch>
            <a:fillRect/>
          </a:stretch>
        </p:blipFill>
        <p:spPr>
          <a:xfrm>
            <a:off x="5013484" y="6028849"/>
            <a:ext cx="236696" cy="295870"/>
          </a:xfrm>
          <a:prstGeom prst="rect">
            <a:avLst/>
          </a:prstGeom>
        </p:spPr>
      </p:pic>
      <p:sp>
        <p:nvSpPr>
          <p:cNvPr id="49" name="Shape 42"/>
          <p:cNvSpPr/>
          <p:nvPr/>
        </p:nvSpPr>
        <p:spPr>
          <a:xfrm>
            <a:off x="9498449" y="5471993"/>
            <a:ext cx="4366736" cy="1409700"/>
          </a:xfrm>
          <a:prstGeom prst="rect">
            <a:avLst/>
          </a:prstGeom>
          <a:solidFill>
            <a:srgbClr val="505468"/>
          </a:solidFill>
          <a:ln/>
        </p:spPr>
      </p:sp>
      <p:sp>
        <p:nvSpPr>
          <p:cNvPr id="50" name="Shape 43"/>
          <p:cNvSpPr/>
          <p:nvPr/>
        </p:nvSpPr>
        <p:spPr>
          <a:xfrm>
            <a:off x="9498449" y="5471993"/>
            <a:ext cx="22860" cy="1409700"/>
          </a:xfrm>
          <a:prstGeom prst="roundRect">
            <a:avLst>
              <a:gd name="adj" fmla="val 1242808"/>
            </a:avLst>
          </a:prstGeom>
          <a:solidFill>
            <a:srgbClr val="696D81"/>
          </a:solidFill>
          <a:ln/>
        </p:spPr>
      </p:sp>
      <p:sp>
        <p:nvSpPr>
          <p:cNvPr id="51" name="Shape 44"/>
          <p:cNvSpPr/>
          <p:nvPr/>
        </p:nvSpPr>
        <p:spPr>
          <a:xfrm>
            <a:off x="9498449" y="5471993"/>
            <a:ext cx="4366736" cy="22860"/>
          </a:xfrm>
          <a:prstGeom prst="roundRect">
            <a:avLst>
              <a:gd name="adj" fmla="val 1242808"/>
            </a:avLst>
          </a:prstGeom>
          <a:solidFill>
            <a:srgbClr val="696D81"/>
          </a:solidFill>
          <a:ln/>
        </p:spPr>
      </p:sp>
      <p:sp>
        <p:nvSpPr>
          <p:cNvPr id="52" name="Text 45"/>
          <p:cNvSpPr/>
          <p:nvPr/>
        </p:nvSpPr>
        <p:spPr>
          <a:xfrm>
            <a:off x="9971842" y="5661303"/>
            <a:ext cx="2492097" cy="311468"/>
          </a:xfrm>
          <a:prstGeom prst="rect">
            <a:avLst/>
          </a:prstGeom>
          <a:noFill/>
          <a:ln/>
        </p:spPr>
        <p:txBody>
          <a:bodyPr wrap="none" lIns="0" tIns="0" rIns="0" bIns="0" rtlCol="0" anchor="t"/>
          <a:lstStyle/>
          <a:p>
            <a:pPr algn="l" indent="0" marL="0">
              <a:lnSpc>
                <a:spcPts val="2450"/>
              </a:lnSpc>
              <a:buNone/>
            </a:pPr>
            <a:r>
              <a:rPr lang="en-US" sz="1950" b="1" dirty="0">
                <a:solidFill>
                  <a:srgbClr val="F4F4F5"/>
                </a:solidFill>
                <a:latin typeface="Barlow Bold" pitchFamily="34" charset="0"/>
                <a:ea typeface="Barlow Bold" pitchFamily="34" charset="-122"/>
                <a:cs typeface="Barlow Bold" pitchFamily="34" charset="-120"/>
              </a:rPr>
              <a:t>Success Enablers</a:t>
            </a:r>
            <a:endParaRPr lang="en-US" sz="1950" dirty="0"/>
          </a:p>
        </p:txBody>
      </p:sp>
      <p:sp>
        <p:nvSpPr>
          <p:cNvPr id="53" name="Text 46"/>
          <p:cNvSpPr/>
          <p:nvPr/>
        </p:nvSpPr>
        <p:spPr>
          <a:xfrm>
            <a:off x="9971842" y="6086356"/>
            <a:ext cx="3704034" cy="606028"/>
          </a:xfrm>
          <a:prstGeom prst="rect">
            <a:avLst/>
          </a:prstGeom>
          <a:noFill/>
          <a:ln/>
        </p:spPr>
        <p:txBody>
          <a:bodyPr wrap="square" lIns="0" tIns="0" rIns="0" bIns="0" rtlCol="0" anchor="t"/>
          <a:lstStyle/>
          <a:p>
            <a:pPr algn="l" indent="0" marL="0">
              <a:lnSpc>
                <a:spcPts val="2350"/>
              </a:lnSpc>
              <a:buNone/>
            </a:pPr>
            <a:r>
              <a:rPr lang="en-US" sz="1450" dirty="0">
                <a:solidFill>
                  <a:srgbClr val="F4F4F5"/>
                </a:solidFill>
                <a:latin typeface="Montserrat" pitchFamily="34" charset="0"/>
                <a:ea typeface="Montserrat" pitchFamily="34" charset="-122"/>
                <a:cs typeface="Montserrat" pitchFamily="34" charset="-120"/>
              </a:rPr>
              <a:t>Strong leadership, clear KPIs, cross-team collaboration.</a:t>
            </a:r>
            <a:endParaRPr lang="en-US" sz="1450" dirty="0"/>
          </a:p>
        </p:txBody>
      </p:sp>
      <p:sp>
        <p:nvSpPr>
          <p:cNvPr id="54" name="Shape 47"/>
          <p:cNvSpPr/>
          <p:nvPr/>
        </p:nvSpPr>
        <p:spPr>
          <a:xfrm>
            <a:off x="9261753" y="5940147"/>
            <a:ext cx="473393" cy="473393"/>
          </a:xfrm>
          <a:prstGeom prst="roundRect">
            <a:avLst>
              <a:gd name="adj" fmla="val 60015"/>
            </a:avLst>
          </a:prstGeom>
          <a:solidFill>
            <a:srgbClr val="FFFFFF"/>
          </a:solidFill>
          <a:ln w="22860">
            <a:solidFill>
              <a:srgbClr val="696D81"/>
            </a:solidFill>
            <a:prstDash val="solid"/>
          </a:ln>
        </p:spPr>
      </p:sp>
      <p:pic>
        <p:nvPicPr>
          <p:cNvPr id="55" name="Image 5" descr="preencoded.png">    </p:cNvPr>
          <p:cNvPicPr>
            <a:picLocks noChangeAspect="1"/>
          </p:cNvPicPr>
          <p:nvPr/>
        </p:nvPicPr>
        <p:blipFill>
          <a:blip r:embed="rId6"/>
          <a:stretch>
            <a:fillRect/>
          </a:stretch>
        </p:blipFill>
        <p:spPr>
          <a:xfrm>
            <a:off x="9380101" y="6028849"/>
            <a:ext cx="236696" cy="295870"/>
          </a:xfrm>
          <a:prstGeom prst="rect">
            <a:avLst/>
          </a:prstGeom>
        </p:spPr>
      </p:pic>
      <p:sp>
        <p:nvSpPr>
          <p:cNvPr id="56" name="Text 48"/>
          <p:cNvSpPr/>
          <p:nvPr/>
        </p:nvSpPr>
        <p:spPr>
          <a:xfrm>
            <a:off x="757595" y="7102316"/>
            <a:ext cx="13115211" cy="606028"/>
          </a:xfrm>
          <a:prstGeom prst="rect">
            <a:avLst/>
          </a:prstGeom>
          <a:noFill/>
          <a:ln/>
        </p:spPr>
        <p:txBody>
          <a:bodyPr wrap="square" lIns="0" tIns="0" rIns="0" bIns="0" rtlCol="0" anchor="t"/>
          <a:lstStyle/>
          <a:p>
            <a:pPr algn="l" indent="0" marL="0">
              <a:lnSpc>
                <a:spcPts val="2350"/>
              </a:lnSpc>
              <a:buNone/>
            </a:pPr>
            <a:r>
              <a:rPr lang="en-US" sz="1450" dirty="0">
                <a:solidFill>
                  <a:srgbClr val="384653"/>
                </a:solidFill>
                <a:latin typeface="Montserrat" pitchFamily="34" charset="0"/>
                <a:ea typeface="Montserrat" pitchFamily="34" charset="-122"/>
                <a:cs typeface="Montserrat" pitchFamily="34" charset="-120"/>
              </a:rPr>
              <a:t>By diligently addressing these risks and fostering these enablers, we build a resilient and adaptable transformation program, capable of delivering its promises and exceeding expectations.</a:t>
            </a:r>
            <a:endParaRPr lang="en-US" sz="14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676989" y="465415"/>
            <a:ext cx="7873722" cy="556736"/>
          </a:xfrm>
          <a:prstGeom prst="rect">
            <a:avLst/>
          </a:prstGeom>
          <a:noFill/>
          <a:ln/>
        </p:spPr>
        <p:txBody>
          <a:bodyPr wrap="none" lIns="0" tIns="0" rIns="0" bIns="0" rtlCol="0" anchor="t"/>
          <a:lstStyle/>
          <a:p>
            <a:pPr algn="l" indent="0" marL="0">
              <a:lnSpc>
                <a:spcPts val="4350"/>
              </a:lnSpc>
              <a:buNone/>
            </a:pPr>
            <a:r>
              <a:rPr lang="en-US" sz="3500" b="1" dirty="0">
                <a:solidFill>
                  <a:srgbClr val="2E3C4E"/>
                </a:solidFill>
                <a:latin typeface="Barlow Bold" pitchFamily="34" charset="0"/>
                <a:ea typeface="Barlow Bold" pitchFamily="34" charset="-122"/>
                <a:cs typeface="Barlow Bold" pitchFamily="34" charset="-120"/>
              </a:rPr>
              <a:t>Your Role in Leading the Transformation</a:t>
            </a:r>
            <a:endParaRPr lang="en-US" sz="3500" dirty="0"/>
          </a:p>
        </p:txBody>
      </p:sp>
      <p:sp>
        <p:nvSpPr>
          <p:cNvPr id="3" name="Text 1"/>
          <p:cNvSpPr/>
          <p:nvPr/>
        </p:nvSpPr>
        <p:spPr>
          <a:xfrm>
            <a:off x="676989" y="1360646"/>
            <a:ext cx="13276421" cy="812602"/>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The success of this tech transformation hinges on the active leadership and commitment of every director. Your role extends beyond oversight; it involves championing the vision, empowering your teams, and ensuring resources are aligned to drive meaningful change. This is a collective effort to secure our future.</a:t>
            </a:r>
            <a:endParaRPr lang="en-US" sz="1300" dirty="0"/>
          </a:p>
        </p:txBody>
      </p:sp>
      <p:pic>
        <p:nvPicPr>
          <p:cNvPr id="4" name="Image 0" descr="preencoded.png">    </p:cNvPr>
          <p:cNvPicPr>
            <a:picLocks noChangeAspect="1"/>
          </p:cNvPicPr>
          <p:nvPr/>
        </p:nvPicPr>
        <p:blipFill>
          <a:blip r:embed="rId1"/>
          <a:stretch>
            <a:fillRect/>
          </a:stretch>
        </p:blipFill>
        <p:spPr>
          <a:xfrm>
            <a:off x="676989" y="2413873"/>
            <a:ext cx="169188" cy="211574"/>
          </a:xfrm>
          <a:prstGeom prst="rect">
            <a:avLst/>
          </a:prstGeom>
        </p:spPr>
      </p:pic>
      <p:pic>
        <p:nvPicPr>
          <p:cNvPr id="5" name="Image 1" descr="preencoded.png">    </p:cNvPr>
          <p:cNvPicPr>
            <a:picLocks noChangeAspect="1"/>
          </p:cNvPicPr>
          <p:nvPr/>
        </p:nvPicPr>
        <p:blipFill>
          <a:blip r:embed="rId2"/>
          <a:stretch>
            <a:fillRect/>
          </a:stretch>
        </p:blipFill>
        <p:spPr>
          <a:xfrm>
            <a:off x="676989" y="2628424"/>
            <a:ext cx="4312682" cy="22860"/>
          </a:xfrm>
          <a:prstGeom prst="rect">
            <a:avLst/>
          </a:prstGeom>
        </p:spPr>
      </p:pic>
      <p:sp>
        <p:nvSpPr>
          <p:cNvPr id="6" name="Text 2"/>
          <p:cNvSpPr/>
          <p:nvPr/>
        </p:nvSpPr>
        <p:spPr>
          <a:xfrm>
            <a:off x="676989" y="2758678"/>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Champion the Vision</a:t>
            </a:r>
            <a:endParaRPr lang="en-US" sz="1750" dirty="0"/>
          </a:p>
        </p:txBody>
      </p:sp>
      <p:sp>
        <p:nvSpPr>
          <p:cNvPr id="7" name="Text 3"/>
          <p:cNvSpPr/>
          <p:nvPr/>
        </p:nvSpPr>
        <p:spPr>
          <a:xfrm>
            <a:off x="676989" y="313860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Communicate clear purpose &amp; benefits to your teams and stakeholders.</a:t>
            </a:r>
            <a:endParaRPr lang="en-US" sz="1300" dirty="0"/>
          </a:p>
        </p:txBody>
      </p:sp>
      <p:pic>
        <p:nvPicPr>
          <p:cNvPr id="8" name="Image 2" descr="preencoded.png">    </p:cNvPr>
          <p:cNvPicPr>
            <a:picLocks noChangeAspect="1"/>
          </p:cNvPicPr>
          <p:nvPr/>
        </p:nvPicPr>
        <p:blipFill>
          <a:blip r:embed="rId3"/>
          <a:stretch>
            <a:fillRect/>
          </a:stretch>
        </p:blipFill>
        <p:spPr>
          <a:xfrm>
            <a:off x="5158859" y="2413873"/>
            <a:ext cx="169188" cy="211574"/>
          </a:xfrm>
          <a:prstGeom prst="rect">
            <a:avLst/>
          </a:prstGeom>
        </p:spPr>
      </p:pic>
      <p:pic>
        <p:nvPicPr>
          <p:cNvPr id="9" name="Image 3" descr="preencoded.png">    </p:cNvPr>
          <p:cNvPicPr>
            <a:picLocks noChangeAspect="1"/>
          </p:cNvPicPr>
          <p:nvPr/>
        </p:nvPicPr>
        <p:blipFill>
          <a:blip r:embed="rId4"/>
          <a:stretch>
            <a:fillRect/>
          </a:stretch>
        </p:blipFill>
        <p:spPr>
          <a:xfrm>
            <a:off x="5158859" y="2628424"/>
            <a:ext cx="4312682" cy="22860"/>
          </a:xfrm>
          <a:prstGeom prst="rect">
            <a:avLst/>
          </a:prstGeom>
        </p:spPr>
      </p:pic>
      <p:sp>
        <p:nvSpPr>
          <p:cNvPr id="10" name="Text 4"/>
          <p:cNvSpPr/>
          <p:nvPr/>
        </p:nvSpPr>
        <p:spPr>
          <a:xfrm>
            <a:off x="5158859" y="2758678"/>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Drive Alignment</a:t>
            </a:r>
            <a:endParaRPr lang="en-US" sz="1750" dirty="0"/>
          </a:p>
        </p:txBody>
      </p:sp>
      <p:sp>
        <p:nvSpPr>
          <p:cNvPr id="11" name="Text 5"/>
          <p:cNvSpPr/>
          <p:nvPr/>
        </p:nvSpPr>
        <p:spPr>
          <a:xfrm>
            <a:off x="5158859" y="313860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Unite stakeholders across functions to ensure cohesive execution.</a:t>
            </a:r>
            <a:endParaRPr lang="en-US" sz="1300" dirty="0"/>
          </a:p>
        </p:txBody>
      </p:sp>
      <p:pic>
        <p:nvPicPr>
          <p:cNvPr id="12" name="Image 4" descr="preencoded.png">    </p:cNvPr>
          <p:cNvPicPr>
            <a:picLocks noChangeAspect="1"/>
          </p:cNvPicPr>
          <p:nvPr/>
        </p:nvPicPr>
        <p:blipFill>
          <a:blip r:embed="rId5"/>
          <a:stretch>
            <a:fillRect/>
          </a:stretch>
        </p:blipFill>
        <p:spPr>
          <a:xfrm>
            <a:off x="9640729" y="2413873"/>
            <a:ext cx="169188" cy="211574"/>
          </a:xfrm>
          <a:prstGeom prst="rect">
            <a:avLst/>
          </a:prstGeom>
        </p:spPr>
      </p:pic>
      <p:pic>
        <p:nvPicPr>
          <p:cNvPr id="13" name="Image 5" descr="preencoded.png">    </p:cNvPr>
          <p:cNvPicPr>
            <a:picLocks noChangeAspect="1"/>
          </p:cNvPicPr>
          <p:nvPr/>
        </p:nvPicPr>
        <p:blipFill>
          <a:blip r:embed="rId6"/>
          <a:stretch>
            <a:fillRect/>
          </a:stretch>
        </p:blipFill>
        <p:spPr>
          <a:xfrm>
            <a:off x="9640729" y="2628424"/>
            <a:ext cx="4312682" cy="22860"/>
          </a:xfrm>
          <a:prstGeom prst="rect">
            <a:avLst/>
          </a:prstGeom>
        </p:spPr>
      </p:pic>
      <p:sp>
        <p:nvSpPr>
          <p:cNvPr id="14" name="Text 6"/>
          <p:cNvSpPr/>
          <p:nvPr/>
        </p:nvSpPr>
        <p:spPr>
          <a:xfrm>
            <a:off x="9640729" y="2758678"/>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Empower Teams</a:t>
            </a:r>
            <a:endParaRPr lang="en-US" sz="1750" dirty="0"/>
          </a:p>
        </p:txBody>
      </p:sp>
      <p:sp>
        <p:nvSpPr>
          <p:cNvPr id="15" name="Text 7"/>
          <p:cNvSpPr/>
          <p:nvPr/>
        </p:nvSpPr>
        <p:spPr>
          <a:xfrm>
            <a:off x="9640729" y="313860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Support agile squads &amp; foster an environment for innovation.</a:t>
            </a:r>
            <a:endParaRPr lang="en-US" sz="1300" dirty="0"/>
          </a:p>
        </p:txBody>
      </p:sp>
      <p:pic>
        <p:nvPicPr>
          <p:cNvPr id="16" name="Image 6" descr="preencoded.png">    </p:cNvPr>
          <p:cNvPicPr>
            <a:picLocks noChangeAspect="1"/>
          </p:cNvPicPr>
          <p:nvPr/>
        </p:nvPicPr>
        <p:blipFill>
          <a:blip r:embed="rId7"/>
          <a:stretch>
            <a:fillRect/>
          </a:stretch>
        </p:blipFill>
        <p:spPr>
          <a:xfrm>
            <a:off x="676989" y="3992880"/>
            <a:ext cx="169188" cy="211574"/>
          </a:xfrm>
          <a:prstGeom prst="rect">
            <a:avLst/>
          </a:prstGeom>
        </p:spPr>
      </p:pic>
      <p:pic>
        <p:nvPicPr>
          <p:cNvPr id="17" name="Image 7" descr="preencoded.png">    </p:cNvPr>
          <p:cNvPicPr>
            <a:picLocks noChangeAspect="1"/>
          </p:cNvPicPr>
          <p:nvPr/>
        </p:nvPicPr>
        <p:blipFill>
          <a:blip r:embed="rId8"/>
          <a:stretch>
            <a:fillRect/>
          </a:stretch>
        </p:blipFill>
        <p:spPr>
          <a:xfrm>
            <a:off x="676989" y="4223861"/>
            <a:ext cx="4312682" cy="22860"/>
          </a:xfrm>
          <a:prstGeom prst="rect">
            <a:avLst/>
          </a:prstGeom>
        </p:spPr>
      </p:pic>
      <p:sp>
        <p:nvSpPr>
          <p:cNvPr id="18" name="Text 8"/>
          <p:cNvSpPr/>
          <p:nvPr/>
        </p:nvSpPr>
        <p:spPr>
          <a:xfrm>
            <a:off x="676989" y="437149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Allocate Resources</a:t>
            </a:r>
            <a:endParaRPr lang="en-US" sz="1750" dirty="0"/>
          </a:p>
        </p:txBody>
      </p:sp>
      <p:sp>
        <p:nvSpPr>
          <p:cNvPr id="19" name="Text 9"/>
          <p:cNvSpPr/>
          <p:nvPr/>
        </p:nvSpPr>
        <p:spPr>
          <a:xfrm>
            <a:off x="676989" y="475142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Ensure appropriate funding and tools are available for project needs.</a:t>
            </a:r>
            <a:endParaRPr lang="en-US" sz="1300" dirty="0"/>
          </a:p>
        </p:txBody>
      </p:sp>
      <p:pic>
        <p:nvPicPr>
          <p:cNvPr id="20" name="Image 8" descr="preencoded.png">    </p:cNvPr>
          <p:cNvPicPr>
            <a:picLocks noChangeAspect="1"/>
          </p:cNvPicPr>
          <p:nvPr/>
        </p:nvPicPr>
        <p:blipFill>
          <a:blip r:embed="rId9"/>
          <a:stretch>
            <a:fillRect/>
          </a:stretch>
        </p:blipFill>
        <p:spPr>
          <a:xfrm>
            <a:off x="5158859" y="3992880"/>
            <a:ext cx="169188" cy="211574"/>
          </a:xfrm>
          <a:prstGeom prst="rect">
            <a:avLst/>
          </a:prstGeom>
        </p:spPr>
      </p:pic>
      <p:pic>
        <p:nvPicPr>
          <p:cNvPr id="21" name="Image 9" descr="preencoded.png">    </p:cNvPr>
          <p:cNvPicPr>
            <a:picLocks noChangeAspect="1"/>
          </p:cNvPicPr>
          <p:nvPr/>
        </p:nvPicPr>
        <p:blipFill>
          <a:blip r:embed="rId10"/>
          <a:stretch>
            <a:fillRect/>
          </a:stretch>
        </p:blipFill>
        <p:spPr>
          <a:xfrm>
            <a:off x="5158859" y="4223861"/>
            <a:ext cx="4312682" cy="22860"/>
          </a:xfrm>
          <a:prstGeom prst="rect">
            <a:avLst/>
          </a:prstGeom>
        </p:spPr>
      </p:pic>
      <p:sp>
        <p:nvSpPr>
          <p:cNvPr id="22" name="Text 10"/>
          <p:cNvSpPr/>
          <p:nvPr/>
        </p:nvSpPr>
        <p:spPr>
          <a:xfrm>
            <a:off x="5158859" y="437149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Monitor Progress</a:t>
            </a:r>
            <a:endParaRPr lang="en-US" sz="1750" dirty="0"/>
          </a:p>
        </p:txBody>
      </p:sp>
      <p:sp>
        <p:nvSpPr>
          <p:cNvPr id="23" name="Text 11"/>
          <p:cNvSpPr/>
          <p:nvPr/>
        </p:nvSpPr>
        <p:spPr>
          <a:xfrm>
            <a:off x="5158859" y="475142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Track Key Performance Indicators (KPIs) and course-correct swiftly as needed.</a:t>
            </a:r>
            <a:endParaRPr lang="en-US" sz="1300" dirty="0"/>
          </a:p>
        </p:txBody>
      </p:sp>
      <p:pic>
        <p:nvPicPr>
          <p:cNvPr id="24" name="Image 10" descr="preencoded.png">    </p:cNvPr>
          <p:cNvPicPr>
            <a:picLocks noChangeAspect="1"/>
          </p:cNvPicPr>
          <p:nvPr/>
        </p:nvPicPr>
        <p:blipFill>
          <a:blip r:embed="rId11"/>
          <a:stretch>
            <a:fillRect/>
          </a:stretch>
        </p:blipFill>
        <p:spPr>
          <a:xfrm>
            <a:off x="9640729" y="3992880"/>
            <a:ext cx="169188" cy="211574"/>
          </a:xfrm>
          <a:prstGeom prst="rect">
            <a:avLst/>
          </a:prstGeom>
        </p:spPr>
      </p:pic>
      <p:pic>
        <p:nvPicPr>
          <p:cNvPr id="25" name="Image 11" descr="preencoded.png">    </p:cNvPr>
          <p:cNvPicPr>
            <a:picLocks noChangeAspect="1"/>
          </p:cNvPicPr>
          <p:nvPr/>
        </p:nvPicPr>
        <p:blipFill>
          <a:blip r:embed="rId12"/>
          <a:stretch>
            <a:fillRect/>
          </a:stretch>
        </p:blipFill>
        <p:spPr>
          <a:xfrm>
            <a:off x="9640729" y="4223861"/>
            <a:ext cx="4312682" cy="22860"/>
          </a:xfrm>
          <a:prstGeom prst="rect">
            <a:avLst/>
          </a:prstGeom>
        </p:spPr>
      </p:pic>
      <p:sp>
        <p:nvSpPr>
          <p:cNvPr id="26" name="Text 12"/>
          <p:cNvSpPr/>
          <p:nvPr/>
        </p:nvSpPr>
        <p:spPr>
          <a:xfrm>
            <a:off x="9640729" y="437149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Foster Culture</a:t>
            </a:r>
            <a:endParaRPr lang="en-US" sz="1750" dirty="0"/>
          </a:p>
        </p:txBody>
      </p:sp>
      <p:sp>
        <p:nvSpPr>
          <p:cNvPr id="27" name="Text 13"/>
          <p:cNvSpPr/>
          <p:nvPr/>
        </p:nvSpPr>
        <p:spPr>
          <a:xfrm>
            <a:off x="9640729" y="4751427"/>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Promote a digital mindset and continuous learning throughout the organization.</a:t>
            </a:r>
            <a:endParaRPr lang="en-US" sz="1300" dirty="0"/>
          </a:p>
        </p:txBody>
      </p:sp>
      <p:pic>
        <p:nvPicPr>
          <p:cNvPr id="28" name="Image 12" descr="preencoded.png">    </p:cNvPr>
          <p:cNvPicPr>
            <a:picLocks noChangeAspect="1"/>
          </p:cNvPicPr>
          <p:nvPr/>
        </p:nvPicPr>
        <p:blipFill>
          <a:blip r:embed="rId13"/>
          <a:stretch>
            <a:fillRect/>
          </a:stretch>
        </p:blipFill>
        <p:spPr>
          <a:xfrm>
            <a:off x="676989" y="5571887"/>
            <a:ext cx="169188" cy="211574"/>
          </a:xfrm>
          <a:prstGeom prst="rect">
            <a:avLst/>
          </a:prstGeom>
        </p:spPr>
      </p:pic>
      <p:pic>
        <p:nvPicPr>
          <p:cNvPr id="29" name="Image 13" descr="preencoded.png">    </p:cNvPr>
          <p:cNvPicPr>
            <a:picLocks noChangeAspect="1"/>
          </p:cNvPicPr>
          <p:nvPr/>
        </p:nvPicPr>
        <p:blipFill>
          <a:blip r:embed="rId14"/>
          <a:stretch>
            <a:fillRect/>
          </a:stretch>
        </p:blipFill>
        <p:spPr>
          <a:xfrm>
            <a:off x="676989" y="5819775"/>
            <a:ext cx="4312682" cy="22860"/>
          </a:xfrm>
          <a:prstGeom prst="rect">
            <a:avLst/>
          </a:prstGeom>
        </p:spPr>
      </p:pic>
      <p:sp>
        <p:nvSpPr>
          <p:cNvPr id="30" name="Text 14"/>
          <p:cNvSpPr/>
          <p:nvPr/>
        </p:nvSpPr>
        <p:spPr>
          <a:xfrm>
            <a:off x="676989" y="598431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Mitigate Risks</a:t>
            </a:r>
            <a:endParaRPr lang="en-US" sz="1750" dirty="0"/>
          </a:p>
        </p:txBody>
      </p:sp>
      <p:sp>
        <p:nvSpPr>
          <p:cNvPr id="31" name="Text 15"/>
          <p:cNvSpPr/>
          <p:nvPr/>
        </p:nvSpPr>
        <p:spPr>
          <a:xfrm>
            <a:off x="676989" y="6364248"/>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Anticipate challenges and act proactively to address potential roadblocks.</a:t>
            </a:r>
            <a:endParaRPr lang="en-US" sz="1300" dirty="0"/>
          </a:p>
        </p:txBody>
      </p:sp>
      <p:pic>
        <p:nvPicPr>
          <p:cNvPr id="32" name="Image 14" descr="preencoded.png">    </p:cNvPr>
          <p:cNvPicPr>
            <a:picLocks noChangeAspect="1"/>
          </p:cNvPicPr>
          <p:nvPr/>
        </p:nvPicPr>
        <p:blipFill>
          <a:blip r:embed="rId15"/>
          <a:stretch>
            <a:fillRect/>
          </a:stretch>
        </p:blipFill>
        <p:spPr>
          <a:xfrm>
            <a:off x="5158859" y="5571887"/>
            <a:ext cx="169188" cy="211574"/>
          </a:xfrm>
          <a:prstGeom prst="rect">
            <a:avLst/>
          </a:prstGeom>
        </p:spPr>
      </p:pic>
      <p:pic>
        <p:nvPicPr>
          <p:cNvPr id="33" name="Image 15" descr="preencoded.png">    </p:cNvPr>
          <p:cNvPicPr>
            <a:picLocks noChangeAspect="1"/>
          </p:cNvPicPr>
          <p:nvPr/>
        </p:nvPicPr>
        <p:blipFill>
          <a:blip r:embed="rId16"/>
          <a:stretch>
            <a:fillRect/>
          </a:stretch>
        </p:blipFill>
        <p:spPr>
          <a:xfrm>
            <a:off x="5158859" y="5819775"/>
            <a:ext cx="4312682" cy="22860"/>
          </a:xfrm>
          <a:prstGeom prst="rect">
            <a:avLst/>
          </a:prstGeom>
        </p:spPr>
      </p:pic>
      <p:sp>
        <p:nvSpPr>
          <p:cNvPr id="34" name="Text 16"/>
          <p:cNvSpPr/>
          <p:nvPr/>
        </p:nvSpPr>
        <p:spPr>
          <a:xfrm>
            <a:off x="5158859" y="598431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Celebrate Wins</a:t>
            </a:r>
            <a:endParaRPr lang="en-US" sz="1750" dirty="0"/>
          </a:p>
        </p:txBody>
      </p:sp>
      <p:sp>
        <p:nvSpPr>
          <p:cNvPr id="35" name="Text 17"/>
          <p:cNvSpPr/>
          <p:nvPr/>
        </p:nvSpPr>
        <p:spPr>
          <a:xfrm>
            <a:off x="5158859" y="6364248"/>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Recognize milestones and team efforts to maintain morale and momentum.</a:t>
            </a:r>
            <a:endParaRPr lang="en-US" sz="1300" dirty="0"/>
          </a:p>
        </p:txBody>
      </p:sp>
      <p:pic>
        <p:nvPicPr>
          <p:cNvPr id="36" name="Image 16" descr="preencoded.png">    </p:cNvPr>
          <p:cNvPicPr>
            <a:picLocks noChangeAspect="1"/>
          </p:cNvPicPr>
          <p:nvPr/>
        </p:nvPicPr>
        <p:blipFill>
          <a:blip r:embed="rId17"/>
          <a:stretch>
            <a:fillRect/>
          </a:stretch>
        </p:blipFill>
        <p:spPr>
          <a:xfrm>
            <a:off x="9640729" y="5571887"/>
            <a:ext cx="169188" cy="211574"/>
          </a:xfrm>
          <a:prstGeom prst="rect">
            <a:avLst/>
          </a:prstGeom>
        </p:spPr>
      </p:pic>
      <p:pic>
        <p:nvPicPr>
          <p:cNvPr id="37" name="Image 17" descr="preencoded.png">    </p:cNvPr>
          <p:cNvPicPr>
            <a:picLocks noChangeAspect="1"/>
          </p:cNvPicPr>
          <p:nvPr/>
        </p:nvPicPr>
        <p:blipFill>
          <a:blip r:embed="rId18"/>
          <a:stretch>
            <a:fillRect/>
          </a:stretch>
        </p:blipFill>
        <p:spPr>
          <a:xfrm>
            <a:off x="9640729" y="5819775"/>
            <a:ext cx="4312682" cy="22860"/>
          </a:xfrm>
          <a:prstGeom prst="rect">
            <a:avLst/>
          </a:prstGeom>
        </p:spPr>
      </p:pic>
      <p:sp>
        <p:nvSpPr>
          <p:cNvPr id="38" name="Text 18"/>
          <p:cNvSpPr/>
          <p:nvPr/>
        </p:nvSpPr>
        <p:spPr>
          <a:xfrm>
            <a:off x="9640729" y="5984319"/>
            <a:ext cx="2227183" cy="278368"/>
          </a:xfrm>
          <a:prstGeom prst="rect">
            <a:avLst/>
          </a:prstGeom>
          <a:noFill/>
          <a:ln/>
        </p:spPr>
        <p:txBody>
          <a:bodyPr wrap="none" lIns="0" tIns="0" rIns="0" bIns="0" rtlCol="0" anchor="t"/>
          <a:lstStyle/>
          <a:p>
            <a:pPr algn="l" indent="0" marL="0">
              <a:lnSpc>
                <a:spcPts val="2150"/>
              </a:lnSpc>
              <a:buNone/>
            </a:pPr>
            <a:r>
              <a:rPr lang="en-US" sz="1750" b="1" dirty="0">
                <a:solidFill>
                  <a:srgbClr val="384653"/>
                </a:solidFill>
                <a:latin typeface="Barlow Bold" pitchFamily="34" charset="0"/>
                <a:ea typeface="Barlow Bold" pitchFamily="34" charset="-122"/>
                <a:cs typeface="Barlow Bold" pitchFamily="34" charset="-120"/>
              </a:rPr>
              <a:t>Commit to Future</a:t>
            </a:r>
            <a:endParaRPr lang="en-US" sz="1750" dirty="0"/>
          </a:p>
        </p:txBody>
      </p:sp>
      <p:sp>
        <p:nvSpPr>
          <p:cNvPr id="39" name="Text 19"/>
          <p:cNvSpPr/>
          <p:nvPr/>
        </p:nvSpPr>
        <p:spPr>
          <a:xfrm>
            <a:off x="9640729" y="6364248"/>
            <a:ext cx="4312682"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Lead us into a sustainable digital future, leveraging technology for competitive advantage.</a:t>
            </a:r>
            <a:endParaRPr lang="en-US" sz="1300" dirty="0"/>
          </a:p>
        </p:txBody>
      </p:sp>
      <p:sp>
        <p:nvSpPr>
          <p:cNvPr id="40" name="Text 20"/>
          <p:cNvSpPr/>
          <p:nvPr/>
        </p:nvSpPr>
        <p:spPr>
          <a:xfrm>
            <a:off x="676989" y="7223284"/>
            <a:ext cx="13276421" cy="541734"/>
          </a:xfrm>
          <a:prstGeom prst="rect">
            <a:avLst/>
          </a:prstGeom>
          <a:noFill/>
          <a:ln/>
        </p:spPr>
        <p:txBody>
          <a:bodyPr wrap="square" lIns="0" tIns="0" rIns="0" bIns="0" rtlCol="0" anchor="t"/>
          <a:lstStyle/>
          <a:p>
            <a:pPr algn="l" indent="0" marL="0">
              <a:lnSpc>
                <a:spcPts val="2100"/>
              </a:lnSpc>
              <a:buNone/>
            </a:pPr>
            <a:r>
              <a:rPr lang="en-US" sz="1300" dirty="0">
                <a:solidFill>
                  <a:srgbClr val="384653"/>
                </a:solidFill>
                <a:latin typeface="Montserrat" pitchFamily="34" charset="0"/>
                <a:ea typeface="Montserrat" pitchFamily="34" charset="-122"/>
                <a:cs typeface="Montserrat" pitchFamily="34" charset="-120"/>
              </a:rPr>
              <a:t>Your leadership is indispensable in making this transformation a resounding success. Together, we can build a more agile, innovative, and resilient organization.</a:t>
            </a:r>
            <a:endParaRPr lang="en-US" sz="13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5</Slides>
  <Notes>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Calibri</vt:lpstr>
      <vt:lpstr>Office Theme</vt:lpstr>
      <vt:lpstr>Slide 1</vt:lpstr>
      <vt:lpstr>Slide 2</vt:lpstr>
      <vt:lpstr>Slide 3</vt:lpstr>
      <vt:lpstr>Slide 4</vt:lpstr>
      <vt:lpstr>Slide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2025-08-20T04:35:26Z</dcterms:created>
  <dcterms:modified xsi:type="dcterms:W3CDTF">2025-08-20T04:35:26Z</dcterms:modified>
</cp:coreProperties>
</file>