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62" r:id="rId6"/>
    <p:sldId id="263" r:id="rId7"/>
    <p:sldId id="266"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494C3AF4-F2E1-4852-816E-E4A9FD006453}"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F461-BA83-4329-BFFB-4EEDB371BD19}"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4C3AF4-F2E1-4852-816E-E4A9FD006453}"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4C3AF4-F2E1-4852-816E-E4A9FD006453}" type="datetimeFigureOut">
              <a:rPr lang="en-US" smtClean="0"/>
              <a:pPr/>
              <a:t>5/19/2024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4C3AF4-F2E1-4852-816E-E4A9FD006453}"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4C3AF4-F2E1-4852-816E-E4A9FD006453}"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F461-BA83-4329-BFFB-4EEDB371BD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4C3AF4-F2E1-4852-816E-E4A9FD006453}"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4C3AF4-F2E1-4852-816E-E4A9FD006453}" type="datetimeFigureOut">
              <a:rPr lang="en-US" smtClean="0"/>
              <a:pPr/>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94C3AF4-F2E1-4852-816E-E4A9FD006453}" type="datetimeFigureOut">
              <a:rPr lang="en-US" smtClean="0"/>
              <a:pPr/>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C3AF4-F2E1-4852-816E-E4A9FD006453}" type="datetimeFigureOut">
              <a:rPr lang="en-US" smtClean="0"/>
              <a:pPr/>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91F461-BA83-4329-BFFB-4EEDB371BD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94C3AF4-F2E1-4852-816E-E4A9FD006453}"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1F461-BA83-4329-BFFB-4EEDB371BD19}"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94C3AF4-F2E1-4852-816E-E4A9FD006453}" type="datetimeFigureOut">
              <a:rPr lang="en-US" smtClean="0"/>
              <a:pPr/>
              <a:t>5/19/2024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091F461-BA83-4329-BFFB-4EEDB371BD1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94C3AF4-F2E1-4852-816E-E4A9FD006453}" type="datetimeFigureOut">
              <a:rPr lang="en-US" smtClean="0"/>
              <a:pPr/>
              <a:t>5/19/2024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091F461-BA83-4329-BFFB-4EEDB371BD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077200" cy="2057400"/>
          </a:xfrm>
        </p:spPr>
        <p:txBody>
          <a:bodyPr/>
          <a:lstStyle/>
          <a:p>
            <a:r>
              <a:rPr lang="en-US">
                <a:latin typeface="Arial Black" pitchFamily="34" charset="0"/>
              </a:rPr>
              <a:t>Hazard</a:t>
            </a:r>
            <a:r>
              <a:rPr lang="en-US" b="1">
                <a:latin typeface="Arial Black" pitchFamily="34" charset="0"/>
              </a:rPr>
              <a:t> </a:t>
            </a:r>
            <a:r>
              <a:rPr lang="en-US" b="1" dirty="0">
                <a:latin typeface="Arial Black" pitchFamily="34" charset="0"/>
              </a:rPr>
              <a:t>Detection System</a:t>
            </a:r>
          </a:p>
        </p:txBody>
      </p:sp>
      <p:sp>
        <p:nvSpPr>
          <p:cNvPr id="3" name="Subtitle 2"/>
          <p:cNvSpPr>
            <a:spLocks noGrp="1"/>
          </p:cNvSpPr>
          <p:nvPr>
            <p:ph type="subTitle" idx="1"/>
          </p:nvPr>
        </p:nvSpPr>
        <p:spPr>
          <a:xfrm>
            <a:off x="533400" y="5334000"/>
            <a:ext cx="6248400" cy="1066800"/>
          </a:xfrm>
        </p:spPr>
        <p:txBody>
          <a:bodyPr>
            <a:normAutofit fontScale="92500" lnSpcReduction="10000"/>
          </a:bodyPr>
          <a:lstStyle/>
          <a:p>
            <a:r>
              <a:rPr lang="en-US" b="1" dirty="0">
                <a:solidFill>
                  <a:schemeClr val="accent1">
                    <a:lumMod val="60000"/>
                    <a:lumOff val="40000"/>
                  </a:schemeClr>
                </a:solidFill>
              </a:rPr>
              <a:t>PROJECT BY</a:t>
            </a:r>
          </a:p>
          <a:p>
            <a:r>
              <a:rPr lang="en-US" b="1" dirty="0">
                <a:solidFill>
                  <a:schemeClr val="accent1">
                    <a:lumMod val="60000"/>
                    <a:lumOff val="40000"/>
                  </a:schemeClr>
                </a:solidFill>
              </a:rPr>
              <a:t>HARISH RAJANS</a:t>
            </a:r>
          </a:p>
          <a:p>
            <a:r>
              <a:rPr lang="en-US" b="1" dirty="0">
                <a:solidFill>
                  <a:schemeClr val="accent1">
                    <a:lumMod val="60000"/>
                    <a:lumOff val="40000"/>
                  </a:schemeClr>
                </a:solidFill>
              </a:rPr>
              <a:t>HARISH R</a:t>
            </a:r>
          </a:p>
          <a:p>
            <a:r>
              <a:rPr lang="en-US" b="1" dirty="0">
                <a:solidFill>
                  <a:schemeClr val="accent1">
                    <a:lumMod val="60000"/>
                    <a:lumOff val="40000"/>
                  </a:schemeClr>
                </a:solidFill>
              </a:rPr>
              <a:t>HARISH 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p>
        </p:txBody>
      </p:sp>
      <p:sp>
        <p:nvSpPr>
          <p:cNvPr id="3" name="Content Placeholder 2"/>
          <p:cNvSpPr>
            <a:spLocks noGrp="1"/>
          </p:cNvSpPr>
          <p:nvPr>
            <p:ph idx="1"/>
          </p:nvPr>
        </p:nvSpPr>
        <p:spPr/>
        <p:txBody>
          <a:bodyPr>
            <a:normAutofit fontScale="62500" lnSpcReduction="20000"/>
          </a:bodyPr>
          <a:lstStyle/>
          <a:p>
            <a:r>
              <a:rPr lang="en-US" b="1" dirty="0">
                <a:solidFill>
                  <a:schemeClr val="accent1">
                    <a:lumMod val="75000"/>
                  </a:schemeClr>
                </a:solidFill>
              </a:rPr>
              <a:t>Advanced Sensor Deployment</a:t>
            </a:r>
            <a:r>
              <a:rPr lang="en-US" b="1" dirty="0"/>
              <a:t>: The system employs strategically placed sensors across key areas of oil and gas facilities to detect explosive compounds and volatile gases. These sensors continuously monitor for abnormal patterns indicating potential explosion risks</a:t>
            </a:r>
            <a:r>
              <a:rPr lang="en-US" dirty="0"/>
              <a:t>.</a:t>
            </a:r>
          </a:p>
          <a:p>
            <a:pPr>
              <a:buNone/>
            </a:pPr>
            <a:r>
              <a:rPr lang="en-US" dirty="0"/>
              <a:t>﻿</a:t>
            </a:r>
            <a:br>
              <a:rPr lang="en-US" b="1" dirty="0"/>
            </a:br>
            <a:endParaRPr lang="en-US" b="1" dirty="0">
              <a:solidFill>
                <a:schemeClr val="accent1">
                  <a:lumMod val="75000"/>
                </a:schemeClr>
              </a:solidFill>
            </a:endParaRPr>
          </a:p>
          <a:p>
            <a:r>
              <a:rPr lang="en-US" b="1" dirty="0">
                <a:solidFill>
                  <a:schemeClr val="accent1">
                    <a:lumMod val="75000"/>
                  </a:schemeClr>
                </a:solidFill>
              </a:rPr>
              <a:t>Real-time Monitoring and Analysis</a:t>
            </a:r>
            <a:r>
              <a:rPr lang="en-US" b="1" dirty="0"/>
              <a:t>: Utilizing real-time monitoring and sophisticated algorithms, the system analyzes data from sensors to promptly identify threats.</a:t>
            </a:r>
          </a:p>
          <a:p>
            <a:pPr>
              <a:buNone/>
            </a:pPr>
            <a:r>
              <a:rPr lang="en-US" b="1" dirty="0"/>
              <a:t>﻿</a:t>
            </a:r>
            <a:br>
              <a:rPr lang="en-US" b="1" dirty="0"/>
            </a:br>
            <a:endParaRPr lang="en-US" b="1" dirty="0"/>
          </a:p>
          <a:p>
            <a:r>
              <a:rPr lang="en-US" b="1" dirty="0">
                <a:solidFill>
                  <a:schemeClr val="accent1">
                    <a:lumMod val="75000"/>
                  </a:schemeClr>
                </a:solidFill>
              </a:rPr>
              <a:t>Instant Warning and Safety Measures</a:t>
            </a:r>
            <a:r>
              <a:rPr lang="en-US" b="1" dirty="0"/>
              <a:t>: Integrated communication technologies ensure instant relay of warnings to nearby workers, enabling timely evacuation if necessary. Redundant sensor arrays and fail-safe mechanisms guarantee continuous operation, enhancing overall safety in hazardous environments.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p>
        </p:txBody>
      </p:sp>
      <p:sp>
        <p:nvSpPr>
          <p:cNvPr id="3" name="Content Placeholder 2"/>
          <p:cNvSpPr>
            <a:spLocks noGrp="1"/>
          </p:cNvSpPr>
          <p:nvPr>
            <p:ph idx="1"/>
          </p:nvPr>
        </p:nvSpPr>
        <p:spPr/>
        <p:txBody>
          <a:bodyPr>
            <a:normAutofit fontScale="92500" lnSpcReduction="10000"/>
          </a:bodyPr>
          <a:lstStyle/>
          <a:p>
            <a:pPr algn="just"/>
            <a:endParaRPr lang="en-US" sz="2000" b="1" dirty="0"/>
          </a:p>
          <a:p>
            <a:pPr algn="just"/>
            <a:r>
              <a:rPr lang="en-US" sz="2200" b="1" dirty="0"/>
              <a:t>To develop a reliable explosion detection system for the oil and gas industries, we propose deploying an advanced sensor network strategically throughout the facility to monitor for explosive compounds and volatile gases. </a:t>
            </a:r>
          </a:p>
          <a:p>
            <a:pPr algn="just">
              <a:buNone/>
            </a:pPr>
            <a:endParaRPr lang="en-US" sz="2200" b="1" dirty="0"/>
          </a:p>
          <a:p>
            <a:pPr algn="just"/>
            <a:endParaRPr lang="en-US" sz="2200" b="1" dirty="0"/>
          </a:p>
          <a:p>
            <a:pPr algn="just"/>
            <a:r>
              <a:rPr lang="en-US" sz="2200" b="1" dirty="0"/>
              <a:t>Real-time monitoring and analysis, supported by sophisticated algorithms and predictive analytics, will enable the system to identify potential threat zones accurately. </a:t>
            </a:r>
          </a:p>
          <a:p>
            <a:pPr algn="just"/>
            <a:endParaRPr lang="en-US" sz="2200" b="1" dirty="0"/>
          </a:p>
          <a:p>
            <a:pPr algn="just"/>
            <a:r>
              <a:rPr lang="en-US" sz="2200" b="1" dirty="0"/>
              <a:t>Instant warning and communication systems will relay alerts to nearby workers, facilitating prompt evacuation if necessary. Clear emergency response protocols and comprehensive training will ensure an efficient and safe response. </a:t>
            </a:r>
          </a:p>
          <a:p>
            <a:pPr>
              <a:buNone/>
            </a:pP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C3F9-863F-50D6-5285-23CB0F04424A}"/>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D27D52E7-7771-B1DA-893A-461F65EB05F4}"/>
              </a:ext>
            </a:extLst>
          </p:cNvPr>
          <p:cNvSpPr>
            <a:spLocks noGrp="1"/>
          </p:cNvSpPr>
          <p:nvPr>
            <p:ph idx="1"/>
          </p:nvPr>
        </p:nvSpPr>
        <p:spPr/>
        <p:txBody>
          <a:bodyPr/>
          <a:lstStyle/>
          <a:p>
            <a:r>
              <a:rPr lang="en-US" dirty="0">
                <a:latin typeface="Arial Rounded MT Bold" panose="020F0704030504030204" pitchFamily="34" charset="0"/>
              </a:rPr>
              <a:t>E</a:t>
            </a:r>
            <a:r>
              <a:rPr lang="en-IN" dirty="0" err="1">
                <a:latin typeface="Arial Rounded MT Bold" panose="020F0704030504030204" pitchFamily="34" charset="0"/>
              </a:rPr>
              <a:t>sp</a:t>
            </a:r>
            <a:r>
              <a:rPr lang="en-IN" dirty="0">
                <a:latin typeface="Arial Rounded MT Bold" panose="020F0704030504030204" pitchFamily="34" charset="0"/>
              </a:rPr>
              <a:t> 32 microcontroller(</a:t>
            </a:r>
            <a:r>
              <a:rPr lang="en-IN" dirty="0" err="1">
                <a:latin typeface="Arial Rounded MT Bold" panose="020F0704030504030204" pitchFamily="34" charset="0"/>
              </a:rPr>
              <a:t>Wifi</a:t>
            </a:r>
            <a:r>
              <a:rPr lang="en-IN" dirty="0">
                <a:latin typeface="Arial Rounded MT Bold" panose="020F0704030504030204" pitchFamily="34" charset="0"/>
              </a:rPr>
              <a:t> module)</a:t>
            </a:r>
          </a:p>
          <a:p>
            <a:r>
              <a:rPr lang="en-IN" dirty="0">
                <a:latin typeface="Arial Rounded MT Bold" panose="020F0704030504030204" pitchFamily="34" charset="0"/>
              </a:rPr>
              <a:t>MQ2 Gas sensor</a:t>
            </a:r>
          </a:p>
          <a:p>
            <a:r>
              <a:rPr lang="en-IN" dirty="0">
                <a:latin typeface="Arial Rounded MT Bold" panose="020F0704030504030204" pitchFamily="34" charset="0"/>
              </a:rPr>
              <a:t>DHT11 Temperature sensor</a:t>
            </a:r>
          </a:p>
          <a:p>
            <a:r>
              <a:rPr lang="en-IN" dirty="0">
                <a:latin typeface="Arial Rounded MT Bold" panose="020F0704030504030204" pitchFamily="34" charset="0"/>
              </a:rPr>
              <a:t>Jumper wires</a:t>
            </a:r>
            <a:endParaRPr lang="en-US" dirty="0">
              <a:latin typeface="Arial Rounded MT Bold" panose="020F0704030504030204" pitchFamily="34" charset="0"/>
            </a:endParaRPr>
          </a:p>
        </p:txBody>
      </p:sp>
    </p:spTree>
    <p:extLst>
      <p:ext uri="{BB962C8B-B14F-4D97-AF65-F5344CB8AC3E}">
        <p14:creationId xmlns:p14="http://schemas.microsoft.com/office/powerpoint/2010/main" val="426464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C605-5267-4D5A-36F4-A55E1D673DDE}"/>
              </a:ext>
            </a:extLst>
          </p:cNvPr>
          <p:cNvSpPr>
            <a:spLocks noGrp="1"/>
          </p:cNvSpPr>
          <p:nvPr>
            <p:ph type="title"/>
          </p:nvPr>
        </p:nvSpPr>
        <p:spPr/>
        <p:txBody>
          <a:bodyPr/>
          <a:lstStyle/>
          <a:p>
            <a:r>
              <a:rPr lang="en-US" dirty="0"/>
              <a:t>Schematic Diagram:</a:t>
            </a:r>
            <a:endParaRPr lang="en-IN" dirty="0"/>
          </a:p>
        </p:txBody>
      </p:sp>
      <p:pic>
        <p:nvPicPr>
          <p:cNvPr id="4" name="Picture 3">
            <a:extLst>
              <a:ext uri="{FF2B5EF4-FFF2-40B4-BE49-F238E27FC236}">
                <a16:creationId xmlns:a16="http://schemas.microsoft.com/office/drawing/2014/main" id="{2B865F5C-7B43-F5F0-2412-662FE3A2D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752600"/>
            <a:ext cx="8763000" cy="4800600"/>
          </a:xfrm>
          <a:prstGeom prst="rect">
            <a:avLst/>
          </a:prstGeom>
        </p:spPr>
      </p:pic>
    </p:spTree>
    <p:extLst>
      <p:ext uri="{BB962C8B-B14F-4D97-AF65-F5344CB8AC3E}">
        <p14:creationId xmlns:p14="http://schemas.microsoft.com/office/powerpoint/2010/main" val="382771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1C4-23F8-3CDB-A604-0A7E7CC2F262}"/>
              </a:ext>
            </a:extLst>
          </p:cNvPr>
          <p:cNvSpPr>
            <a:spLocks noGrp="1"/>
          </p:cNvSpPr>
          <p:nvPr>
            <p:ph type="title"/>
          </p:nvPr>
        </p:nvSpPr>
        <p:spPr/>
        <p:txBody>
          <a:bodyPr/>
          <a:lstStyle/>
          <a:p>
            <a:r>
              <a:rPr lang="en-US" dirty="0"/>
              <a:t>Sample model:</a:t>
            </a:r>
            <a:endParaRPr lang="en-IN" dirty="0"/>
          </a:p>
        </p:txBody>
      </p:sp>
      <p:pic>
        <p:nvPicPr>
          <p:cNvPr id="6" name="Picture 5">
            <a:extLst>
              <a:ext uri="{FF2B5EF4-FFF2-40B4-BE49-F238E27FC236}">
                <a16:creationId xmlns:a16="http://schemas.microsoft.com/office/drawing/2014/main" id="{2C5DBF98-2324-F151-DB23-57B0CD603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09800"/>
            <a:ext cx="7848599" cy="3852863"/>
          </a:xfrm>
          <a:prstGeom prst="rect">
            <a:avLst/>
          </a:prstGeom>
        </p:spPr>
      </p:pic>
    </p:spTree>
    <p:extLst>
      <p:ext uri="{BB962C8B-B14F-4D97-AF65-F5344CB8AC3E}">
        <p14:creationId xmlns:p14="http://schemas.microsoft.com/office/powerpoint/2010/main" val="328585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577F-4614-A3A1-2339-20C9825E1936}"/>
              </a:ext>
            </a:extLst>
          </p:cNvPr>
          <p:cNvSpPr>
            <a:spLocks noGrp="1"/>
          </p:cNvSpPr>
          <p:nvPr>
            <p:ph type="title"/>
          </p:nvPr>
        </p:nvSpPr>
        <p:spPr/>
        <p:txBody>
          <a:bodyPr/>
          <a:lstStyle/>
          <a:p>
            <a:r>
              <a:rPr lang="en-US" dirty="0"/>
              <a:t>Demo image:</a:t>
            </a:r>
            <a:endParaRPr lang="en-IN" dirty="0"/>
          </a:p>
        </p:txBody>
      </p:sp>
      <p:pic>
        <p:nvPicPr>
          <p:cNvPr id="4" name="Picture 3">
            <a:extLst>
              <a:ext uri="{FF2B5EF4-FFF2-40B4-BE49-F238E27FC236}">
                <a16:creationId xmlns:a16="http://schemas.microsoft.com/office/drawing/2014/main" id="{52C10297-D6D1-1C90-C517-007EF1805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05000"/>
            <a:ext cx="7917180" cy="4450080"/>
          </a:xfrm>
          <a:prstGeom prst="rect">
            <a:avLst/>
          </a:prstGeom>
        </p:spPr>
      </p:pic>
    </p:spTree>
    <p:extLst>
      <p:ext uri="{BB962C8B-B14F-4D97-AF65-F5344CB8AC3E}">
        <p14:creationId xmlns:p14="http://schemas.microsoft.com/office/powerpoint/2010/main" val="104990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a:bodyPr>
          <a:lstStyle/>
          <a:p>
            <a:r>
              <a:rPr lang="en-US" sz="2400" b="1" dirty="0"/>
              <a:t>In conclusion, by implementing advanced sensor networks and instant warning systems, along with clear emergency response protocols, we can develop a reliable explosion detection system tailored for the oil and gas industries</a:t>
            </a:r>
            <a:r>
              <a:rPr lang="en-US" sz="2400" dirty="0"/>
              <a:t>.</a:t>
            </a:r>
          </a:p>
          <a:p>
            <a:pPr>
              <a:buNone/>
            </a:pPr>
            <a:r>
              <a:rPr lang="en-US" sz="2400" dirty="0"/>
              <a:t> </a:t>
            </a:r>
          </a:p>
          <a:p>
            <a:pPr>
              <a:buNone/>
            </a:pPr>
            <a:endParaRPr lang="en-US" sz="2400" dirty="0"/>
          </a:p>
          <a:p>
            <a:r>
              <a:rPr lang="en-US" sz="2400" b="1" dirty="0"/>
              <a:t>This approach aims to enhance safety by effectively identifying potential threat zones and issuing early warnings to nearby workers, thereby mitigating the risk of explosions and safeguarding personnel in hazardous environments</a:t>
            </a:r>
            <a:r>
              <a:rPr lang="en-US" sz="2400" dirty="0"/>
              <a:t>.</a:t>
            </a:r>
          </a:p>
          <a:p>
            <a:pPr>
              <a:buNone/>
            </a:pPr>
            <a:endParaRPr lang="en-US" sz="2400" dirty="0"/>
          </a:p>
          <a:p>
            <a:pPr>
              <a:buNone/>
            </a:pP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85</TotalTime>
  <Words>309</Words>
  <Application>Microsoft Office PowerPoint</Application>
  <PresentationFormat>On-screen Show (4:3)</PresentationFormat>
  <Paragraphs>32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Arial Rounded MT Bold</vt:lpstr>
      <vt:lpstr>Corbel</vt:lpstr>
      <vt:lpstr>Wingdings</vt:lpstr>
      <vt:lpstr>Wingdings 2</vt:lpstr>
      <vt:lpstr>Wingdings 3</vt:lpstr>
      <vt:lpstr>Module</vt:lpstr>
      <vt:lpstr>Hazard Detection System</vt:lpstr>
      <vt:lpstr>ABSTRACT</vt:lpstr>
      <vt:lpstr>PROBLEM STATEMENT</vt:lpstr>
      <vt:lpstr>Components:</vt:lpstr>
      <vt:lpstr>Schematic Diagram:</vt:lpstr>
      <vt:lpstr>Sample model:</vt:lpstr>
      <vt:lpstr>Demo image: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Explosion Detection System</dc:title>
  <dc:creator>nithish kumaar</dc:creator>
  <cp:lastModifiedBy>rajanharish2003@gmail.com</cp:lastModifiedBy>
  <cp:revision>8</cp:revision>
  <dcterms:created xsi:type="dcterms:W3CDTF">2024-02-07T08:06:03Z</dcterms:created>
  <dcterms:modified xsi:type="dcterms:W3CDTF">2024-05-19T10:36:54Z</dcterms:modified>
</cp:coreProperties>
</file>