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  <p:sldId id="285" r:id="rId7"/>
    <p:sldId id="284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  <p:sldId id="278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hna natarajan" initials="rn" lastIdx="1" clrIdx="0">
    <p:extLst>
      <p:ext uri="{19B8F6BF-5375-455C-9EA6-DF929625EA0E}">
        <p15:presenceInfo xmlns:p15="http://schemas.microsoft.com/office/powerpoint/2012/main" userId="284ae12cd5d6da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0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EF0606-3EA2-49F9-ABF3-58F6244B1C0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D1FC43-16E0-4505-9789-28816DEE9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4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zrlee/stock-time-series-20050101-to-20171231?select=GOOGL_2006-01-01_to_2018-01-01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Stock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Harish Ram</a:t>
            </a:r>
          </a:p>
          <a:p>
            <a:r>
              <a:rPr lang="en-US" dirty="0" smtClean="0"/>
              <a:t>DATS6450_15 – Time Series and modeling</a:t>
            </a:r>
          </a:p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Model: Naïve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798094"/>
            <a:ext cx="3588253" cy="4446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8" y="1894702"/>
            <a:ext cx="6021858" cy="3143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480" y="5195841"/>
            <a:ext cx="38195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Model: Drift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00705"/>
            <a:ext cx="3484815" cy="4368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58" y="1900705"/>
            <a:ext cx="5860322" cy="3115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753" y="5179995"/>
            <a:ext cx="3752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Model: Simple Exponential Smoothing (alpha=0.5)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277"/>
            <a:ext cx="3417055" cy="435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99" y="1845277"/>
            <a:ext cx="5703096" cy="3030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976" y="5146589"/>
            <a:ext cx="3705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Model: Simple Exponential Smoothing (</a:t>
            </a:r>
            <a:r>
              <a:rPr lang="en-US" dirty="0" smtClean="0"/>
              <a:t>alpha=0)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87" y="5267067"/>
            <a:ext cx="375285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0" y="1867800"/>
            <a:ext cx="5521283" cy="2935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67800"/>
            <a:ext cx="3386479" cy="43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Model: Simple Exponential Smoothing (</a:t>
            </a:r>
            <a:r>
              <a:rPr lang="en-US" dirty="0" smtClean="0"/>
              <a:t>alpha=0.99)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21" y="5212492"/>
            <a:ext cx="37242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37" y="1828800"/>
            <a:ext cx="5545855" cy="2910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71147"/>
            <a:ext cx="3516386" cy="43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Holt-Winters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(Seasonal=None, Trend=‘Additive’, damped = False)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88" y="5287533"/>
            <a:ext cx="437197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63" y="1795020"/>
            <a:ext cx="6351374" cy="3335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52681"/>
            <a:ext cx="4191614" cy="41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Holt-Winters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(Seasonal=None, Trend=‘Additive’, </a:t>
            </a:r>
            <a:r>
              <a:rPr lang="en-US" sz="4400" dirty="0" smtClean="0"/>
              <a:t>damped=True)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95" y="5202967"/>
            <a:ext cx="43815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832" y="2022829"/>
            <a:ext cx="5460399" cy="2894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1919713"/>
            <a:ext cx="4291553" cy="40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7037"/>
            <a:ext cx="5201575" cy="44401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787983" y="5004557"/>
            <a:ext cx="5967412" cy="747866"/>
            <a:chOff x="5804459" y="3694740"/>
            <a:chExt cx="5967412" cy="7478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4459" y="3694740"/>
              <a:ext cx="5967412" cy="72478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459" y="4057133"/>
              <a:ext cx="5967412" cy="38547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126480" y="2092411"/>
            <a:ext cx="5233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“one” signifies a constant that was added to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X_test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“Open”, “High” and “Low” has a p-value&lt;0.05 and a confidence interval without 0, so it should be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correlation matrix, “Volume” does not correlate with the target variable, “Close”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the constant first to see effect on Adj. R^2, AIC and 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5357" y="3904735"/>
            <a:ext cx="4495184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1993557"/>
            <a:ext cx="4827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Removing the constant made the condition number decrease by about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“Volume” variable now shows a p-value&gt;0.05 and the confidence interval contains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“Volume” is statistically </a:t>
            </a:r>
            <a:r>
              <a:rPr lang="en-US" dirty="0" smtClean="0"/>
              <a:t>insignificant and should be removed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021493" y="1800996"/>
            <a:ext cx="5483073" cy="4525663"/>
            <a:chOff x="1021493" y="1800996"/>
            <a:chExt cx="5483073" cy="45256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800996"/>
              <a:ext cx="5407286" cy="452566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21493" y="4444314"/>
              <a:ext cx="4703804" cy="168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7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8228"/>
            <a:ext cx="5701122" cy="4199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9827" y="1993557"/>
            <a:ext cx="465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removing “Volume” the condition number is now very </a:t>
            </a:r>
            <a:r>
              <a:rPr lang="en-US" dirty="0" smtClean="0"/>
              <a:t>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Adjusted R^2 remains unchanged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50212" y="5251622"/>
            <a:ext cx="2415129" cy="16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1995" y="2207742"/>
            <a:ext cx="2913519" cy="33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9258"/>
            <a:ext cx="4240839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DJIA 30 Stock Time Series</a:t>
            </a:r>
            <a:r>
              <a:rPr lang="en-US" dirty="0" smtClean="0"/>
              <a:t>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author web-scrapped </a:t>
            </a:r>
            <a:r>
              <a:rPr lang="en-US" dirty="0" smtClean="0"/>
              <a:t>the </a:t>
            </a:r>
            <a:r>
              <a:rPr lang="en-US" dirty="0" smtClean="0"/>
              <a:t>data from Google finance using “pandas_datareader”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Close price is the variable of interest in this </a:t>
            </a:r>
            <a:r>
              <a:rPr lang="en-US" dirty="0" smtClean="0"/>
              <a:t>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Contains 3020 rows and 7 columns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42630"/>
              </p:ext>
            </p:extLst>
          </p:nvPr>
        </p:nvGraphicFramePr>
        <p:xfrm>
          <a:off x="5602003" y="1829258"/>
          <a:ext cx="6260484" cy="336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27"/>
                <a:gridCol w="763991"/>
                <a:gridCol w="4508566"/>
              </a:tblGrid>
              <a:tr h="543017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10295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format: yy-mm-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en-US" dirty="0"/>
                    </a:p>
                  </a:txBody>
                  <a:tcPr/>
                </a:tc>
              </a:tr>
              <a:tr h="405766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of the stock at market open ($USD)</a:t>
                      </a:r>
                      <a:endParaRPr lang="en-US" dirty="0"/>
                    </a:p>
                  </a:txBody>
                  <a:tcPr/>
                </a:tc>
              </a:tr>
              <a:tr h="405766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 price reached in the day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($USD)</a:t>
                      </a:r>
                      <a:endParaRPr lang="en-US" dirty="0"/>
                    </a:p>
                  </a:txBody>
                  <a:tcPr/>
                </a:tc>
              </a:tr>
              <a:tr h="405766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 price reached in the day ($USD)</a:t>
                      </a:r>
                      <a:endParaRPr lang="en-US" dirty="0"/>
                    </a:p>
                  </a:txBody>
                  <a:tcPr/>
                </a:tc>
              </a:tr>
              <a:tr h="4057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Close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Price of</a:t>
                      </a:r>
                      <a:r>
                        <a:rPr lang="en-US" b="1" baseline="0" dirty="0" smtClean="0"/>
                        <a:t> the stock at market close ($USD)</a:t>
                      </a:r>
                      <a:endParaRPr lang="en-US" b="1" dirty="0"/>
                    </a:p>
                  </a:txBody>
                  <a:tcPr/>
                </a:tc>
              </a:tr>
              <a:tr h="310295"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shares traded</a:t>
                      </a:r>
                      <a:endParaRPr lang="en-US" dirty="0"/>
                    </a:p>
                  </a:txBody>
                  <a:tcPr/>
                </a:tc>
              </a:tr>
              <a:tr h="31029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stock’s ticker 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9" y="1778505"/>
            <a:ext cx="4279450" cy="4473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91" y="4170152"/>
            <a:ext cx="3896521" cy="2082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33" y="1923831"/>
            <a:ext cx="3916180" cy="207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878" y="1923831"/>
            <a:ext cx="3504987" cy="765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878" y="4170152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 Model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8228"/>
            <a:ext cx="5701122" cy="4199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8312" y="1878228"/>
            <a:ext cx="47612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t-test: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the p-values for each coefficient (Open</a:t>
            </a:r>
            <a:r>
              <a:rPr lang="en-US" sz="1600" dirty="0" smtClean="0"/>
              <a:t>, High, Low</a:t>
            </a:r>
            <a:r>
              <a:rPr lang="en-US" sz="1600" dirty="0" smtClean="0"/>
              <a:t>) are less than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can reject the null hypothesis and conclude that all variables in the model are significant predictors of Close price. </a:t>
            </a:r>
          </a:p>
          <a:p>
            <a:endParaRPr lang="en-US" dirty="0" smtClean="0"/>
          </a:p>
          <a:p>
            <a:r>
              <a:rPr lang="en-US" b="1" dirty="0" smtClean="0"/>
              <a:t>F-test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p-value for the F-statistic is less than 0.05 which means we can reject the null hypothesis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fit of the intercept-only model is significantly reduced compared to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strength of the relationship between the features and dependent variable in our model is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7841" y="3767131"/>
            <a:ext cx="632397" cy="906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2403" y="2669753"/>
            <a:ext cx="2976062" cy="172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8228"/>
            <a:ext cx="5701122" cy="4199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82403" y="2205295"/>
            <a:ext cx="2976062" cy="32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2403" y="5231027"/>
            <a:ext cx="2415889" cy="21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2403" y="2999332"/>
            <a:ext cx="2976062" cy="32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86832" y="1878228"/>
            <a:ext cx="4761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Adjusted R^2 =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100% of the target variable is explained by “Open”, ”High” and “Low”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AIC increased by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BIC decreased by 0.001</a:t>
            </a:r>
          </a:p>
        </p:txBody>
      </p:sp>
    </p:spTree>
    <p:extLst>
      <p:ext uri="{BB962C8B-B14F-4D97-AF65-F5344CB8AC3E}">
        <p14:creationId xmlns:p14="http://schemas.microsoft.com/office/powerpoint/2010/main" val="40981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Partial Autocorrelation (GPAC)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8280" y="2035849"/>
            <a:ext cx="12043719" cy="4116445"/>
            <a:chOff x="148280" y="2035849"/>
            <a:chExt cx="12043719" cy="41164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0" y="2035849"/>
              <a:ext cx="12043719" cy="275241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890054" y="2358461"/>
              <a:ext cx="683741" cy="242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3795" y="2358462"/>
              <a:ext cx="2427001" cy="211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00796" y="2358461"/>
              <a:ext cx="719853" cy="242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20649" y="2358462"/>
              <a:ext cx="2427001" cy="211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7221536" y="3991306"/>
              <a:ext cx="378940" cy="30540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1111" y="5782962"/>
              <a:ext cx="126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ARMA(8,0)</a:t>
              </a:r>
              <a:endParaRPr lang="en-US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10367051" y="3962629"/>
              <a:ext cx="374904" cy="310741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21853" y="5782962"/>
              <a:ext cx="1322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ARMA(12,0)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ACF/PACF Parameter Estimation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18" y="1837038"/>
            <a:ext cx="2797714" cy="4441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4608" y="2010032"/>
            <a:ext cx="3822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stems outside of the insignificant region at lag 8 and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“Cut-off” at 8 and 12 indicate AR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PACF: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“tail-off” or decay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47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LM Algorithm Diagnostic Analysis: ARMA(8,0)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1500"/>
            <a:ext cx="4110283" cy="4465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57103" y="1960605"/>
            <a:ext cx="4572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Estimates: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column of coefficients do not show the coefficients shown in the GPAC</a:t>
            </a:r>
          </a:p>
          <a:p>
            <a:endParaRPr lang="en-US" sz="1600" dirty="0"/>
          </a:p>
          <a:p>
            <a:r>
              <a:rPr lang="en-US" sz="1600" dirty="0" smtClean="0"/>
              <a:t>Confidence Interval: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is 0 in the confidence interval for every coefficient besides the AR(1)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shows that the model is biased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Since the order of MA is 0, there are no zeros/pole cancellations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Chi-Square Test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Q value calculated from the error of </a:t>
            </a:r>
            <a:r>
              <a:rPr lang="en-US" sz="1600" dirty="0" err="1" smtClean="0"/>
              <a:t>model.predict</a:t>
            </a:r>
            <a:r>
              <a:rPr lang="en-US" sz="1600" dirty="0" smtClean="0"/>
              <a:t>() is less than the critical value, so we can reject the null hypothesis and conclude that the residuals are white 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18919" y="3122141"/>
            <a:ext cx="1088644" cy="1433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5578" y="3122142"/>
            <a:ext cx="1282206" cy="1433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47784" y="3122141"/>
            <a:ext cx="473676" cy="1433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7802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LM Algorithm </a:t>
            </a:r>
            <a:r>
              <a:rPr lang="en-US" sz="4400" dirty="0" smtClean="0"/>
              <a:t>Diagnostic Analysis</a:t>
            </a:r>
            <a:r>
              <a:rPr lang="en-US" sz="4400" dirty="0"/>
              <a:t>: </a:t>
            </a:r>
            <a:r>
              <a:rPr lang="en-US" sz="4400" dirty="0" smtClean="0"/>
              <a:t>ARMA(12,0</a:t>
            </a:r>
            <a:r>
              <a:rPr lang="en-US" sz="4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8" y="1886463"/>
            <a:ext cx="3346571" cy="4287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7103" y="1960605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Estimates: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coefficient shown in the GPAC at k = 12 reflects the coefficient of AR(12) in the model summary</a:t>
            </a:r>
          </a:p>
          <a:p>
            <a:endParaRPr lang="en-US" sz="1400" dirty="0" smtClean="0"/>
          </a:p>
          <a:p>
            <a:r>
              <a:rPr lang="en-US" sz="1400" dirty="0" smtClean="0"/>
              <a:t>Confidence Interval: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There is 0 in the confidence interval for every coefficient besides AR(12) which indicates this is the only coefficient that is statistically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shows that the model is biased for the first 11 coefficients, but not for the last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Since the order of MA is 0, there are no zeros/pole cancellations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 smtClean="0"/>
              <a:t>Chi-square Test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Through the chi-square test of whiteness, the calculated Q value based on the prediction error from this model is less than the chi-critical value indicating the residuals are white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54260" y="2759674"/>
            <a:ext cx="963089" cy="17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7279" y="2759676"/>
            <a:ext cx="1077510" cy="17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71173" y="2759675"/>
            <a:ext cx="473676" cy="17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9514" y="429191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88476" y="4291914"/>
            <a:ext cx="33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ARMA(8,0)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59" y="1883376"/>
            <a:ext cx="4029719" cy="2182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361" y="2018368"/>
            <a:ext cx="3095073" cy="63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798" y="4205754"/>
            <a:ext cx="3130636" cy="627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159" y="4065567"/>
            <a:ext cx="4045339" cy="2213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89" y="2018368"/>
            <a:ext cx="4641370" cy="35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ARMA(12,0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929" y="1913018"/>
            <a:ext cx="3473770" cy="64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724" y="4160109"/>
            <a:ext cx="3288344" cy="64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93" y="1795849"/>
            <a:ext cx="3889696" cy="2034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394" y="4102444"/>
            <a:ext cx="3972330" cy="2095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55" y="2121670"/>
            <a:ext cx="4547437" cy="34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08" y="2126006"/>
            <a:ext cx="1057275" cy="18478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37968" y="1935505"/>
            <a:ext cx="9170361" cy="2047876"/>
            <a:chOff x="1037968" y="1935505"/>
            <a:chExt cx="9170361" cy="2047876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935505"/>
              <a:ext cx="9085940" cy="2047876"/>
              <a:chOff x="1568535" y="2833429"/>
              <a:chExt cx="9085940" cy="204787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535" y="2833430"/>
                <a:ext cx="5924550" cy="204787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6843" y="2851343"/>
                <a:ext cx="1627632" cy="201204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2784" y="2833430"/>
                <a:ext cx="1800225" cy="1905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3001" y="2833429"/>
                <a:ext cx="1447800" cy="21907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5442739" y="3023930"/>
                <a:ext cx="840620" cy="17869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98068" y="3004880"/>
                <a:ext cx="1628775" cy="1876425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1037968" y="3328087"/>
              <a:ext cx="9170361" cy="2306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18" y="1858533"/>
            <a:ext cx="4229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Model Selection: Multiple Linear Regression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478" y="1894703"/>
            <a:ext cx="3794121" cy="4390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49" y="1894703"/>
            <a:ext cx="4105258" cy="43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 Analysis: Observations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14" y="1828799"/>
            <a:ext cx="4702966" cy="441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89" y="4871633"/>
            <a:ext cx="1847850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69" y="1828799"/>
            <a:ext cx="5477673" cy="29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 Analysis: </a:t>
            </a:r>
            <a:r>
              <a:rPr lang="en-US" dirty="0"/>
              <a:t>Observations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1" y="1820561"/>
            <a:ext cx="4232316" cy="4415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5" y="1878613"/>
            <a:ext cx="4283139" cy="4357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013" y="1856607"/>
            <a:ext cx="2603991" cy="39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 Analysis: Transformation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10909" y="1812325"/>
            <a:ext cx="6570182" cy="4481126"/>
            <a:chOff x="2157283" y="1812325"/>
            <a:chExt cx="6570182" cy="44811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283" y="1812325"/>
              <a:ext cx="4602969" cy="448112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1051" y="1886464"/>
              <a:ext cx="1456414" cy="422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 Analysis: Transformation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46" y="2405005"/>
            <a:ext cx="3454254" cy="3523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200" y="2403972"/>
            <a:ext cx="3428733" cy="3525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81" y="1819738"/>
            <a:ext cx="4745665" cy="43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68" y="2062805"/>
            <a:ext cx="4468118" cy="3377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05" y="5765894"/>
            <a:ext cx="57054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10" y="1998644"/>
            <a:ext cx="3327444" cy="35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Model: Average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4129"/>
            <a:ext cx="3467046" cy="4117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93" y="1944129"/>
            <a:ext cx="6091883" cy="3224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20" y="5374982"/>
            <a:ext cx="4038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1042</TotalTime>
  <Words>725</Words>
  <Application>Microsoft Office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Retrospect</vt:lpstr>
      <vt:lpstr>Google Stock Prices</vt:lpstr>
      <vt:lpstr>About the data</vt:lpstr>
      <vt:lpstr>Correlation Matrix</vt:lpstr>
      <vt:lpstr>Stationarity Analysis: Observations</vt:lpstr>
      <vt:lpstr>Stationarity Analysis: Observations</vt:lpstr>
      <vt:lpstr>Stationarity Analysis: Transformation</vt:lpstr>
      <vt:lpstr>Stationarity Analysis: Transformation</vt:lpstr>
      <vt:lpstr>Time Series Decomposition</vt:lpstr>
      <vt:lpstr>Base Model: Average Method</vt:lpstr>
      <vt:lpstr>Base Model: Naïve Method</vt:lpstr>
      <vt:lpstr>Base Model: Drift Method</vt:lpstr>
      <vt:lpstr>Base Model: Simple Exponential Smoothing (alpha=0.5)</vt:lpstr>
      <vt:lpstr>Base Model: Simple Exponential Smoothing (alpha=0)</vt:lpstr>
      <vt:lpstr>Base Model: Simple Exponential Smoothing (alpha=0.99)</vt:lpstr>
      <vt:lpstr>Holt-Winters (Seasonal=None, Trend=‘Additive’, damped = False)</vt:lpstr>
      <vt:lpstr>Holt-Winters (Seasonal=None, Trend=‘Additive’, damped=True)</vt:lpstr>
      <vt:lpstr>Feature Selection</vt:lpstr>
      <vt:lpstr>Feature Selection</vt:lpstr>
      <vt:lpstr>Feature Selection</vt:lpstr>
      <vt:lpstr>Multiple Linear Regression</vt:lpstr>
      <vt:lpstr>Multiple Linear Regression Model Analysis</vt:lpstr>
      <vt:lpstr>Multiple Linear Regression Model Analysis</vt:lpstr>
      <vt:lpstr>Generalized Partial Autocorrelation (GPAC)</vt:lpstr>
      <vt:lpstr>ACF/PACF Parameter Estimation</vt:lpstr>
      <vt:lpstr>LM Algorithm Diagnostic Analysis: ARMA(8,0)</vt:lpstr>
      <vt:lpstr>LM Algorithm Diagnostic Analysis: ARMA(12,0)</vt:lpstr>
      <vt:lpstr>ARMA(8,0)</vt:lpstr>
      <vt:lpstr>ARMA(12,0)</vt:lpstr>
      <vt:lpstr>Model Comparison</vt:lpstr>
      <vt:lpstr>Model Selection: Multiple Linear 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Stock Prices Time Series Pipeline</dc:title>
  <dc:creator>rathna natarajan</dc:creator>
  <cp:lastModifiedBy>rathna natarajan</cp:lastModifiedBy>
  <cp:revision>266</cp:revision>
  <dcterms:created xsi:type="dcterms:W3CDTF">2021-05-04T19:50:51Z</dcterms:created>
  <dcterms:modified xsi:type="dcterms:W3CDTF">2021-05-06T02:03:43Z</dcterms:modified>
</cp:coreProperties>
</file>