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7" r:id="rId13"/>
    <p:sldId id="268" r:id="rId14"/>
    <p:sldId id="269" r:id="rId15"/>
    <p:sldId id="271" r:id="rId16"/>
    <p:sldId id="272" r:id="rId17"/>
    <p:sldId id="273" r:id="rId18"/>
    <p:sldId id="274" r:id="rId19"/>
    <p:sldId id="275" r:id="rId20"/>
    <p:sldId id="278"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7213F32-63CD-4EFE-BC1D-69D053573D77}" type="datetimeFigureOut">
              <a:rPr lang="en-US" smtClean="0"/>
              <a:t>12/12/2022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511AFC8-2910-41DA-BF2A-F91F19EEEDDB}" type="slidenum">
              <a:rPr lang="en-US" smtClean="0"/>
              <a:t>‹#›</a:t>
            </a:fld>
            <a:endParaRPr lang="en-US"/>
          </a:p>
        </p:txBody>
      </p:sp>
    </p:spTree>
    <p:extLst>
      <p:ext uri="{BB962C8B-B14F-4D97-AF65-F5344CB8AC3E}">
        <p14:creationId xmlns:p14="http://schemas.microsoft.com/office/powerpoint/2010/main" val="233441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213F32-63CD-4EFE-BC1D-69D053573D77}"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1AFC8-2910-41DA-BF2A-F91F19EEEDDB}" type="slidenum">
              <a:rPr lang="en-US" smtClean="0"/>
              <a:t>‹#›</a:t>
            </a:fld>
            <a:endParaRPr lang="en-US"/>
          </a:p>
        </p:txBody>
      </p:sp>
    </p:spTree>
    <p:extLst>
      <p:ext uri="{BB962C8B-B14F-4D97-AF65-F5344CB8AC3E}">
        <p14:creationId xmlns:p14="http://schemas.microsoft.com/office/powerpoint/2010/main" val="2504486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7213F32-63CD-4EFE-BC1D-69D053573D77}" type="datetimeFigureOut">
              <a:rPr lang="en-US" smtClean="0"/>
              <a:t>12/12/2022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511AFC8-2910-41DA-BF2A-F91F19EEEDDB}" type="slidenum">
              <a:rPr lang="en-US" smtClean="0"/>
              <a:t>‹#›</a:t>
            </a:fld>
            <a:endParaRPr lang="en-US"/>
          </a:p>
        </p:txBody>
      </p:sp>
    </p:spTree>
    <p:extLst>
      <p:ext uri="{BB962C8B-B14F-4D97-AF65-F5344CB8AC3E}">
        <p14:creationId xmlns:p14="http://schemas.microsoft.com/office/powerpoint/2010/main" val="119178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7213F32-63CD-4EFE-BC1D-69D053573D77}" type="datetimeFigureOut">
              <a:rPr lang="en-US" smtClean="0"/>
              <a:t>12/12/2022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511AFC8-2910-41DA-BF2A-F91F19EEEDD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5406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7213F32-63CD-4EFE-BC1D-69D053573D77}" type="datetimeFigureOut">
              <a:rPr lang="en-US" smtClean="0"/>
              <a:t>12/12/2022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511AFC8-2910-41DA-BF2A-F91F19EEEDDB}" type="slidenum">
              <a:rPr lang="en-US" smtClean="0"/>
              <a:t>‹#›</a:t>
            </a:fld>
            <a:endParaRPr lang="en-US"/>
          </a:p>
        </p:txBody>
      </p:sp>
    </p:spTree>
    <p:extLst>
      <p:ext uri="{BB962C8B-B14F-4D97-AF65-F5344CB8AC3E}">
        <p14:creationId xmlns:p14="http://schemas.microsoft.com/office/powerpoint/2010/main" val="2730528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7213F32-63CD-4EFE-BC1D-69D053573D77}"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11AFC8-2910-41DA-BF2A-F91F19EEEDDB}" type="slidenum">
              <a:rPr lang="en-US" smtClean="0"/>
              <a:t>‹#›</a:t>
            </a:fld>
            <a:endParaRPr lang="en-US"/>
          </a:p>
        </p:txBody>
      </p:sp>
    </p:spTree>
    <p:extLst>
      <p:ext uri="{BB962C8B-B14F-4D97-AF65-F5344CB8AC3E}">
        <p14:creationId xmlns:p14="http://schemas.microsoft.com/office/powerpoint/2010/main" val="3507101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7213F32-63CD-4EFE-BC1D-69D053573D77}"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11AFC8-2910-41DA-BF2A-F91F19EEEDDB}" type="slidenum">
              <a:rPr lang="en-US" smtClean="0"/>
              <a:t>‹#›</a:t>
            </a:fld>
            <a:endParaRPr lang="en-US"/>
          </a:p>
        </p:txBody>
      </p:sp>
    </p:spTree>
    <p:extLst>
      <p:ext uri="{BB962C8B-B14F-4D97-AF65-F5344CB8AC3E}">
        <p14:creationId xmlns:p14="http://schemas.microsoft.com/office/powerpoint/2010/main" val="2310346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13F32-63CD-4EFE-BC1D-69D053573D77}"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1AFC8-2910-41DA-BF2A-F91F19EEEDDB}" type="slidenum">
              <a:rPr lang="en-US" smtClean="0"/>
              <a:t>‹#›</a:t>
            </a:fld>
            <a:endParaRPr lang="en-US"/>
          </a:p>
        </p:txBody>
      </p:sp>
    </p:spTree>
    <p:extLst>
      <p:ext uri="{BB962C8B-B14F-4D97-AF65-F5344CB8AC3E}">
        <p14:creationId xmlns:p14="http://schemas.microsoft.com/office/powerpoint/2010/main" val="2573004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7213F32-63CD-4EFE-BC1D-69D053573D77}" type="datetimeFigureOut">
              <a:rPr lang="en-US" smtClean="0"/>
              <a:t>12/12/2022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511AFC8-2910-41DA-BF2A-F91F19EEEDDB}" type="slidenum">
              <a:rPr lang="en-US" smtClean="0"/>
              <a:t>‹#›</a:t>
            </a:fld>
            <a:endParaRPr lang="en-US"/>
          </a:p>
        </p:txBody>
      </p:sp>
    </p:spTree>
    <p:extLst>
      <p:ext uri="{BB962C8B-B14F-4D97-AF65-F5344CB8AC3E}">
        <p14:creationId xmlns:p14="http://schemas.microsoft.com/office/powerpoint/2010/main" val="115475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13F32-63CD-4EFE-BC1D-69D053573D77}"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1AFC8-2910-41DA-BF2A-F91F19EEEDDB}" type="slidenum">
              <a:rPr lang="en-US" smtClean="0"/>
              <a:t>‹#›</a:t>
            </a:fld>
            <a:endParaRPr lang="en-US"/>
          </a:p>
        </p:txBody>
      </p:sp>
    </p:spTree>
    <p:extLst>
      <p:ext uri="{BB962C8B-B14F-4D97-AF65-F5344CB8AC3E}">
        <p14:creationId xmlns:p14="http://schemas.microsoft.com/office/powerpoint/2010/main" val="368418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7213F32-63CD-4EFE-BC1D-69D053573D77}" type="datetimeFigureOut">
              <a:rPr lang="en-US" smtClean="0"/>
              <a:t>12/12/2022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511AFC8-2910-41DA-BF2A-F91F19EEEDDB}" type="slidenum">
              <a:rPr lang="en-US" smtClean="0"/>
              <a:t>‹#›</a:t>
            </a:fld>
            <a:endParaRPr lang="en-US"/>
          </a:p>
        </p:txBody>
      </p:sp>
    </p:spTree>
    <p:extLst>
      <p:ext uri="{BB962C8B-B14F-4D97-AF65-F5344CB8AC3E}">
        <p14:creationId xmlns:p14="http://schemas.microsoft.com/office/powerpoint/2010/main" val="549299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213F32-63CD-4EFE-BC1D-69D053573D77}"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1AFC8-2910-41DA-BF2A-F91F19EEEDDB}" type="slidenum">
              <a:rPr lang="en-US" smtClean="0"/>
              <a:t>‹#›</a:t>
            </a:fld>
            <a:endParaRPr lang="en-US"/>
          </a:p>
        </p:txBody>
      </p:sp>
    </p:spTree>
    <p:extLst>
      <p:ext uri="{BB962C8B-B14F-4D97-AF65-F5344CB8AC3E}">
        <p14:creationId xmlns:p14="http://schemas.microsoft.com/office/powerpoint/2010/main" val="1186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213F32-63CD-4EFE-BC1D-69D053573D77}"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11AFC8-2910-41DA-BF2A-F91F19EEEDDB}" type="slidenum">
              <a:rPr lang="en-US" smtClean="0"/>
              <a:t>‹#›</a:t>
            </a:fld>
            <a:endParaRPr lang="en-US"/>
          </a:p>
        </p:txBody>
      </p:sp>
    </p:spTree>
    <p:extLst>
      <p:ext uri="{BB962C8B-B14F-4D97-AF65-F5344CB8AC3E}">
        <p14:creationId xmlns:p14="http://schemas.microsoft.com/office/powerpoint/2010/main" val="6125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213F32-63CD-4EFE-BC1D-69D053573D77}"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11AFC8-2910-41DA-BF2A-F91F19EEEDDB}" type="slidenum">
              <a:rPr lang="en-US" smtClean="0"/>
              <a:t>‹#›</a:t>
            </a:fld>
            <a:endParaRPr lang="en-US"/>
          </a:p>
        </p:txBody>
      </p:sp>
    </p:spTree>
    <p:extLst>
      <p:ext uri="{BB962C8B-B14F-4D97-AF65-F5344CB8AC3E}">
        <p14:creationId xmlns:p14="http://schemas.microsoft.com/office/powerpoint/2010/main" val="2694096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213F32-63CD-4EFE-BC1D-69D053573D77}"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11AFC8-2910-41DA-BF2A-F91F19EEEDDB}" type="slidenum">
              <a:rPr lang="en-US" smtClean="0"/>
              <a:t>‹#›</a:t>
            </a:fld>
            <a:endParaRPr lang="en-US"/>
          </a:p>
        </p:txBody>
      </p:sp>
    </p:spTree>
    <p:extLst>
      <p:ext uri="{BB962C8B-B14F-4D97-AF65-F5344CB8AC3E}">
        <p14:creationId xmlns:p14="http://schemas.microsoft.com/office/powerpoint/2010/main" val="2032096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213F32-63CD-4EFE-BC1D-69D053573D77}"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1AFC8-2910-41DA-BF2A-F91F19EEEDDB}" type="slidenum">
              <a:rPr lang="en-US" smtClean="0"/>
              <a:t>‹#›</a:t>
            </a:fld>
            <a:endParaRPr lang="en-US"/>
          </a:p>
        </p:txBody>
      </p:sp>
    </p:spTree>
    <p:extLst>
      <p:ext uri="{BB962C8B-B14F-4D97-AF65-F5344CB8AC3E}">
        <p14:creationId xmlns:p14="http://schemas.microsoft.com/office/powerpoint/2010/main" val="2803309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213F32-63CD-4EFE-BC1D-69D053573D77}"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1AFC8-2910-41DA-BF2A-F91F19EEEDDB}" type="slidenum">
              <a:rPr lang="en-US" smtClean="0"/>
              <a:t>‹#›</a:t>
            </a:fld>
            <a:endParaRPr lang="en-US"/>
          </a:p>
        </p:txBody>
      </p:sp>
    </p:spTree>
    <p:extLst>
      <p:ext uri="{BB962C8B-B14F-4D97-AF65-F5344CB8AC3E}">
        <p14:creationId xmlns:p14="http://schemas.microsoft.com/office/powerpoint/2010/main" val="1508930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213F32-63CD-4EFE-BC1D-69D053573D77}" type="datetimeFigureOut">
              <a:rPr lang="en-US" smtClean="0"/>
              <a:t>12/12/2022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511AFC8-2910-41DA-BF2A-F91F19EEEDDB}" type="slidenum">
              <a:rPr lang="en-US" smtClean="0"/>
              <a:t>‹#›</a:t>
            </a:fld>
            <a:endParaRPr lang="en-US"/>
          </a:p>
        </p:txBody>
      </p:sp>
    </p:spTree>
    <p:extLst>
      <p:ext uri="{BB962C8B-B14F-4D97-AF65-F5344CB8AC3E}">
        <p14:creationId xmlns:p14="http://schemas.microsoft.com/office/powerpoint/2010/main" val="744674375"/>
      </p:ext>
    </p:extLst>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mzn.to/2Fmrbi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DC003A-165C-271A-DF90-48B8C34DEABE}"/>
              </a:ext>
            </a:extLst>
          </p:cNvPr>
          <p:cNvSpPr txBox="1"/>
          <p:nvPr/>
        </p:nvSpPr>
        <p:spPr>
          <a:xfrm>
            <a:off x="2649893" y="877077"/>
            <a:ext cx="7240556" cy="1938992"/>
          </a:xfrm>
          <a:prstGeom prst="rect">
            <a:avLst/>
          </a:prstGeom>
          <a:noFill/>
        </p:spPr>
        <p:txBody>
          <a:bodyPr wrap="square" rtlCol="0">
            <a:spAutoFit/>
          </a:bodyPr>
          <a:lstStyle/>
          <a:p>
            <a:r>
              <a:rPr lang="en-IN" sz="4000" dirty="0"/>
              <a:t>Twitter Message Data Transformation : SENTIMENT ANALYSIS</a:t>
            </a:r>
          </a:p>
        </p:txBody>
      </p:sp>
      <p:sp>
        <p:nvSpPr>
          <p:cNvPr id="4" name="TextBox 3">
            <a:extLst>
              <a:ext uri="{FF2B5EF4-FFF2-40B4-BE49-F238E27FC236}">
                <a16:creationId xmlns:a16="http://schemas.microsoft.com/office/drawing/2014/main" id="{41F8C754-7ADB-9FFB-3106-C1083B80AC2F}"/>
              </a:ext>
            </a:extLst>
          </p:cNvPr>
          <p:cNvSpPr txBox="1"/>
          <p:nvPr/>
        </p:nvSpPr>
        <p:spPr>
          <a:xfrm>
            <a:off x="5868956" y="3610947"/>
            <a:ext cx="3638005" cy="1384995"/>
          </a:xfrm>
          <a:prstGeom prst="rect">
            <a:avLst/>
          </a:prstGeom>
          <a:noFill/>
        </p:spPr>
        <p:txBody>
          <a:bodyPr wrap="square" rtlCol="0">
            <a:spAutoFit/>
          </a:bodyPr>
          <a:lstStyle/>
          <a:p>
            <a:r>
              <a:rPr lang="en-IN" sz="2800" dirty="0"/>
              <a:t>By:</a:t>
            </a:r>
          </a:p>
          <a:p>
            <a:r>
              <a:rPr lang="en-IN" sz="2800" dirty="0"/>
              <a:t>Sri Harish Reddy </a:t>
            </a:r>
            <a:r>
              <a:rPr lang="en-IN" sz="2800" dirty="0" err="1"/>
              <a:t>Alla</a:t>
            </a:r>
            <a:r>
              <a:rPr lang="en-IN" sz="2800" dirty="0"/>
              <a:t> (2824635)</a:t>
            </a:r>
          </a:p>
        </p:txBody>
      </p:sp>
    </p:spTree>
    <p:extLst>
      <p:ext uri="{BB962C8B-B14F-4D97-AF65-F5344CB8AC3E}">
        <p14:creationId xmlns:p14="http://schemas.microsoft.com/office/powerpoint/2010/main" val="2994946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2069"/>
            <a:ext cx="8610600" cy="809897"/>
          </a:xfrm>
        </p:spPr>
        <p:txBody>
          <a:bodyPr/>
          <a:lstStyle/>
          <a:p>
            <a:r>
              <a:rPr lang="en-US" dirty="0"/>
              <a:t>Text Tokenization.</a:t>
            </a:r>
          </a:p>
        </p:txBody>
      </p:sp>
      <p:sp>
        <p:nvSpPr>
          <p:cNvPr id="3" name="Content Placeholder 2"/>
          <p:cNvSpPr>
            <a:spLocks noGrp="1"/>
          </p:cNvSpPr>
          <p:nvPr>
            <p:ph idx="1"/>
          </p:nvPr>
        </p:nvSpPr>
        <p:spPr>
          <a:xfrm>
            <a:off x="838200" y="914400"/>
            <a:ext cx="10515600" cy="5355771"/>
          </a:xfrm>
        </p:spPr>
        <p:txBody>
          <a:bodyPr>
            <a:normAutofit fontScale="77500" lnSpcReduction="20000"/>
          </a:bodyPr>
          <a:lstStyle/>
          <a:p>
            <a:r>
              <a:rPr lang="en-GB" sz="3900" dirty="0"/>
              <a:t>We had to use a maximum of 10000 words to tokenize.</a:t>
            </a:r>
            <a:endParaRPr lang="en-GB" sz="3900" b="0" dirty="0">
              <a:effectLst/>
            </a:endParaRPr>
          </a:p>
          <a:p>
            <a:r>
              <a:rPr lang="en-GB" sz="3900" dirty="0" err="1"/>
              <a:t>Tensorflow</a:t>
            </a:r>
            <a:r>
              <a:rPr lang="en-GB" sz="3900" dirty="0"/>
              <a:t> method is more preferable in this project to tokenize text instead of using NLTK Library as proposed. However, using either should work as expected.</a:t>
            </a:r>
          </a:p>
          <a:p>
            <a:r>
              <a:rPr lang="en-GB" sz="3900" dirty="0"/>
              <a:t> Tokenization is therefore done, to have a tokenized text content. </a:t>
            </a:r>
          </a:p>
          <a:p>
            <a:r>
              <a:rPr lang="en-GB" sz="3900" dirty="0"/>
              <a:t>This helps in the vectorization process and making the dataset ready for modelling stage in a pre-processed format.</a:t>
            </a:r>
            <a:endParaRPr lang="en-GB" sz="3900" b="0" dirty="0">
              <a:effectLst/>
            </a:endParaRPr>
          </a:p>
          <a:p>
            <a:r>
              <a:rPr lang="en-GB" sz="3900" dirty="0"/>
              <a:t>With vectorization and indexing checks, the dataset reveals 527562 independent tokens.</a:t>
            </a:r>
            <a:endParaRPr lang="en-GB" sz="3900" b="0" dirty="0">
              <a:effectLst/>
            </a:endParaRPr>
          </a:p>
          <a:p>
            <a:r>
              <a:rPr lang="en-GB" sz="3900" dirty="0"/>
              <a:t>The word Index dictionary file is saved to the output folder found in the root folder (working directory).</a:t>
            </a:r>
            <a:endParaRPr lang="en-GB" sz="3900" b="0" dirty="0">
              <a:effectLst/>
            </a:endParaRPr>
          </a:p>
        </p:txBody>
      </p:sp>
    </p:spTree>
    <p:extLst>
      <p:ext uri="{BB962C8B-B14F-4D97-AF65-F5344CB8AC3E}">
        <p14:creationId xmlns:p14="http://schemas.microsoft.com/office/powerpoint/2010/main" val="326054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007"/>
            <a:ext cx="10515600" cy="587828"/>
          </a:xfrm>
        </p:spPr>
        <p:txBody>
          <a:bodyPr>
            <a:normAutofit fontScale="90000"/>
          </a:bodyPr>
          <a:lstStyle/>
          <a:p>
            <a:r>
              <a:rPr lang="en-US" dirty="0"/>
              <a:t>Pad Sequences technique. </a:t>
            </a:r>
          </a:p>
        </p:txBody>
      </p:sp>
      <p:sp>
        <p:nvSpPr>
          <p:cNvPr id="3" name="Content Placeholder 2"/>
          <p:cNvSpPr>
            <a:spLocks noGrp="1"/>
          </p:cNvSpPr>
          <p:nvPr>
            <p:ph idx="1"/>
          </p:nvPr>
        </p:nvSpPr>
        <p:spPr>
          <a:xfrm>
            <a:off x="838200" y="627017"/>
            <a:ext cx="10515600" cy="5549947"/>
          </a:xfrm>
        </p:spPr>
        <p:txBody>
          <a:bodyPr/>
          <a:lstStyle/>
          <a:p>
            <a:r>
              <a:rPr lang="en-GB" sz="3000" dirty="0"/>
              <a:t>Padding of sequences is employed to ensure that all sequences in a list are of the same length, in the pre-processing stage. </a:t>
            </a:r>
          </a:p>
          <a:p>
            <a:r>
              <a:rPr lang="en-GB" sz="3000" dirty="0"/>
              <a:t>By default, this facilitates padding 0 to each of the sequences, until every sequence in the list has the same length as the longest sequence.</a:t>
            </a:r>
          </a:p>
          <a:p>
            <a:endParaRPr lang="en-US" dirty="0"/>
          </a:p>
        </p:txBody>
      </p:sp>
      <p:pic>
        <p:nvPicPr>
          <p:cNvPr id="6" name="Picture 5" descr="Graphical user interface, application, Teams&#10;&#10;Description automatically generated">
            <a:extLst>
              <a:ext uri="{FF2B5EF4-FFF2-40B4-BE49-F238E27FC236}">
                <a16:creationId xmlns:a16="http://schemas.microsoft.com/office/drawing/2014/main" id="{09A53A82-175F-71CC-B2E6-C59D4D340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626" y="3528644"/>
            <a:ext cx="9525000" cy="2648320"/>
          </a:xfrm>
          <a:prstGeom prst="rect">
            <a:avLst/>
          </a:prstGeom>
        </p:spPr>
      </p:pic>
    </p:spTree>
    <p:extLst>
      <p:ext uri="{BB962C8B-B14F-4D97-AF65-F5344CB8AC3E}">
        <p14:creationId xmlns:p14="http://schemas.microsoft.com/office/powerpoint/2010/main" val="1295279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0"/>
            <a:ext cx="8610600" cy="1227909"/>
          </a:xfrm>
        </p:spPr>
        <p:txBody>
          <a:bodyPr>
            <a:normAutofit/>
          </a:bodyPr>
          <a:lstStyle/>
          <a:p>
            <a:r>
              <a:rPr lang="en-US" dirty="0"/>
              <a:t>Model structure</a:t>
            </a:r>
          </a:p>
        </p:txBody>
      </p:sp>
      <p:sp>
        <p:nvSpPr>
          <p:cNvPr id="3" name="Content Placeholder 2"/>
          <p:cNvSpPr>
            <a:spLocks noGrp="1"/>
          </p:cNvSpPr>
          <p:nvPr>
            <p:ph idx="1"/>
          </p:nvPr>
        </p:nvSpPr>
        <p:spPr>
          <a:xfrm>
            <a:off x="838200" y="940526"/>
            <a:ext cx="10515600" cy="5236437"/>
          </a:xfrm>
        </p:spPr>
        <p:txBody>
          <a:bodyPr>
            <a:normAutofit/>
          </a:bodyPr>
          <a:lstStyle/>
          <a:p>
            <a:r>
              <a:rPr lang="en-GB" sz="2800" dirty="0"/>
              <a:t>Deep learning models are trained using neural network architecture using of data which are well labelled using multiple layers. </a:t>
            </a:r>
          </a:p>
          <a:p>
            <a:r>
              <a:rPr lang="en-GB" sz="2800" dirty="0"/>
              <a:t>Deep Learning models do exceed human level performance. </a:t>
            </a:r>
          </a:p>
          <a:p>
            <a:r>
              <a:rPr lang="en-GB" sz="2800" dirty="0"/>
              <a:t>These architectures have the ability to do feature learning from the dataset.</a:t>
            </a:r>
          </a:p>
          <a:p>
            <a:r>
              <a:rPr lang="en-GB" sz="2800" dirty="0"/>
              <a:t>The sentiment analysis model was designed to have 8 layers with an output layer with </a:t>
            </a:r>
            <a:r>
              <a:rPr lang="en-GB" sz="2800" dirty="0" err="1"/>
              <a:t>softmax</a:t>
            </a:r>
            <a:r>
              <a:rPr lang="en-GB" sz="2800" dirty="0"/>
              <a:t> activation.</a:t>
            </a:r>
            <a:endParaRPr lang="en-GB" sz="2800" b="0" dirty="0">
              <a:effectLst/>
            </a:endParaRPr>
          </a:p>
          <a:p>
            <a:r>
              <a:rPr lang="en-GB" sz="2800" dirty="0"/>
              <a:t>The summary </a:t>
            </a:r>
            <a:r>
              <a:rPr lang="en-GB" sz="2800" dirty="0" err="1"/>
              <a:t>screenshort</a:t>
            </a:r>
            <a:r>
              <a:rPr lang="en-GB" sz="2800" dirty="0"/>
              <a:t> below shows the layers added to model, output shape and the parameters which will be used for training, non-training.</a:t>
            </a:r>
            <a:endParaRPr lang="en-GB" sz="2800" b="0" dirty="0">
              <a:effectLst/>
            </a:endParaRPr>
          </a:p>
        </p:txBody>
      </p:sp>
    </p:spTree>
    <p:extLst>
      <p:ext uri="{BB962C8B-B14F-4D97-AF65-F5344CB8AC3E}">
        <p14:creationId xmlns:p14="http://schemas.microsoft.com/office/powerpoint/2010/main" val="2195036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4"/>
          </a:xfrm>
        </p:spPr>
        <p:txBody>
          <a:bodyPr>
            <a:normAutofit fontScale="90000"/>
          </a:bodyPr>
          <a:lstStyle/>
          <a:p>
            <a:r>
              <a:rPr lang="en-US" dirty="0"/>
              <a:t>Model structure contd..</a:t>
            </a:r>
          </a:p>
        </p:txBody>
      </p:sp>
      <p:pic>
        <p:nvPicPr>
          <p:cNvPr id="7" name="Content Placeholder 6" descr="Table&#10;&#10;Description automatically generated">
            <a:extLst>
              <a:ext uri="{FF2B5EF4-FFF2-40B4-BE49-F238E27FC236}">
                <a16:creationId xmlns:a16="http://schemas.microsoft.com/office/drawing/2014/main" id="{ACEC0549-F39C-3D34-C59C-CA3DD561DE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4425" y="1438275"/>
            <a:ext cx="9925050" cy="4779963"/>
          </a:xfrm>
        </p:spPr>
      </p:pic>
    </p:spTree>
    <p:extLst>
      <p:ext uri="{BB962C8B-B14F-4D97-AF65-F5344CB8AC3E}">
        <p14:creationId xmlns:p14="http://schemas.microsoft.com/office/powerpoint/2010/main" val="338712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78823"/>
            <a:ext cx="8610600" cy="1112352"/>
          </a:xfrm>
        </p:spPr>
        <p:txBody>
          <a:bodyPr>
            <a:normAutofit fontScale="90000"/>
          </a:bodyPr>
          <a:lstStyle/>
          <a:p>
            <a:r>
              <a:rPr lang="en-US" dirty="0"/>
              <a:t>Model Compiling and Training</a:t>
            </a:r>
          </a:p>
        </p:txBody>
      </p:sp>
      <p:sp>
        <p:nvSpPr>
          <p:cNvPr id="3" name="Content Placeholder 2"/>
          <p:cNvSpPr>
            <a:spLocks noGrp="1"/>
          </p:cNvSpPr>
          <p:nvPr>
            <p:ph idx="1"/>
          </p:nvPr>
        </p:nvSpPr>
        <p:spPr>
          <a:xfrm>
            <a:off x="838200" y="1254034"/>
            <a:ext cx="10515600" cy="4922929"/>
          </a:xfrm>
        </p:spPr>
        <p:txBody>
          <a:bodyPr>
            <a:normAutofit/>
          </a:bodyPr>
          <a:lstStyle/>
          <a:p>
            <a:r>
              <a:rPr lang="en-GB" sz="3200" dirty="0"/>
              <a:t>Compiling the model was the first step to take followed by the training. </a:t>
            </a:r>
          </a:p>
          <a:p>
            <a:r>
              <a:rPr lang="en-GB" sz="3200" dirty="0"/>
              <a:t>The model is forced to compile by default parameters if you don’t compile it. </a:t>
            </a:r>
          </a:p>
          <a:p>
            <a:r>
              <a:rPr lang="en-GB" sz="3200" dirty="0"/>
              <a:t>The compiling was done under loss function with </a:t>
            </a:r>
            <a:r>
              <a:rPr lang="en-GB" sz="3200" dirty="0" err="1"/>
              <a:t>sparse_categorical_crossentopy</a:t>
            </a:r>
            <a:r>
              <a:rPr lang="en-GB" sz="3200" dirty="0"/>
              <a:t> parameter, metric function with metric index parameter, and SGD as the optimizer parameter.</a:t>
            </a:r>
          </a:p>
        </p:txBody>
      </p:sp>
    </p:spTree>
    <p:extLst>
      <p:ext uri="{BB962C8B-B14F-4D97-AF65-F5344CB8AC3E}">
        <p14:creationId xmlns:p14="http://schemas.microsoft.com/office/powerpoint/2010/main" val="1778572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3022"/>
          </a:xfrm>
        </p:spPr>
        <p:txBody>
          <a:bodyPr>
            <a:normAutofit/>
          </a:bodyPr>
          <a:lstStyle/>
          <a:p>
            <a:r>
              <a:rPr lang="en-US" dirty="0"/>
              <a:t>Prediction In Action</a:t>
            </a:r>
          </a:p>
        </p:txBody>
      </p:sp>
      <p:sp>
        <p:nvSpPr>
          <p:cNvPr id="3" name="Content Placeholder 2"/>
          <p:cNvSpPr>
            <a:spLocks noGrp="1"/>
          </p:cNvSpPr>
          <p:nvPr>
            <p:ph idx="1"/>
          </p:nvPr>
        </p:nvSpPr>
        <p:spPr>
          <a:xfrm>
            <a:off x="838200" y="900332"/>
            <a:ext cx="10515600" cy="5373859"/>
          </a:xfrm>
        </p:spPr>
        <p:txBody>
          <a:bodyPr/>
          <a:lstStyle/>
          <a:p>
            <a:r>
              <a:rPr lang="en-GB" dirty="0"/>
              <a:t>Prediction was done on the training set of the data and the testing set of the data respectively.</a:t>
            </a:r>
          </a:p>
          <a:p>
            <a:endParaRPr lang="en-GB" dirty="0"/>
          </a:p>
          <a:p>
            <a:pPr marL="0" indent="0">
              <a:buNone/>
            </a:pPr>
            <a:br>
              <a:rPr lang="en-GB" dirty="0"/>
            </a:br>
            <a:r>
              <a:rPr lang="en-GB" dirty="0"/>
              <a:t>   </a:t>
            </a:r>
            <a:endParaRPr lang="en-US" dirty="0"/>
          </a:p>
        </p:txBody>
      </p:sp>
      <p:pic>
        <p:nvPicPr>
          <p:cNvPr id="6" name="Picture 5" descr="Graphical user interface, text, application, email&#10;&#10;Description automatically generated">
            <a:extLst>
              <a:ext uri="{FF2B5EF4-FFF2-40B4-BE49-F238E27FC236}">
                <a16:creationId xmlns:a16="http://schemas.microsoft.com/office/drawing/2014/main" id="{D5F73C7C-877E-C96E-8001-C90467DDD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5" y="1782340"/>
            <a:ext cx="4381499" cy="4491851"/>
          </a:xfrm>
          <a:prstGeom prst="rect">
            <a:avLst/>
          </a:prstGeom>
        </p:spPr>
      </p:pic>
      <p:pic>
        <p:nvPicPr>
          <p:cNvPr id="8" name="Picture 7" descr="Table&#10;&#10;Description automatically generated">
            <a:extLst>
              <a:ext uri="{FF2B5EF4-FFF2-40B4-BE49-F238E27FC236}">
                <a16:creationId xmlns:a16="http://schemas.microsoft.com/office/drawing/2014/main" id="{0FDFDBFF-D146-C256-7812-BA8BAACAF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125" y="1730132"/>
            <a:ext cx="4533900" cy="4544059"/>
          </a:xfrm>
          <a:prstGeom prst="rect">
            <a:avLst/>
          </a:prstGeom>
        </p:spPr>
      </p:pic>
    </p:spTree>
    <p:extLst>
      <p:ext uri="{BB962C8B-B14F-4D97-AF65-F5344CB8AC3E}">
        <p14:creationId xmlns:p14="http://schemas.microsoft.com/office/powerpoint/2010/main" val="2317474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52697"/>
            <a:ext cx="8610600" cy="653143"/>
          </a:xfrm>
        </p:spPr>
        <p:txBody>
          <a:bodyPr>
            <a:normAutofit fontScale="90000"/>
          </a:bodyPr>
          <a:lstStyle/>
          <a:p>
            <a:r>
              <a:rPr lang="en-GB" dirty="0"/>
              <a:t>Model Evaluation Metrics Used</a:t>
            </a:r>
            <a:br>
              <a:rPr lang="en-GB" b="1" dirty="0"/>
            </a:br>
            <a:endParaRPr lang="en-US" dirty="0"/>
          </a:p>
        </p:txBody>
      </p:sp>
      <p:sp>
        <p:nvSpPr>
          <p:cNvPr id="3" name="Content Placeholder 2"/>
          <p:cNvSpPr>
            <a:spLocks noGrp="1"/>
          </p:cNvSpPr>
          <p:nvPr>
            <p:ph idx="1"/>
          </p:nvPr>
        </p:nvSpPr>
        <p:spPr>
          <a:xfrm>
            <a:off x="838200" y="653143"/>
            <a:ext cx="10515600" cy="5523820"/>
          </a:xfrm>
        </p:spPr>
        <p:txBody>
          <a:bodyPr/>
          <a:lstStyle/>
          <a:p>
            <a:r>
              <a:rPr lang="en-GB" dirty="0"/>
              <a:t>The model metrics tries to do performance evaluation on a model.</a:t>
            </a:r>
          </a:p>
          <a:p>
            <a:r>
              <a:rPr lang="en-GB" dirty="0"/>
              <a:t> It is important to note the model evaluation metrics used in this project. </a:t>
            </a:r>
          </a:p>
          <a:p>
            <a:r>
              <a:rPr lang="en-GB" dirty="0"/>
              <a:t>Below screenshots try to give a highlight on that.</a:t>
            </a:r>
          </a:p>
          <a:p>
            <a:endParaRPr lang="en-GB" dirty="0"/>
          </a:p>
          <a:p>
            <a:pPr marL="0" indent="0">
              <a:buNone/>
            </a:pPr>
            <a:br>
              <a:rPr lang="en-GB" dirty="0"/>
            </a:br>
            <a:endParaRPr lang="en-US" dirty="0"/>
          </a:p>
        </p:txBody>
      </p:sp>
      <p:pic>
        <p:nvPicPr>
          <p:cNvPr id="6" name="Picture 5" descr="Table&#10;&#10;Description automatically generated">
            <a:extLst>
              <a:ext uri="{FF2B5EF4-FFF2-40B4-BE49-F238E27FC236}">
                <a16:creationId xmlns:a16="http://schemas.microsoft.com/office/drawing/2014/main" id="{A63D042D-26F1-C502-1B6A-B14A3AEBC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1" y="2443024"/>
            <a:ext cx="6981824" cy="3291025"/>
          </a:xfrm>
          <a:prstGeom prst="rect">
            <a:avLst/>
          </a:prstGeom>
        </p:spPr>
      </p:pic>
    </p:spTree>
    <p:extLst>
      <p:ext uri="{BB962C8B-B14F-4D97-AF65-F5344CB8AC3E}">
        <p14:creationId xmlns:p14="http://schemas.microsoft.com/office/powerpoint/2010/main" val="3576184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069" y="261257"/>
            <a:ext cx="8998131" cy="1306286"/>
          </a:xfrm>
        </p:spPr>
        <p:txBody>
          <a:bodyPr>
            <a:normAutofit/>
          </a:bodyPr>
          <a:lstStyle/>
          <a:p>
            <a:pPr algn="l"/>
            <a:r>
              <a:rPr lang="en-GB" sz="3200" dirty="0"/>
              <a:t>Results in Accuracy and Comparisons</a:t>
            </a:r>
            <a:br>
              <a:rPr lang="en-GB" b="1" dirty="0"/>
            </a:br>
            <a:endParaRPr lang="en-US" dirty="0"/>
          </a:p>
        </p:txBody>
      </p:sp>
      <p:sp>
        <p:nvSpPr>
          <p:cNvPr id="3" name="Content Placeholder 2"/>
          <p:cNvSpPr>
            <a:spLocks noGrp="1"/>
          </p:cNvSpPr>
          <p:nvPr>
            <p:ph idx="1"/>
          </p:nvPr>
        </p:nvSpPr>
        <p:spPr>
          <a:xfrm>
            <a:off x="838200" y="1195754"/>
            <a:ext cx="10515600" cy="4981209"/>
          </a:xfrm>
        </p:spPr>
        <p:txBody>
          <a:bodyPr>
            <a:normAutofit/>
          </a:bodyPr>
          <a:lstStyle/>
          <a:p>
            <a:r>
              <a:rPr lang="en-GB" sz="3200" dirty="0"/>
              <a:t>The output helps by providing a know how the model predicts. </a:t>
            </a:r>
          </a:p>
          <a:p>
            <a:r>
              <a:rPr lang="en-GB" sz="3200" dirty="0"/>
              <a:t>Using the model metrics print out, The accuracy was not that so bad as the accuracy threshold on testing.</a:t>
            </a:r>
          </a:p>
          <a:p>
            <a:r>
              <a:rPr lang="en-GB" sz="3200" dirty="0"/>
              <a:t> Split set was 0.81 which shows a good starting point of the model performance.</a:t>
            </a:r>
          </a:p>
          <a:p>
            <a:r>
              <a:rPr lang="en-GB" sz="3200" dirty="0"/>
              <a:t>Confusion matrix of the Y test split data was as below:</a:t>
            </a:r>
          </a:p>
        </p:txBody>
      </p:sp>
    </p:spTree>
    <p:extLst>
      <p:ext uri="{BB962C8B-B14F-4D97-AF65-F5344CB8AC3E}">
        <p14:creationId xmlns:p14="http://schemas.microsoft.com/office/powerpoint/2010/main" val="3800109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62" y="254921"/>
            <a:ext cx="9390017" cy="1293028"/>
          </a:xfrm>
        </p:spPr>
        <p:txBody>
          <a:bodyPr>
            <a:normAutofit/>
          </a:bodyPr>
          <a:lstStyle/>
          <a:p>
            <a:pPr algn="l"/>
            <a:r>
              <a:rPr lang="en-GB" sz="3600" dirty="0"/>
              <a:t>Confusion matrix of the Y test split</a:t>
            </a:r>
            <a:endParaRPr lang="en-US" sz="3600" dirty="0"/>
          </a:p>
        </p:txBody>
      </p:sp>
      <p:pic>
        <p:nvPicPr>
          <p:cNvPr id="7" name="Content Placeholder 6" descr="Diagram&#10;&#10;Description automatically generated">
            <a:extLst>
              <a:ext uri="{FF2B5EF4-FFF2-40B4-BE49-F238E27FC236}">
                <a16:creationId xmlns:a16="http://schemas.microsoft.com/office/drawing/2014/main" id="{C745E10A-3C81-AD93-DFF6-6DFFBAF698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475" y="1685926"/>
            <a:ext cx="7696200" cy="4244422"/>
          </a:xfrm>
        </p:spPr>
      </p:pic>
    </p:spTree>
    <p:extLst>
      <p:ext uri="{BB962C8B-B14F-4D97-AF65-F5344CB8AC3E}">
        <p14:creationId xmlns:p14="http://schemas.microsoft.com/office/powerpoint/2010/main" val="2309952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68813"/>
            <a:ext cx="8610600" cy="1069144"/>
          </a:xfrm>
          <a:noFill/>
        </p:spPr>
        <p:txBody>
          <a:bodyPr/>
          <a:lstStyle/>
          <a:p>
            <a:r>
              <a:rPr lang="en-US" dirty="0"/>
              <a:t>Discussion and Conclusions</a:t>
            </a:r>
          </a:p>
        </p:txBody>
      </p:sp>
      <p:sp>
        <p:nvSpPr>
          <p:cNvPr id="3" name="Content Placeholder 2"/>
          <p:cNvSpPr>
            <a:spLocks noGrp="1"/>
          </p:cNvSpPr>
          <p:nvPr>
            <p:ph idx="1"/>
          </p:nvPr>
        </p:nvSpPr>
        <p:spPr>
          <a:xfrm>
            <a:off x="685800" y="1237958"/>
            <a:ext cx="10820400" cy="4980728"/>
          </a:xfrm>
        </p:spPr>
        <p:txBody>
          <a:bodyPr>
            <a:normAutofit/>
          </a:bodyPr>
          <a:lstStyle/>
          <a:p>
            <a:r>
              <a:rPr lang="en-GB" sz="3200" dirty="0"/>
              <a:t>The model was a bit good but with less performance, on the accuracy.</a:t>
            </a:r>
          </a:p>
          <a:p>
            <a:r>
              <a:rPr lang="en-GB" sz="3200" dirty="0"/>
              <a:t>To enhance performance, the model might be able to have a high capability compared to the current accuracy.</a:t>
            </a:r>
          </a:p>
          <a:p>
            <a:r>
              <a:rPr lang="en-GB" sz="3200" dirty="0"/>
              <a:t>Having a better dataset </a:t>
            </a:r>
            <a:r>
              <a:rPr lang="en-GB" sz="3200" dirty="0" err="1"/>
              <a:t>preprocessing</a:t>
            </a:r>
            <a:r>
              <a:rPr lang="en-GB" sz="3200" dirty="0"/>
              <a:t> approach should enhance a better performance on our model. </a:t>
            </a:r>
          </a:p>
          <a:p>
            <a:pPr marL="0" indent="0">
              <a:buNone/>
            </a:pPr>
            <a:endParaRPr lang="en-US" dirty="0"/>
          </a:p>
        </p:txBody>
      </p:sp>
    </p:spTree>
    <p:extLst>
      <p:ext uri="{BB962C8B-B14F-4D97-AF65-F5344CB8AC3E}">
        <p14:creationId xmlns:p14="http://schemas.microsoft.com/office/powerpoint/2010/main" val="1633645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52697"/>
            <a:ext cx="8610600" cy="1124411"/>
          </a:xfrm>
        </p:spPr>
        <p:txBody>
          <a:bodyPr/>
          <a:lstStyle/>
          <a:p>
            <a:pPr algn="ctr"/>
            <a:r>
              <a:rPr lang="en-US" dirty="0"/>
              <a:t>Outline </a:t>
            </a:r>
          </a:p>
        </p:txBody>
      </p:sp>
      <p:sp>
        <p:nvSpPr>
          <p:cNvPr id="3" name="Content Placeholder 2"/>
          <p:cNvSpPr>
            <a:spLocks noGrp="1"/>
          </p:cNvSpPr>
          <p:nvPr>
            <p:ph sz="half" idx="1"/>
          </p:nvPr>
        </p:nvSpPr>
        <p:spPr>
          <a:xfrm>
            <a:off x="838200" y="1477108"/>
            <a:ext cx="5181600" cy="4699855"/>
          </a:xfrm>
        </p:spPr>
        <p:txBody>
          <a:bodyPr>
            <a:normAutofit fontScale="92500" lnSpcReduction="10000"/>
          </a:bodyPr>
          <a:lstStyle/>
          <a:p>
            <a:pPr lvl="0"/>
            <a:r>
              <a:rPr lang="en-US" sz="3600" dirty="0">
                <a:solidFill>
                  <a:prstClr val="black"/>
                </a:solidFill>
              </a:rPr>
              <a:t>Introduction </a:t>
            </a:r>
          </a:p>
          <a:p>
            <a:pPr lvl="0"/>
            <a:r>
              <a:rPr lang="en-US" sz="3600" dirty="0"/>
              <a:t>Data Preparation</a:t>
            </a:r>
          </a:p>
          <a:p>
            <a:pPr lvl="0"/>
            <a:r>
              <a:rPr lang="en-US" sz="3600" dirty="0"/>
              <a:t>Data Preprocessing</a:t>
            </a:r>
          </a:p>
          <a:p>
            <a:pPr lvl="2">
              <a:buFont typeface="Wingdings" panose="05000000000000000000" pitchFamily="2" charset="2"/>
              <a:buChar char="v"/>
            </a:pPr>
            <a:r>
              <a:rPr lang="en-US" sz="2800" dirty="0"/>
              <a:t>Dropping columns technique</a:t>
            </a:r>
          </a:p>
          <a:p>
            <a:pPr lvl="2">
              <a:buFont typeface="Wingdings" panose="05000000000000000000" pitchFamily="2" charset="2"/>
              <a:buChar char="v"/>
            </a:pPr>
            <a:r>
              <a:rPr lang="en-US" sz="2800" dirty="0"/>
              <a:t>Dataset Splitting</a:t>
            </a:r>
          </a:p>
          <a:p>
            <a:pPr lvl="2">
              <a:buFont typeface="Wingdings" panose="05000000000000000000" pitchFamily="2" charset="2"/>
              <a:buChar char="v"/>
            </a:pPr>
            <a:r>
              <a:rPr lang="en-US" sz="2800" dirty="0"/>
              <a:t>Text Tokenization</a:t>
            </a:r>
          </a:p>
          <a:p>
            <a:pPr lvl="2">
              <a:buFont typeface="Wingdings" panose="05000000000000000000" pitchFamily="2" charset="2"/>
              <a:buChar char="v"/>
            </a:pPr>
            <a:r>
              <a:rPr lang="en-US" sz="2800" dirty="0"/>
              <a:t>Pad sequence technique </a:t>
            </a:r>
          </a:p>
        </p:txBody>
      </p:sp>
      <p:sp>
        <p:nvSpPr>
          <p:cNvPr id="4" name="Content Placeholder 3"/>
          <p:cNvSpPr>
            <a:spLocks noGrp="1"/>
          </p:cNvSpPr>
          <p:nvPr>
            <p:ph sz="half" idx="2"/>
          </p:nvPr>
        </p:nvSpPr>
        <p:spPr>
          <a:xfrm>
            <a:off x="5711482" y="1477108"/>
            <a:ext cx="5642317" cy="4699855"/>
          </a:xfrm>
        </p:spPr>
        <p:txBody>
          <a:bodyPr>
            <a:normAutofit fontScale="92500" lnSpcReduction="10000"/>
          </a:bodyPr>
          <a:lstStyle/>
          <a:p>
            <a:pPr lvl="0"/>
            <a:r>
              <a:rPr lang="en-US" sz="3600" dirty="0"/>
              <a:t>Modeling</a:t>
            </a:r>
          </a:p>
          <a:p>
            <a:pPr lvl="2">
              <a:buFont typeface="Wingdings" panose="05000000000000000000" pitchFamily="2" charset="2"/>
              <a:buChar char="v"/>
            </a:pPr>
            <a:r>
              <a:rPr lang="en-US" sz="2800" dirty="0"/>
              <a:t>Model structure</a:t>
            </a:r>
          </a:p>
          <a:p>
            <a:pPr lvl="2">
              <a:buFont typeface="Wingdings" panose="05000000000000000000" pitchFamily="2" charset="2"/>
              <a:buChar char="v"/>
            </a:pPr>
            <a:r>
              <a:rPr lang="en-US" sz="2800" dirty="0"/>
              <a:t>Model Compiling and Training</a:t>
            </a:r>
          </a:p>
          <a:p>
            <a:pPr lvl="2">
              <a:buFont typeface="Wingdings" panose="05000000000000000000" pitchFamily="2" charset="2"/>
              <a:buChar char="v"/>
            </a:pPr>
            <a:r>
              <a:rPr lang="en-US" sz="2800" dirty="0"/>
              <a:t>Prediction In Action</a:t>
            </a:r>
          </a:p>
          <a:p>
            <a:pPr lvl="2">
              <a:buFont typeface="Wingdings" panose="05000000000000000000" pitchFamily="2" charset="2"/>
              <a:buChar char="v"/>
            </a:pPr>
            <a:r>
              <a:rPr lang="en-US" sz="2800" dirty="0"/>
              <a:t>Model Evaluation Metrics Used</a:t>
            </a:r>
          </a:p>
          <a:p>
            <a:r>
              <a:rPr lang="en-GB" sz="3600" dirty="0"/>
              <a:t>Results in Accuracy and Comparisons</a:t>
            </a:r>
          </a:p>
          <a:p>
            <a:r>
              <a:rPr lang="en-US" sz="3600" dirty="0"/>
              <a:t>Discussion and Conclusions</a:t>
            </a:r>
          </a:p>
        </p:txBody>
      </p:sp>
    </p:spTree>
    <p:extLst>
      <p:ext uri="{BB962C8B-B14F-4D97-AF65-F5344CB8AC3E}">
        <p14:creationId xmlns:p14="http://schemas.microsoft.com/office/powerpoint/2010/main" val="955232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77" y="225082"/>
            <a:ext cx="9692640" cy="914399"/>
          </a:xfrm>
        </p:spPr>
        <p:txBody>
          <a:bodyPr>
            <a:noAutofit/>
          </a:bodyPr>
          <a:lstStyle/>
          <a:p>
            <a:pPr algn="l"/>
            <a:r>
              <a:rPr lang="en-GB" sz="3400" dirty="0"/>
              <a:t>the following should be recommended:</a:t>
            </a:r>
          </a:p>
        </p:txBody>
      </p:sp>
      <p:sp>
        <p:nvSpPr>
          <p:cNvPr id="3" name="Content Placeholder 2"/>
          <p:cNvSpPr>
            <a:spLocks noGrp="1"/>
          </p:cNvSpPr>
          <p:nvPr>
            <p:ph idx="1"/>
          </p:nvPr>
        </p:nvSpPr>
        <p:spPr>
          <a:xfrm>
            <a:off x="685800" y="1139482"/>
            <a:ext cx="10820400" cy="5079203"/>
          </a:xfrm>
        </p:spPr>
        <p:txBody>
          <a:bodyPr>
            <a:normAutofit lnSpcReduction="10000"/>
          </a:bodyPr>
          <a:lstStyle/>
          <a:p>
            <a:r>
              <a:rPr lang="en-GB" sz="3200" dirty="0" err="1"/>
              <a:t>Thresholding</a:t>
            </a:r>
            <a:r>
              <a:rPr lang="en-GB" sz="3200" dirty="0"/>
              <a:t>, It is advisable to use a threshold value of 0.5. </a:t>
            </a:r>
          </a:p>
          <a:p>
            <a:r>
              <a:rPr lang="en-GB" sz="3200" dirty="0"/>
              <a:t>However, it is again advisable to use the best threshold that works best on different types of models. </a:t>
            </a:r>
          </a:p>
          <a:p>
            <a:r>
              <a:rPr lang="en-GB" sz="3200" dirty="0"/>
              <a:t>Threshold simply rules out the projected probability scores into a class label. </a:t>
            </a:r>
          </a:p>
          <a:p>
            <a:r>
              <a:rPr lang="en-GB" sz="3200" dirty="0" err="1"/>
              <a:t>Incase</a:t>
            </a:r>
            <a:r>
              <a:rPr lang="en-GB" sz="3200" dirty="0"/>
              <a:t> of normalized probabilities, for example in the range of 0 and 1, and no threshold value is chosen,  then the threshold value to use is always defaulted to 0.5.</a:t>
            </a:r>
          </a:p>
          <a:p>
            <a:endParaRPr lang="en-US" dirty="0"/>
          </a:p>
        </p:txBody>
      </p:sp>
    </p:spTree>
    <p:extLst>
      <p:ext uri="{BB962C8B-B14F-4D97-AF65-F5344CB8AC3E}">
        <p14:creationId xmlns:p14="http://schemas.microsoft.com/office/powerpoint/2010/main" val="1551376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54745"/>
            <a:ext cx="8610600" cy="731521"/>
          </a:xfrm>
        </p:spPr>
        <p:txBody>
          <a:bodyPr/>
          <a:lstStyle/>
          <a:p>
            <a:r>
              <a:rPr lang="en-US" dirty="0" err="1"/>
              <a:t>Contd</a:t>
            </a:r>
            <a:r>
              <a:rPr lang="en-US" dirty="0"/>
              <a:t>…</a:t>
            </a:r>
          </a:p>
        </p:txBody>
      </p:sp>
      <p:sp>
        <p:nvSpPr>
          <p:cNvPr id="3" name="Content Placeholder 2"/>
          <p:cNvSpPr>
            <a:spLocks noGrp="1"/>
          </p:cNvSpPr>
          <p:nvPr>
            <p:ph idx="1"/>
          </p:nvPr>
        </p:nvSpPr>
        <p:spPr>
          <a:xfrm>
            <a:off x="685800" y="703385"/>
            <a:ext cx="10820400" cy="5515301"/>
          </a:xfrm>
        </p:spPr>
        <p:txBody>
          <a:bodyPr>
            <a:noAutofit/>
          </a:bodyPr>
          <a:lstStyle/>
          <a:p>
            <a:r>
              <a:rPr lang="en-GB" sz="2600" dirty="0"/>
              <a:t>Dataset Resampling, a simple and concise resampling technique method may improve the model in the best way possible. </a:t>
            </a:r>
          </a:p>
          <a:p>
            <a:r>
              <a:rPr lang="en-GB" sz="2600" dirty="0"/>
              <a:t>“Generally, resampling techniques for estimating model performance operate similarly: a subset of samples are used to fit a model and the remaining samples are used to estimate the efficacy of the model. This process is repeated multiple times and the results are aggregated and summarized. The differences in techniques usually </a:t>
            </a:r>
            <a:r>
              <a:rPr lang="en-GB" sz="2600" dirty="0" err="1"/>
              <a:t>center</a:t>
            </a:r>
            <a:r>
              <a:rPr lang="en-GB" sz="2600" dirty="0"/>
              <a:t> around the method in which subsamples are chosen”</a:t>
            </a:r>
            <a:r>
              <a:rPr lang="en-GB" sz="2600" i="1" dirty="0"/>
              <a:t>.</a:t>
            </a:r>
            <a:r>
              <a:rPr lang="en-GB" sz="2600" dirty="0"/>
              <a:t> — Page 69, </a:t>
            </a:r>
            <a:r>
              <a:rPr lang="en-GB" sz="2600" u="sng" dirty="0">
                <a:hlinkClick r:id="rId2"/>
              </a:rPr>
              <a:t>Applied Predictive </a:t>
            </a:r>
            <a:r>
              <a:rPr lang="en-GB" sz="2600" u="sng" dirty="0" err="1">
                <a:hlinkClick r:id="rId2"/>
              </a:rPr>
              <a:t>Modeling</a:t>
            </a:r>
            <a:r>
              <a:rPr lang="en-GB" sz="2600" dirty="0"/>
              <a:t>, 2013. </a:t>
            </a:r>
          </a:p>
          <a:p>
            <a:r>
              <a:rPr lang="en-GB" sz="2600" dirty="0"/>
              <a:t>K-Fold technique should be a recommendation on this sentiment model.</a:t>
            </a:r>
          </a:p>
          <a:p>
            <a:r>
              <a:rPr lang="en-GB" sz="2600" dirty="0"/>
              <a:t> However, one might try to enumerate between K-Fold and bootstrap resampling methods as well.</a:t>
            </a:r>
          </a:p>
        </p:txBody>
      </p:sp>
    </p:spTree>
    <p:extLst>
      <p:ext uri="{BB962C8B-B14F-4D97-AF65-F5344CB8AC3E}">
        <p14:creationId xmlns:p14="http://schemas.microsoft.com/office/powerpoint/2010/main" val="4149619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65761"/>
            <a:ext cx="8610600" cy="1477108"/>
          </a:xfrm>
        </p:spPr>
        <p:txBody>
          <a:bodyPr/>
          <a:lstStyle/>
          <a:p>
            <a:r>
              <a:rPr lang="en-US" dirty="0" err="1"/>
              <a:t>Contd</a:t>
            </a:r>
            <a:r>
              <a:rPr lang="en-US" dirty="0"/>
              <a:t>…</a:t>
            </a:r>
          </a:p>
        </p:txBody>
      </p:sp>
      <p:sp>
        <p:nvSpPr>
          <p:cNvPr id="3" name="Content Placeholder 2"/>
          <p:cNvSpPr>
            <a:spLocks noGrp="1"/>
          </p:cNvSpPr>
          <p:nvPr>
            <p:ph idx="1"/>
          </p:nvPr>
        </p:nvSpPr>
        <p:spPr>
          <a:xfrm>
            <a:off x="685800" y="1463040"/>
            <a:ext cx="10820400" cy="4755645"/>
          </a:xfrm>
        </p:spPr>
        <p:txBody>
          <a:bodyPr>
            <a:normAutofit/>
          </a:bodyPr>
          <a:lstStyle/>
          <a:p>
            <a:r>
              <a:rPr lang="en-GB" sz="3200" dirty="0"/>
              <a:t>In conclusion, other applicable data </a:t>
            </a:r>
            <a:r>
              <a:rPr lang="en-GB" sz="3200" dirty="0" err="1"/>
              <a:t>preprocessing</a:t>
            </a:r>
            <a:r>
              <a:rPr lang="en-GB" sz="3200" dirty="0"/>
              <a:t> and </a:t>
            </a:r>
            <a:r>
              <a:rPr lang="en-GB" sz="3200" dirty="0" err="1"/>
              <a:t>modeling</a:t>
            </a:r>
            <a:r>
              <a:rPr lang="en-GB" sz="3200" dirty="0"/>
              <a:t> techniques are not limited to be used in trying to enhance a better improvement on the model performance. </a:t>
            </a:r>
          </a:p>
          <a:p>
            <a:r>
              <a:rPr lang="en-GB" sz="3200" dirty="0"/>
              <a:t>A better implementable approach increases chances of having a better engineered model.</a:t>
            </a:r>
            <a:endParaRPr lang="en-US" sz="3200" dirty="0"/>
          </a:p>
        </p:txBody>
      </p:sp>
    </p:spTree>
    <p:extLst>
      <p:ext uri="{BB962C8B-B14F-4D97-AF65-F5344CB8AC3E}">
        <p14:creationId xmlns:p14="http://schemas.microsoft.com/office/powerpoint/2010/main" val="1786889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320" y="2180493"/>
            <a:ext cx="8610600" cy="2827606"/>
          </a:xfrm>
        </p:spPr>
        <p:txBody>
          <a:bodyPr>
            <a:normAutofit/>
          </a:bodyPr>
          <a:lstStyle/>
          <a:p>
            <a:pPr algn="ctr"/>
            <a:r>
              <a:rPr lang="en-US" sz="6600" dirty="0">
                <a:latin typeface="Monotype Corsiva" panose="03010101010201010101" pitchFamily="66" charset="0"/>
              </a:rPr>
              <a:t>Thank you!</a:t>
            </a:r>
          </a:p>
        </p:txBody>
      </p:sp>
    </p:spTree>
    <p:extLst>
      <p:ext uri="{BB962C8B-B14F-4D97-AF65-F5344CB8AC3E}">
        <p14:creationId xmlns:p14="http://schemas.microsoft.com/office/powerpoint/2010/main" val="2269474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31074"/>
            <a:ext cx="8458200" cy="1162595"/>
          </a:xfrm>
        </p:spPr>
        <p:txBody>
          <a:bodyPr/>
          <a:lstStyle/>
          <a:p>
            <a:r>
              <a:rPr lang="en-US" dirty="0"/>
              <a:t>INTRODUCTION </a:t>
            </a:r>
          </a:p>
        </p:txBody>
      </p:sp>
      <p:sp>
        <p:nvSpPr>
          <p:cNvPr id="3" name="Content Placeholder 2"/>
          <p:cNvSpPr>
            <a:spLocks noGrp="1"/>
          </p:cNvSpPr>
          <p:nvPr>
            <p:ph idx="1"/>
          </p:nvPr>
        </p:nvSpPr>
        <p:spPr>
          <a:xfrm>
            <a:off x="838200" y="1358537"/>
            <a:ext cx="10515600" cy="4818426"/>
          </a:xfrm>
        </p:spPr>
        <p:txBody>
          <a:bodyPr>
            <a:normAutofit lnSpcReduction="10000"/>
          </a:bodyPr>
          <a:lstStyle/>
          <a:p>
            <a:r>
              <a:rPr lang="en-GB" sz="3200" dirty="0"/>
              <a:t>Sentiment Analysis is one of the </a:t>
            </a:r>
            <a:r>
              <a:rPr lang="en-US" sz="3200" dirty="0"/>
              <a:t>applications of the Natural Language Processing techniques.</a:t>
            </a:r>
            <a:r>
              <a:rPr lang="en-GB" sz="3200" dirty="0"/>
              <a:t> </a:t>
            </a:r>
          </a:p>
          <a:p>
            <a:r>
              <a:rPr lang="en-GB" sz="3200" dirty="0"/>
              <a:t>Various NLP techniques are used to analyse social media posts and know what customers think about their products. </a:t>
            </a:r>
          </a:p>
          <a:p>
            <a:r>
              <a:rPr lang="en-GB" sz="3200" dirty="0"/>
              <a:t>This   helps in understanding the issues and problems that their customers are facing by using their products.</a:t>
            </a:r>
          </a:p>
          <a:p>
            <a:r>
              <a:rPr lang="en-US" sz="3200" dirty="0"/>
              <a:t>Sentiments is feelings, emotions, opinions likes/dislikes bad/good etc.</a:t>
            </a:r>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3180625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contd..</a:t>
            </a:r>
          </a:p>
        </p:txBody>
      </p:sp>
      <p:sp>
        <p:nvSpPr>
          <p:cNvPr id="3" name="Content Placeholder 2"/>
          <p:cNvSpPr>
            <a:spLocks noGrp="1"/>
          </p:cNvSpPr>
          <p:nvPr>
            <p:ph idx="1"/>
          </p:nvPr>
        </p:nvSpPr>
        <p:spPr>
          <a:xfrm>
            <a:off x="685800" y="1763486"/>
            <a:ext cx="10820400" cy="4455199"/>
          </a:xfrm>
        </p:spPr>
        <p:txBody>
          <a:bodyPr>
            <a:normAutofit fontScale="92500" lnSpcReduction="10000"/>
          </a:bodyPr>
          <a:lstStyle/>
          <a:p>
            <a:r>
              <a:rPr lang="en-GB" sz="3200" dirty="0"/>
              <a:t>Sentiments analysis is a task in Natural Language Processing and Information Extraction that looks for writers' feelings reflected in favourable or unfavourable remarks, queries, and requests by looking through a huge number of documents.</a:t>
            </a:r>
          </a:p>
          <a:p>
            <a:r>
              <a:rPr lang="en-GB" sz="3200" dirty="0"/>
              <a:t>In the study of human behaviour, we take user sentiment and emotion out of plain text to determine their opinions.</a:t>
            </a:r>
          </a:p>
          <a:p>
            <a:r>
              <a:rPr lang="en-GB" sz="3200" dirty="0"/>
              <a:t>The aim is to determine whether a text's opinion is good or negative.</a:t>
            </a:r>
            <a:endParaRPr lang="en-US" sz="3200" dirty="0"/>
          </a:p>
        </p:txBody>
      </p:sp>
    </p:spTree>
    <p:extLst>
      <p:ext uri="{BB962C8B-B14F-4D97-AF65-F5344CB8AC3E}">
        <p14:creationId xmlns:p14="http://schemas.microsoft.com/office/powerpoint/2010/main" val="196320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959924"/>
          </a:xfrm>
        </p:spPr>
        <p:txBody>
          <a:bodyPr/>
          <a:lstStyle/>
          <a:p>
            <a:r>
              <a:rPr lang="en-US" dirty="0"/>
              <a:t>Data Preparation</a:t>
            </a:r>
          </a:p>
        </p:txBody>
      </p:sp>
      <p:sp>
        <p:nvSpPr>
          <p:cNvPr id="3" name="Content Placeholder 2"/>
          <p:cNvSpPr>
            <a:spLocks noGrp="1"/>
          </p:cNvSpPr>
          <p:nvPr>
            <p:ph idx="1"/>
          </p:nvPr>
        </p:nvSpPr>
        <p:spPr>
          <a:xfrm>
            <a:off x="685800" y="1580606"/>
            <a:ext cx="10820400" cy="4638079"/>
          </a:xfrm>
        </p:spPr>
        <p:txBody>
          <a:bodyPr>
            <a:normAutofit/>
          </a:bodyPr>
          <a:lstStyle/>
          <a:p>
            <a:r>
              <a:rPr lang="en-GB" dirty="0"/>
              <a:t>Data preparation was done by reading the dataset from the input directory (my google drive). </a:t>
            </a:r>
          </a:p>
          <a:p>
            <a:r>
              <a:rPr lang="en-GB" dirty="0"/>
              <a:t>The datasets are in csv format.</a:t>
            </a:r>
          </a:p>
          <a:p>
            <a:r>
              <a:rPr lang="en-GB" dirty="0"/>
              <a:t> Using pandas python library We were able to read the dataset in a </a:t>
            </a:r>
            <a:r>
              <a:rPr lang="en-GB" dirty="0" err="1"/>
              <a:t>dataframe</a:t>
            </a:r>
            <a:r>
              <a:rPr lang="en-GB" dirty="0"/>
              <a:t> format as shown by the output in the next slide.</a:t>
            </a:r>
          </a:p>
          <a:p>
            <a:r>
              <a:rPr lang="en-GB" dirty="0"/>
              <a:t>The source of the dataset have two copies,</a:t>
            </a:r>
          </a:p>
          <a:p>
            <a:r>
              <a:rPr lang="en-GB" dirty="0"/>
              <a:t>This will have our predefined training and testing data splits as opposed to the original two sets of data provided from the dataset source.</a:t>
            </a:r>
            <a:endParaRPr lang="en-US" dirty="0"/>
          </a:p>
        </p:txBody>
      </p:sp>
    </p:spTree>
    <p:extLst>
      <p:ext uri="{BB962C8B-B14F-4D97-AF65-F5344CB8AC3E}">
        <p14:creationId xmlns:p14="http://schemas.microsoft.com/office/powerpoint/2010/main" val="408266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52697"/>
            <a:ext cx="8610600" cy="1149532"/>
          </a:xfrm>
        </p:spPr>
        <p:txBody>
          <a:bodyPr/>
          <a:lstStyle/>
          <a:p>
            <a:r>
              <a:rPr lang="en-US" dirty="0"/>
              <a:t>Data Preparation contd..</a:t>
            </a:r>
          </a:p>
        </p:txBody>
      </p:sp>
      <p:pic>
        <p:nvPicPr>
          <p:cNvPr id="7" name="Content Placeholder 6" descr="Graphical user interface, table&#10;&#10;Description automatically generated">
            <a:extLst>
              <a:ext uri="{FF2B5EF4-FFF2-40B4-BE49-F238E27FC236}">
                <a16:creationId xmlns:a16="http://schemas.microsoft.com/office/drawing/2014/main" id="{79CC1A87-AE26-2A15-25D2-7109635ACE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250" y="1781175"/>
            <a:ext cx="10191750" cy="4437063"/>
          </a:xfrm>
        </p:spPr>
      </p:pic>
    </p:spTree>
    <p:extLst>
      <p:ext uri="{BB962C8B-B14F-4D97-AF65-F5344CB8AC3E}">
        <p14:creationId xmlns:p14="http://schemas.microsoft.com/office/powerpoint/2010/main" val="947904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p:txBody>
          <a:bodyPr/>
          <a:lstStyle/>
          <a:p>
            <a:r>
              <a:rPr lang="en-GB" dirty="0"/>
              <a:t>Data pre-processing is a crucial part as it helps in enhancing dataset review, processing and clean-up.</a:t>
            </a:r>
          </a:p>
          <a:p>
            <a:r>
              <a:rPr lang="en-GB" dirty="0"/>
              <a:t> The techniques makes sure that the dataset is ready to be fed to the model. </a:t>
            </a:r>
          </a:p>
          <a:p>
            <a:r>
              <a:rPr lang="en-GB" dirty="0"/>
              <a:t>In pre-processed format, the dataset can be precisely understandable by the model.</a:t>
            </a:r>
            <a:br>
              <a:rPr lang="en-GB" dirty="0"/>
            </a:br>
            <a:endParaRPr lang="en-US" dirty="0"/>
          </a:p>
        </p:txBody>
      </p:sp>
    </p:spTree>
    <p:extLst>
      <p:ext uri="{BB962C8B-B14F-4D97-AF65-F5344CB8AC3E}">
        <p14:creationId xmlns:p14="http://schemas.microsoft.com/office/powerpoint/2010/main" val="12880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7567"/>
            <a:ext cx="8610600" cy="979714"/>
          </a:xfrm>
        </p:spPr>
        <p:txBody>
          <a:bodyPr/>
          <a:lstStyle/>
          <a:p>
            <a:r>
              <a:rPr lang="en-US" dirty="0"/>
              <a:t>Dropping columns technique</a:t>
            </a:r>
          </a:p>
        </p:txBody>
      </p:sp>
      <p:sp>
        <p:nvSpPr>
          <p:cNvPr id="3" name="Content Placeholder 2"/>
          <p:cNvSpPr>
            <a:spLocks noGrp="1"/>
          </p:cNvSpPr>
          <p:nvPr>
            <p:ph idx="1"/>
          </p:nvPr>
        </p:nvSpPr>
        <p:spPr>
          <a:xfrm>
            <a:off x="838200" y="862149"/>
            <a:ext cx="10515600" cy="5421085"/>
          </a:xfrm>
        </p:spPr>
        <p:txBody>
          <a:bodyPr>
            <a:normAutofit fontScale="92500" lnSpcReduction="10000"/>
          </a:bodyPr>
          <a:lstStyle/>
          <a:p>
            <a:r>
              <a:rPr lang="en-GB" sz="3000" dirty="0"/>
              <a:t>This stage started with dropping columns technique.</a:t>
            </a:r>
          </a:p>
          <a:p>
            <a:r>
              <a:rPr lang="en-GB" sz="3000" dirty="0"/>
              <a:t>Renaming of remaining columns was hence done. </a:t>
            </a:r>
          </a:p>
          <a:p>
            <a:r>
              <a:rPr lang="en-GB" sz="3000" dirty="0"/>
              <a:t>Column 0 was renamed to sentiment whereas column 1 was renamed to tweet.</a:t>
            </a:r>
            <a:endParaRPr lang="en-GB" sz="3000" b="0" dirty="0">
              <a:effectLst/>
            </a:endParaRPr>
          </a:p>
          <a:p>
            <a:endParaRPr lang="en-GB" sz="3800" dirty="0"/>
          </a:p>
          <a:p>
            <a:endParaRPr lang="en-GB" dirty="0"/>
          </a:p>
          <a:p>
            <a:endParaRPr lang="en-GB" dirty="0"/>
          </a:p>
          <a:p>
            <a:endParaRPr lang="en-GB" dirty="0"/>
          </a:p>
          <a:p>
            <a:endParaRPr lang="en-GB" dirty="0"/>
          </a:p>
          <a:p>
            <a:endParaRPr lang="en-GB" dirty="0"/>
          </a:p>
          <a:p>
            <a:endParaRPr lang="en-GB" dirty="0"/>
          </a:p>
          <a:p>
            <a:pPr marL="0" indent="0">
              <a:buNone/>
            </a:pPr>
            <a:br>
              <a:rPr lang="en-GB" dirty="0"/>
            </a:br>
            <a:endParaRPr lang="en-GB" dirty="0"/>
          </a:p>
          <a:p>
            <a:endParaRPr lang="en-US" dirty="0"/>
          </a:p>
        </p:txBody>
      </p:sp>
      <p:pic>
        <p:nvPicPr>
          <p:cNvPr id="6" name="Picture 5" descr="Graphical user interface, table&#10;&#10;Description automatically generated with medium confidence">
            <a:extLst>
              <a:ext uri="{FF2B5EF4-FFF2-40B4-BE49-F238E27FC236}">
                <a16:creationId xmlns:a16="http://schemas.microsoft.com/office/drawing/2014/main" id="{16D625E5-85CA-A9F2-F6D3-29EFC77C9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150" y="2695574"/>
            <a:ext cx="9757839" cy="3677061"/>
          </a:xfrm>
          <a:prstGeom prst="rect">
            <a:avLst/>
          </a:prstGeom>
        </p:spPr>
      </p:pic>
    </p:spTree>
    <p:extLst>
      <p:ext uri="{BB962C8B-B14F-4D97-AF65-F5344CB8AC3E}">
        <p14:creationId xmlns:p14="http://schemas.microsoft.com/office/powerpoint/2010/main" val="543152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0"/>
            <a:ext cx="8610600" cy="1308055"/>
          </a:xfrm>
        </p:spPr>
        <p:txBody>
          <a:bodyPr/>
          <a:lstStyle/>
          <a:p>
            <a:r>
              <a:rPr lang="en-US" dirty="0"/>
              <a:t>Dataset Splitting</a:t>
            </a:r>
          </a:p>
        </p:txBody>
      </p:sp>
      <p:sp>
        <p:nvSpPr>
          <p:cNvPr id="3" name="Content Placeholder 2"/>
          <p:cNvSpPr>
            <a:spLocks noGrp="1"/>
          </p:cNvSpPr>
          <p:nvPr>
            <p:ph idx="1"/>
          </p:nvPr>
        </p:nvSpPr>
        <p:spPr>
          <a:xfrm>
            <a:off x="838200" y="901338"/>
            <a:ext cx="10515600" cy="5275626"/>
          </a:xfrm>
        </p:spPr>
        <p:txBody>
          <a:bodyPr/>
          <a:lstStyle/>
          <a:p>
            <a:r>
              <a:rPr lang="en-GB" dirty="0"/>
              <a:t>This was </a:t>
            </a:r>
            <a:r>
              <a:rPr lang="en-GB" dirty="0" err="1"/>
              <a:t>splitted</a:t>
            </a:r>
            <a:r>
              <a:rPr lang="en-GB" dirty="0"/>
              <a:t> by the help of the </a:t>
            </a:r>
            <a:r>
              <a:rPr lang="en-GB" dirty="0" err="1"/>
              <a:t>train_test_split</a:t>
            </a:r>
            <a:r>
              <a:rPr lang="en-GB" dirty="0"/>
              <a:t> predefined method from </a:t>
            </a:r>
            <a:r>
              <a:rPr lang="en-GB" dirty="0" err="1"/>
              <a:t>sklearn</a:t>
            </a:r>
            <a:r>
              <a:rPr lang="en-GB" dirty="0"/>
              <a:t> python library. </a:t>
            </a:r>
          </a:p>
          <a:p>
            <a:r>
              <a:rPr lang="en-GB" dirty="0"/>
              <a:t>With a test size of 0.33 dataset samples and a random state threshold of 0  below was the output shape of each split.</a:t>
            </a:r>
            <a:endParaRPr lang="en-GB" b="0" dirty="0">
              <a:effectLst/>
            </a:endParaRPr>
          </a:p>
          <a:p>
            <a:pPr marL="0" indent="0">
              <a:buNone/>
            </a:pPr>
            <a:br>
              <a:rPr lang="en-GB" dirty="0"/>
            </a:br>
            <a:endParaRPr lang="en-US" dirty="0"/>
          </a:p>
        </p:txBody>
      </p:sp>
      <p:pic>
        <p:nvPicPr>
          <p:cNvPr id="6" name="Picture 5" descr="Text, letter&#10;&#10;Description automatically generated">
            <a:extLst>
              <a:ext uri="{FF2B5EF4-FFF2-40B4-BE49-F238E27FC236}">
                <a16:creationId xmlns:a16="http://schemas.microsoft.com/office/drawing/2014/main" id="{58D661F1-EA13-6D80-B282-ABCF20F09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2676525"/>
            <a:ext cx="9324975" cy="3500439"/>
          </a:xfrm>
          <a:prstGeom prst="rect">
            <a:avLst/>
          </a:prstGeom>
        </p:spPr>
      </p:pic>
    </p:spTree>
    <p:extLst>
      <p:ext uri="{BB962C8B-B14F-4D97-AF65-F5344CB8AC3E}">
        <p14:creationId xmlns:p14="http://schemas.microsoft.com/office/powerpoint/2010/main" val="145180116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Vapor Trail</Template>
  <TotalTime>672</TotalTime>
  <Words>1189</Words>
  <Application>Microsoft Office PowerPoint</Application>
  <PresentationFormat>Widescreen</PresentationFormat>
  <Paragraphs>109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Monotype Corsiva</vt:lpstr>
      <vt:lpstr>Wingdings</vt:lpstr>
      <vt:lpstr>Vapor Trail</vt:lpstr>
      <vt:lpstr>PowerPoint Presentation</vt:lpstr>
      <vt:lpstr>Outline </vt:lpstr>
      <vt:lpstr>INTRODUCTION </vt:lpstr>
      <vt:lpstr>Intro contd..</vt:lpstr>
      <vt:lpstr>Data Preparation</vt:lpstr>
      <vt:lpstr>Data Preparation contd..</vt:lpstr>
      <vt:lpstr>Data Preprocessing</vt:lpstr>
      <vt:lpstr>Dropping columns technique</vt:lpstr>
      <vt:lpstr>Dataset Splitting</vt:lpstr>
      <vt:lpstr>Text Tokenization.</vt:lpstr>
      <vt:lpstr>Pad Sequences technique. </vt:lpstr>
      <vt:lpstr>Model structure</vt:lpstr>
      <vt:lpstr>Model structure contd..</vt:lpstr>
      <vt:lpstr>Model Compiling and Training</vt:lpstr>
      <vt:lpstr>Prediction In Action</vt:lpstr>
      <vt:lpstr>Model Evaluation Metrics Used </vt:lpstr>
      <vt:lpstr>Results in Accuracy and Comparisons </vt:lpstr>
      <vt:lpstr>Confusion matrix of the Y test split</vt:lpstr>
      <vt:lpstr>Discussion and Conclusions</vt:lpstr>
      <vt:lpstr>the following should be recommended:</vt:lpstr>
      <vt:lpstr>Contd…</vt:lpstr>
      <vt:lpstr>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CHIRCHIR</dc:creator>
  <cp:lastModifiedBy>Yashwanth Rami Reddy  Bhimavarapu</cp:lastModifiedBy>
  <cp:revision>27</cp:revision>
  <dcterms:created xsi:type="dcterms:W3CDTF">2022-12-06T10:44:49Z</dcterms:created>
  <dcterms:modified xsi:type="dcterms:W3CDTF">2022-12-13T05:05:20Z</dcterms:modified>
</cp:coreProperties>
</file>