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5b062b3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5b062b3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 add()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insert the new value to our set.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variable.add(value)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a=set({})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x = int(input())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a.add(x)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 get the input in a single line with space.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op={1,2,3,4,5}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 How to find the length of the set.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print(len(a))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4. max()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print(max(a))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5. min()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print(min(a))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6. sum()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print(sum(a))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7. index() and count() both are not acceptable by set.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8. difference() -&gt; print the uncommon values in the two given sets.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set1.difference(set2)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3 4 5 6 7</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op: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{1,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print(a.difference(b))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9. intersection() - print the common values in the two given sets.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set1.intersection(set2)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3 4 5 6 7</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op: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print(b.intersection(a))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10. pop() -&gt; remove the first value incase of integer and remove random value incase of string and return the deleted 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variable.pop()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print(a.pop())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output: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11. remove() -&gt; remove a specific value from the set but if the value is not present it will throw a keyerror.</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variable.remove(value)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12. discard() -&gt; remove a specific value from the set but if the value is not present it will return the exact set values.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-&gt; variable.discard(value)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13. clear() -&gt; used to delete all the values of my set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variable.clear()</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14. union() -&gt; it will merge the 2 given sets.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set1.union(set2)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answer will be returned as a new set.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print(a.union(b))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15. update() -&gt; it will merge the 2 given sets.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set1.update(set2)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answer will be stored back in set1 variable.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b=set(map(int,input().split()))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b.update(a)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print(b)</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5b062b31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5b062b31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 keys()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to get the key names alone and return the keys as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variable.keys()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 values()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to get the values alone from the dictionary.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it will return as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variable.values()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 User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n=int(input())#3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k =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v = int(input())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a[k] = v;</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c</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output =&gt; {'a': 10, 'b': 20, 'c': 30}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Single line input for dict: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list(map(int,input().split()))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range(len(a)):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b[i] = a[i]</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4. length of dict: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-&gt;len()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-&gt;it will return the number of keys in the given dictionary element.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-&gt;len(a)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for i in range(len(a)):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b[i] = a[i]</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print(len(b))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5. maximum value in dict: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max(variable.values())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it will return the maximum value in the values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for i in range(len(a)):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b[i] = a[i]</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print(max(b.values()))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max(variable)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it will return the maximum key.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for i in range(len(a)):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b[i] = a[i]</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print(max(b))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Functions: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min()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sum()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5b062b31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5b062b31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-&gt; isalpha()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check whether the given character is alphabet or not.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if it's a alphabet return "true" else "false"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variable.isalpha()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c=0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for i in 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if(i.isalpha()):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c+=1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print(c)</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ip: Hello, 12345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op: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isdigit() -&gt; check whether the given string or character is a number</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isalnum() -&gt; check whether the given strings is a mixed of both alphabet and numbers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isspace()-&gt; check whether the given string or character is a space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lower() -&gt; to print the given string in </a:t>
            </a:r>
            <a:r>
              <a:rPr lang="en">
                <a:latin typeface="Oswald"/>
                <a:ea typeface="Oswald"/>
                <a:cs typeface="Oswald"/>
                <a:sym typeface="Oswald"/>
              </a:rPr>
              <a:t>lowercase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islower() -&gt; </a:t>
            </a:r>
            <a:r>
              <a:rPr lang="en">
                <a:solidFill>
                  <a:schemeClr val="dk1"/>
                </a:solidFill>
                <a:latin typeface="Oswald"/>
                <a:ea typeface="Oswald"/>
                <a:cs typeface="Oswald"/>
                <a:sym typeface="Oswald"/>
              </a:rPr>
              <a:t>to check the given string in lowercase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isupper() -&gt; </a:t>
            </a:r>
            <a:r>
              <a:rPr lang="en">
                <a:solidFill>
                  <a:schemeClr val="dk1"/>
                </a:solidFill>
                <a:latin typeface="Oswald"/>
                <a:ea typeface="Oswald"/>
                <a:cs typeface="Oswald"/>
                <a:sym typeface="Oswald"/>
              </a:rPr>
              <a:t>to check the given string in uppercase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upper() -&gt; </a:t>
            </a:r>
            <a:r>
              <a:rPr lang="en">
                <a:solidFill>
                  <a:schemeClr val="dk1"/>
                </a:solidFill>
                <a:latin typeface="Oswald"/>
                <a:ea typeface="Oswald"/>
                <a:cs typeface="Oswald"/>
                <a:sym typeface="Oswald"/>
              </a:rPr>
              <a:t>to print the given string in upper case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swapcase() -&gt; </a:t>
            </a:r>
            <a:r>
              <a:rPr lang="en">
                <a:solidFill>
                  <a:schemeClr val="dk1"/>
                </a:solidFill>
                <a:latin typeface="Oswald"/>
                <a:ea typeface="Oswald"/>
                <a:cs typeface="Oswald"/>
                <a:sym typeface="Oswald"/>
              </a:rPr>
              <a:t>to print the given string in lower case if the input is in upper or vice versa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trim</a:t>
            </a:r>
            <a:r>
              <a:rPr lang="en">
                <a:latin typeface="Oswald"/>
                <a:ea typeface="Oswald"/>
                <a:cs typeface="Oswald"/>
                <a:sym typeface="Oswald"/>
              </a:rPr>
              <a:t>() -&gt; to trim whitespaces before and after the string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split</a:t>
            </a:r>
            <a:r>
              <a:rPr lang="en">
                <a:latin typeface="Oswald"/>
                <a:ea typeface="Oswald"/>
                <a:cs typeface="Oswald"/>
                <a:sym typeface="Oswald"/>
              </a:rPr>
              <a:t>() -&gt; to split the given string using comma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replace(‘v’,’n’) -&gt; to replace v with n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find() -&gt; to find the index of a substring in a string</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join() -&gt; returns a new string that is the concatenation of the strings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translate() -&gt;  returns a new string with each character in the string replaced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format() -&gt; to create a formatted string from the template string and the supplied values.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count() -&gt; returns the number of occurrences of a substring in the given string.</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capitalize() -&gt; returns the capitalized string</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casefold() -&gt; to perform case-insensitive string comparison.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__contains__() -&gt; use to check if it contains another string or not. We can also use “in” operator to perform this check</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507c56f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507c56f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Oswald"/>
                <a:ea typeface="Oswald"/>
                <a:cs typeface="Oswald"/>
                <a:sym typeface="Oswald"/>
              </a:rPr>
              <a:t>Example: </a:t>
            </a:r>
            <a:endParaRPr u="sng">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1.</a:t>
            </a:r>
            <a:endParaRPr>
              <a:latin typeface="Oswald"/>
              <a:ea typeface="Oswald"/>
              <a:cs typeface="Oswald"/>
              <a:sym typeface="Oswald"/>
            </a:endParaRPr>
          </a:p>
          <a:p>
            <a:pPr indent="0" lvl="0" marL="0" rtl="0" algn="l">
              <a:spcBef>
                <a:spcPts val="0"/>
              </a:spcBef>
              <a:spcAft>
                <a:spcPts val="0"/>
              </a:spcAft>
              <a:buNone/>
            </a:pPr>
            <a:r>
              <a:rPr lang="en">
                <a:solidFill>
                  <a:schemeClr val="dk1"/>
                </a:solidFill>
                <a:latin typeface="Oswald"/>
                <a:ea typeface="Oswald"/>
                <a:cs typeface="Oswald"/>
                <a:sym typeface="Oswald"/>
              </a:rPr>
              <a:t># Function definition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def greet():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print('Hello World!')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call the function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greet()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print(“Welcom!!!”)</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function with two arguments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def add_numbers(num1, num2):</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sum = num1 + num2</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print('Sum: ',sum)</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function with no argument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def add_numbers():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 code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3.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515b610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515b610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1. </a:t>
            </a:r>
            <a:r>
              <a:rPr lang="en">
                <a:latin typeface="Oswald"/>
                <a:ea typeface="Oswald"/>
                <a:cs typeface="Oswald"/>
                <a:sym typeface="Oswald"/>
              </a:rPr>
              <a:t>Return the 5 first characters of the file: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 = open("demofile.txt", "r")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print(f.read(5))</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Read one line of the file: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open("demofile.txt", "r")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print(f.readline())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3. Read two lines of the file: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open("demofile.txt", "r")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print(f.readline())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print(f.readline())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4. Loop through the file line by line: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open("demofile.txt", "r")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x in f:</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print(x)</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5. Close the file when you are finish with it: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open("demofile.txt", "r")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print(f.readline())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f.close()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6. To write to an existing file, you must add a parameter to the open() function:</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 - Append - will append to the end of the file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"w" - Write - will overwrite any existing content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Example: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Open the file "demofile2.txt" and append content to the file: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open("demofile2.txt", "a")</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f.write("Now the file has more content!")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f.close()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#open and read the file after the appending:</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open("demofile2.txt", "r")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print(f.read())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Example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Open the file "demofile3.txt" and overwrite the content: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open("demofile3.txt", "w")</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f.write("Woops! I have deleted the content!")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f.close()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#open and read the file after the overwriting:</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open("demofile3.txt", "r")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print(f.read())</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Create a New File: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To create a new file in Python, use the open() method, with one of the following parameters: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"x" - Create - will create a file, returns an error if the file exist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 - Append - will create a file if the specified file does not exist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"w" - Write - will create a file if the specified file does not exist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Example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Create a file called "myfile.txt":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 = open("myfile.txt", "x")</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u="sng">
                <a:latin typeface="Oswald"/>
                <a:ea typeface="Oswald"/>
                <a:cs typeface="Oswald"/>
                <a:sym typeface="Oswald"/>
              </a:rPr>
              <a:t>EXCEPTION HANDLING:</a:t>
            </a:r>
            <a:endParaRPr u="sng">
              <a:latin typeface="Oswald"/>
              <a:ea typeface="Oswald"/>
              <a:cs typeface="Oswald"/>
              <a:sym typeface="Oswald"/>
            </a:endParaRPr>
          </a:p>
          <a:p>
            <a:pPr indent="0" lvl="0" marL="0" rtl="0" algn="l">
              <a:spcBef>
                <a:spcPts val="0"/>
              </a:spcBef>
              <a:spcAft>
                <a:spcPts val="0"/>
              </a:spcAft>
              <a:buNone/>
            </a:pPr>
            <a:r>
              <a:t/>
            </a:r>
            <a:endParaRPr u="sng">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The try block lets you test a block of code for errors.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The except block lets you handle the error.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The else block lets you execute code when there is no error.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The finally block lets you execute code, regardless of the result of the try- and except blocks.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1. Variable not defined error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try:</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print(x)</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except: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print("An exception occurred")</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NameError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try:</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print(x)</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except NameError: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print("Variable x is not defined")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except: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print("Something else went wrong")</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3.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try:</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print("Hello")</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except: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print("Something went wrong")</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print("Nothing went wrong")</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4.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try:</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print(x)</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except: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print("Something went wrong")</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finally:</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print("The 'try except' is finished")</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5. Type error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x = "hi"</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if not type(x) is 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raise TypeError("Only integers are allowed")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515b610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515b610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515b610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515b610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1. Create a NumPy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np.array([1,2,3,4,5])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B = np.array([[1,2,3],[4,5,6]])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Shape - Size of Array along each dimension (say no.of rows and no. of columns)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Rank - No. of dimensions (1-d/2-d,..)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np.array() - to create an array ( a = np.array([1,2,3]) → 1,2,3)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np.zeros() - to create an array with elements as zeros ( b = np.zeros(3) → array[0.,0.,0.]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np.ones() - to create an array with elements as ones( b = np.ones(2) → array[1.,1.,1.]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np.empty() - to create an array whose initial content is random and depends on the state of the memory. The reason to use empty over zeros is speed (just make sure to fill every element afterwards!)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(np.empty(2) → array([3.14, 42.  ])  # may vary)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np.arange() - an array that contains a range of evenly spaced intervals. Either specify the no. of values or the first number, last number, and the step size.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solidFill>
                  <a:schemeClr val="dk1"/>
                </a:solidFill>
                <a:latin typeface="Oswald"/>
                <a:ea typeface="Oswald"/>
                <a:cs typeface="Oswald"/>
                <a:sym typeface="Oswald"/>
              </a:rPr>
              <a:t>np.arange(4) → array([0, 1, 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np.arange(2, 9, 2) → array([2, 4, 6, 8])</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np.linspace() - to create an array with values that are spaced linearly in a specified interval:</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np.linspace(0, 10, num=5) → array([ 0. ,  2.5,  5. ,  7.5, 10.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dtype</a:t>
            </a:r>
            <a:r>
              <a:rPr lang="en">
                <a:latin typeface="Oswald"/>
                <a:ea typeface="Oswald"/>
                <a:cs typeface="Oswald"/>
                <a:sym typeface="Oswald"/>
              </a:rPr>
              <a:t> - Specifying your data type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While the default data type is floating point (np.float64), you can explicitly specify which data type required using the dtype keyword.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x = np.ones(2, dtype=np.int64)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array([1, 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Access and manipulate elements in the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print(A[2]) →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3. Create a 2-dimensional array and check the shape of the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4. Access elements from the 2D array using index positions.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5. Create an array of type string.</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6. Using the arange() and linspace() function to evenly space values in a specified interval.</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7. Create an array of random values between 0 and 1 in a given shape.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8. Repeat each element of an array by a specified number of times using repeat() and tile() functions.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u="sng">
                <a:latin typeface="Oswald"/>
                <a:ea typeface="Oswald"/>
                <a:cs typeface="Oswald"/>
                <a:sym typeface="Oswald"/>
              </a:rPr>
              <a:t>Adding, removing, and sorting elements:</a:t>
            </a:r>
            <a:r>
              <a:rPr lang="en">
                <a:latin typeface="Oswald"/>
                <a:ea typeface="Oswald"/>
                <a:cs typeface="Oswald"/>
                <a:sym typeface="Oswald"/>
              </a:rPr>
              <a:t> - np.sort(), np.concatenate()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Sorting an element is simple with np.sort(). You can specify the axis, kind, and order when you call the function.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If you start with this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 = np.array([2, 1, 5, 3, 7, 4, 6, 8])</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np.sort(arr)</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array([1, 2, 3, 4, 5, 6, 7, 8])</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In addition to sort, which returns a sorted copy of an array, you can use: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argsort, which is an indirect sort along a specified axis,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lexsort, which is an indirect stable sort on multiple keys,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searchsorted, which will find elements in a sorted array, and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partition, which is a partial sort.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If you start with these arrays: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np.array([1, 2, 3,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b = np.array([5, 6, 7, 8])</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You can concatenate them with np.concatenate().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np.concatenate((a, 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array([1, 2, 3, 4, 5, 6, 7, 8])</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Or, if you start with these arrays: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x = np.array([[1, 2], [3,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y = np.array([[5, 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You can concatenate them with:</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np.concatenate((x, y), axis=0)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array([[1,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[3,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[5, 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In order to remove elements from an array, it’s simple to use indexing to select the elements that you want to keep.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How do you know the shape and size of an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This section covers ndarray.ndim, ndarray.size, ndarray.shape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ndarray.ndim will tell you the number of axes, or dimensions, of the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ndarray.size will tell you the total number of elements of the array. This is the product of the elements of the array’s shape.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ndarray.shape will display a tuple of integers that indicate the number of elements stored along each dimension of the array. If, for example, you have a 2-D array with 2 rows and 3 columns, the shape of your array is (2,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example, if you create this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array_example = np.array([[[0, 1, 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[4, 5, 6, 7]],</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[[0, 1, 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[4, 5, 6, 7]],</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[[0 ,1 ,2,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[4, 5, 6, 7]]])</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To find the number of dimensions of the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array_example.ndim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To find the total number of elements in the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array_example.size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to find the shape of your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array_example.shape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(3, 2, 4)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u="sng">
                <a:latin typeface="Oswald"/>
                <a:ea typeface="Oswald"/>
                <a:cs typeface="Oswald"/>
                <a:sym typeface="Oswald"/>
              </a:rPr>
              <a:t>reshape an array</a:t>
            </a:r>
            <a:r>
              <a:rPr lang="en">
                <a:latin typeface="Oswald"/>
                <a:ea typeface="Oswald"/>
                <a:cs typeface="Oswald"/>
                <a:sym typeface="Oswald"/>
              </a:rPr>
              <a:t> -</a:t>
            </a:r>
            <a:r>
              <a:rPr lang="en">
                <a:latin typeface="Oswald"/>
                <a:ea typeface="Oswald"/>
                <a:cs typeface="Oswald"/>
                <a:sym typeface="Oswald"/>
              </a:rPr>
              <a:t> arr.reshape()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will give a new shape to an array without changing the data. Note that when you use the reshape method, the array you want to produce needs to have the same number of elements as the original array. If you start with an array with 12 elements, you’ll need to make sure that your new array also has a total of 12 elements.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If you start with this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np.arange(6)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[0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used to reshape your array.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example, you can reshape the above array to a new array with three rows and two columns: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b = a.reshape(3,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[[0 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With np.reshape, you can specify a few optional parameters: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np.reshape(a, newshape=(1, 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array([[0,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is the array to be reshaped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u="sng">
                <a:latin typeface="Oswald"/>
                <a:ea typeface="Oswald"/>
                <a:cs typeface="Oswald"/>
                <a:sym typeface="Oswald"/>
              </a:rPr>
              <a:t>Indexing and slicing </a:t>
            </a:r>
            <a:r>
              <a:rPr lang="en">
                <a:latin typeface="Oswald"/>
                <a:ea typeface="Oswald"/>
                <a:cs typeface="Oswald"/>
                <a:sym typeface="Oswald"/>
              </a:rPr>
              <a:t>- To index and slice NumPy arrays in the same ways you can slice Python lists.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 = np.array([1, 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data[1]</a:t>
            </a: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data[0:2]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array([1,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array([2,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np.array([[1 , 2, 3, 4], [5, 6, 7, 8], [9, 10, 11, 12]])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To print all of the values in the array that are less than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print(a[a &lt;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 2 3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example, numbers that are equal to or greater than 5, and use that condition to index an array.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five_up = (a &gt;=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print(a[five_up])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[ 5  6  7  8  9 10 11 12]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To select elements that are divisible by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divisible_by_2 = a[a%2==0]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print(divisible_by_2)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[ 2  4  6  8 10 12]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To select elements that satisfy two conditions using the &amp; and | operators: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c = a[(a &gt; 2) &amp; (a &lt; 11)]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print(c)</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[ 3  4  5  6  7  8  9 10]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You can also make use of the logical operators &amp; and | in order to return boolean values that specify whether or not the values in an array fulfill a certain condition. This can be useful with arrays that contain names or other categorical values.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five_up = (a &gt; 5) | (a ==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print(five_up)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[[False False False False]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 True  True  True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 True  True  True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u="sng">
                <a:latin typeface="Oswald"/>
                <a:ea typeface="Oswald"/>
                <a:cs typeface="Oswald"/>
                <a:sym typeface="Oswald"/>
              </a:rPr>
              <a:t>PANDAS:</a:t>
            </a:r>
            <a:endParaRPr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Pandas is an open-source Python library that provides high-performance, easy-to-use data structure, and data analysis tools for the Python programming language.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Python with pandas is used in a wide range of fields, including academics, retail, finance, economics, statistics, analytics, and many others.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Python pandas is well suited for different kinds of data, such as: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Ordered and unordered time series data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Unlabeled data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Any other form of observational or statistical data sets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Series is a one-dimensional array that can contain any type of data.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We can create a series by using the following constructor:</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pandas.Series(data, index, dtype, copy)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COMPARISON PARAMETER	PANDAS	NUMPY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Developed By:			Wes McKinney.		       	 	        Travis Oliphant.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Year Of Release:		    	2008.	                                            	        2005.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Primary Objective to Use:  		data analysis tasks in Python.	 	        working with Numerical values and in mathematical functions.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Data Compatibility		works well for numeric, alphabets,    	        works better with only numerical data, has efficient storage, and fastly performs mathematical operations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and heterogeneous types of data simultaneously.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Performance:		If the number of rows of the dataset is more than 500K,     </a:t>
            </a:r>
            <a:r>
              <a:rPr lang="en">
                <a:solidFill>
                  <a:schemeClr val="dk1"/>
                </a:solidFill>
                <a:latin typeface="Oswald"/>
                <a:ea typeface="Oswald"/>
                <a:cs typeface="Oswald"/>
                <a:sym typeface="Oswald"/>
              </a:rPr>
              <a:t>NumPy can be said to be faster in performance than Pandas,</a:t>
            </a:r>
            <a:r>
              <a:rPr lang="en">
                <a:latin typeface="Oswald"/>
                <a:ea typeface="Oswald"/>
                <a:cs typeface="Oswald"/>
                <a:sym typeface="Oswald"/>
              </a:rPr>
              <a:t> </a:t>
            </a:r>
            <a:endParaRPr>
              <a:latin typeface="Oswald"/>
              <a:ea typeface="Oswald"/>
              <a:cs typeface="Oswald"/>
              <a:sym typeface="Oswald"/>
            </a:endParaRPr>
          </a:p>
          <a:p>
            <a:pPr indent="457200" lvl="0" marL="914400" rtl="0" algn="l">
              <a:spcBef>
                <a:spcPts val="0"/>
              </a:spcBef>
              <a:spcAft>
                <a:spcPts val="0"/>
              </a:spcAft>
              <a:buNone/>
            </a:pPr>
            <a:r>
              <a:rPr lang="en">
                <a:latin typeface="Oswald"/>
                <a:ea typeface="Oswald"/>
                <a:cs typeface="Oswald"/>
                <a:sym typeface="Oswald"/>
              </a:rPr>
              <a:t>then the performance of Pandas is better than NumPy.       up to fifty thousand (50K) rows and less of the dataset.  </a:t>
            </a:r>
            <a:endParaRPr>
              <a:latin typeface="Oswald"/>
              <a:ea typeface="Oswald"/>
              <a:cs typeface="Oswald"/>
              <a:sym typeface="Oswald"/>
            </a:endParaRPr>
          </a:p>
          <a:p>
            <a:pPr indent="457200" lvl="0" marL="914400" rtl="0" algn="l">
              <a:spcBef>
                <a:spcPts val="0"/>
              </a:spcBef>
              <a:spcAft>
                <a:spcPts val="0"/>
              </a:spcAft>
              <a:buClr>
                <a:schemeClr val="dk1"/>
              </a:buClr>
              <a:buSzPts val="1100"/>
              <a:buFont typeface="Arial"/>
              <a:buNone/>
            </a:pPr>
            <a:r>
              <a:rPr lang="en">
                <a:latin typeface="Oswald"/>
                <a:ea typeface="Oswald"/>
                <a:cs typeface="Oswald"/>
                <a:sym typeface="Oswald"/>
              </a:rPr>
              <a:t>(The performance between fifty thousand rows to five hundred thousand rows mostly depends on the type of operation Pandas, and NumPy are going to have to perform.)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Tools:       	DataFrames and Series are the most powerful tools for Pandas.		Arrays are the most powerful tool of NumPy.</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Memory Usage: 	consume more memory compared to NumPy.			       lesser memory consumption compared to Pandas.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Objects:   	DataFrames are the two-dimensional (2d) Objects provided by Pandas.	NumPy provides n-dimensional arrays, Data Type (dtype), etc. as objects.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Indexing: 	The indexing of pandas series is significantly slower than the indexing of NumPy arrays.	The indexing of NumPy arrays is much faster than the indexing of Pandas arrays.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Usage or Application in Organisations: Trivago, Kaidee, Abeja Inc.,.	                     Instacart, SendGrid, Walmart, Tokopedia, and many more organizations make use of NumPy.</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515b610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515b610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Oswald"/>
                <a:ea typeface="Oswald"/>
                <a:cs typeface="Oswald"/>
                <a:sym typeface="Oswald"/>
              </a:rPr>
              <a:t>Scenario: Since it was founded in 2013, Bellabeat has grown rapidly and quickly positioned itself as a tech-driven wellness company for women. The company has 5 focus products: bellabeat app, leaf, time, spring and bellabeat membership. Bellabeat is a successful small company, but they have the potential to become a larger player in the global smart device market. Our team have been asked to analyze smart device data to gain insight into how consumers are using their smart devices. The insights we discover will then help guide marketing strategy for the company.</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Step 1: ASK</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BUSINESS TASK: Analyze FitBit fitness tracker data to gain insights into how consumers are using the FitBit app and discover trends for Bellabeat marketing strategy.</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Primary stakeholders: Urška Sršen and Sando Mur, executive team members.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Secondary stakeholders: Bellabeat marketing analytics team</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Step 2: PREPARE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Information on Data Source: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1.Data: FitBit Fitness Tracker Data and stored in 18 csv files.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2.30 FitBit users consented to the submission of personal tracker data.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3.Data collected includes physical activity recorded in minutes, heart rate, sleep monitoring, daily activity and steps.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A good data source is ROCCC which stands for Reliable, Original, Comprehensive, Current, and Cited.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Reliable — LOW — Not reliable as it only has 30 respondents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Original — LOW — Third party provider (Amazon Mechanical Turk)</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Comprehensive — MED — Data minute-level output for physical activity, heart rate, and sleep monitoring. While the data tracks many factors in the user activity and sleep, but the sample size is small and most data is recorded during certain days of the week.</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Current — LOW — Data is 6 years old and may not be relevant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Cited — LOW — Data collected from third party, hence unknown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Overall, the dataset is considered bad quality data and it is not recommended to produce business recommendations based on this data.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Data selection: dailyActivity_merged.csv is selected and copied for analysis.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Tool: We have used Excel for data cleaning, transformation and visualisation.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Step 3: PROCESS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Data cleaning and manipulation: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1.Observe and familiarize with data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2.Check for null or missing values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Create a table called "Fitness" for the whole data.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 identify any null values in the fitness table, we can use a simple formula based on the COUNT function with the IF function.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Formula is: =IF(COUNT(Fitness)&gt;1,"YES","NO")</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OUTPUT: No NULL values.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3.We are also going to count unique IDs to confirm whether data has 30 IDs as claimed by the survey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Formula: =SUMPRODUCT(1/COUNTIF(A2:A700,A2:A700))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From the above observations, we noted that: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1.There are Null or missing values as stated under the ‘Non-Null Count’.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2.ActivityDate is wrongly classified as object dtype and has to be converted to datetime64 dtype.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3.There are 33 unique IDs, instead of 30 unique IDs as expected. Some users may have created additional IDs during the survey period.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4.In Column ActivityDate, dates are in " mm-dd-yyyy" format.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Now that we have identified the dirty data, we will then perform data manipulation/transformation.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1.Convert format of ActivityDate to yyyy-mm-dd.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2.Create new column DayOfTheWeek by generating date in the form of day of the week for further analysis.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3.Create new column TotalMins being the sum of VeryActiveMinutes, FairlyActiveMinutes, LightlyActiveMinutes and SedentaryMinutes.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4.Create new column TotalHours by converting new column TotalMins in no. 3 to number of hours.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First off, we will convert ActivityDate from mm-dd-yyyy to yyyy-mm-dd by selecting "yyyy-mm-dd" format in the advanced format option.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Let's create a new column named "Days_of_Week" right side of ActivityDate. To get day of the week we use this formula:=TEXT([@ActivityDate],"dddd")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Creating new column total_minutes being the sum of total time logged by using formula: =[@VeryActiveMinutes]+[@FairlyActiveMinutes]+[@LightlyActiveMinutes]+[@SedentaryMinutes]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Data cleaning and manipulation is completed. Hence, data is now ready to be analyzed.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Step4: ANALYZE: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Let's perform average, min,max using pivot table.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Interpreting statistical findings: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1.On average, users logged 7,637 steps or 5.4km which is not adequate.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As recommended by CDC, an adult female has to aim at least 10,000 steps or 8km per day to benefit from general health, weight loss and fitness improvement.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2.Sedentary users are the majority logging on average 991 minutes or 20 hours making up 81% of total average minutes.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3.Noting that average calories burned is 2,303 calories equivalent to 0.6 pound. Could not be interpreted into detail as calories burned depend on several factors such as the age, weight, daily tasks, exercise, hormones and daily calorie intake.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4.People spent more time, more steps and burnt more calories on Tuesday.</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Step 5: SHARE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Frequency of usage across the week:</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In this histogram, we are looking at the frequency of FitBit app usage in terms of days of the week.</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1.Noting that the frequency dropped on Friday and continued on weekends and Monday.</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From the scatter plot, we discovered that: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1.It is a positive correlation.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2.We observed that intensity of calories burned increases when users are at the range of &gt; 0 to 15,000 steps with calories burn rate cooling down from 15,000 steps onwards.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Through scatter plot,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1.A weak positive correlation whereby the increase of hours logged does not translate to more calories being burned. That is largely due to the average sedentary hours being 16:30 hours.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2.we can see a few outliers: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Zero value outliers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From the pie chart,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1.Sedentary minutes takes the biggest slice at 81.3%.</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2.This indicates that users are using the FitBit app to log daily activities such as daily commute, inactive movements (moving from one spot to another) or running errands.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3.App is rarely being used to track fitness (ie. running) as per the minor percentage of fairly active activity (1.1%) and very active activity (1.7%). This is highly discouraging as FitBit app was developed to encourage fitness.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Step 6: ACT</a:t>
            </a:r>
            <a:endParaRPr sz="1200">
              <a:solidFill>
                <a:schemeClr val="dk1"/>
              </a:solidFill>
              <a:latin typeface="Oswald"/>
              <a:ea typeface="Oswald"/>
              <a:cs typeface="Oswald"/>
              <a:sym typeface="Oswald"/>
            </a:endParaRPr>
          </a:p>
          <a:p>
            <a:pPr indent="-304800" lvl="0" marL="457200" rtl="0" algn="l">
              <a:lnSpc>
                <a:spcPct val="115000"/>
              </a:lnSpc>
              <a:spcBef>
                <a:spcPts val="120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What are the trends identified?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Majority of users (81.3%) are using the FitBit app to track sedentary activities and not using it for tracking their health habits.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Users prefer to track their activities during weekdays as compared to weekends - perhaps because they spend more time outside on weekdays and stay in on weekends.</a:t>
            </a:r>
            <a:endParaRPr sz="1200">
              <a:solidFill>
                <a:schemeClr val="dk1"/>
              </a:solidFill>
              <a:latin typeface="Oswald"/>
              <a:ea typeface="Oswald"/>
              <a:cs typeface="Oswald"/>
              <a:sym typeface="Oswald"/>
            </a:endParaRPr>
          </a:p>
          <a:p>
            <a:pPr indent="-304800" lvl="0" marL="457200" rtl="0" algn="l">
              <a:lnSpc>
                <a:spcPct val="115000"/>
              </a:lnSpc>
              <a:spcBef>
                <a:spcPts val="120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How could these trends help influence Bellabeat marketing strategy?</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Educational healthy style campaign can pair with a point-reward incentive system. Users completing the whole week's exercise will receive Bellabeat points on products/memberships.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On weekends, Bellabeat app can also prompt notifications to encourage users to exercise.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Educational healthy style campaign encourages users to have short active exercises during the week, longer during the weekends, especially on Sunday where we see the lowest steps and most sedentary minutes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BASIC MATH FUNCTIONS USING EXCEL:</a:t>
            </a:r>
            <a:endParaRPr sz="1200">
              <a:solidFill>
                <a:schemeClr val="dk1"/>
              </a:solidFill>
              <a:latin typeface="Oswald"/>
              <a:ea typeface="Oswald"/>
              <a:cs typeface="Oswald"/>
              <a:sym typeface="Oswald"/>
            </a:endParaRPr>
          </a:p>
          <a:p>
            <a:pPr indent="-304800" lvl="0" marL="457200" rtl="0" algn="l">
              <a:lnSpc>
                <a:spcPct val="115000"/>
              </a:lnSpc>
              <a:spcBef>
                <a:spcPts val="120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CONCATENATE(): TO COMBINE TWO COLUMNS INTO ONE -&gt; =CONCATENATE(A1,B1)</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LEN(): TO DISPLAY NO. OF CHARACTERS IN EACH CELL -&gt; =LEN(C1)</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DAYS(): TO DISPLAY NO. OF CALENDAR DAYS BETWEEN TWO DATES -&gt; =DAYS(END_DATE,START_DATE)</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NETWORKDAYS(): TO DISPLAY NO. OF WORKING DAYS BETWEEN TWO DATES THAT IS EXCLUDING WEEKEND -&gt; =NETWORK(START_DATE,END_DATE,[HOLIDAYS])</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SUMIFS(): TO SUM DATA BASED ON CRITERIA -&gt; =SUMIFS(SUM_RANGE,RANGE1,CRITERIA1,...)</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AVERAGEIFS(): </a:t>
            </a:r>
            <a:r>
              <a:rPr lang="en" sz="1200">
                <a:solidFill>
                  <a:schemeClr val="dk1"/>
                </a:solidFill>
                <a:latin typeface="Oswald"/>
                <a:ea typeface="Oswald"/>
                <a:cs typeface="Oswald"/>
                <a:sym typeface="Oswald"/>
              </a:rPr>
              <a:t>TO AVERAGE DATA BASED ON CRITERIA -&gt; =AVERAGEIFS(AVG_RANGE,RANGE1,CRITERIA1,...)</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COUNTIFS(): NO. OF VALUES THAT SATISFY A SET OF CONDITIONS -&gt; =COUNTIFS(RANGE,CRITERIA)</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COUNTA(): TO EXAMINE ANY GAPS IN THE DATASET THAT IS TO DETERMINE WHETHER A CELL IS EMPTY OR NOT -&gt; =COUNTA(VALUE1,VALUE2,..)</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IF(): TO AUTOMATE DECISION MAKING IN SPREADSHEETS -&gt; =IF(LOGICAL_TEST,[VALUE_IF_TRUE],[VALUE_IF_FALSE])</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IFERROR(): TO DISPLAY ERROR OR TO EXECUTE ALTERNATE COMPUTATION; WHAT VALUE TO BE CHECKED AND WHAT ACTION TO BE TAKEN -&gt; IFERROR(VALUE/CONDITION,IF_ERROR)</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FIND/SEARCH: TO FIND/SEARCH ANY CHARACTER/WORD WITHIN THE CELL -&gt; =FIND(FIND_TEXT,WITHIN_TEXT) / =SEARCH(FIND_TEXT,WITHIN_TEXT)</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LEFT/RIGHT: TO RETRIEVE STATIC DATA FROM CELLS BEGINNING IF IT’S LEFT ELSE FROM END IT’S RIGHT -&gt; =LEFT(TEXT,[NO.OF CHARACTERS]) / =RIGHT(TEXT,[NO.OF CHARACTERS])</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COUNT(): TO COUNT THE VALUES WITHIN A SPECIFIC COLUMN -&gt; COUNT(A1:A10)</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SUM(): TO SUM THE VALUES -&gt; SUM(A1:A5)</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Oswald"/>
              <a:ea typeface="Oswald"/>
              <a:cs typeface="Oswald"/>
              <a:sym typeface="Oswa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54fa78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54fa78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Oswald"/>
              <a:buAutoNum type="arabicPeriod"/>
            </a:pPr>
            <a:r>
              <a:rPr lang="en" u="sng">
                <a:latin typeface="Oswald"/>
                <a:ea typeface="Oswald"/>
                <a:cs typeface="Oswald"/>
                <a:sym typeface="Oswald"/>
              </a:rPr>
              <a:t>Linear Algebra:</a:t>
            </a:r>
            <a:endParaRPr u="sng">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Scalar: Any single numerical value is a scalar which is denoted by lowercase; For example: n</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Vector: An array of numbers(data) is a vector. You can assume a column in a dataset to be a feature vector. There are two types of vectors representation which is row vector and column vector</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Matrix: A matrix is a 2-D array of shape (m×n) with m rows and n columns.</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Basic Matrix Operations: </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Matrix Addition, Subtraction -&gt; A = np.array([[1,2],[3,4]]) B = np.array([[1,2],[3,4]]) A+B = [2 4]</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                                                                                                                                              [6 8]</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Scalar</a:t>
            </a:r>
            <a:r>
              <a:rPr lang="en">
                <a:latin typeface="Oswald"/>
                <a:ea typeface="Oswald"/>
                <a:cs typeface="Oswald"/>
                <a:sym typeface="Oswald"/>
              </a:rPr>
              <a:t> Multiplication -&gt; n.A = n=3 =&gt; [3 6]</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                                                          [9 12] </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import numpy as np</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from numpy import linalg as la</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A = np.array([[1,2],[3,4]])</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print(A) → [1 2]</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                  [3 4]</a:t>
            </a:r>
            <a:endParaRPr>
              <a:latin typeface="Oswald"/>
              <a:ea typeface="Oswald"/>
              <a:cs typeface="Oswald"/>
              <a:sym typeface="Oswald"/>
            </a:endParaRPr>
          </a:p>
          <a:p>
            <a:pPr indent="0" lvl="0" marL="0" rtl="0" algn="l">
              <a:lnSpc>
                <a:spcPct val="115000"/>
              </a:lnSpc>
              <a:spcBef>
                <a:spcPts val="1200"/>
              </a:spcBef>
              <a:spcAft>
                <a:spcPts val="0"/>
              </a:spcAft>
              <a:buNone/>
            </a:pPr>
            <a:r>
              <a:rPr lang="en">
                <a:latin typeface="Oswald"/>
                <a:ea typeface="Oswald"/>
                <a:cs typeface="Oswald"/>
                <a:sym typeface="Oswald"/>
              </a:rPr>
              <a:t>print(la.det(A)) → returns the determinant of the matrix A</a:t>
            </a:r>
            <a:endParaRPr>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print(la.inv(A)) → returns the inverse of the matrix A (inverse of A - (1/det(A))*adj(A))</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print(np.trace(A)) → returns the trace of the matrix A (Trace - sum of diagonal values)</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print(np.transpose(A)) → returns the transpose of the matrix A (Transpose - Interchange your matrix rows into column elements and column elements into row elements)</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print(la.matrix_power(A,2)) → returns the power of the matrix A to the power 2 (the value of A*A)</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print(la.diag(A)) → returns the diagonal values of the matrix A</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print(la.matrix_rank(A)) → returns the rank of the matrix A</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print(la.eigvals(A)) → returns the eigenvalues of the matrix A (lambda value/roots)</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print(la.eig(A)) → returns the eigenvalues and eigenvectors of the matrix A for a non-symmetric matrix</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print(la.eigh(A)) → returns the eigenvalues and eigenvectors of the matrix A for a symmetric matr</a:t>
            </a:r>
            <a:r>
              <a:rPr lang="en" u="sng">
                <a:solidFill>
                  <a:schemeClr val="dk1"/>
                </a:solidFill>
                <a:latin typeface="Oswald"/>
                <a:ea typeface="Oswald"/>
                <a:cs typeface="Oswald"/>
                <a:sym typeface="Oswald"/>
              </a:rPr>
              <a:t>ix</a:t>
            </a:r>
            <a:endParaRPr u="sng">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u="sng">
                <a:solidFill>
                  <a:schemeClr val="dk1"/>
                </a:solidFill>
                <a:latin typeface="Oswald"/>
                <a:ea typeface="Oswald"/>
                <a:cs typeface="Oswald"/>
                <a:sym typeface="Oswald"/>
              </a:rPr>
              <a:t>Statistics</a:t>
            </a:r>
            <a:endParaRPr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Statistics is a mathematical method and tool that enables us to answer important questions about data. It is divided into two categories:</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Descriptive Statistics - this offers methods to summarise data by transforming raw observations into meaningful information that is easy to interpret and share.</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Inferential Statistics - this offers methods to study experiments done on small samples of data and chalk out the inferences to the entire population (entire domain).</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a:solidFill>
                  <a:schemeClr val="dk1"/>
                </a:solidFill>
                <a:latin typeface="Oswald"/>
                <a:ea typeface="Oswald"/>
                <a:cs typeface="Oswald"/>
                <a:sym typeface="Oswald"/>
              </a:rPr>
              <a:t>statistics and machine learning are two closely related areas of study. Statistics is an important prerequisite for applied machine learning, as it helps us select, evaluate and interpret predictive models.</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In isolation, raw observations are just data. We use descriptive statistics to transform these observations into insights that make sense.</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Then we can use inferential statistics to study small samples of data and extrapolate our findings to the entire population.</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Statistics helps answer questions as follows, </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What features are the most important?</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How should we design the experiment to develop our product strategy?</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What performance metrics should we measure?</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What is the most common and expected outcome?</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swald"/>
                <a:ea typeface="Oswald"/>
                <a:cs typeface="Oswald"/>
                <a:sym typeface="Oswald"/>
              </a:rPr>
              <a:t>How do we differentiate between noise and valid data?</a:t>
            </a:r>
            <a:endParaRPr>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Defining a Problem Statement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The most crucial part of predictive modeling is the actual definition of the problem that gives us the real objective to pursue.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This helps us decide the type of problem we're dealing with (that is, regression or classification).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And it also helps us decide the structure and types of the inputs, outputs and metrics with regards to the objective.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But problem framing is not always straightforward. If you're new to Machine Learning, it may require significant exploration of the observations in the domain. </a:t>
            </a:r>
            <a:endParaRPr>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Initial Data Exploration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 exploration involves gaining a deep understanding of both the distributions of variables and the relationships between variables in your data.</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In part, domain expertise helps you gain this mastery over a specific type of variable. Nevertheless, both experts and newcomers to the field benefit from actually handling real observations from the domain.</a:t>
            </a:r>
            <a:endParaRPr>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Data Cleaning</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Often, the data points you've collected from an experiment or a data repository are not pristine.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The data may have been subjected to processes or manipulations that damaged its integrity. This further affects the downstream processes or models that use the data.</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Common examples include missing values, data corruption, data errors (from a bad sensor), and unformatted data (observations with different scales).</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If you want to master cleaning methods, you need to learn about outlier detection and missing value imputation.</a:t>
            </a:r>
            <a:endParaRPr>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Data Preparation and setting up transformation pipelines</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If data contains errors and inconsistencies, you often can't use it directly for modeling.</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First, the data might need to go through a set of transformations to change its shape or structure and make it more suitable for the problem you've defined or the learning algorithms you're using.</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Then you can develop a pipeline of such transformations that you apply to the data to produce consistent and compatible input for the model.</a:t>
            </a:r>
            <a:endParaRPr>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Model Selection &amp; Evaluation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A key step in solving a predictive problem is selecting and evaluating the learning method. Estimation statistics help you score model predictions on unseen data.</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Experimental design is a subfield of statistics that drives the selection and evaluation process of a model. It demands a good understanding of statistical hypothesis tests and estimation statistics.</a:t>
            </a:r>
            <a:endParaRPr>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Fine-tuning the model</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Almost every machine learning algorithm has a suite of hyperparameters that allow you to customise the learning method for your chosen problem framing.</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This hyperparameter tuning is often empirical in nature, rather than analytical. It requires large suites of experiments in order to evaluate the effect of different hyperparameter settings on the performance of the model.</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General Statistics Skills</a:t>
            </a:r>
            <a:endParaRPr u="sng">
              <a:solidFill>
                <a:schemeClr val="dk1"/>
              </a:solidFill>
              <a:latin typeface="Oswald"/>
              <a:ea typeface="Oswald"/>
              <a:cs typeface="Oswald"/>
              <a:sym typeface="Oswald"/>
            </a:endParaRPr>
          </a:p>
          <a:p>
            <a:pPr indent="-298450" lvl="0" marL="457200" rtl="0" algn="l">
              <a:lnSpc>
                <a:spcPct val="115000"/>
              </a:lnSpc>
              <a:spcBef>
                <a:spcPts val="120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How to define statistically answerable questions for effective decision making.</a:t>
            </a:r>
            <a:endParaRPr>
              <a:solidFill>
                <a:schemeClr val="dk1"/>
              </a:solidFill>
              <a:latin typeface="Oswald"/>
              <a:ea typeface="Oswald"/>
              <a:cs typeface="Oswald"/>
              <a:sym typeface="Oswald"/>
            </a:endParaRPr>
          </a:p>
          <a:p>
            <a:pPr indent="-298450" lvl="0" marL="457200" rtl="0" algn="l">
              <a:lnSpc>
                <a:spcPct val="115000"/>
              </a:lnSpc>
              <a:spcBef>
                <a:spcPts val="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Calculating and interpreting common statistics and how to use standard data visualization techniques to communicate findings.</a:t>
            </a:r>
            <a:endParaRPr>
              <a:solidFill>
                <a:schemeClr val="dk1"/>
              </a:solidFill>
              <a:latin typeface="Oswald"/>
              <a:ea typeface="Oswald"/>
              <a:cs typeface="Oswald"/>
              <a:sym typeface="Oswald"/>
            </a:endParaRPr>
          </a:p>
          <a:p>
            <a:pPr indent="-298450" lvl="0" marL="457200" rtl="0" algn="l">
              <a:lnSpc>
                <a:spcPct val="115000"/>
              </a:lnSpc>
              <a:spcBef>
                <a:spcPts val="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Understanding of how mathematical statistics is applied to the field, concepts such as the central limit theorem and the law of large numbers.</a:t>
            </a:r>
            <a:endParaRPr>
              <a:solidFill>
                <a:schemeClr val="dk1"/>
              </a:solidFill>
              <a:latin typeface="Oswald"/>
              <a:ea typeface="Oswald"/>
              <a:cs typeface="Oswald"/>
              <a:sym typeface="Oswald"/>
            </a:endParaRPr>
          </a:p>
          <a:p>
            <a:pPr indent="-298450" lvl="0" marL="457200" rtl="0" algn="l">
              <a:lnSpc>
                <a:spcPct val="115000"/>
              </a:lnSpc>
              <a:spcBef>
                <a:spcPts val="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Making inferences from estimates of location and variability (ANOVA).</a:t>
            </a:r>
            <a:endParaRPr>
              <a:solidFill>
                <a:schemeClr val="dk1"/>
              </a:solidFill>
              <a:latin typeface="Oswald"/>
              <a:ea typeface="Oswald"/>
              <a:cs typeface="Oswald"/>
              <a:sym typeface="Oswald"/>
            </a:endParaRPr>
          </a:p>
          <a:p>
            <a:pPr indent="-298450" lvl="0" marL="457200" rtl="0" algn="l">
              <a:lnSpc>
                <a:spcPct val="115000"/>
              </a:lnSpc>
              <a:spcBef>
                <a:spcPts val="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How to identify the relationship between target variables and independent variables.</a:t>
            </a:r>
            <a:endParaRPr>
              <a:solidFill>
                <a:schemeClr val="dk1"/>
              </a:solidFill>
              <a:latin typeface="Oswald"/>
              <a:ea typeface="Oswald"/>
              <a:cs typeface="Oswald"/>
              <a:sym typeface="Oswald"/>
            </a:endParaRPr>
          </a:p>
          <a:p>
            <a:pPr indent="-298450" lvl="0" marL="457200" rtl="0" algn="l">
              <a:lnSpc>
                <a:spcPct val="115000"/>
              </a:lnSpc>
              <a:spcBef>
                <a:spcPts val="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How to design statistical hypothesis testing experiments, A/B testing, and so on.</a:t>
            </a:r>
            <a:endParaRPr>
              <a:solidFill>
                <a:schemeClr val="dk1"/>
              </a:solidFill>
              <a:latin typeface="Oswald"/>
              <a:ea typeface="Oswald"/>
              <a:cs typeface="Oswald"/>
              <a:sym typeface="Oswald"/>
            </a:endParaRPr>
          </a:p>
          <a:p>
            <a:pPr indent="-298450" lvl="0" marL="457200" rtl="0" algn="l">
              <a:lnSpc>
                <a:spcPct val="115000"/>
              </a:lnSpc>
              <a:spcBef>
                <a:spcPts val="0"/>
              </a:spcBef>
              <a:spcAft>
                <a:spcPts val="0"/>
              </a:spcAft>
              <a:buClr>
                <a:schemeClr val="dk1"/>
              </a:buClr>
              <a:buSzPts val="1100"/>
              <a:buFont typeface="Oswald"/>
              <a:buAutoNum type="arabicPeriod"/>
            </a:pPr>
            <a:r>
              <a:rPr lang="en">
                <a:solidFill>
                  <a:schemeClr val="dk1"/>
                </a:solidFill>
                <a:latin typeface="Oswald"/>
                <a:ea typeface="Oswald"/>
                <a:cs typeface="Oswald"/>
                <a:sym typeface="Oswald"/>
              </a:rPr>
              <a:t>How to calculate and interpret performance metrics like p-value, alpha, type1 and type2 errors, and so on.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Important Statistics Concepts</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Getting Started— Understanding types of data (rectangular and non-rectangular), estimate of location, estimate of variability, data distributions, binary and categorical data, correlation, relationship between different types of variables.</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Distribution of Statistic — random numbers, standard error</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 sampling and Distributions — normal distribution, binomial distribution, Poisson and exponential distribution.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Statistical Experiments and Significance Testing— conducting hypothesis tests (Null/Alternate), statistical significance, p-value, alpha, t-tests, degree of freedom, ANOVA, critical values, covariance and correlation,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df.describe() - describes the dataframe with the values of mean, std  deviation, min and max and quartiles (25%,50%,75%)</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print(df.sum())  - to concatenate if there is string in the column otherwise sum the values of total column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df2 = df[["Age","Rating"]]</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print(df2) - if we want specific columns to be printed</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print(df2.mean()) to find the mean values (average) for the specified columns in dataframe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print(df2.median()) to find the median values (middle value) for the specified columns in dataframe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print(df2.mode()) to find the mode values (most frequently occurred value) for the specified columns in dataframe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print(df1.std()) to find the standard deviation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print(df1.count()) to count the no. of elements in that column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print(df1.max()) to find the maximum value in that column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print(df1.min()) to find the minimum value in that column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print(df1.cumsum()) to find the cumulative sum of the values in that column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 import mean -&gt; to find mean we need to import mean module from numpy package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 import std -&gt; to find mean we need to import std module from numpy package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randn -&gt; to use random values in our program,  we need to import randn module from numpy.random package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seed  -&gt; to indicate the start value of the random number,  we need to import seed module from numpy.random package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matplotlib import pyplot -&gt; to draw plot install and import matplotlib and then import pyplot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seed random number generator</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seed(1)</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prepare data</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data1 = 20 * randn(1000) + 100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data2 = data1 + (10 * randn(1000) + 50)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summarize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print('data1: mean=%.3f stdv=%.3f' % (mean(data1), std(data1)))</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print('data2: mean=%.3f stdv=%.3f' % (mean(data2), std(data2)))</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plot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pyplot.scatter(data1, data2)</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pyplot.show()</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COVARIANCE: </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 calculate the covariance between two variables</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randn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seed</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numpy import cov</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seed random number generator</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seed(1)</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prepare data</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data1 = 20 * randn(1000) + 100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data2 = data1 + (10 * randn(1000) + 50)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calculate covariance matrix</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covariance = cov(data1, data2)</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print(covariance)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CORRELATION: </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 calculate the Pearson's correlation between two variables</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randn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seed</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scipy.stats import pearsonr</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seed random number generator</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seed(1)</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prepare data</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data1 = 20 * randn(1000) + 100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data2 = data1 + (10 * randn(1000) + 50)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calculate Pearson's correlation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corr, _ = pearsonr(data1, data2)</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print('Pearsons correlation: %.3f' % corr)</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 calculate the spearmans's correlation between two variables</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randn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numpy.random import seed</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scipy.stats import spearmanr</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seed random number generator</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seed(2)</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prepare data</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data1 = 20 * randn(1000) + 100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data2 = data1 + (10 * randn(1000) + 50)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calculate spearman's correlation</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corr, _ = spearmanr(data1, data2)</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print('Spearmans correlation: %.3f' % corr)</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To implement DESCRIPTIVE STATISTICS using EXCEL,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We could select the range of the data in a column and click DATA -&gt; DATA ANALYZE -&gt; DESCRIPTIVE STATISTICS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T-TEST: Python program to implement T-Test on a sample of ages  </a:t>
            </a:r>
            <a:r>
              <a:rPr lang="en">
                <a:solidFill>
                  <a:schemeClr val="dk1"/>
                </a:solidFill>
                <a:latin typeface="Oswald"/>
                <a:ea typeface="Oswald"/>
                <a:cs typeface="Oswald"/>
                <a:sym typeface="Oswald"/>
              </a:rPr>
              <a: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Importing the required libraries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scipy.stats import ttest_1samp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numpy as np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Creating a sample of ages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ages = [45, 89, 23, 46, 12, 69, 45, 24, 34, 67]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print(ages)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Calculating the mean of the sample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mean = np.mean(ages)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print(mean)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Performing the T-Test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t_test, p_val = ttest_1samp(ages, 30)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print("P-value is: ", p_val)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taking the threshold value or level of significance (alpha) as 0.05 or 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if p_val &lt; 0.05: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 We can reject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else: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accept the null hypothesis")</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scipy.stats import ttest_ind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numpy as np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Creating the data groups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data_group1 = np.array([12, 18, 12, 13, 15, 1, 7,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20, 21, 25, 19, 31, 21, 17,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17, 15, 19, 15, 12, 15])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data_group2 = np.array([23, 22, 24, 25, 21, 26, 21,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21, 25, 30, 24, 21, 23, 19,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14, 18, 14, 12, 19, 15])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Calculating the mean of the two data groups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mean1 = np.mean(data_group1)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mean2 = np.mean(data_group2)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 mean values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print("Data group 1 mean value:", mean1)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print("Data group 2 mean value:", mean2)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Calculating standard deviation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std1 = np.std(data_group1)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std2 = np.std(data_group2)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Printing standard deviation values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print("Data group 1 std value:", std1)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print("Data group 2 std value:", std2)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Implementing the t-test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t_test,p_val = ttest_ind(data_group1, data_group2)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print("The P-value is: ", p_val)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taking the threshold value/alpha as 0.05 or 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if p_val &lt; 0.05: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reject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else: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accept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To perform Z-test, F-Test or chi2 test, install and import the following libraries: </a:t>
            </a:r>
            <a:endParaRPr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b="1" lang="en">
                <a:solidFill>
                  <a:schemeClr val="dk1"/>
                </a:solidFill>
                <a:latin typeface="Oswald"/>
                <a:ea typeface="Oswald"/>
                <a:cs typeface="Oswald"/>
                <a:sym typeface="Oswald"/>
              </a:rPr>
              <a:t>	Install and import scipy and statsmodels</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u="sng">
                <a:solidFill>
                  <a:schemeClr val="dk1"/>
                </a:solidFill>
                <a:latin typeface="Oswald"/>
                <a:ea typeface="Oswald"/>
                <a:cs typeface="Oswald"/>
                <a:sym typeface="Oswald"/>
              </a:rPr>
              <a:t>Z - TEST :</a:t>
            </a:r>
            <a:endParaRPr b="1"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pandas as pd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statsmodels as sm</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scipy import stats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statsmodels.stats import weightstats as stests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Creating a dataset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 = [89, 93, 95, 93, 97, 98, 96, 99, 93, 97,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110, 104, 119, 105, 104, 110, 110, 112, 115, 114]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Performing the z-test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z_test ,p_val = stests.ztest(data, x2 = None, value = 160)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print(p_val)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taking the threshold value as 0.05 or 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if p_val &lt; 0.05: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reject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else: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accept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F-TEST:</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scipy.stats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Creating sample data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data1 = [0.0842, 0.0368, 0.0847, 0.0935, 0.0376, 0.0963, 0.0684,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0.0758, 0.0854, 0.0855]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data2 = [0.0785, 0.0845, 0.0758, 0.0853, 0.0946, 0.0785, 0.0853,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0.0685]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data3 = [0.0864, 0.2522, 0.0894, 0.2724, 0.0853, 0.1367, 0.853]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Performing the F-Test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f_test, p_val = scipy.stats.f_oneway(data1, data2, data3)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print("p-value is: ", p_val)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taking the threshold value as 0.05 or 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if p_val &lt; 0.05: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 We can reject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else: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accept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CHI2-TEST:</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scipy.stats import chi2_contingency  </a:t>
            </a:r>
            <a:r>
              <a:rPr lang="en">
                <a:solidFill>
                  <a:schemeClr val="dk1"/>
                </a:solidFill>
                <a:latin typeface="Oswald"/>
                <a:ea typeface="Oswald"/>
                <a:cs typeface="Oswald"/>
                <a:sym typeface="Oswald"/>
              </a:rPr>
              <a: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defining our data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data = [[231, 256, 321], [245, 312, 213]]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Performing chi-square test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test, p_val, dof, expected_val = chi2_contingency(data)  -&gt; dof : degrees of freedom </a:t>
            </a:r>
            <a:r>
              <a:rPr lang="en">
                <a:solidFill>
                  <a:schemeClr val="dk1"/>
                </a:solidFill>
                <a:latin typeface="Oswald"/>
                <a:ea typeface="Oswald"/>
                <a:cs typeface="Oswald"/>
                <a:sym typeface="Oswald"/>
              </a:rPr>
              <a: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interpreting the p-value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alpha = 0.05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print("The p-value of our test is " ,(p_val))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Checking the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if p_val &lt;= alpha: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reject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else: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print('We can accept the null hypothesis')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u="sng">
                <a:solidFill>
                  <a:schemeClr val="dk1"/>
                </a:solidFill>
                <a:latin typeface="Oswald"/>
                <a:ea typeface="Oswald"/>
                <a:cs typeface="Oswald"/>
                <a:sym typeface="Oswald"/>
              </a:rPr>
              <a:t>TO FIND ROOT MEAN SQUARED ERROR:</a:t>
            </a:r>
            <a:endParaRPr b="1"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pip install scikit-learn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sklearn.metrics import mean_squared_error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Given values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Y_act = [1,4,3,2,6] # Y_true = Y (original values)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calculated values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Y_pred = [0.6,1.29,1.99,2.69,3.4] # Y_pred = Y'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Calculation of Mean Squared Error (MSE)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mse = mean_squared_error(Y_act,Y_pred)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print(“Root Mean Squared Error”,math.sqrt(mse))</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3. PROBABILITY:</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Branch of mathematics focusing on the analysis of random phenomena. It is an important skill for data scientists using data affected by chance.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The aim is to determine the likelihood of an event occurring, often using a numerical scale of between 0 and 1, with the number “0” indicating impossibility and “1” indicating certainty.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A classic example of this is a coin toss, where there can be two possible options: heads or tails. Here the possibility of flipping a head or a tail on a single toss is 50%. When conducting your own experiment you may find that the outcomes can vary. But if you continue flipping the coin, the outcome grows closer to 50/50.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How Data Scientists Use Probability Theory</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Probability allows data scientists to assess the certainty of outcomes of a particular study or experiment. An experiment is a planned study that is executed under controlled conditions. When a result is not already predetermined, the experiment is referred to as a chance experiment. Conducting a coin toss twice is an example of a chance experiment.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Today’s data scientists need to have an understanding of the foundational concepts of probability theory including key concepts involving probability distribution, statistical significance, hypothesis testing and regression. Learn more statistics concepts that data scientists use regularly; probability distribution is only one of them.</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PROBABILITY DISTRIBUTIONS WITH BASIC PLOTS:</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1. BINOMIAL DISTRIBUTION (DISCRETE)</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matplotlib.pyplot as plt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scipy.stats import binom</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n = 5</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 = 0.4</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r_values = list(range(n+1))</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dist = [binom.pmf(r,n,p) for r in r_values]</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plt.bar(r_values,dist)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plt.show()</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2. BERNOULLI DISTRIBUTION (DISCRETE)</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matplotlib.pyplot as plt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from scipy.stats import bernoulli</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bd = bernoulli(0.2) -&gt; </a:t>
            </a:r>
            <a:r>
              <a:rPr lang="en">
                <a:solidFill>
                  <a:schemeClr val="dk1"/>
                </a:solidFill>
                <a:latin typeface="Oswald"/>
                <a:ea typeface="Oswald"/>
                <a:cs typeface="Oswald"/>
                <a:sym typeface="Oswald"/>
              </a:rPr>
              <a:t>any value could be given here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X = [0,1] - it denotes only for two outcome (say Success/Failure)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plt.bar(X,bd.pmf(X))</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plt.show()</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3. POISSON DISTRIBUTION (DISCRETE)</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from numpy import random</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matplotlib.pyplot as plt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seaborn as sns</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sns.displot(random.poisson(lam=5,size=100))</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plt.show()</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1. NORMAL DISTRIBUTION (CONTINUOUS)</a:t>
            </a:r>
            <a:endParaRPr u="sng">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matplotlib.pyplot as plt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numpy as np</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mu, sigma = 0.5, 0.1</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s = np.random.normal(mu, sigma, 1000)</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Create the bins and histogram</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count, bins, ignored = plt.hist(s, 100)</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 Plot the distribution curve</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plt.plot(bins, 1/(sigma * np.sqrt(2 * np.pi)) * np.exp( - (bins - mu)**2 / (2 * sigma**2) ))</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plt.show()</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u="sng">
                <a:solidFill>
                  <a:schemeClr val="dk1"/>
                </a:solidFill>
                <a:latin typeface="Oswald"/>
                <a:ea typeface="Oswald"/>
                <a:cs typeface="Oswald"/>
                <a:sym typeface="Oswald"/>
              </a:rPr>
              <a:t>2. EXPONENTIAL  DISTRIBUTION (CONTINUOUS)</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numpy as np</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import matplotlib.pyplot as plt</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b="1" lang="en">
                <a:solidFill>
                  <a:schemeClr val="dk1"/>
                </a:solidFill>
                <a:latin typeface="Oswald"/>
                <a:ea typeface="Oswald"/>
                <a:cs typeface="Oswald"/>
                <a:sym typeface="Oswald"/>
              </a:rPr>
              <a:t>exp = np.random.exponential(1,100)</a:t>
            </a:r>
            <a:endParaRPr b="1">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count,bins,ignored = plt.hist(exp,5)</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a:solidFill>
                  <a:schemeClr val="dk1"/>
                </a:solidFill>
                <a:latin typeface="Oswald"/>
                <a:ea typeface="Oswald"/>
                <a:cs typeface="Oswald"/>
                <a:sym typeface="Oswald"/>
              </a:rPr>
              <a:t>plt.show()</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Clr>
                <a:schemeClr val="dk1"/>
              </a:buClr>
              <a:buSzPts val="1100"/>
              <a:buFont typeface="Arial"/>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a:latin typeface="Oswald"/>
              <a:ea typeface="Oswald"/>
              <a:cs typeface="Oswald"/>
              <a:sym typeface="Oswald"/>
            </a:endParaRPr>
          </a:p>
          <a:p>
            <a:pPr indent="0" lvl="0" marL="1371600" rtl="0" algn="l">
              <a:lnSpc>
                <a:spcPct val="115000"/>
              </a:lnSpc>
              <a:spcBef>
                <a:spcPts val="1200"/>
              </a:spcBef>
              <a:spcAft>
                <a:spcPts val="1200"/>
              </a:spcAft>
              <a:buNone/>
            </a:pPr>
            <a:r>
              <a:t/>
            </a:r>
            <a:endParaRPr>
              <a:latin typeface="Oswald"/>
              <a:ea typeface="Oswald"/>
              <a:cs typeface="Oswald"/>
              <a:sym typeface="Oswa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5ce33e8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5ce33e8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2a5bd22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2a5bd22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What is data science → based on historic and present data, we could visualize and predict the future with new output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Why do we need data science → to improve quality, production in business, healthcare, stock market,....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Data Analytics - To analyse and predict  and interpret on what has happened and it is the subset/branch of data Science</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u="sng">
                <a:latin typeface="Oswald"/>
                <a:ea typeface="Oswald"/>
                <a:cs typeface="Oswald"/>
                <a:sym typeface="Oswald"/>
              </a:rPr>
              <a:t>Data Analytics Process Steps - Five steps involved in the data analytics process:</a:t>
            </a:r>
            <a:endParaRPr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 Collection: To collect or gather relevant data from multiple sources such as different databases, web servers, log files, social media, excel and CSV files, etc.</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 Preparation: To prepare the data involves cleaning the data to remove unwanted and redundant values, converting it into the right format, and making it ready for analysis.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 Exploration: To use various data visualization techniques to find unseen trends from the data.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Data Modeling: To build your predictive models using machine learning algorithms to make future predictions.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Result interpretation: To derive meaningful results and to analyze if the output matches with our expected results.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u="sng">
                <a:latin typeface="Oswald"/>
                <a:ea typeface="Oswald"/>
                <a:cs typeface="Oswald"/>
                <a:sym typeface="Oswald"/>
              </a:rPr>
              <a:t>Pre-requisites: </a:t>
            </a:r>
            <a:endParaRPr u="sng">
              <a:latin typeface="Oswald"/>
              <a:ea typeface="Oswald"/>
              <a:cs typeface="Oswald"/>
              <a:sym typeface="Oswald"/>
            </a:endParaRPr>
          </a:p>
          <a:p>
            <a:pPr indent="0" lvl="0" marL="0" rtl="0" algn="l">
              <a:spcBef>
                <a:spcPts val="0"/>
              </a:spcBef>
              <a:spcAft>
                <a:spcPts val="0"/>
              </a:spcAft>
              <a:buNone/>
            </a:pPr>
            <a:r>
              <a:t/>
            </a:r>
            <a:endParaRPr u="sng">
              <a:latin typeface="Oswald"/>
              <a:ea typeface="Oswald"/>
              <a:cs typeface="Oswald"/>
              <a:sym typeface="Oswald"/>
            </a:endParaRPr>
          </a:p>
          <a:p>
            <a:pPr indent="-298450" lvl="0" marL="457200" rtl="0" algn="l">
              <a:spcBef>
                <a:spcPts val="0"/>
              </a:spcBef>
              <a:spcAft>
                <a:spcPts val="0"/>
              </a:spcAft>
              <a:buSzPts val="1100"/>
              <a:buFont typeface="Oswald"/>
              <a:buAutoNum type="arabicPeriod"/>
            </a:pPr>
            <a:r>
              <a:rPr lang="en">
                <a:latin typeface="Oswald"/>
                <a:ea typeface="Oswald"/>
                <a:cs typeface="Oswald"/>
                <a:sym typeface="Oswald"/>
              </a:rPr>
              <a:t>Basics of a programming language </a:t>
            </a:r>
            <a:endParaRPr>
              <a:latin typeface="Oswald"/>
              <a:ea typeface="Oswald"/>
              <a:cs typeface="Oswald"/>
              <a:sym typeface="Oswald"/>
            </a:endParaRPr>
          </a:p>
          <a:p>
            <a:pPr indent="-298450" lvl="0" marL="457200" rtl="0" algn="l">
              <a:spcBef>
                <a:spcPts val="0"/>
              </a:spcBef>
              <a:spcAft>
                <a:spcPts val="0"/>
              </a:spcAft>
              <a:buSzPts val="1100"/>
              <a:buFont typeface="Oswald"/>
              <a:buAutoNum type="arabicPeriod"/>
            </a:pPr>
            <a:r>
              <a:rPr lang="en">
                <a:latin typeface="Oswald"/>
                <a:ea typeface="Oswald"/>
                <a:cs typeface="Oswald"/>
                <a:sym typeface="Oswald"/>
              </a:rPr>
              <a:t>Mathematics and Statistics</a:t>
            </a:r>
            <a:endParaRPr>
              <a:latin typeface="Oswald"/>
              <a:ea typeface="Oswald"/>
              <a:cs typeface="Oswald"/>
              <a:sym typeface="Oswald"/>
            </a:endParaRPr>
          </a:p>
          <a:p>
            <a:pPr indent="-298450" lvl="0" marL="457200" rtl="0" algn="l">
              <a:spcBef>
                <a:spcPts val="0"/>
              </a:spcBef>
              <a:spcAft>
                <a:spcPts val="0"/>
              </a:spcAft>
              <a:buSzPts val="1100"/>
              <a:buFont typeface="Oswald"/>
              <a:buAutoNum type="arabicPeriod"/>
            </a:pPr>
            <a:r>
              <a:rPr lang="en">
                <a:latin typeface="Oswald"/>
                <a:ea typeface="Oswald"/>
                <a:cs typeface="Oswald"/>
                <a:sym typeface="Oswald"/>
              </a:rPr>
              <a:t>Domain Knowledge</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AI vs ML vs DL vs DS – Example: Alexa</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u="sng">
                <a:latin typeface="Oswald"/>
                <a:ea typeface="Oswald"/>
                <a:cs typeface="Oswald"/>
                <a:sym typeface="Oswald"/>
              </a:rPr>
              <a:t>Applications of Data Analytics: </a:t>
            </a:r>
            <a:endParaRPr u="sng">
              <a:latin typeface="Oswald"/>
              <a:ea typeface="Oswald"/>
              <a:cs typeface="Oswald"/>
              <a:sym typeface="Oswald"/>
            </a:endParaRPr>
          </a:p>
          <a:p>
            <a:pPr indent="0" lvl="0" marL="0" rtl="0" algn="l">
              <a:spcBef>
                <a:spcPts val="0"/>
              </a:spcBef>
              <a:spcAft>
                <a:spcPts val="0"/>
              </a:spcAft>
              <a:buNone/>
            </a:pPr>
            <a:r>
              <a:t/>
            </a:r>
            <a:endParaRPr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Banking and e-commerce industries to detect fraudulent transactions.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The healthcare sector uses analytics to improve patient health by detecting diseases before they happen. It is commonly used for cancer detection.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In inventory management to keep track of different items.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Logistics companies use data analytics to ensure faster delivery of products by optimizing vehicle routes.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Marketing professionals use analytics to reach out to the right customers and perform targeted marketing to increase ROI.</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Used for city planning, to build smart cities.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Why Data Analytics Using Python?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rPr lang="en">
                <a:solidFill>
                  <a:schemeClr val="dk1"/>
                </a:solidFill>
                <a:latin typeface="Oswald"/>
                <a:ea typeface="Oswald"/>
                <a:cs typeface="Oswald"/>
                <a:sym typeface="Oswald"/>
              </a:rPr>
              <a:t>Python provides libraries for graphics and data visualization to build plots.</a:t>
            </a:r>
            <a:endParaRPr>
              <a:solidFill>
                <a:schemeClr val="dk1"/>
              </a:solidFill>
              <a:latin typeface="Oswald"/>
              <a:ea typeface="Oswald"/>
              <a:cs typeface="Oswald"/>
              <a:sym typeface="Oswald"/>
            </a:endParaRPr>
          </a:p>
          <a:p>
            <a:pPr indent="0" lvl="0" marL="0" rtl="0" algn="l">
              <a:spcBef>
                <a:spcPts val="0"/>
              </a:spcBef>
              <a:spcAft>
                <a:spcPts val="0"/>
              </a:spcAft>
              <a:buNone/>
            </a:pPr>
            <a:r>
              <a:rPr lang="en">
                <a:solidFill>
                  <a:schemeClr val="dk1"/>
                </a:solidFill>
                <a:latin typeface="Oswald"/>
                <a:ea typeface="Oswald"/>
                <a:cs typeface="Oswald"/>
                <a:sym typeface="Oswald"/>
              </a:rPr>
              <a:t>It has a vast collection of libraries for numerical computation and data manipulation.</a:t>
            </a:r>
            <a:endParaRPr>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E</a:t>
            </a:r>
            <a:r>
              <a:rPr lang="en">
                <a:latin typeface="Oswald"/>
                <a:ea typeface="Oswald"/>
                <a:cs typeface="Oswald"/>
                <a:sym typeface="Oswald"/>
              </a:rPr>
              <a:t>asy to learn and understand with a simple syntax.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rPr lang="en" u="sng">
                <a:latin typeface="Oswald"/>
                <a:ea typeface="Oswald"/>
                <a:cs typeface="Oswald"/>
                <a:sym typeface="Oswald"/>
              </a:rPr>
              <a:t>Python Libraries for Data Analytics:</a:t>
            </a:r>
            <a:endParaRPr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One of the main reasons is that it provides a range of libraries such as,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NumPy: It supports n-dimensional arrays and</a:t>
            </a:r>
            <a:r>
              <a:rPr lang="en">
                <a:latin typeface="Oswald"/>
                <a:ea typeface="Oswald"/>
                <a:cs typeface="Oswald"/>
                <a:sym typeface="Oswald"/>
              </a:rPr>
              <a:t> provides numerical computing tools and </a:t>
            </a:r>
            <a:r>
              <a:rPr lang="en">
                <a:latin typeface="Oswald"/>
                <a:ea typeface="Oswald"/>
                <a:cs typeface="Oswald"/>
                <a:sym typeface="Oswald"/>
              </a:rPr>
              <a:t>useful for Linear algebra and Fourier transform.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Pandas: To handle missing data, perform mathematical operations, and manipulate the data.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Matplotlib: To plot  data points and to create interactive visualizations of the data.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SciPy: used for scientific computing such as for optimization, linear algebra, integration, special functions, signal and image processing.</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Scikit-Learn: Allows us to build regression, classification  models.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rPr lang="en" u="sng">
                <a:latin typeface="Oswald"/>
                <a:ea typeface="Oswald"/>
                <a:cs typeface="Oswald"/>
                <a:sym typeface="Oswald"/>
              </a:rPr>
              <a:t>Types of Data Analytics: - </a:t>
            </a:r>
            <a:r>
              <a:rPr lang="en" u="sng">
                <a:latin typeface="Oswald"/>
                <a:ea typeface="Oswald"/>
                <a:cs typeface="Oswald"/>
                <a:sym typeface="Oswald"/>
              </a:rPr>
              <a:t>3 types:</a:t>
            </a: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 Descriptive Analytics - It gives us what has happened and can be done using an exploratory data analysis.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Example: Studying the total units of chairs sold and the profit that was made in the past.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 Predictive Analytics - It gives us what will happen and can be achieved by building predictive models.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Example: Predicting the total units of chairs that would sell and the profit we can expect in the future.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 Prescriptive Analytics - It gives us  how to make something to happen and  can be done by deriving key insights and hidden patterns from the data.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Example: Finding ways to improve sales and profit of chairs.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5ce33e8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5ce33e8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5ce33e8d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5ce33e8d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5ce33e8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5ce33e8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 u="sng">
                <a:solidFill>
                  <a:schemeClr val="dk1"/>
                </a:solidFill>
                <a:latin typeface="Oswald"/>
                <a:ea typeface="Oswald"/>
                <a:cs typeface="Oswald"/>
                <a:sym typeface="Oswald"/>
              </a:rPr>
              <a:t>Google Search </a:t>
            </a:r>
            <a:endParaRPr u="sng">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The search engine collects all of the information based on your search query and presents the results that are most relevant. Without Google, the task would be tedious</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u="sng">
                <a:solidFill>
                  <a:schemeClr val="dk1"/>
                </a:solidFill>
                <a:latin typeface="Oswald"/>
                <a:ea typeface="Oswald"/>
                <a:cs typeface="Oswald"/>
                <a:sym typeface="Oswald"/>
              </a:rPr>
              <a:t>Voice and Facial Recognition </a:t>
            </a:r>
            <a:endParaRPr u="sng">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Machine learning has made it possible and now many are using this feature for their benefit. </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For instance, Facebook automatically recognizes the people in a photo and tags them for you, saving a lot of time. </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Without machine learning, </a:t>
            </a:r>
            <a:r>
              <a:rPr lang="en" u="sng">
                <a:solidFill>
                  <a:schemeClr val="dk1"/>
                </a:solidFill>
                <a:latin typeface="Oswald"/>
                <a:ea typeface="Oswald"/>
                <a:cs typeface="Oswald"/>
                <a:sym typeface="Oswald"/>
              </a:rPr>
              <a:t>Siri, Cortana, or Iris</a:t>
            </a:r>
            <a:r>
              <a:rPr lang="en">
                <a:solidFill>
                  <a:schemeClr val="dk1"/>
                </a:solidFill>
                <a:latin typeface="Oswald"/>
                <a:ea typeface="Oswald"/>
                <a:cs typeface="Oswald"/>
                <a:sym typeface="Oswald"/>
              </a:rPr>
              <a:t> would not be able to answer our questions.</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u="sng">
                <a:solidFill>
                  <a:schemeClr val="dk1"/>
                </a:solidFill>
                <a:latin typeface="Oswald"/>
                <a:ea typeface="Oswald"/>
                <a:cs typeface="Oswald"/>
                <a:sym typeface="Oswald"/>
              </a:rPr>
              <a:t>Virtual Reality in the World of Gaming :</a:t>
            </a:r>
            <a:endParaRPr u="sng">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PS4 and Xbox have introduced virtual reality glasses that bring a whole new level of detail into gaming. Every time your head moves in the real world, it replicates the movement in the virtual world, providing an excellent gaming experience.</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Machine learning also plays a role in </a:t>
            </a:r>
            <a:r>
              <a:rPr lang="en" u="sng">
                <a:solidFill>
                  <a:schemeClr val="dk1"/>
                </a:solidFill>
                <a:latin typeface="Oswald"/>
                <a:ea typeface="Oswald"/>
                <a:cs typeface="Oswald"/>
                <a:sym typeface="Oswald"/>
              </a:rPr>
              <a:t>gesture control, and tracks body movement</a:t>
            </a:r>
            <a:r>
              <a:rPr lang="en">
                <a:solidFill>
                  <a:schemeClr val="dk1"/>
                </a:solidFill>
                <a:latin typeface="Oswald"/>
                <a:ea typeface="Oswald"/>
                <a:cs typeface="Oswald"/>
                <a:sym typeface="Oswald"/>
              </a:rPr>
              <a:t> and makes a corresponding movement in the game.</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u="sng">
                <a:solidFill>
                  <a:schemeClr val="dk1"/>
                </a:solidFill>
                <a:latin typeface="Oswald"/>
                <a:ea typeface="Oswald"/>
                <a:cs typeface="Oswald"/>
                <a:sym typeface="Oswald"/>
              </a:rPr>
              <a:t>Online Shopping - Product suggestions </a:t>
            </a:r>
            <a:endParaRPr u="sng">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If you buy a formal shirt, Amazon suggests formal shoes, ties, blazers, and apparel that go with what you buy. Machine learning is what powers that</a:t>
            </a:r>
            <a:r>
              <a:rPr lang="en" u="sng">
                <a:solidFill>
                  <a:schemeClr val="dk1"/>
                </a:solidFill>
                <a:latin typeface="Oswald"/>
                <a:ea typeface="Oswald"/>
                <a:cs typeface="Oswald"/>
                <a:sym typeface="Oswald"/>
              </a:rPr>
              <a:t> recommendation system</a:t>
            </a:r>
            <a:r>
              <a:rPr lang="en">
                <a:solidFill>
                  <a:schemeClr val="dk1"/>
                </a:solidFill>
                <a:latin typeface="Oswald"/>
                <a:ea typeface="Oswald"/>
                <a:cs typeface="Oswald"/>
                <a:sym typeface="Oswald"/>
              </a:rPr>
              <a:t>. </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a:solidFill>
                  <a:schemeClr val="dk1"/>
                </a:solidFill>
                <a:latin typeface="Oswald"/>
                <a:ea typeface="Oswald"/>
                <a:cs typeface="Oswald"/>
                <a:sym typeface="Oswald"/>
              </a:rPr>
              <a:t>Machine learning also plays a role in </a:t>
            </a:r>
            <a:r>
              <a:rPr lang="en" u="sng">
                <a:solidFill>
                  <a:schemeClr val="dk1"/>
                </a:solidFill>
                <a:latin typeface="Oswald"/>
                <a:ea typeface="Oswald"/>
                <a:cs typeface="Oswald"/>
                <a:sym typeface="Oswald"/>
              </a:rPr>
              <a:t>customer segmentation</a:t>
            </a:r>
            <a:r>
              <a:rPr lang="en">
                <a:solidFill>
                  <a:schemeClr val="dk1"/>
                </a:solidFill>
                <a:latin typeface="Oswald"/>
                <a:ea typeface="Oswald"/>
                <a:cs typeface="Oswald"/>
                <a:sym typeface="Oswald"/>
              </a:rPr>
              <a:t>, a crucial aspect of business success for all e-commerce platforms. Machine learning helps e-commerce platforms differentiate between customers based on what they buy, how frequently they buy, and their reviews. This helps companies ensure that their customers are taken care of and that their needs are being fulfilled.</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u="sng">
                <a:solidFill>
                  <a:schemeClr val="dk1"/>
                </a:solidFill>
                <a:latin typeface="Oswald"/>
                <a:ea typeface="Oswald"/>
                <a:cs typeface="Oswald"/>
                <a:sym typeface="Oswald"/>
              </a:rPr>
              <a:t>Commuting (Uber):</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u="sng">
                <a:solidFill>
                  <a:schemeClr val="dk1"/>
                </a:solidFill>
                <a:latin typeface="Oswald"/>
                <a:ea typeface="Oswald"/>
                <a:cs typeface="Oswald"/>
                <a:sym typeface="Oswald"/>
              </a:rPr>
              <a:t>Suggesting drop-off and pick-up points</a:t>
            </a:r>
            <a:r>
              <a:rPr lang="en">
                <a:solidFill>
                  <a:schemeClr val="dk1"/>
                </a:solidFill>
                <a:latin typeface="Oswald"/>
                <a:ea typeface="Oswald"/>
                <a:cs typeface="Oswald"/>
                <a:sym typeface="Oswald"/>
              </a:rPr>
              <a:t>: Once you have traveled with Uber, you’ll see that the app suggests other places you might want to go, based on your previous journeys. </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rPr lang="en" u="sng">
                <a:solidFill>
                  <a:schemeClr val="dk1"/>
                </a:solidFill>
                <a:latin typeface="Oswald"/>
                <a:ea typeface="Oswald"/>
                <a:cs typeface="Oswald"/>
                <a:sym typeface="Oswald"/>
              </a:rPr>
              <a:t>Uber Share</a:t>
            </a:r>
            <a:r>
              <a:rPr lang="en">
                <a:solidFill>
                  <a:schemeClr val="dk1"/>
                </a:solidFill>
                <a:latin typeface="Oswald"/>
                <a:ea typeface="Oswald"/>
                <a:cs typeface="Oswald"/>
                <a:sym typeface="Oswald"/>
              </a:rPr>
              <a:t>: When you're taking a shared ride, the app makes sure that the car you get is shared with customers traveling the same route you take during your commute. The app uses machine learning to sort through various factors, such as distance, traffic, and ratings before vehicle allocation.</a:t>
            </a:r>
            <a:endParaRPr>
              <a:solidFill>
                <a:schemeClr val="dk1"/>
              </a:solidFill>
              <a:latin typeface="Oswald"/>
              <a:ea typeface="Oswald"/>
              <a:cs typeface="Oswald"/>
              <a:sym typeface="Oswald"/>
            </a:endParaRPr>
          </a:p>
          <a:p>
            <a:pPr indent="0" lvl="0" marL="0" rtl="0" algn="l">
              <a:lnSpc>
                <a:spcPct val="95000"/>
              </a:lnSpc>
              <a:spcBef>
                <a:spcPts val="1200"/>
              </a:spcBef>
              <a:spcAft>
                <a:spcPts val="0"/>
              </a:spcAft>
              <a:buClr>
                <a:schemeClr val="dk1"/>
              </a:buClr>
              <a:buSzPts val="440"/>
              <a:buFont typeface="Arial"/>
              <a:buNone/>
            </a:pPr>
            <a:r>
              <a:t/>
            </a:r>
            <a:endParaRPr>
              <a:solidFill>
                <a:schemeClr val="dk1"/>
              </a:solidFill>
              <a:latin typeface="Oswald"/>
              <a:ea typeface="Oswald"/>
              <a:cs typeface="Oswald"/>
              <a:sym typeface="Oswald"/>
            </a:endParaRPr>
          </a:p>
          <a:p>
            <a:pPr indent="0" lvl="0" marL="0" rtl="0" algn="l">
              <a:spcBef>
                <a:spcPts val="1200"/>
              </a:spcBef>
              <a:spcAft>
                <a:spcPts val="0"/>
              </a:spcAft>
              <a:buNone/>
            </a:pPr>
            <a:r>
              <a:t/>
            </a:r>
            <a:endParaRPr>
              <a:solidFill>
                <a:schemeClr val="dk1"/>
              </a:solidFill>
              <a:latin typeface="Oswald"/>
              <a:ea typeface="Oswald"/>
              <a:cs typeface="Oswald"/>
              <a:sym typeface="Oswa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cca3ef5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cca3ef5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cca3ef5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cca3ef5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2a5bd22c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2a5bd22c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lang="en" sz="1200" u="sng">
                <a:solidFill>
                  <a:schemeClr val="dk1"/>
                </a:solidFill>
                <a:latin typeface="Oswald"/>
                <a:ea typeface="Oswald"/>
                <a:cs typeface="Oswald"/>
                <a:sym typeface="Oswald"/>
              </a:rPr>
              <a:t>Characteristics of Python:</a:t>
            </a:r>
            <a:endParaRPr sz="1200" u="sng">
              <a:solidFill>
                <a:schemeClr val="dk1"/>
              </a:solidFill>
              <a:latin typeface="Oswald"/>
              <a:ea typeface="Oswald"/>
              <a:cs typeface="Oswald"/>
              <a:sym typeface="Oswald"/>
            </a:endParaRPr>
          </a:p>
          <a:p>
            <a:pPr indent="-304800" lvl="0" marL="457200" rtl="0" algn="l">
              <a:lnSpc>
                <a:spcPct val="115000"/>
              </a:lnSpc>
              <a:spcBef>
                <a:spcPts val="400"/>
              </a:spcBef>
              <a:spcAft>
                <a:spcPts val="0"/>
              </a:spcAft>
              <a:buClr>
                <a:schemeClr val="dk1"/>
              </a:buClr>
              <a:buSzPts val="1200"/>
              <a:buFont typeface="Oswald"/>
              <a:buChar char="●"/>
            </a:pPr>
            <a:r>
              <a:rPr lang="en" sz="1200">
                <a:solidFill>
                  <a:schemeClr val="dk1"/>
                </a:solidFill>
                <a:latin typeface="Oswald"/>
                <a:ea typeface="Oswald"/>
                <a:cs typeface="Oswald"/>
                <a:sym typeface="Oswald"/>
              </a:rPr>
              <a:t>supports functional and structured programming methods as well as OOPs.</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used as a scripting language or can be compiled to </a:t>
            </a:r>
            <a:r>
              <a:rPr lang="en" sz="1200">
                <a:solidFill>
                  <a:schemeClr val="dk1"/>
                </a:solidFill>
                <a:latin typeface="Oswald"/>
                <a:ea typeface="Oswald"/>
                <a:cs typeface="Oswald"/>
                <a:sym typeface="Oswald"/>
              </a:rPr>
              <a:t>bytecode</a:t>
            </a:r>
            <a:r>
              <a:rPr lang="en" sz="1200">
                <a:solidFill>
                  <a:schemeClr val="dk1"/>
                </a:solidFill>
                <a:latin typeface="Oswald"/>
                <a:ea typeface="Oswald"/>
                <a:cs typeface="Oswald"/>
                <a:sym typeface="Oswald"/>
              </a:rPr>
              <a:t> for building large applications.</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provides very high-level dynamic data types and supports dynamic type checking.</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supports automatic garbage collection.</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Easy integration with C, C++, COM, ActiveX, CORBA, and Java.</a:t>
            </a:r>
            <a:endParaRPr sz="1200">
              <a:solidFill>
                <a:schemeClr val="dk1"/>
              </a:solidFill>
              <a:latin typeface="Oswald"/>
              <a:ea typeface="Oswald"/>
              <a:cs typeface="Oswald"/>
              <a:sym typeface="Oswald"/>
            </a:endParaRPr>
          </a:p>
          <a:p>
            <a:pPr indent="0" lvl="0" marL="0" rtl="0" algn="l">
              <a:lnSpc>
                <a:spcPct val="125000"/>
              </a:lnSpc>
              <a:spcBef>
                <a:spcPts val="1800"/>
              </a:spcBef>
              <a:spcAft>
                <a:spcPts val="0"/>
              </a:spcAft>
              <a:buClr>
                <a:schemeClr val="dk1"/>
              </a:buClr>
              <a:buSzPts val="1100"/>
              <a:buFont typeface="Arial"/>
              <a:buNone/>
            </a:pPr>
            <a:r>
              <a:rPr lang="en" sz="1200" u="sng">
                <a:solidFill>
                  <a:schemeClr val="dk1"/>
                </a:solidFill>
                <a:latin typeface="Oswald"/>
                <a:ea typeface="Oswald"/>
                <a:cs typeface="Oswald"/>
                <a:sym typeface="Oswald"/>
              </a:rPr>
              <a:t>Applications of Python:</a:t>
            </a:r>
            <a:endParaRPr sz="1200" u="sng">
              <a:solidFill>
                <a:schemeClr val="dk1"/>
              </a:solidFill>
              <a:latin typeface="Oswald"/>
              <a:ea typeface="Oswald"/>
              <a:cs typeface="Oswald"/>
              <a:sym typeface="Oswald"/>
            </a:endParaRPr>
          </a:p>
          <a:p>
            <a:pPr indent="-304800" lvl="0" marL="457200" rtl="0" algn="l">
              <a:lnSpc>
                <a:spcPct val="115000"/>
              </a:lnSpc>
              <a:spcBef>
                <a:spcPts val="400"/>
              </a:spcBef>
              <a:spcAft>
                <a:spcPts val="0"/>
              </a:spcAft>
              <a:buClr>
                <a:schemeClr val="dk1"/>
              </a:buClr>
              <a:buSzPts val="1200"/>
              <a:buFont typeface="Oswald"/>
              <a:buChar char="●"/>
            </a:pPr>
            <a:r>
              <a:rPr lang="en" sz="1200">
                <a:solidFill>
                  <a:schemeClr val="dk1"/>
                </a:solidFill>
                <a:latin typeface="Oswald"/>
                <a:ea typeface="Oswald"/>
                <a:cs typeface="Oswald"/>
                <a:sym typeface="Oswald"/>
              </a:rPr>
              <a:t>Easy-to-read, learn and maintain</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A broad standard library</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Interactive Mode.</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Portable and Extendable</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Scalable.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u="sng">
                <a:solidFill>
                  <a:schemeClr val="dk1"/>
                </a:solidFill>
                <a:latin typeface="Oswald"/>
                <a:ea typeface="Oswald"/>
                <a:cs typeface="Oswald"/>
                <a:sym typeface="Oswald"/>
              </a:rPr>
              <a:t>Basic Program and Syntax:</a:t>
            </a:r>
            <a:endParaRPr sz="1200" u="sng">
              <a:solidFill>
                <a:schemeClr val="dk1"/>
              </a:solidFill>
              <a:latin typeface="Oswald"/>
              <a:ea typeface="Oswald"/>
              <a:cs typeface="Oswald"/>
              <a:sym typeface="Oswald"/>
            </a:endParaRPr>
          </a:p>
          <a:p>
            <a:pPr indent="0" lvl="0" marL="25400" marR="25400" rtl="0" algn="l">
              <a:lnSpc>
                <a:spcPct val="115000"/>
              </a:lnSpc>
              <a:spcBef>
                <a:spcPts val="1200"/>
              </a:spcBef>
              <a:spcAft>
                <a:spcPts val="0"/>
              </a:spcAft>
              <a:buNone/>
            </a:pPr>
            <a:r>
              <a:rPr lang="en" sz="1200">
                <a:solidFill>
                  <a:srgbClr val="666600"/>
                </a:solidFill>
                <a:highlight>
                  <a:srgbClr val="EEEEEE"/>
                </a:highlight>
                <a:latin typeface="Oswald"/>
                <a:ea typeface="Oswald"/>
                <a:cs typeface="Oswald"/>
                <a:sym typeface="Oswald"/>
              </a:rPr>
              <a:t>&gt;&gt;&gt; print ("Hello, World!")</a:t>
            </a:r>
            <a:endParaRPr sz="1200">
              <a:solidFill>
                <a:srgbClr val="666600"/>
              </a:solidFill>
              <a:highlight>
                <a:srgbClr val="EEEEEE"/>
              </a:highlight>
              <a:latin typeface="Oswald"/>
              <a:ea typeface="Oswald"/>
              <a:cs typeface="Oswald"/>
              <a:sym typeface="Oswald"/>
            </a:endParaRPr>
          </a:p>
          <a:p>
            <a:pPr indent="0" lvl="0" marL="25400" marR="25400" rtl="0" algn="l">
              <a:lnSpc>
                <a:spcPct val="115000"/>
              </a:lnSpc>
              <a:spcBef>
                <a:spcPts val="0"/>
              </a:spcBef>
              <a:spcAft>
                <a:spcPts val="0"/>
              </a:spcAft>
              <a:buNone/>
            </a:pPr>
            <a:r>
              <a:rPr lang="en" sz="1200">
                <a:solidFill>
                  <a:srgbClr val="666600"/>
                </a:solidFill>
                <a:highlight>
                  <a:srgbClr val="EEEEEE"/>
                </a:highlight>
                <a:latin typeface="Oswald"/>
                <a:ea typeface="Oswald"/>
                <a:cs typeface="Oswald"/>
                <a:sym typeface="Oswald"/>
              </a:rPr>
              <a:t>o/p: Hello, World!</a:t>
            </a:r>
            <a:endParaRPr sz="1200">
              <a:solidFill>
                <a:srgbClr val="666600"/>
              </a:solidFill>
              <a:highlight>
                <a:srgbClr val="EEEEEE"/>
              </a:highlight>
              <a:latin typeface="Oswald"/>
              <a:ea typeface="Oswald"/>
              <a:cs typeface="Oswald"/>
              <a:sym typeface="Oswald"/>
            </a:endParaRPr>
          </a:p>
          <a:p>
            <a:pPr indent="0" lvl="0" marL="25400" marR="25400" rtl="0" algn="l">
              <a:lnSpc>
                <a:spcPct val="115000"/>
              </a:lnSpc>
              <a:spcBef>
                <a:spcPts val="0"/>
              </a:spcBef>
              <a:spcAft>
                <a:spcPts val="0"/>
              </a:spcAft>
              <a:buNone/>
            </a:pPr>
            <a:r>
              <a:t/>
            </a:r>
            <a:endParaRPr sz="1200">
              <a:solidFill>
                <a:srgbClr val="666600"/>
              </a:solidFill>
              <a:highlight>
                <a:srgbClr val="EEEEEE"/>
              </a:highlight>
              <a:latin typeface="Oswald"/>
              <a:ea typeface="Oswald"/>
              <a:cs typeface="Oswald"/>
              <a:sym typeface="Oswald"/>
            </a:endParaRPr>
          </a:p>
          <a:p>
            <a:pPr indent="0" lvl="0" marL="25400" marR="25400" rtl="0" algn="l">
              <a:lnSpc>
                <a:spcPct val="115000"/>
              </a:lnSpc>
              <a:spcBef>
                <a:spcPts val="0"/>
              </a:spcBef>
              <a:spcAft>
                <a:spcPts val="0"/>
              </a:spcAft>
              <a:buNone/>
            </a:pPr>
            <a:r>
              <a:rPr lang="en" sz="1200" u="sng">
                <a:solidFill>
                  <a:srgbClr val="666600"/>
                </a:solidFill>
                <a:highlight>
                  <a:srgbClr val="EEEEEE"/>
                </a:highlight>
                <a:latin typeface="Oswald"/>
                <a:ea typeface="Oswald"/>
                <a:cs typeface="Oswald"/>
                <a:sym typeface="Oswald"/>
              </a:rPr>
              <a:t>Please Note:</a:t>
            </a:r>
            <a:endParaRPr sz="1200" u="sng">
              <a:solidFill>
                <a:srgbClr val="666600"/>
              </a:solidFill>
              <a:highlight>
                <a:srgbClr val="EEEEEE"/>
              </a:highlight>
              <a:latin typeface="Oswald"/>
              <a:ea typeface="Oswald"/>
              <a:cs typeface="Oswald"/>
              <a:sym typeface="Oswald"/>
            </a:endParaRPr>
          </a:p>
          <a:p>
            <a:pPr indent="0" lvl="0" marL="25400" marR="25400" rtl="0" algn="l">
              <a:lnSpc>
                <a:spcPct val="115000"/>
              </a:lnSpc>
              <a:spcBef>
                <a:spcPts val="0"/>
              </a:spcBef>
              <a:spcAft>
                <a:spcPts val="0"/>
              </a:spcAft>
              <a:buNone/>
            </a:pPr>
            <a:r>
              <a:t/>
            </a:r>
            <a:endParaRPr sz="1200">
              <a:solidFill>
                <a:srgbClr val="666600"/>
              </a:solidFill>
              <a:highlight>
                <a:srgbClr val="EEEEEE"/>
              </a:highlight>
              <a:latin typeface="Oswald"/>
              <a:ea typeface="Oswald"/>
              <a:cs typeface="Oswald"/>
              <a:sym typeface="Oswald"/>
            </a:endParaRPr>
          </a:p>
          <a:p>
            <a:pPr indent="-304800" lvl="0" marL="457200" marR="25400" rtl="0" algn="l">
              <a:lnSpc>
                <a:spcPct val="115000"/>
              </a:lnSpc>
              <a:spcBef>
                <a:spcPts val="0"/>
              </a:spcBef>
              <a:spcAft>
                <a:spcPts val="0"/>
              </a:spcAft>
              <a:buClr>
                <a:srgbClr val="666600"/>
              </a:buClr>
              <a:buSzPts val="1200"/>
              <a:buFont typeface="Oswald"/>
              <a:buChar char="-"/>
            </a:pPr>
            <a:r>
              <a:rPr lang="en" sz="1200">
                <a:solidFill>
                  <a:srgbClr val="666600"/>
                </a:solidFill>
                <a:highlight>
                  <a:srgbClr val="EEEEEE"/>
                </a:highlight>
                <a:latin typeface="Oswald"/>
                <a:ea typeface="Oswald"/>
                <a:cs typeface="Oswald"/>
                <a:sym typeface="Oswald"/>
              </a:rPr>
              <a:t>Python files have extension .py</a:t>
            </a:r>
            <a:endParaRPr sz="1200">
              <a:solidFill>
                <a:srgbClr val="666600"/>
              </a:solidFill>
              <a:highlight>
                <a:srgbClr val="EEEEEE"/>
              </a:highlight>
              <a:latin typeface="Oswald"/>
              <a:ea typeface="Oswald"/>
              <a:cs typeface="Oswald"/>
              <a:sym typeface="Oswald"/>
            </a:endParaRPr>
          </a:p>
          <a:p>
            <a:pPr indent="-304800" lvl="0" marL="457200" marR="25400" rtl="0" algn="l">
              <a:lnSpc>
                <a:spcPct val="115000"/>
              </a:lnSpc>
              <a:spcBef>
                <a:spcPts val="0"/>
              </a:spcBef>
              <a:spcAft>
                <a:spcPts val="0"/>
              </a:spcAft>
              <a:buClr>
                <a:srgbClr val="666600"/>
              </a:buClr>
              <a:buSzPts val="1200"/>
              <a:buFont typeface="Oswald"/>
              <a:buChar char="-"/>
            </a:pPr>
            <a:r>
              <a:rPr lang="en" sz="1200">
                <a:solidFill>
                  <a:srgbClr val="666600"/>
                </a:solidFill>
                <a:highlight>
                  <a:srgbClr val="EEEEEE"/>
                </a:highlight>
                <a:latin typeface="Oswald"/>
                <a:ea typeface="Oswald"/>
                <a:cs typeface="Oswald"/>
                <a:sym typeface="Oswald"/>
              </a:rPr>
              <a:t>Python is case-sensitive </a:t>
            </a:r>
            <a:r>
              <a:rPr lang="en" sz="1200">
                <a:solidFill>
                  <a:srgbClr val="666600"/>
                </a:solidFill>
                <a:highlight>
                  <a:srgbClr val="EEEEEE"/>
                </a:highlight>
                <a:latin typeface="Oswald"/>
                <a:ea typeface="Oswald"/>
                <a:cs typeface="Oswald"/>
                <a:sym typeface="Oswald"/>
              </a:rPr>
              <a:t>programming</a:t>
            </a:r>
            <a:r>
              <a:rPr lang="en" sz="1200">
                <a:solidFill>
                  <a:srgbClr val="666600"/>
                </a:solidFill>
                <a:highlight>
                  <a:srgbClr val="EEEEEE"/>
                </a:highlight>
                <a:latin typeface="Oswald"/>
                <a:ea typeface="Oswald"/>
                <a:cs typeface="Oswald"/>
                <a:sym typeface="Oswald"/>
              </a:rPr>
              <a:t> language.</a:t>
            </a:r>
            <a:endParaRPr sz="1200">
              <a:solidFill>
                <a:srgbClr val="666600"/>
              </a:solidFill>
              <a:highlight>
                <a:srgbClr val="EEEEEE"/>
              </a:highlight>
              <a:latin typeface="Oswald"/>
              <a:ea typeface="Oswald"/>
              <a:cs typeface="Oswald"/>
              <a:sym typeface="Oswald"/>
            </a:endParaRPr>
          </a:p>
          <a:p>
            <a:pPr indent="-304800" lvl="0" marL="457200" marR="25400" rtl="0" algn="l">
              <a:lnSpc>
                <a:spcPct val="115000"/>
              </a:lnSpc>
              <a:spcBef>
                <a:spcPts val="0"/>
              </a:spcBef>
              <a:spcAft>
                <a:spcPts val="0"/>
              </a:spcAft>
              <a:buClr>
                <a:schemeClr val="dk1"/>
              </a:buClr>
              <a:buSzPts val="1200"/>
              <a:buFont typeface="Oswald"/>
              <a:buChar char="-"/>
            </a:pPr>
            <a:r>
              <a:rPr lang="en" sz="1200">
                <a:solidFill>
                  <a:schemeClr val="dk1"/>
                </a:solidFill>
                <a:highlight>
                  <a:srgbClr val="FFFFFF"/>
                </a:highlight>
                <a:latin typeface="Oswald"/>
                <a:ea typeface="Oswald"/>
                <a:cs typeface="Oswald"/>
                <a:sym typeface="Oswald"/>
              </a:rPr>
              <a:t>Blocks of code are denoted by line indentation</a:t>
            </a:r>
            <a:endParaRPr sz="1200">
              <a:solidFill>
                <a:schemeClr val="dk1"/>
              </a:solidFill>
              <a:highlight>
                <a:srgbClr val="FFFFFF"/>
              </a:highlight>
              <a:latin typeface="Oswald"/>
              <a:ea typeface="Oswald"/>
              <a:cs typeface="Oswald"/>
              <a:sym typeface="Oswald"/>
            </a:endParaRPr>
          </a:p>
          <a:p>
            <a:pPr indent="0" lvl="0" marL="0" marR="25400" rtl="0" algn="l">
              <a:lnSpc>
                <a:spcPct val="115000"/>
              </a:lnSpc>
              <a:spcBef>
                <a:spcPts val="0"/>
              </a:spcBef>
              <a:spcAft>
                <a:spcPts val="0"/>
              </a:spcAft>
              <a:buNone/>
            </a:pPr>
            <a:r>
              <a:t/>
            </a:r>
            <a:endParaRPr sz="1200">
              <a:solidFill>
                <a:schemeClr val="dk1"/>
              </a:solidFill>
              <a:highlight>
                <a:srgbClr val="FFFFFF"/>
              </a:highlight>
              <a:latin typeface="Oswald"/>
              <a:ea typeface="Oswald"/>
              <a:cs typeface="Oswald"/>
              <a:sym typeface="Oswald"/>
            </a:endParaRPr>
          </a:p>
          <a:p>
            <a:pPr indent="0" lvl="0" marL="0" rtl="0" algn="l">
              <a:lnSpc>
                <a:spcPct val="115000"/>
              </a:lnSpc>
              <a:spcBef>
                <a:spcPts val="0"/>
              </a:spcBef>
              <a:spcAft>
                <a:spcPts val="0"/>
              </a:spcAft>
              <a:buNone/>
            </a:pPr>
            <a:r>
              <a:rPr lang="en" sz="1200" u="sng">
                <a:solidFill>
                  <a:schemeClr val="dk1"/>
                </a:solidFill>
                <a:latin typeface="Oswald"/>
                <a:ea typeface="Oswald"/>
                <a:cs typeface="Oswald"/>
                <a:sym typeface="Oswald"/>
              </a:rPr>
              <a:t>Quotations in Python</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accepts single ('), double (") and triple (''' or """) quotes to denote string literals, as long as the same type of quote starts and ends the string</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print(“a”,’apple’,’’’This is a paragraph. So it contains multiple lines’’’)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o/p: a apple This is a paragraph. So it contains multiple lines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u="sng">
                <a:solidFill>
                  <a:schemeClr val="dk1"/>
                </a:solidFill>
                <a:latin typeface="Oswald"/>
                <a:ea typeface="Oswald"/>
                <a:cs typeface="Oswald"/>
                <a:sym typeface="Oswald"/>
              </a:rPr>
              <a:t>Comments in Python</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It supports single-line and multi-line comments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#This is a comment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This is multiline comments.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We can use triple quotations.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 print any string within quotations (either single/double):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‘Hi’ “) → ‘Hi’</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 Hello“ ’) → “Hello”</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 print in new line: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print(“\n”) → empty line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print(“Hello \nWorld”) → Hello</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                                                World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 print with tab space between strings: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 &gt;&gt;&gt; print(“Hello \t Friends”) → Hello	Friends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 print any user-defined strings within quotations/special characters/symbols: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a = input() #i/p: Good!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\’a\’ ”) → ‘Good!’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 a “) → @Good!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Please note that if we have to print any strings within quotes/special characters, please write back slash(\) followed by any quote/special characters before and after the user defined string within double quotes.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do not use any terminators at the end of the statements as it is a line by line interpreter (So no </a:t>
            </a:r>
            <a:r>
              <a:rPr lang="en" sz="1200">
                <a:solidFill>
                  <a:schemeClr val="dk1"/>
                </a:solidFill>
                <a:latin typeface="Oswald"/>
                <a:ea typeface="Oswald"/>
                <a:cs typeface="Oswald"/>
                <a:sym typeface="Oswald"/>
              </a:rPr>
              <a:t>semicolon</a:t>
            </a:r>
            <a:r>
              <a:rPr lang="en" sz="1200">
                <a:solidFill>
                  <a:schemeClr val="dk1"/>
                </a:solidFill>
                <a:latin typeface="Oswald"/>
                <a:ea typeface="Oswald"/>
                <a:cs typeface="Oswald"/>
                <a:sym typeface="Oswald"/>
              </a:rPr>
              <a:t>(;) at the end!)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u="sng">
                <a:solidFill>
                  <a:schemeClr val="dk1"/>
                </a:solidFill>
                <a:latin typeface="Oswald"/>
                <a:ea typeface="Oswald"/>
                <a:cs typeface="Oswald"/>
                <a:sym typeface="Oswald"/>
              </a:rPr>
              <a:t>Variables:</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A Python variable  </a:t>
            </a:r>
            <a:r>
              <a:rPr lang="en" sz="1200">
                <a:solidFill>
                  <a:schemeClr val="dk1"/>
                </a:solidFill>
                <a:latin typeface="Oswald"/>
                <a:ea typeface="Oswald"/>
                <a:cs typeface="Oswald"/>
                <a:sym typeface="Oswald"/>
              </a:rPr>
              <a:t>do not need explicit declaration to reserve memory space or you can say to create a variable.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It is created automatically when you assign a value to it.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The equal sign (=) is used to assign values to variables.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The operand to the left of the = operator is the name of the variable and the operand to the right of the = operator is the value stored in the variable.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There are certain rules which should be taken care while naming a Python variable: </a:t>
            </a:r>
            <a:endParaRPr sz="1200">
              <a:solidFill>
                <a:schemeClr val="dk1"/>
              </a:solidFill>
              <a:latin typeface="Oswald"/>
              <a:ea typeface="Oswald"/>
              <a:cs typeface="Oswald"/>
              <a:sym typeface="Oswald"/>
            </a:endParaRPr>
          </a:p>
          <a:p>
            <a:pPr indent="-304800" lvl="0" marL="457200" rtl="0" algn="l">
              <a:lnSpc>
                <a:spcPct val="115000"/>
              </a:lnSpc>
              <a:spcBef>
                <a:spcPts val="1200"/>
              </a:spcBef>
              <a:spcAft>
                <a:spcPts val="0"/>
              </a:spcAft>
              <a:buClr>
                <a:schemeClr val="dk1"/>
              </a:buClr>
              <a:buSzPts val="1200"/>
              <a:buFont typeface="Oswald"/>
              <a:buChar char="●"/>
            </a:pPr>
            <a:r>
              <a:rPr lang="en" sz="1200">
                <a:solidFill>
                  <a:schemeClr val="dk1"/>
                </a:solidFill>
                <a:latin typeface="Oswald"/>
                <a:ea typeface="Oswald"/>
                <a:cs typeface="Oswald"/>
                <a:sym typeface="Oswald"/>
              </a:rPr>
              <a:t>A variable name must start with a letter or the underscore character</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It cannot start with a number or any special character like $, (, * % etc.</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It can only contain </a:t>
            </a:r>
            <a:r>
              <a:rPr lang="en" sz="1200">
                <a:solidFill>
                  <a:schemeClr val="dk1"/>
                </a:solidFill>
                <a:latin typeface="Oswald"/>
                <a:ea typeface="Oswald"/>
                <a:cs typeface="Oswald"/>
                <a:sym typeface="Oswald"/>
              </a:rPr>
              <a:t>alphanumeric</a:t>
            </a:r>
            <a:r>
              <a:rPr lang="en" sz="1200">
                <a:solidFill>
                  <a:schemeClr val="dk1"/>
                </a:solidFill>
                <a:latin typeface="Oswald"/>
                <a:ea typeface="Oswald"/>
                <a:cs typeface="Oswald"/>
                <a:sym typeface="Oswald"/>
              </a:rPr>
              <a:t> characters and underscores (A-z, 0-9, and _ )</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They are case-sensitive which means Name and NAME are two different variables in Python.</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Char char="●"/>
            </a:pPr>
            <a:r>
              <a:rPr lang="en" sz="1200">
                <a:solidFill>
                  <a:schemeClr val="dk1"/>
                </a:solidFill>
                <a:latin typeface="Oswald"/>
                <a:ea typeface="Oswald"/>
                <a:cs typeface="Oswald"/>
                <a:sym typeface="Oswald"/>
              </a:rPr>
              <a:t>Reserved keywords cannot be used naming the variable.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For example,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counter = 100          # Creates an integer variable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miles   = 1000.0       # Creates a floating point variable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name    = "Apple"   # Creates a string variable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print(counter) → 100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print(miles) → 1000.0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print(name) → Apple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 delete a Variable,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del counter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u="sng">
                <a:solidFill>
                  <a:schemeClr val="dk1"/>
                </a:solidFill>
                <a:latin typeface="Oswald"/>
                <a:ea typeface="Oswald"/>
                <a:cs typeface="Oswald"/>
                <a:sym typeface="Oswald"/>
              </a:rPr>
              <a:t>Multiple Assignment of Variables:</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a=b=c =100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print(a,b,c) → 100 100 100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a,b,c = 100,1000.1,”A”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print(a,b,c) → 100 1000.1 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u="sng">
                <a:solidFill>
                  <a:schemeClr val="dk1"/>
                </a:solidFill>
                <a:latin typeface="Oswald"/>
                <a:ea typeface="Oswald"/>
                <a:cs typeface="Oswald"/>
                <a:sym typeface="Oswald"/>
              </a:rPr>
              <a:t>Data types:</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used to define the type of a variable.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It defines what type of data we are going to store in a variable.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The data stored in memory can be of many types.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For example,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a person's age is stored as a numeric value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his or her address is stored as alphanumeric characters.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has various built-in data types as follows: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Numeric - int, float, complex</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String - str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Sequence - list, tuple, range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Binary - bytes, bytearray, memoryview</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Mapping - dict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Boolean - bool</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Set - set, frozenset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None - NoneType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u="sng">
                <a:solidFill>
                  <a:schemeClr val="dk1"/>
                </a:solidFill>
                <a:latin typeface="Oswald"/>
                <a:ea typeface="Oswald"/>
                <a:cs typeface="Oswald"/>
                <a:sym typeface="Oswald"/>
              </a:rPr>
              <a:t>Numeric Data Type:</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numeric data types store numeric values.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Number objects are created when you assign a value to them.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For example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var1 = 1</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var2 = 10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var3 = 10.023</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supports four different numerical types as follows,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int (signed integers)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long (long integers, they can also be represented in octal and hexadecimal)</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float (floating point real values)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complex (complex numbers)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Examples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Here are some examples of numbers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int	long	float	complex</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10	51924361L	0.0	3.14j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100	-0x19323L	15.20	45.j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-786	0122L	-21.9	9.322e-36j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080	0xDEFABCECBDAECBFBAEl	32.3+e18	.876j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-0490	535633629843L	-90.	-.6545+0J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-0x260	-052318172735L	-32.54e100	3e+26J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0x69	-4721885298529L	70.2-E12	4.53e-7j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allows you to use a lowercase l with long, but it is recommended that you use only an uppercase L to avoid confusion with the number 1.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displays long integers with an uppercase L.</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A complex number consists of an ordered pair of real floating-point numbers denoted by x + yj, where x and y are the real numbers and j is the imaginary unit.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Example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Following is an example to show the usage of Integer, Float and Complex numbers: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 integer variable.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a=100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print("The type of variable having value", a, " is ", type(a))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 float variable.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b=20.345</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print("The type of variable having value", b, " is ", type(b))</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 complex variable.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c=10+3j</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print("The type of variable having value", c, " is ", type(c))</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String Data Type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Python Strings are identified as a contiguous set of characters represented in the quotation marks.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It allows for either pairs of single or double quotes. Subsets of strings can be taken using the slice operator ([ ] and [:] ) with indexes starting at 0 in the beginning of the string and working their way from -1 at the end.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The plus (+) sign is the string concatenation operator and the asterisk (*) is the repetition operator in Python.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For example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str = 'Hello World!'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(str)          # Prints complete string</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(str[0])       # Prints first character of the string</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(str[2:5])     # Prints characters starting from 3rd to 5th</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(str[2:])      # Prints string starting from 3rd character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(str * 2)      # Prints string two times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 (str + "TEST") # Prints concatenated string</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o/p: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Hello World!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H</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llo</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llo World!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Hello World!Hello World!</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Hello World!TEST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u="sng">
                <a:solidFill>
                  <a:schemeClr val="dk1"/>
                </a:solidFill>
                <a:latin typeface="Oswald"/>
                <a:ea typeface="Oswald"/>
                <a:cs typeface="Oswald"/>
                <a:sym typeface="Oswald"/>
              </a:rPr>
              <a:t>Boolean Data Types:</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Python boolean type is one of built-in data types which represents one of the two values either True or False.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Python bool() function allows you to evaluate the value of any expression and returns either True or False based on the expression.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Example: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 = True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 display the value of 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u="sng">
                <a:solidFill>
                  <a:schemeClr val="dk1"/>
                </a:solidFill>
                <a:latin typeface="Oswald"/>
                <a:ea typeface="Oswald"/>
                <a:cs typeface="Oswald"/>
                <a:sym typeface="Oswald"/>
              </a:rPr>
              <a:t>Data Type Conversion / TYPE CAST: </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To perform conversions between the built-in data types.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To convert data between different Python data types, you simply use the type name as a function.</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u="sng">
                <a:solidFill>
                  <a:schemeClr val="dk1"/>
                </a:solidFill>
                <a:latin typeface="Oswald"/>
                <a:ea typeface="Oswald"/>
                <a:cs typeface="Oswald"/>
                <a:sym typeface="Oswald"/>
              </a:rPr>
              <a:t>Conversion to int</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To convert number, float and string into integer data type: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 = int(1)     # a will be 1</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b = int(2.2)   # b will be 2</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c = int("3")   # c will be 3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(b)</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(c)</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o/p:</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1</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2</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3</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u="sng">
                <a:solidFill>
                  <a:schemeClr val="dk1"/>
                </a:solidFill>
                <a:latin typeface="Oswald"/>
                <a:ea typeface="Oswald"/>
                <a:cs typeface="Oswald"/>
                <a:sym typeface="Oswald"/>
              </a:rPr>
              <a:t>Conversion to float: </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To convert number, float and string into float data type: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 = float(1)     # a will be 1.0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b = float(2.2)   # b will be 2.2</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c = float("3.3") # c will be 3.3</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&gt;&gt;&gt;print (b)</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(c)</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o/p: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1.0</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2.2</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3</a:t>
            </a:r>
            <a:r>
              <a:rPr lang="en" sz="1200">
                <a:solidFill>
                  <a:schemeClr val="dk1"/>
                </a:solidFill>
                <a:latin typeface="Oswald"/>
                <a:ea typeface="Oswald"/>
                <a:cs typeface="Oswald"/>
                <a:sym typeface="Oswald"/>
              </a:rPr>
              <a:t>.3</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u="sng">
                <a:solidFill>
                  <a:schemeClr val="dk1"/>
                </a:solidFill>
                <a:latin typeface="Oswald"/>
                <a:ea typeface="Oswald"/>
                <a:cs typeface="Oswald"/>
                <a:sym typeface="Oswald"/>
              </a:rPr>
              <a:t>Conversion to string:</a:t>
            </a:r>
            <a:r>
              <a:rPr lang="en" sz="1200">
                <a:solidFill>
                  <a:schemeClr val="dk1"/>
                </a:solidFill>
                <a:latin typeface="Oswald"/>
                <a:ea typeface="Oswald"/>
                <a:cs typeface="Oswald"/>
                <a:sym typeface="Oswald"/>
              </a:rPr>
              <a:t>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To convert number, integer, ,float into string data type: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 = str(1)     # a will be "1"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b = str(2.2)   # b will be "2.2"</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c = str("3.3") # c will be "3.3"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(a)</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(b)</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&gt;&gt;&gt; print (c)</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o/p: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1</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2.2</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3.3</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There are several built-in functions to perform conversion from one data type to another.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Oswald"/>
                <a:ea typeface="Oswald"/>
                <a:cs typeface="Oswald"/>
                <a:sym typeface="Oswald"/>
              </a:rPr>
              <a:t>These  are some of the functions return a new object representing the converted value.</a:t>
            </a:r>
            <a:endParaRPr sz="1200">
              <a:solidFill>
                <a:schemeClr val="dk1"/>
              </a:solidFill>
              <a:latin typeface="Oswald"/>
              <a:ea typeface="Oswald"/>
              <a:cs typeface="Oswald"/>
              <a:sym typeface="Oswald"/>
            </a:endParaRPr>
          </a:p>
          <a:p>
            <a:pPr indent="-304800" lvl="0" marL="457200" rtl="0" algn="l">
              <a:lnSpc>
                <a:spcPct val="115000"/>
              </a:lnSpc>
              <a:spcBef>
                <a:spcPts val="120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ord(x) - Converts a single character to its integer value.</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en" sz="1200">
                <a:solidFill>
                  <a:schemeClr val="dk1"/>
                </a:solidFill>
                <a:latin typeface="Oswald"/>
                <a:ea typeface="Oswald"/>
                <a:cs typeface="Oswald"/>
                <a:sym typeface="Oswald"/>
              </a:rPr>
              <a:t>chr(x) - Converts an integer to a character. </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General Syntax:  </a:t>
            </a:r>
            <a:r>
              <a:rPr lang="en" sz="1200">
                <a:solidFill>
                  <a:schemeClr val="dk1"/>
                </a:solidFill>
                <a:latin typeface="Oswald"/>
                <a:ea typeface="Oswald"/>
                <a:cs typeface="Oswald"/>
                <a:sym typeface="Oswald"/>
              </a:rPr>
              <a:t>data_type</a:t>
            </a:r>
            <a:r>
              <a:rPr lang="en" sz="1200">
                <a:solidFill>
                  <a:schemeClr val="dk1"/>
                </a:solidFill>
                <a:latin typeface="Oswald"/>
                <a:ea typeface="Oswald"/>
                <a:cs typeface="Oswald"/>
                <a:sym typeface="Oswald"/>
              </a:rPr>
              <a:t>(variable)</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&gt;&gt;&gt; a = 12.34</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print(int(a)) → 12</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ASCII conversion:</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Integer to character</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&gt;&gt;&gt; A = int(input()) → 122</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print(chr(A)) → z</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Character to integer</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&gt;&gt;&gt; A = input() → A</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print(ord(A)) </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rPr lang="en" sz="1200">
                <a:solidFill>
                  <a:schemeClr val="dk1"/>
                </a:solidFill>
                <a:latin typeface="Oswald"/>
                <a:ea typeface="Oswald"/>
                <a:cs typeface="Oswald"/>
                <a:sym typeface="Oswald"/>
              </a:rPr>
              <a:t>Here, ord is a special function used in python to convert character input to an integer value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u="sng">
                <a:solidFill>
                  <a:schemeClr val="dk1"/>
                </a:solidFill>
                <a:latin typeface="Oswald"/>
                <a:ea typeface="Oswald"/>
                <a:cs typeface="Oswald"/>
                <a:sym typeface="Oswald"/>
              </a:rPr>
              <a:t>Math Functions:</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A built-in module that you can use for mathematical tasks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i</a:t>
            </a:r>
            <a:r>
              <a:rPr lang="en" sz="1200">
                <a:solidFill>
                  <a:schemeClr val="dk1"/>
                </a:solidFill>
                <a:latin typeface="Oswald"/>
                <a:ea typeface="Oswald"/>
                <a:cs typeface="Oswald"/>
                <a:sym typeface="Oswald"/>
              </a:rPr>
              <a:t>mport math → first we need to import math into a program</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math.ceil(1.234) - to get round off to higher value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math.floor(1.234) - to get round off to lower value</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math.sin(x) / math.cos(x) / math.tan(x) - return sine / cosine / tangent of a number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math.factorial(x) - to return factorial of a number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math.gcd(x,y) - returns the gcd/hcf of two numbers</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math.log(x) - returns the log of a number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math.sqrt(x)  - returns the square root of a number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math.pow(x,y) - returns the power of a number</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To print the floating value with 2 decimal places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a:t>
            </a:r>
            <a:r>
              <a:rPr lang="en" sz="1200">
                <a:solidFill>
                  <a:schemeClr val="dk1"/>
                </a:solidFill>
                <a:latin typeface="Oswald"/>
                <a:ea typeface="Oswald"/>
                <a:cs typeface="Oswald"/>
                <a:sym typeface="Oswald"/>
              </a:rPr>
              <a:t>n</a:t>
            </a:r>
            <a:r>
              <a:rPr lang="en" sz="1200">
                <a:solidFill>
                  <a:schemeClr val="dk1"/>
                </a:solidFill>
                <a:latin typeface="Oswald"/>
                <a:ea typeface="Oswald"/>
                <a:cs typeface="Oswald"/>
                <a:sym typeface="Oswald"/>
              </a:rPr>
              <a:t>um = float(input())</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200">
                <a:solidFill>
                  <a:schemeClr val="dk1"/>
                </a:solidFill>
                <a:latin typeface="Oswald"/>
                <a:ea typeface="Oswald"/>
                <a:cs typeface="Oswald"/>
                <a:sym typeface="Oswald"/>
              </a:rPr>
              <a:t>&gt;&gt;&gt; print(“%.2f”%num)</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45720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t/>
            </a:r>
            <a:endParaRPr sz="1200" u="sng">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t/>
            </a:r>
            <a:endParaRPr sz="1200" u="sng">
              <a:solidFill>
                <a:schemeClr val="dk1"/>
              </a:solidFill>
              <a:latin typeface="Oswald"/>
              <a:ea typeface="Oswald"/>
              <a:cs typeface="Oswald"/>
              <a:sym typeface="Oswald"/>
            </a:endParaRPr>
          </a:p>
          <a:p>
            <a:pPr indent="0" lvl="0" marL="0" rtl="0" algn="l">
              <a:spcBef>
                <a:spcPts val="1200"/>
              </a:spcBef>
              <a:spcAft>
                <a:spcPts val="0"/>
              </a:spcAft>
              <a:buNone/>
            </a:pPr>
            <a:r>
              <a:t/>
            </a:r>
            <a:endParaRPr sz="1200">
              <a:latin typeface="Oswald"/>
              <a:ea typeface="Oswald"/>
              <a:cs typeface="Oswald"/>
              <a:sym typeface="Oswa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2a5bd22c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2a5bd22c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latin typeface="Oswald"/>
                <a:ea typeface="Oswald"/>
                <a:cs typeface="Oswald"/>
                <a:sym typeface="Oswald"/>
              </a:rPr>
              <a:t>Python Arithmetic Operators: </a:t>
            </a:r>
            <a:endParaRPr sz="1200" u="sng">
              <a:latin typeface="Oswald"/>
              <a:ea typeface="Oswald"/>
              <a:cs typeface="Oswald"/>
              <a:sym typeface="Oswald"/>
            </a:endParaRPr>
          </a:p>
          <a:p>
            <a:pPr indent="0" lvl="0" marL="0" rtl="0" algn="l">
              <a:spcBef>
                <a:spcPts val="0"/>
              </a:spcBef>
              <a:spcAft>
                <a:spcPts val="0"/>
              </a:spcAft>
              <a:buNone/>
            </a:pPr>
            <a:r>
              <a:t/>
            </a:r>
            <a:endParaRPr sz="1200" u="sng">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Used to perform mathematical operations on numerical values.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These operations are Addition, Subtraction, Multiplication, Division, Modulus, Exponents and Floor Division.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Operator   Name	                Example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Addition	10 + 20 = 30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Subtraction	20 – 10 = 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Multiplication	10 * 20 = 200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Division	20 / 10 =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Modulus	22 % 10 =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Exponent	4**2 = 16</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	Floor Division	9//2 = 4</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Example: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21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b = 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Addition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31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Subtraction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11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Multiplication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210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Division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2.1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Modulus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Exponent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print ("a ** b : ", a ** b) → </a:t>
            </a:r>
            <a:r>
              <a:rPr lang="en" sz="1200">
                <a:solidFill>
                  <a:schemeClr val="dk1"/>
                </a:solidFill>
                <a:latin typeface="Oswald"/>
                <a:ea typeface="Oswald"/>
                <a:cs typeface="Oswald"/>
                <a:sym typeface="Oswald"/>
              </a:rPr>
              <a:t>16679880978201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Floor Division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2</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a:p>
            <a:pPr indent="0" lvl="0" marL="0" rtl="0" algn="l">
              <a:spcBef>
                <a:spcPts val="0"/>
              </a:spcBef>
              <a:spcAft>
                <a:spcPts val="0"/>
              </a:spcAft>
              <a:buNone/>
            </a:pPr>
            <a:r>
              <a:rPr lang="en" sz="1200" u="sng">
                <a:latin typeface="Oswald"/>
                <a:ea typeface="Oswald"/>
                <a:cs typeface="Oswald"/>
                <a:sym typeface="Oswald"/>
              </a:rPr>
              <a:t>Comparison Operators: </a:t>
            </a:r>
            <a:endParaRPr sz="1200" u="sng">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To compare the values on either sides of them and decide the relation among them. </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They are also called relational operators.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These operators are equal, not equal, greater than, less than, greater than or equal to and less than or equal to.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Operator Name	                 Example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Equal	             4 == 5 is not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Not Equal	4 != 5 is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	Greater Than	4 &gt; 5 is not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&lt;	Less Than	4 &lt; 5 is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	Greater than or Equal to	4 &gt;= 5 is not true.</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&lt;=	Less than or Equal to	4 &lt;= 5 is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Example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4</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b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Equal</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False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Not Equal</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b : ", a != b) →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Greater Than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&gt; b : ", a &gt; b) → False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Less Than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&lt; b : ", a &lt; b) →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Greater Than or Equal to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&gt;= b : ", a &gt;= b) → False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Less Than or Equal to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&lt;= b : ", a &lt;= b) →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None/>
            </a:pPr>
            <a:r>
              <a:rPr lang="en" sz="1200" u="sng">
                <a:latin typeface="Oswald"/>
                <a:ea typeface="Oswald"/>
                <a:cs typeface="Oswald"/>
                <a:sym typeface="Oswald"/>
              </a:rPr>
              <a:t>Assignment Operators:</a:t>
            </a:r>
            <a:endParaRPr sz="1200"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u="sng">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To assign values to variables.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These operators include simple assignment operator, addition assign, subtraction assign, multiplication assign, division and assign operators etc.</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Operator      Name              	Example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Assignment Operator	a = 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Addition Assignment	a += 5 (Same as a = 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Subtraction Assignment	a -= 5 (Same as a = 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Multiplication Assignment	a *= 5 (Same as a = 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Division Assignment	a /= 5 (Same as a = 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Remainder Assignment	a %= 5 (Same as a = 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Exponent Assignment	a **= 2 (Same as a = a ** 2)</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	Floor Division Assignment	a //= 3 (Same as a = a //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Example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Assignment Operator</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Addition Assignment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5 : ", a) → 105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Subtraction Assignment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5 : ", a) → 100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Multiplication Assignment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5 : ", a) → 500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Division Assignment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5 : ",a) → 100.0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Remainder Assignment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3 : ", a) → 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Exponent Assignment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&gt;&gt;&gt; print ("a **= 2 : ", a) → 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Floor Division Assignment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 //=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print ("a //= 3 : ", a) → 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None/>
            </a:pPr>
            <a:r>
              <a:rPr lang="en" sz="1200" u="sng">
                <a:latin typeface="Oswald"/>
                <a:ea typeface="Oswald"/>
                <a:cs typeface="Oswald"/>
                <a:sym typeface="Oswald"/>
              </a:rPr>
              <a:t>Bitwise Operators:</a:t>
            </a:r>
            <a:endParaRPr sz="1200" u="sng">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Bitwise operator works on bits and performs bit by bit operation. </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if a = 60; and b = 13; </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Now in the binary format their values will be 0011 1100 and 0000 1101 respectively.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0011 1100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b = 0000 1101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a&amp;b = 12 (0000 1100)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a|b = 61 (0011 1101)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a^b = 49 (0011 0001)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-61 (1100 0011)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&lt;&lt; 2 = 240 (1111 0000)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a&gt;&gt;2 = 15 (0000 1111)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Operator  Name	                            Example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&amp;	Binary AND	Sets each bit to 1 if both bits are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OR	Sets each bit to 1 if one of two bits is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XOR	Sets each bit to 1 if only one of two bits is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Ones Complement	Inverts all the bits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&lt;&lt;	Binary Left Shift	Shift left by pushing zeros in from the right and let the leftmost bits fall off</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&gt;&gt;	Binary Right Shift	Shift right by pushing copies of the leftmost bit in from the left, and let the rightmost bits fall off</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Example: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a = 60            # 60 = 0011 1100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b = 13            # 13 = 0000 1101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AND</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c = a &amp; b        # 12 = 0000 1100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print ("a &amp; b : ", c)</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OR</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c = a | b        # 61 = 0011 1101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print ("a | b : ", c)</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XOR</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c = a ^ b        # 49 = 0011 0001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print ("a ^ b : ", c)</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Ones Complement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c = ~a;           # -61 = 1100 0011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print ("~a : ", c)</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Left Shift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c = a &lt;&lt; 2;       # 240 = 1111 0000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print ("a &lt;&lt; 2 : ", c)</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Binary Right Shift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c = a &gt;&gt; 2;       # 15 = 0000 1111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solidFill>
                  <a:schemeClr val="dk1"/>
                </a:solidFill>
                <a:latin typeface="Oswald"/>
                <a:ea typeface="Oswald"/>
                <a:cs typeface="Oswald"/>
                <a:sym typeface="Oswald"/>
              </a:rPr>
              <a:t>&gt;&gt;&gt; </a:t>
            </a:r>
            <a:r>
              <a:rPr lang="en" sz="1200">
                <a:latin typeface="Oswald"/>
                <a:ea typeface="Oswald"/>
                <a:cs typeface="Oswald"/>
                <a:sym typeface="Oswald"/>
              </a:rPr>
              <a:t>print ("a &gt;&gt; 2 : ", c)</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 &amp; b :  12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 | b :  61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 ^ b :  49</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 :  -61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 &gt;&gt; 2 :  240</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a &gt;&gt; 2 :  15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None/>
            </a:pPr>
            <a:r>
              <a:rPr lang="en" sz="1200" u="sng">
                <a:latin typeface="Oswald"/>
                <a:ea typeface="Oswald"/>
                <a:cs typeface="Oswald"/>
                <a:sym typeface="Oswald"/>
              </a:rPr>
              <a:t>Logical Operato</a:t>
            </a:r>
            <a:r>
              <a:rPr lang="en" sz="1200" u="sng">
                <a:latin typeface="Oswald"/>
                <a:ea typeface="Oswald"/>
                <a:cs typeface="Oswald"/>
                <a:sym typeface="Oswald"/>
              </a:rPr>
              <a:t>rs: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Operator	                           Description						       Example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a:t>
            </a:r>
            <a:r>
              <a:rPr lang="en" sz="1200">
                <a:latin typeface="Oswald"/>
                <a:ea typeface="Oswald"/>
                <a:cs typeface="Oswald"/>
                <a:sym typeface="Oswald"/>
              </a:rPr>
              <a:t>nd  Logical AND	If both the operands are true then condition becomes true.	(a and b) is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or Logical OR	      If any of the two operands are non-zero then condition becomes true.	(a or b) is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not Logical NOT	         Used to reverse the logical state of its operand.                                  Not(a and b) is false.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None/>
            </a:pPr>
            <a:r>
              <a:rPr lang="en" sz="1200" u="sng">
                <a:latin typeface="Oswald"/>
                <a:ea typeface="Oswald"/>
                <a:cs typeface="Oswald"/>
                <a:sym typeface="Oswald"/>
              </a:rPr>
              <a:t>Membership Operator:</a:t>
            </a:r>
            <a:endParaRPr sz="1200" u="sng">
              <a:latin typeface="Oswald"/>
              <a:ea typeface="Oswald"/>
              <a:cs typeface="Oswald"/>
              <a:sym typeface="Oswald"/>
            </a:endParaRPr>
          </a:p>
          <a:p>
            <a:pPr indent="0" lvl="0" marL="0" rtl="0" algn="l">
              <a:spcBef>
                <a:spcPts val="0"/>
              </a:spcBef>
              <a:spcAft>
                <a:spcPts val="0"/>
              </a:spcAft>
              <a:buNone/>
            </a:pPr>
            <a:r>
              <a:t/>
            </a:r>
            <a:endParaRPr sz="1200" u="sng">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To check for membership in a sequence, such as strings, lists, or tuples</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i</a:t>
            </a:r>
            <a:r>
              <a:rPr lang="en" sz="1200">
                <a:latin typeface="Oswald"/>
                <a:ea typeface="Oswald"/>
                <a:cs typeface="Oswald"/>
                <a:sym typeface="Oswald"/>
              </a:rPr>
              <a:t>n → x in y   (if x is a member of y, returns true/1)</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n</a:t>
            </a:r>
            <a:r>
              <a:rPr lang="en" sz="1200">
                <a:latin typeface="Oswald"/>
                <a:ea typeface="Oswald"/>
                <a:cs typeface="Oswald"/>
                <a:sym typeface="Oswald"/>
              </a:rPr>
              <a:t>ot in → x not in y  (if x is not a member of y returns true/1)</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a:p>
            <a:pPr indent="0" lvl="0" marL="0" rtl="0" algn="l">
              <a:spcBef>
                <a:spcPts val="0"/>
              </a:spcBef>
              <a:spcAft>
                <a:spcPts val="0"/>
              </a:spcAft>
              <a:buNone/>
            </a:pPr>
            <a:r>
              <a:rPr lang="en" sz="1200" u="sng">
                <a:latin typeface="Oswald"/>
                <a:ea typeface="Oswald"/>
                <a:cs typeface="Oswald"/>
                <a:sym typeface="Oswald"/>
              </a:rPr>
              <a:t>Identity Operator:</a:t>
            </a:r>
            <a:endParaRPr sz="1200" u="sng">
              <a:latin typeface="Oswald"/>
              <a:ea typeface="Oswald"/>
              <a:cs typeface="Oswald"/>
              <a:sym typeface="Oswald"/>
            </a:endParaRPr>
          </a:p>
          <a:p>
            <a:pPr indent="0" lvl="0" marL="0" rtl="0" algn="l">
              <a:spcBef>
                <a:spcPts val="0"/>
              </a:spcBef>
              <a:spcAft>
                <a:spcPts val="0"/>
              </a:spcAft>
              <a:buNone/>
            </a:pPr>
            <a:r>
              <a:t/>
            </a:r>
            <a:endParaRPr sz="1200" u="sng">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compare the memory locations of two objects</a:t>
            </a:r>
            <a:endParaRPr sz="1200">
              <a:latin typeface="Oswald"/>
              <a:ea typeface="Oswald"/>
              <a:cs typeface="Oswald"/>
              <a:sym typeface="Oswald"/>
            </a:endParaRPr>
          </a:p>
          <a:p>
            <a:pPr indent="0" lvl="0" marL="0" rtl="0" algn="l">
              <a:spcBef>
                <a:spcPts val="0"/>
              </a:spcBef>
              <a:spcAft>
                <a:spcPts val="0"/>
              </a:spcAft>
              <a:buNone/>
            </a:pPr>
            <a:r>
              <a:t/>
            </a:r>
            <a:endParaRPr sz="1200" u="sng">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is → x is y (if id(x) equals id(y), returns true/1)</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is not → x is not y (if id(x) is not equal to id(y), returns true/1)</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2a5bd22c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2a5bd22c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u="sng">
                <a:latin typeface="Oswald"/>
                <a:ea typeface="Oswald"/>
                <a:cs typeface="Oswald"/>
                <a:sym typeface="Oswald"/>
              </a:rPr>
              <a:t>1. if statement:</a:t>
            </a:r>
            <a:endParaRPr sz="1200"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must case in our problem</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syntax:</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Eg: License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age = int(input())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if(age&gt;=18):</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print("You can apply for License!!")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u="sng">
                <a:latin typeface="Oswald"/>
                <a:ea typeface="Oswald"/>
                <a:cs typeface="Oswald"/>
                <a:sym typeface="Oswald"/>
              </a:rPr>
              <a:t>2. if-else statement:</a:t>
            </a:r>
            <a:endParaRPr sz="1200"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either or option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Eg: Pass or Fail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3. </a:t>
            </a:r>
            <a:r>
              <a:rPr lang="en" sz="1200" u="sng">
                <a:latin typeface="Oswald"/>
                <a:ea typeface="Oswald"/>
                <a:cs typeface="Oswald"/>
                <a:sym typeface="Oswald"/>
              </a:rPr>
              <a:t>Nested-if</a:t>
            </a:r>
            <a:endParaRPr sz="1200"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Many conditions -&gt; but previous condition needs to be true to check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my current 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else is optional</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if(condition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if(condition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if(condition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3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2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1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Example: Interview selection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4. </a:t>
            </a:r>
            <a:r>
              <a:rPr lang="en" sz="1200" u="sng">
                <a:latin typeface="Oswald"/>
                <a:ea typeface="Oswald"/>
                <a:cs typeface="Oswald"/>
                <a:sym typeface="Oswald"/>
              </a:rPr>
              <a:t>else-if or ladder-if or elif or cascaded-if:</a:t>
            </a:r>
            <a:endParaRPr sz="1200" u="sng">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multiple conditions, but first condition needs to be false to go to the next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else is optional</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if(condition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elif(condition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elif(condition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final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Ex: Grading System</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grade = float(input())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if(grade&gt;=9.1 and grade&lt;=10.0):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print("A+")</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elif(grade&gt;=8.1 and grade&lt;=9.0):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print("A")</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elif(grade&gt;=7.1 and grade&lt;=8.0):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print("B")</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print("C")</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2a5bd22c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2a5bd22c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Loops: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to repeat the same step for several time... we will use loops.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2 types of loops: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for loop</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When we know the number of iteration. we will use for loop.</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Syntax:</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for i in range(start, end, iteration):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for i in range(5):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print("Hello")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while loop</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-&gt; We will use the while loop, when we don't know the number of iterations.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Syntax:</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while(condition):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iteration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i/p:</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o/p:</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Hello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Hello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Hello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Write a program to count the number of digits in a given number:</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ip: 21342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 Invalid</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ip: 343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op: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constraints: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-1000 &gt;= n &gt;= 1000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21342 =&gt; 21342//10 =&gt; 2134; count+=1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2134 =&gt; 2134//10 =&gt; 213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213 =&gt; 213//10 =&gt; 21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21 =&gt; 21//10 =&gt;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2 =&gt; 2//10 =&gt; 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343 =&gt; 343//10 =&gt; 34</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34 =&gt; 34//10 =&gt;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3 =&gt; 3//10 =&gt; 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do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statements</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n = int(input())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if(n&gt;=-1000 and n&lt;=1000):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if(n==0):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count=0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while(n!=0):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count+=1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 = (int)(n/10)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print(count)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else: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print("Invalid")</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n=21342 =&gt; 2134 =&gt; 213 =&gt; 21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count=0 =&gt; 1 =&gt; 2 =&gt; 3 =&gt; 4 =&gt;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while(21342!=0)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count+=1 =&gt; count = 0 + 1 =&gt; 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 = 21342//10 =&gt; 2134</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while(2134!=0)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count+=1 =&gt; count = 1 + 1 =&gt;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n=n//10 =&gt; n = 2134//10 =&gt; 213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while(213!=0)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count+=1 =&gt; 3</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n=n//10 =&gt; 213//10 =&gt; 21</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while(21!=0)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count+=1 =&gt; 4</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n=n//10 =&gt; n=21//10 =&gt; 2</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while(2!=0) true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count+=1 =&gt; 5</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n=n//10 =&gt; n=2//10 =&gt; 0</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while(0!=0) false</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do-while loop is not applicable in python, because we can't jump back from one location to another after execution because of interpretor.</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indentation created a new body of the loops. if the loop repeats within the body it will accept. other wise it will not be executed.</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do</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statement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while(condition):</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So, if you check here, statements are given above the while, which cannot be traced back from the body of loop. So, </a:t>
            </a:r>
            <a:r>
              <a:rPr lang="en" sz="1200">
                <a:latin typeface="Oswald"/>
                <a:ea typeface="Oswald"/>
                <a:cs typeface="Oswald"/>
                <a:sym typeface="Oswald"/>
              </a:rPr>
              <a:t>that's</a:t>
            </a:r>
            <a:r>
              <a:rPr lang="en" sz="1200">
                <a:latin typeface="Oswald"/>
                <a:ea typeface="Oswald"/>
                <a:cs typeface="Oswald"/>
                <a:sym typeface="Oswald"/>
              </a:rPr>
              <a:t> why do while is not applicable in python.</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1	break statement: Terminates the loop statement.</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2	continue statement: Causes the loop to skip the remainder of its body and immediately retest its condition prior to reiterating.</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200">
                <a:latin typeface="Oswald"/>
                <a:ea typeface="Oswald"/>
                <a:cs typeface="Oswald"/>
                <a:sym typeface="Oswald"/>
              </a:rPr>
              <a:t>3	pass statement: when a statement is required syntactically but you do not want any command or code to execute.</a:t>
            </a:r>
            <a:endParaRPr sz="1200">
              <a:latin typeface="Oswald"/>
              <a:ea typeface="Oswald"/>
              <a:cs typeface="Oswald"/>
              <a:sym typeface="Oswald"/>
            </a:endParaRPr>
          </a:p>
          <a:p>
            <a:pPr indent="0" lvl="0" marL="0" rtl="0" algn="l">
              <a:spcBef>
                <a:spcPts val="0"/>
              </a:spcBef>
              <a:spcAft>
                <a:spcPts val="0"/>
              </a:spcAft>
              <a:buNone/>
            </a:pPr>
            <a:r>
              <a:t/>
            </a:r>
            <a:endParaRPr sz="1200">
              <a:latin typeface="Oswald"/>
              <a:ea typeface="Oswald"/>
              <a:cs typeface="Oswald"/>
              <a:sym typeface="Oswa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2a5bd22c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2a5bd22c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Oswald"/>
                <a:ea typeface="Oswald"/>
                <a:cs typeface="Oswald"/>
                <a:sym typeface="Oswald"/>
              </a:rPr>
              <a:t>SERIES: </a:t>
            </a:r>
            <a:endParaRPr u="sng">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1. 1 2 3 4 5 6 7 ......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1 2 3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1 2 3 4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 = 1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diff = 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no.of.values in row =&gt; 4 =&gt; given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5 =&gt; given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n=int(input())#4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st,diff=1,1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st + diff</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st=1 =&gt; 2 =&gt; 3 =&gt;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diff=1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1 2 3 4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i=0; 0&lt;4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1 + 1 =&gt;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i=1; 1&lt;4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2 + 1 =&gt;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i=2; 2&lt;4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3 + 1 =&gt;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i=3; 3&lt;4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4 + 1 =&gt;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i=4; 4&lt;4 false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2. 2 4 6 8 10 .......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2 4 6 8</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2 4 6 8 10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 =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diff =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no.of.values in row =&gt; 4 =&gt; given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5 =&gt; given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n=int(input())#4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st,diff=2,2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st + diff</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3. 1 1 2 3 3 5 4 7 5 9 ......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1 1 2 3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ip: 10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1 1 2 3 3 5 4 7 5 9</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split the series into even position values and odd position values.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odd: 1 2 3 4 5 .... =&gt; 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even: 1 3 5 7 9 .... =&gt;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st=1, diff=1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st=1, diff=2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n=int(input())#4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sto,ste, = 1,1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diffo,diffe = 1,2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if(i%2==0):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ste = ste + diffe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else: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print(sto,end="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sto = sto + diffo</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op: 1 1 2 3 3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 =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sto = 1 =&gt; 2 =&gt; 3 =&gt;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ste = 1 =&gt; 3 =&gt;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diffo = 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diffe =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i=1, 1&lt;6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if(1==0) false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else: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print(Sto,end="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sto = 1 + 1 =&gt;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i=2, 2&lt;6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if(0==0)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ste = 1 + 2 =&gt;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i=3; 3&lt;6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if(1==0) false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else: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print(sto,end="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sto = 2 + 1 =&gt; 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i=4, 4&lt;6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if(0==0)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ste = 3 + 2 =&gt; 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i=5, 5&lt;6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if(1==0) false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else: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print(Sto)</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sto = 3 + 1 =&gt;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i=6, 6&lt;6 false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4. 2 6 14 26 42 62 ......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4, 8, 12, 16, 20,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n=int(input())#4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for i in range(1,n+1):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st + diff</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diff + 4;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op: 2 6 14 26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n=4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2 =&gt; 6 =&gt; 14 =&gt; 26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4 =&gt; 8 =&gt; 12 =&gt; 16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i=1, 1&lt;5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 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st + diff =&gt; 2 + 4 =&gt; 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diff + 4 =&gt; 4 + 4 =&gt; 8</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i=2, 2&lt;5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=st + diff =&gt; st = 6 + 8 =&gt; 14</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diff + 4 =&gt; 8 + 4 =&gt; 12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i=3, 3&lt;5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st + diff =&gt;14 + 12 =&gt; 26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diff  + 4 =&gt; 12 + 4 =&gt; 16</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i=4, 4&lt;5 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print(st,end="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st = st + diff =&gt; 26 + 16 =&gt; 42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diff = diff + 4 =&gt; 16 + 4 =&gt; 20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i=5, 5&lt;5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u="sng">
              <a:latin typeface="Oswald"/>
              <a:ea typeface="Oswald"/>
              <a:cs typeface="Oswald"/>
              <a:sym typeface="Oswald"/>
            </a:endParaRPr>
          </a:p>
          <a:p>
            <a:pPr indent="0" lvl="0" marL="0" rtl="0" algn="l">
              <a:spcBef>
                <a:spcPts val="0"/>
              </a:spcBef>
              <a:spcAft>
                <a:spcPts val="0"/>
              </a:spcAft>
              <a:buNone/>
            </a:pPr>
            <a:r>
              <a:rPr lang="en" u="sng">
                <a:latin typeface="Oswald"/>
                <a:ea typeface="Oswald"/>
                <a:cs typeface="Oswald"/>
                <a:sym typeface="Oswald"/>
              </a:rPr>
              <a:t>PATTERNS:</a:t>
            </a:r>
            <a:endParaRPr u="sng">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1. n = 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1. rows =&gt; 4 =&gt; 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values in each row</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1 -&gt; 4 =&gt; 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2 -&gt; 4 =&gt; 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3 -&gt; 4 =&gt; 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4 -&gt; 4 =&gt; n</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3. loops =&gt; 2 loops (nested)</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-&gt; 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-&gt; stars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print('*'*n)</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n=4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1. rows = 4 =&gt; 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values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1 -&gt; 1 =&gt; stars based on value of row</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2 -&gt; 2</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3 -&gt; 3</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4 -&gt; 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range(i):</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i=1, 1&lt;5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0&lt;1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1&lt;1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i=2, 2&lt;5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0&lt;2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1&lt;2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j=2, 2&lt;1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print('*'*i)</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3. n=4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 = 4</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values</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4 -&gt; 4</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3 -&gt; 3</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2 -&gt; 2</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1 -&gt; 1</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range(n,0,-1):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print('*'*i)</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range(n,0,-1):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range(i):</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4. n=4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#upper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range(i):</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#lower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range(n-1,0,-1):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range(i):</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#upper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print('*'*i)</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#lower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range(n-1,0,-1):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print('*'*i)</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5.</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1. rows = 4 =&gt; 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values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1 -&gt; 1 =&gt; 	 = 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2 -&gt; 3 =&gt; 2*2-1 = 3</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3 -&gt; 5 =&gt; 2*3-1 = 5</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4 -&gt; 7 =&gt; 2*4-1 = 7</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odd: 2*n-1 =&gt; 4 =&gt; 2*4-1 =&gt; 7</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even: 2*n =&gt; 3 =&gt; 3*2 =&gt; 6</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#values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range((2*i)-1):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n=4</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op:</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i=1, 1&lt;5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0&lt;1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1&lt;1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i=2, 2&lt;5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j=2, 2&lt;3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j=3, 3&lt;3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print("*"*((2*i)-1))</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6.</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n=4</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1. rows = 4 =&gt; n</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2. values: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 '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1 -&gt;  3 = 4-1  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2 -&gt;  2 = 4-2  3</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3 -&gt;  1 = 4-3  5</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4 -&gt;  0 = 4-4  7</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n-i  (2*i)-1</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"*(n-i))+('*'*((2*i)-1)))</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or</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#space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range(n-i):</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range((2*i)-1):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n=4</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op:</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i=1, 1&lt;5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space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j=2, 2&lt;3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j=3, 3&lt;3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0&lt;1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1&lt;1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i=2, 2&lt;5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space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0&lt;2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1&lt;2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j=2, 2&lt;2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j=0, 0&lt;3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j=1, 1&lt;3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j=2, 2&lt;3 true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j=3, 3&lt;3 false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7.</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n=4</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n=int(input())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#upper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range(1,n+1):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#space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range(n-i):</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range((2*i)-1):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#lower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#rows</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for i in range(n-1,0,-1):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#space</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range(n-i):</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 ',end="")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#star</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for j in range((2*i)-1):</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print('*',end="")</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    print()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5b062b3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5b062b3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Sample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40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50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Sample output: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10 20 30 40 50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[10, 20, 30, 40, 50]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print(i,end="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Different types of predefined functions: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 append():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add a new value to our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it will add only at the end of my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variable_name.append(variable/value)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2. map():</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get the input in a single line including spaces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map(datatype, 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Sample 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10 20 30 40 50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Sample output: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10 20 30 40 50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 = int(input())#5</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#create a list variable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list(map(int,input().split()))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3. len():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length function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find the number of values in the given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len(variable)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list(map(float,input().split()))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print(len(a))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4. sum():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sum function is used to add the integer values and float values in the given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for string list, sum() cannot be used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sum(variable)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list(map(float,input().split()))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print(sum(a))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or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without using sum()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sum=0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for i in 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sum+=i</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print(sum)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5. max():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find the maximum value in my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if the list of string type, it will convert it into integer and checks the maximum 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if the list of character values, it will convert it into ascii values and check for the maximum 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max(variable)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list(map(str,input().split()))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print(max(a))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6. min():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find the minimum value in my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if the list of string type, it will convert it into integer and checks the minimum 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if the list of character values, it will convert it into ascii values and check for the minimum 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min(variable)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list(map(str,input().split()))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print(min(a))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7. slicing:</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 can access the values based in indexes.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variable[starting_index : ending_index : iteration]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[10,20,30]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print(a[:2])</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print(a[-1])</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print(a[2:3])</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8. index():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find the given value index in the given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find the first occurance of the search element in the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variable.index(value)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list(map(str,input().split()))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print(a.index("30"))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9. to replace the values: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 = list(map(str,input().split()))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a[a.index("10")] = "20"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print(a[0])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input: 10 20 30 40 50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output: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10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20</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10. sort():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arrange the list values in ascending order.</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variable.sort()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arrange the list values in descending order.</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variable.sort(reverse=True)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11. count():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used to count, how many times the given value is present in the list.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variable.count(value)</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5b062b3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5b062b3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n = int(input())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for i in range(n):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x = int(input())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a.append(x)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b = tuple(a)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print(b)</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-&gt; when i need to get the input values in a single line with space separated.</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 = tuple(map(int,input().split()))</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print(a)</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Tuple methods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len()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sum()</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max()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min()</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index()</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	-&gt; count()</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DATA ANALYSIS</a:t>
            </a:r>
            <a:endParaRPr b="1"/>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r>
              <a:rPr b="1" lang="en">
                <a:latin typeface="Oswald"/>
                <a:ea typeface="Oswald"/>
                <a:cs typeface="Oswald"/>
                <a:sym typeface="Oswald"/>
              </a:rPr>
              <a:t>PRIYANKA B,</a:t>
            </a:r>
            <a:endParaRPr b="1">
              <a:latin typeface="Oswald"/>
              <a:ea typeface="Oswald"/>
              <a:cs typeface="Oswald"/>
              <a:sym typeface="Oswald"/>
            </a:endParaRPr>
          </a:p>
          <a:p>
            <a:pPr indent="0" lvl="0" marL="0" rtl="0" algn="r">
              <a:spcBef>
                <a:spcPts val="0"/>
              </a:spcBef>
              <a:spcAft>
                <a:spcPts val="0"/>
              </a:spcAft>
              <a:buNone/>
            </a:pPr>
            <a:r>
              <a:rPr b="1" lang="en">
                <a:latin typeface="Oswald"/>
                <a:ea typeface="Oswald"/>
                <a:cs typeface="Oswald"/>
                <a:sym typeface="Oswald"/>
              </a:rPr>
              <a:t>Senior Associate Mentor,</a:t>
            </a:r>
            <a:endParaRPr b="1">
              <a:latin typeface="Oswald"/>
              <a:ea typeface="Oswald"/>
              <a:cs typeface="Oswald"/>
              <a:sym typeface="Oswald"/>
            </a:endParaRPr>
          </a:p>
          <a:p>
            <a:pPr indent="0" lvl="0" marL="0" rtl="0" algn="r">
              <a:spcBef>
                <a:spcPts val="0"/>
              </a:spcBef>
              <a:spcAft>
                <a:spcPts val="0"/>
              </a:spcAft>
              <a:buNone/>
            </a:pPr>
            <a:r>
              <a:rPr b="1" lang="en">
                <a:latin typeface="Oswald"/>
                <a:ea typeface="Oswald"/>
                <a:cs typeface="Oswald"/>
                <a:sym typeface="Oswald"/>
              </a:rPr>
              <a:t>Consensus Academy.</a:t>
            </a:r>
            <a:endParaRPr b="1">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Oswald"/>
                <a:ea typeface="Oswald"/>
                <a:cs typeface="Oswald"/>
                <a:sym typeface="Oswald"/>
              </a:rPr>
              <a:t>	-&gt; used to store different data values in sequence.</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	-&gt; Set will not allow duplicate values.</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	-&gt; unordered list expression (there is no constant index positions)</a:t>
            </a:r>
            <a:endParaRPr>
              <a:latin typeface="Oswald"/>
              <a:ea typeface="Oswald"/>
              <a:cs typeface="Oswald"/>
              <a:sym typeface="Oswald"/>
            </a:endParaRPr>
          </a:p>
          <a:p>
            <a:pPr indent="0" lvl="0" marL="0" rtl="0" algn="l">
              <a:spcBef>
                <a:spcPts val="1200"/>
              </a:spcBef>
              <a:spcAft>
                <a:spcPts val="0"/>
              </a:spcAft>
              <a:buNone/>
            </a:pPr>
            <a:r>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	-&gt; {} -&gt; is also used in dictionary</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	-&gt; set()</a:t>
            </a:r>
            <a:endParaRPr>
              <a:latin typeface="Oswald"/>
              <a:ea typeface="Oswald"/>
              <a:cs typeface="Oswald"/>
              <a:sym typeface="Oswald"/>
            </a:endParaRPr>
          </a:p>
          <a:p>
            <a:pPr indent="0" lvl="0" marL="0" rtl="0" algn="l">
              <a:spcBef>
                <a:spcPts val="1200"/>
              </a:spcBef>
              <a:spcAft>
                <a:spcPts val="0"/>
              </a:spcAft>
              <a:buNone/>
            </a:pPr>
            <a:r>
              <a:t/>
            </a:r>
            <a:endParaRPr>
              <a:latin typeface="Oswald"/>
              <a:ea typeface="Oswald"/>
              <a:cs typeface="Oswald"/>
              <a:sym typeface="Oswald"/>
            </a:endParaRPr>
          </a:p>
          <a:p>
            <a:pPr indent="0" lvl="0" marL="0" rtl="0" algn="l">
              <a:spcBef>
                <a:spcPts val="1200"/>
              </a:spcBef>
              <a:spcAft>
                <a:spcPts val="1200"/>
              </a:spcAft>
              <a:buNone/>
            </a:pPr>
            <a:r>
              <a:t/>
            </a:r>
            <a:endParaRPr>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190">
                <a:latin typeface="Oswald"/>
                <a:ea typeface="Oswald"/>
                <a:cs typeface="Oswald"/>
                <a:sym typeface="Oswald"/>
              </a:rPr>
              <a:t>	-&gt; Key and values</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rPr lang="en" sz="1190">
                <a:latin typeface="Oswald"/>
                <a:ea typeface="Oswald"/>
                <a:cs typeface="Oswald"/>
                <a:sym typeface="Oswald"/>
              </a:rPr>
              <a:t>	-&gt; Keys: just the name for values</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rPr lang="en" sz="1190">
                <a:latin typeface="Oswald"/>
                <a:ea typeface="Oswald"/>
                <a:cs typeface="Oswald"/>
                <a:sym typeface="Oswald"/>
              </a:rPr>
              <a:t>	-&gt; values: are the data elements that we are going to store.</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rPr lang="en" sz="1190">
                <a:latin typeface="Oswald"/>
                <a:ea typeface="Oswald"/>
                <a:cs typeface="Oswald"/>
                <a:sym typeface="Oswald"/>
              </a:rPr>
              <a:t>	-&gt; {}</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rPr lang="en" sz="1190">
                <a:latin typeface="Oswald"/>
                <a:ea typeface="Oswald"/>
                <a:cs typeface="Oswald"/>
                <a:sym typeface="Oswald"/>
              </a:rPr>
              <a:t>	-&gt; dict()</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rPr lang="en" sz="1190">
                <a:latin typeface="Oswald"/>
                <a:ea typeface="Oswald"/>
                <a:cs typeface="Oswald"/>
                <a:sym typeface="Oswald"/>
              </a:rPr>
              <a:t>	Syntax:</a:t>
            </a:r>
            <a:endParaRPr sz="1190">
              <a:latin typeface="Oswald"/>
              <a:ea typeface="Oswald"/>
              <a:cs typeface="Oswald"/>
              <a:sym typeface="Oswald"/>
            </a:endParaRPr>
          </a:p>
          <a:p>
            <a:pPr indent="0" lvl="0" marL="0" rtl="0" algn="l">
              <a:lnSpc>
                <a:spcPct val="95000"/>
              </a:lnSpc>
              <a:spcBef>
                <a:spcPts val="1200"/>
              </a:spcBef>
              <a:spcAft>
                <a:spcPts val="0"/>
              </a:spcAft>
              <a:buSzPts val="605"/>
              <a:buNone/>
            </a:pPr>
            <a:r>
              <a:rPr lang="en" sz="1190">
                <a:latin typeface="Oswald"/>
                <a:ea typeface="Oswald"/>
                <a:cs typeface="Oswald"/>
                <a:sym typeface="Oswald"/>
              </a:rPr>
              <a:t>	a = {key1: value1, key2: value2, key3:value3,....}</a:t>
            </a:r>
            <a:endParaRPr sz="1190">
              <a:latin typeface="Oswald"/>
              <a:ea typeface="Oswald"/>
              <a:cs typeface="Oswald"/>
              <a:sym typeface="Oswald"/>
            </a:endParaRPr>
          </a:p>
          <a:p>
            <a:pPr indent="0" lvl="0" marL="0" rtl="0" algn="l">
              <a:lnSpc>
                <a:spcPct val="95000"/>
              </a:lnSpc>
              <a:spcBef>
                <a:spcPts val="1200"/>
              </a:spcBef>
              <a:spcAft>
                <a:spcPts val="1200"/>
              </a:spcAft>
              <a:buSzPts val="605"/>
              <a:buNone/>
            </a:pPr>
            <a:r>
              <a:t/>
            </a:r>
            <a:endParaRPr sz="119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090">
                <a:latin typeface="Oswald"/>
                <a:ea typeface="Oswald"/>
                <a:cs typeface="Oswald"/>
                <a:sym typeface="Oswald"/>
              </a:rPr>
              <a:t>-&gt; group of characters.</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rPr lang="en" sz="1090">
                <a:latin typeface="Oswald"/>
                <a:ea typeface="Oswald"/>
                <a:cs typeface="Oswald"/>
                <a:sym typeface="Oswald"/>
              </a:rPr>
              <a:t>	-&gt; variable = '' / ""</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rPr lang="en" sz="1090">
                <a:latin typeface="Oswald"/>
                <a:ea typeface="Oswald"/>
                <a:cs typeface="Oswald"/>
                <a:sym typeface="Oswald"/>
              </a:rPr>
              <a:t>Methods:</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rPr lang="en" sz="1090">
                <a:latin typeface="Oswald"/>
                <a:ea typeface="Oswald"/>
                <a:cs typeface="Oswald"/>
                <a:sym typeface="Oswald"/>
              </a:rPr>
              <a:t>	-&gt; concat() =&gt; +</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rPr lang="en" sz="1090">
                <a:latin typeface="Oswald"/>
                <a:ea typeface="Oswald"/>
                <a:cs typeface="Oswald"/>
                <a:sym typeface="Oswald"/>
              </a:rPr>
              <a:t>	-&gt; len() =&gt; len(variable)</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rPr lang="en" sz="1090">
                <a:latin typeface="Oswald"/>
                <a:ea typeface="Oswald"/>
                <a:cs typeface="Oswald"/>
                <a:sym typeface="Oswald"/>
              </a:rPr>
              <a:t>	-&gt; compare() =&gt; ==</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rPr lang="en" sz="1090">
                <a:latin typeface="Oswald"/>
                <a:ea typeface="Oswald"/>
                <a:cs typeface="Oswald"/>
                <a:sym typeface="Oswald"/>
              </a:rPr>
              <a:t>	-&gt; copy() =&gt; =</a:t>
            </a:r>
            <a:endParaRPr sz="109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090">
              <a:latin typeface="Oswald"/>
              <a:ea typeface="Oswald"/>
              <a:cs typeface="Oswald"/>
              <a:sym typeface="Oswald"/>
            </a:endParaRPr>
          </a:p>
          <a:p>
            <a:pPr indent="0" lvl="0" marL="0" rtl="0" algn="l">
              <a:lnSpc>
                <a:spcPct val="95000"/>
              </a:lnSpc>
              <a:spcBef>
                <a:spcPts val="1200"/>
              </a:spcBef>
              <a:spcAft>
                <a:spcPts val="1200"/>
              </a:spcAft>
              <a:buSzPts val="605"/>
              <a:buNone/>
            </a:pPr>
            <a:r>
              <a:t/>
            </a:r>
            <a:endParaRPr sz="109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135" name="Google Shape;135;p25"/>
          <p:cNvSpPr txBox="1"/>
          <p:nvPr>
            <p:ph idx="1" type="body"/>
          </p:nvPr>
        </p:nvSpPr>
        <p:spPr>
          <a:xfrm>
            <a:off x="311700" y="1152475"/>
            <a:ext cx="8520600" cy="36462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0"/>
              </a:spcBef>
              <a:spcAft>
                <a:spcPts val="0"/>
              </a:spcAft>
              <a:buSzPts val="1100"/>
              <a:buFont typeface="Oswald"/>
              <a:buChar char="-"/>
            </a:pPr>
            <a:r>
              <a:rPr lang="en" sz="1100">
                <a:latin typeface="Oswald"/>
                <a:ea typeface="Oswald"/>
                <a:cs typeface="Oswald"/>
                <a:sym typeface="Oswald"/>
              </a:rPr>
              <a:t>a block of code that performs a specific task</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Types of function - two types of functions in Python </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Standard library functions - built-in functions, that are available to use </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User-defined functions - create our own functions based on our requirements</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SYNTAX - User-defined Functions :</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def function_name(arguments):</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    # function body </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    </a:t>
            </a:r>
            <a:r>
              <a:rPr lang="en" sz="1100">
                <a:latin typeface="Oswald"/>
                <a:ea typeface="Oswald"/>
                <a:cs typeface="Oswald"/>
                <a:sym typeface="Oswald"/>
              </a:rPr>
              <a:t>r</a:t>
            </a:r>
            <a:r>
              <a:rPr lang="en" sz="1100">
                <a:latin typeface="Oswald"/>
                <a:ea typeface="Oswald"/>
                <a:cs typeface="Oswald"/>
                <a:sym typeface="Oswald"/>
              </a:rPr>
              <a:t>eturn</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Here, def - keyword ; function_name - any user defined name ; arguments - value passed to function</a:t>
            </a:r>
            <a:endParaRPr sz="1100">
              <a:latin typeface="Oswald"/>
              <a:ea typeface="Oswald"/>
              <a:cs typeface="Oswald"/>
              <a:sym typeface="Oswald"/>
            </a:endParaRPr>
          </a:p>
          <a:p>
            <a:pPr indent="0" lvl="0" marL="0" rtl="0" algn="l">
              <a:lnSpc>
                <a:spcPct val="95000"/>
              </a:lnSpc>
              <a:spcBef>
                <a:spcPts val="1200"/>
              </a:spcBef>
              <a:spcAft>
                <a:spcPts val="0"/>
              </a:spcAft>
              <a:buNone/>
            </a:pPr>
            <a:r>
              <a:rPr lang="en" sz="1100">
                <a:latin typeface="Oswald"/>
                <a:ea typeface="Oswald"/>
                <a:cs typeface="Oswald"/>
                <a:sym typeface="Oswald"/>
              </a:rPr>
              <a:t>return (optional) - returns value from a function</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rPr lang="en" sz="1100">
                <a:latin typeface="Oswald"/>
                <a:ea typeface="Oswald"/>
                <a:cs typeface="Oswald"/>
                <a:sym typeface="Oswald"/>
              </a:rPr>
              <a:t> </a:t>
            </a:r>
            <a:endParaRPr sz="110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100">
              <a:latin typeface="Oswald"/>
              <a:ea typeface="Oswald"/>
              <a:cs typeface="Oswald"/>
              <a:sym typeface="Oswald"/>
            </a:endParaRPr>
          </a:p>
          <a:p>
            <a:pPr indent="0" lvl="0" marL="0" rtl="0" algn="l">
              <a:lnSpc>
                <a:spcPct val="95000"/>
              </a:lnSpc>
              <a:spcBef>
                <a:spcPts val="1200"/>
              </a:spcBef>
              <a:spcAft>
                <a:spcPts val="1200"/>
              </a:spcAft>
              <a:buSzPts val="605"/>
              <a:buNone/>
            </a:pPr>
            <a:r>
              <a:t/>
            </a:r>
            <a:endParaRPr sz="1100">
              <a:latin typeface="Oswald"/>
              <a:ea typeface="Oswald"/>
              <a:cs typeface="Oswald"/>
              <a:sym typeface="Oswald"/>
            </a:endParaRPr>
          </a:p>
        </p:txBody>
      </p:sp>
      <p:pic>
        <p:nvPicPr>
          <p:cNvPr id="136" name="Google Shape;136;p25"/>
          <p:cNvPicPr preferRelativeResize="0"/>
          <p:nvPr/>
        </p:nvPicPr>
        <p:blipFill>
          <a:blip r:embed="rId3">
            <a:alphaModFix/>
          </a:blip>
          <a:stretch>
            <a:fillRect/>
          </a:stretch>
        </p:blipFill>
        <p:spPr>
          <a:xfrm>
            <a:off x="4206650" y="1152475"/>
            <a:ext cx="5588576" cy="245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Operations &amp; Exception Handling</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185">
                <a:latin typeface="Oswald"/>
                <a:ea typeface="Oswald"/>
                <a:cs typeface="Oswald"/>
                <a:sym typeface="Oswald"/>
              </a:rPr>
              <a:t>The key function for working with files in Python is the open() function. </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The open() function takes two parameters; filename, and mode. </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There are four different methods (modes) for opening a file: </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"r" - Read - Default value. Opens a file for reading, error if the file does not exist</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"a" - Append - Opens a file for appending, creates the file if it does not exist </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"w" - Write - Opens a file for writing, creates the file if it does not exist</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"x" - Create - Creates the specified file, returns an error if the file exists</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To Open a file, </a:t>
            </a:r>
            <a:endParaRPr sz="1185">
              <a:latin typeface="Oswald"/>
              <a:ea typeface="Oswald"/>
              <a:cs typeface="Oswald"/>
              <a:sym typeface="Oswald"/>
            </a:endParaRPr>
          </a:p>
          <a:p>
            <a:pPr indent="0" lvl="0" marL="0" rtl="0" algn="l">
              <a:lnSpc>
                <a:spcPct val="95000"/>
              </a:lnSpc>
              <a:spcBef>
                <a:spcPts val="1200"/>
              </a:spcBef>
              <a:spcAft>
                <a:spcPts val="0"/>
              </a:spcAft>
              <a:buSzPts val="358"/>
              <a:buNone/>
            </a:pPr>
            <a:r>
              <a:rPr lang="en" sz="1185">
                <a:latin typeface="Oswald"/>
                <a:ea typeface="Oswald"/>
                <a:cs typeface="Oswald"/>
                <a:sym typeface="Oswald"/>
              </a:rPr>
              <a:t>f</a:t>
            </a:r>
            <a:r>
              <a:rPr lang="en" sz="1185">
                <a:latin typeface="Oswald"/>
                <a:ea typeface="Oswald"/>
                <a:cs typeface="Oswald"/>
                <a:sym typeface="Oswald"/>
              </a:rPr>
              <a:t>ilename = open(“text file path.txt”)</a:t>
            </a:r>
            <a:endParaRPr sz="1185">
              <a:latin typeface="Oswald"/>
              <a:ea typeface="Oswald"/>
              <a:cs typeface="Oswald"/>
              <a:sym typeface="Oswald"/>
            </a:endParaRPr>
          </a:p>
          <a:p>
            <a:pPr indent="0" lvl="0" marL="0" rtl="0" algn="l">
              <a:lnSpc>
                <a:spcPct val="95000"/>
              </a:lnSpc>
              <a:spcBef>
                <a:spcPts val="1200"/>
              </a:spcBef>
              <a:spcAft>
                <a:spcPts val="1200"/>
              </a:spcAft>
              <a:buSzPts val="358"/>
              <a:buNone/>
            </a:pPr>
            <a:r>
              <a:t/>
            </a:r>
            <a:endParaRPr sz="1185">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224200" y="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 </a:t>
            </a:r>
            <a:endParaRPr/>
          </a:p>
        </p:txBody>
      </p:sp>
      <p:sp>
        <p:nvSpPr>
          <p:cNvPr id="148" name="Google Shape;148;p27"/>
          <p:cNvSpPr txBox="1"/>
          <p:nvPr>
            <p:ph idx="1" type="body"/>
          </p:nvPr>
        </p:nvSpPr>
        <p:spPr>
          <a:xfrm>
            <a:off x="263100" y="647400"/>
            <a:ext cx="8520600" cy="449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00">
                <a:latin typeface="Oswald"/>
                <a:ea typeface="Oswald"/>
                <a:cs typeface="Oswald"/>
                <a:sym typeface="Oswald"/>
              </a:rPr>
              <a:t>To collect, clean, and transform data to derive meaningful insights. </a:t>
            </a:r>
            <a:endParaRPr sz="1000">
              <a:latin typeface="Oswald"/>
              <a:ea typeface="Oswald"/>
              <a:cs typeface="Oswald"/>
              <a:sym typeface="Oswald"/>
            </a:endParaRPr>
          </a:p>
          <a:p>
            <a:pPr indent="0" lvl="0" marL="0" rtl="0" algn="l">
              <a:lnSpc>
                <a:spcPct val="95000"/>
              </a:lnSpc>
              <a:spcBef>
                <a:spcPts val="1200"/>
              </a:spcBef>
              <a:spcAft>
                <a:spcPts val="0"/>
              </a:spcAft>
              <a:buSzPts val="275"/>
              <a:buNone/>
            </a:pPr>
            <a:r>
              <a:rPr lang="en" sz="1000">
                <a:latin typeface="Oswald"/>
                <a:ea typeface="Oswald"/>
                <a:cs typeface="Oswald"/>
                <a:sym typeface="Oswald"/>
              </a:rPr>
              <a:t>How to handle missing data? </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1. Drop rows or columns that have a missing value</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To drop the rows or columns that contain a missing value </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2. Drop rows or columns that have only missing values</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3. Drop rows or columns based on a threshold value</a:t>
            </a:r>
            <a:endParaRPr sz="1000">
              <a:latin typeface="Oswald"/>
              <a:ea typeface="Oswald"/>
              <a:cs typeface="Oswald"/>
              <a:sym typeface="Oswald"/>
            </a:endParaRPr>
          </a:p>
          <a:p>
            <a:pPr indent="0" lvl="0" marL="0" rtl="0" algn="l">
              <a:lnSpc>
                <a:spcPct val="95000"/>
              </a:lnSpc>
              <a:spcBef>
                <a:spcPts val="1200"/>
              </a:spcBef>
              <a:spcAft>
                <a:spcPts val="0"/>
              </a:spcAft>
              <a:buSzPts val="275"/>
              <a:buNone/>
            </a:pPr>
            <a:r>
              <a:rPr lang="en" sz="1000">
                <a:latin typeface="Oswald"/>
                <a:ea typeface="Oswald"/>
                <a:cs typeface="Oswald"/>
                <a:sym typeface="Oswald"/>
              </a:rPr>
              <a:t>“thresh=4” means that the rows that have at least 4 non-missing values will be kept. The other ones will be dropped.</a:t>
            </a:r>
            <a:endParaRPr sz="1000">
              <a:latin typeface="Oswald"/>
              <a:ea typeface="Oswald"/>
              <a:cs typeface="Oswald"/>
              <a:sym typeface="Oswald"/>
            </a:endParaRPr>
          </a:p>
          <a:p>
            <a:pPr indent="0" lvl="0" marL="0" rtl="0" algn="l">
              <a:lnSpc>
                <a:spcPct val="95000"/>
              </a:lnSpc>
              <a:spcBef>
                <a:spcPts val="1200"/>
              </a:spcBef>
              <a:spcAft>
                <a:spcPts val="0"/>
              </a:spcAft>
              <a:buSzPts val="275"/>
              <a:buNone/>
            </a:pPr>
            <a:r>
              <a:rPr lang="en" sz="1000">
                <a:latin typeface="Oswald"/>
                <a:ea typeface="Oswald"/>
                <a:cs typeface="Oswald"/>
                <a:sym typeface="Oswald"/>
              </a:rPr>
              <a:t>4. Drop based on a particular subset of columns</a:t>
            </a:r>
            <a:endParaRPr sz="1000">
              <a:latin typeface="Oswald"/>
              <a:ea typeface="Oswald"/>
              <a:cs typeface="Oswald"/>
              <a:sym typeface="Oswald"/>
            </a:endParaRPr>
          </a:p>
          <a:p>
            <a:pPr indent="0" lvl="0" marL="0" rtl="0" algn="l">
              <a:lnSpc>
                <a:spcPct val="95000"/>
              </a:lnSpc>
              <a:spcBef>
                <a:spcPts val="1200"/>
              </a:spcBef>
              <a:spcAft>
                <a:spcPts val="0"/>
              </a:spcAft>
              <a:buSzPts val="275"/>
              <a:buNone/>
            </a:pPr>
            <a:r>
              <a:rPr lang="en" sz="1000">
                <a:latin typeface="Oswald"/>
                <a:ea typeface="Oswald"/>
                <a:cs typeface="Oswald"/>
                <a:sym typeface="Oswald"/>
              </a:rPr>
              <a:t>we can drop the rows that have a missing value in any one of the columns</a:t>
            </a:r>
            <a:endParaRPr sz="1000">
              <a:latin typeface="Oswald"/>
              <a:ea typeface="Oswald"/>
              <a:cs typeface="Oswald"/>
              <a:sym typeface="Oswald"/>
            </a:endParaRPr>
          </a:p>
          <a:p>
            <a:pPr indent="0" lvl="0" marL="0" rtl="0" algn="l">
              <a:lnSpc>
                <a:spcPct val="95000"/>
              </a:lnSpc>
              <a:spcBef>
                <a:spcPts val="1200"/>
              </a:spcBef>
              <a:spcAft>
                <a:spcPts val="0"/>
              </a:spcAft>
              <a:buSzPts val="275"/>
              <a:buNone/>
            </a:pPr>
            <a:r>
              <a:rPr lang="en" sz="1000">
                <a:latin typeface="Oswald"/>
                <a:ea typeface="Oswald"/>
                <a:cs typeface="Oswald"/>
                <a:sym typeface="Oswald"/>
              </a:rPr>
              <a:t>5. Fill with a constant value</a:t>
            </a:r>
            <a:endParaRPr sz="1000">
              <a:latin typeface="Oswald"/>
              <a:ea typeface="Oswald"/>
              <a:cs typeface="Oswald"/>
              <a:sym typeface="Oswald"/>
            </a:endParaRPr>
          </a:p>
          <a:p>
            <a:pPr indent="0" lvl="0" marL="0" rtl="0" algn="l">
              <a:lnSpc>
                <a:spcPct val="95000"/>
              </a:lnSpc>
              <a:spcBef>
                <a:spcPts val="1200"/>
              </a:spcBef>
              <a:spcAft>
                <a:spcPts val="0"/>
              </a:spcAft>
              <a:buSzPts val="275"/>
              <a:buNone/>
            </a:pPr>
            <a:r>
              <a:rPr lang="en" sz="1000">
                <a:latin typeface="Oswald"/>
                <a:ea typeface="Oswald"/>
                <a:cs typeface="Oswald"/>
                <a:sym typeface="Oswald"/>
              </a:rPr>
              <a:t>choose a constant value to be used as a replacement for the missing values.</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6. Fill with an aggregated value</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To use an aggregated value such as mean, median, or mode.</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7. Replace with the previous or next value</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It is possible to replace the missing values in a column with the previous or next value in that column.</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8. Fill by using another data frame</a:t>
            </a:r>
            <a:endParaRPr sz="1000">
              <a:latin typeface="Oswald"/>
              <a:ea typeface="Oswald"/>
              <a:cs typeface="Oswald"/>
              <a:sym typeface="Oswald"/>
            </a:endParaRPr>
          </a:p>
          <a:p>
            <a:pPr indent="0" lvl="0" marL="0" rtl="0" algn="l">
              <a:lnSpc>
                <a:spcPct val="95000"/>
              </a:lnSpc>
              <a:spcBef>
                <a:spcPts val="1200"/>
              </a:spcBef>
              <a:spcAft>
                <a:spcPts val="0"/>
              </a:spcAft>
              <a:buNone/>
            </a:pPr>
            <a:r>
              <a:rPr lang="en" sz="1000">
                <a:latin typeface="Oswald"/>
                <a:ea typeface="Oswald"/>
                <a:cs typeface="Oswald"/>
                <a:sym typeface="Oswald"/>
              </a:rPr>
              <a:t>We can also pass another data frame to the fillna function. The values in the new data frame will be used to replace the missing values in the current data frame.</a:t>
            </a:r>
            <a:endParaRPr sz="1000">
              <a:latin typeface="Oswald"/>
              <a:ea typeface="Oswald"/>
              <a:cs typeface="Oswald"/>
              <a:sym typeface="Oswald"/>
            </a:endParaRPr>
          </a:p>
          <a:p>
            <a:pPr indent="0" lvl="0" marL="0" rtl="0" algn="l">
              <a:lnSpc>
                <a:spcPct val="95000"/>
              </a:lnSpc>
              <a:spcBef>
                <a:spcPts val="1200"/>
              </a:spcBef>
              <a:spcAft>
                <a:spcPts val="0"/>
              </a:spcAft>
              <a:buNone/>
            </a:pPr>
            <a:r>
              <a:t/>
            </a:r>
            <a:endParaRPr sz="1000">
              <a:latin typeface="Oswald"/>
              <a:ea typeface="Oswald"/>
              <a:cs typeface="Oswald"/>
              <a:sym typeface="Oswald"/>
            </a:endParaRPr>
          </a:p>
          <a:p>
            <a:pPr indent="0" lvl="0" marL="0" rtl="0" algn="l">
              <a:lnSpc>
                <a:spcPct val="95000"/>
              </a:lnSpc>
              <a:spcBef>
                <a:spcPts val="1200"/>
              </a:spcBef>
              <a:spcAft>
                <a:spcPts val="0"/>
              </a:spcAft>
              <a:buSzPts val="275"/>
              <a:buNone/>
            </a:pPr>
            <a:r>
              <a:t/>
            </a:r>
            <a:endParaRPr sz="1000">
              <a:latin typeface="Oswald"/>
              <a:ea typeface="Oswald"/>
              <a:cs typeface="Oswald"/>
              <a:sym typeface="Oswald"/>
            </a:endParaRPr>
          </a:p>
          <a:p>
            <a:pPr indent="0" lvl="0" marL="0" rtl="0" algn="l">
              <a:lnSpc>
                <a:spcPct val="95000"/>
              </a:lnSpc>
              <a:spcBef>
                <a:spcPts val="1200"/>
              </a:spcBef>
              <a:spcAft>
                <a:spcPts val="1200"/>
              </a:spcAft>
              <a:buSzPts val="275"/>
              <a:buNone/>
            </a:pPr>
            <a:r>
              <a:t/>
            </a:r>
            <a:endParaRPr sz="100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Dataframe concepts - Numpy &amp; Pandas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latin typeface="Oswald"/>
                <a:ea typeface="Oswald"/>
                <a:cs typeface="Oswald"/>
                <a:sym typeface="Oswald"/>
              </a:rPr>
              <a:t>NumPy - Numerical Python</a:t>
            </a:r>
            <a:endParaRPr>
              <a:latin typeface="Oswald"/>
              <a:ea typeface="Oswald"/>
              <a:cs typeface="Oswald"/>
              <a:sym typeface="Oswald"/>
            </a:endParaRPr>
          </a:p>
          <a:p>
            <a:pPr indent="-291465" lvl="0" marL="457200" rtl="0" algn="l">
              <a:spcBef>
                <a:spcPts val="1200"/>
              </a:spcBef>
              <a:spcAft>
                <a:spcPts val="0"/>
              </a:spcAft>
              <a:buSzPct val="100000"/>
              <a:buFont typeface="Oswald"/>
              <a:buChar char="-"/>
            </a:pPr>
            <a:r>
              <a:rPr lang="en">
                <a:latin typeface="Oswald"/>
                <a:ea typeface="Oswald"/>
                <a:cs typeface="Oswald"/>
                <a:sym typeface="Oswald"/>
              </a:rPr>
              <a:t>To perform numerical analysis and data manipulation using NumPy library</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Installation of NumPy: pip install numpy</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To import Numpy: import numpy as np</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Why do we use NumPy? (numpy vs list): NumPy arrays are faster and more compact than Python lists.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An array consumes less memory and is convenient to use.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NumPy uses much less memory to store data and it provides a mechanism of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specifying the data types. We could get optimized code.</a:t>
            </a:r>
            <a:endParaRPr>
              <a:latin typeface="Oswald"/>
              <a:ea typeface="Oswald"/>
              <a:cs typeface="Oswald"/>
              <a:sym typeface="Oswald"/>
            </a:endParaRPr>
          </a:p>
          <a:p>
            <a:pPr indent="0" lvl="0" marL="0" rtl="0" algn="l">
              <a:spcBef>
                <a:spcPts val="1200"/>
              </a:spcBef>
              <a:spcAft>
                <a:spcPts val="0"/>
              </a:spcAft>
              <a:buNone/>
            </a:pPr>
            <a:r>
              <a:t/>
            </a:r>
            <a:endParaRPr>
              <a:latin typeface="Oswald"/>
              <a:ea typeface="Oswald"/>
              <a:cs typeface="Oswald"/>
              <a:sym typeface="Oswald"/>
            </a:endParaRPr>
          </a:p>
          <a:p>
            <a:pPr indent="0" lvl="0" marL="0" rtl="0" algn="l">
              <a:spcBef>
                <a:spcPts val="1200"/>
              </a:spcBef>
              <a:spcAft>
                <a:spcPts val="0"/>
              </a:spcAft>
              <a:buNone/>
            </a:pPr>
            <a:r>
              <a:t/>
            </a:r>
            <a:endParaRPr>
              <a:latin typeface="Oswald"/>
              <a:ea typeface="Oswald"/>
              <a:cs typeface="Oswald"/>
              <a:sym typeface="Oswald"/>
            </a:endParaRPr>
          </a:p>
          <a:p>
            <a:pPr indent="0" lvl="0" marL="0" rtl="0" algn="l">
              <a:spcBef>
                <a:spcPts val="1200"/>
              </a:spcBef>
              <a:spcAft>
                <a:spcPts val="1200"/>
              </a:spcAft>
              <a:buNone/>
            </a:pPr>
            <a:r>
              <a:t/>
            </a:r>
            <a:endParaRPr>
              <a:latin typeface="Oswald"/>
              <a:ea typeface="Oswald"/>
              <a:cs typeface="Oswald"/>
              <a:sym typeface="Oswald"/>
            </a:endParaRPr>
          </a:p>
        </p:txBody>
      </p:sp>
      <p:pic>
        <p:nvPicPr>
          <p:cNvPr id="155" name="Google Shape;155;p28"/>
          <p:cNvPicPr preferRelativeResize="0"/>
          <p:nvPr/>
        </p:nvPicPr>
        <p:blipFill>
          <a:blip r:embed="rId3">
            <a:alphaModFix/>
          </a:blip>
          <a:stretch>
            <a:fillRect/>
          </a:stretch>
        </p:blipFill>
        <p:spPr>
          <a:xfrm>
            <a:off x="5224000" y="1152475"/>
            <a:ext cx="3474800" cy="232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using Excel</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Ask </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Prepare</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Process</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Analyze</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Share</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Act</a:t>
            </a:r>
            <a:endParaRPr>
              <a:latin typeface="Oswald"/>
              <a:ea typeface="Oswald"/>
              <a:cs typeface="Oswald"/>
              <a:sym typeface="Oswald"/>
            </a:endParaRPr>
          </a:p>
          <a:p>
            <a:pPr indent="0" lvl="0" marL="0" rtl="0" algn="l">
              <a:spcBef>
                <a:spcPts val="1200"/>
              </a:spcBef>
              <a:spcAft>
                <a:spcPts val="0"/>
              </a:spcAft>
              <a:buNone/>
            </a:pPr>
            <a:r>
              <a:t/>
            </a:r>
            <a:endParaRPr>
              <a:latin typeface="Oswald"/>
              <a:ea typeface="Oswald"/>
              <a:cs typeface="Oswald"/>
              <a:sym typeface="Oswald"/>
            </a:endParaRPr>
          </a:p>
          <a:p>
            <a:pPr indent="0" lvl="0" marL="457200" rtl="0" algn="l">
              <a:spcBef>
                <a:spcPts val="1200"/>
              </a:spcBef>
              <a:spcAft>
                <a:spcPts val="1200"/>
              </a:spcAft>
              <a:buNone/>
            </a:pPr>
            <a:r>
              <a:t/>
            </a:r>
            <a:endParaRPr>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for Data Analytics</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Oswald"/>
                <a:ea typeface="Oswald"/>
                <a:cs typeface="Oswald"/>
                <a:sym typeface="Oswald"/>
              </a:rPr>
              <a:t>1. </a:t>
            </a:r>
            <a:r>
              <a:rPr lang="en">
                <a:latin typeface="Oswald"/>
                <a:ea typeface="Oswald"/>
                <a:cs typeface="Oswald"/>
                <a:sym typeface="Oswald"/>
              </a:rPr>
              <a:t>Linear Algebra</a:t>
            </a:r>
            <a:endParaRPr>
              <a:latin typeface="Oswald"/>
              <a:ea typeface="Oswald"/>
              <a:cs typeface="Oswald"/>
              <a:sym typeface="Oswald"/>
            </a:endParaRPr>
          </a:p>
          <a:p>
            <a:pPr indent="-325755" lvl="0" marL="457200" rtl="0" algn="l">
              <a:spcBef>
                <a:spcPts val="1200"/>
              </a:spcBef>
              <a:spcAft>
                <a:spcPts val="0"/>
              </a:spcAft>
              <a:buSzPct val="100000"/>
              <a:buFont typeface="Oswald"/>
              <a:buAutoNum type="alphaLcPeriod"/>
            </a:pPr>
            <a:r>
              <a:rPr lang="en">
                <a:latin typeface="Oswald"/>
                <a:ea typeface="Oswald"/>
                <a:cs typeface="Oswald"/>
                <a:sym typeface="Oswald"/>
              </a:rPr>
              <a:t>Vectors and Spaces</a:t>
            </a:r>
            <a:endParaRPr>
              <a:latin typeface="Oswald"/>
              <a:ea typeface="Oswald"/>
              <a:cs typeface="Oswald"/>
              <a:sym typeface="Oswald"/>
            </a:endParaRPr>
          </a:p>
          <a:p>
            <a:pPr indent="-325755" lvl="0" marL="457200" rtl="0" algn="l">
              <a:spcBef>
                <a:spcPts val="0"/>
              </a:spcBef>
              <a:spcAft>
                <a:spcPts val="0"/>
              </a:spcAft>
              <a:buSzPct val="100000"/>
              <a:buFont typeface="Oswald"/>
              <a:buAutoNum type="alphaLcPeriod"/>
            </a:pPr>
            <a:r>
              <a:rPr lang="en">
                <a:latin typeface="Oswald"/>
                <a:ea typeface="Oswald"/>
                <a:cs typeface="Oswald"/>
                <a:sym typeface="Oswald"/>
              </a:rPr>
              <a:t>Matrix Transformations</a:t>
            </a:r>
            <a:endParaRPr>
              <a:latin typeface="Oswald"/>
              <a:ea typeface="Oswald"/>
              <a:cs typeface="Oswald"/>
              <a:sym typeface="Oswald"/>
            </a:endParaRPr>
          </a:p>
          <a:p>
            <a:pPr indent="-325755" lvl="0" marL="457200" rtl="0" algn="l">
              <a:spcBef>
                <a:spcPts val="0"/>
              </a:spcBef>
              <a:spcAft>
                <a:spcPts val="0"/>
              </a:spcAft>
              <a:buSzPct val="100000"/>
              <a:buFont typeface="Oswald"/>
              <a:buAutoNum type="alphaLcPeriod"/>
            </a:pPr>
            <a:r>
              <a:rPr lang="en">
                <a:latin typeface="Oswald"/>
                <a:ea typeface="Oswald"/>
                <a:cs typeface="Oswald"/>
                <a:sym typeface="Oswald"/>
              </a:rPr>
              <a:t>Alternate </a:t>
            </a:r>
            <a:r>
              <a:rPr lang="en">
                <a:latin typeface="Oswald"/>
                <a:ea typeface="Oswald"/>
                <a:cs typeface="Oswald"/>
                <a:sym typeface="Oswald"/>
              </a:rPr>
              <a:t>coordinate</a:t>
            </a:r>
            <a:r>
              <a:rPr lang="en">
                <a:latin typeface="Oswald"/>
                <a:ea typeface="Oswald"/>
                <a:cs typeface="Oswald"/>
                <a:sym typeface="Oswald"/>
              </a:rPr>
              <a:t> systems</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2. Statistics </a:t>
            </a:r>
            <a:endParaRPr>
              <a:latin typeface="Oswald"/>
              <a:ea typeface="Oswald"/>
              <a:cs typeface="Oswald"/>
              <a:sym typeface="Oswald"/>
            </a:endParaRPr>
          </a:p>
          <a:p>
            <a:pPr indent="-325755" lvl="0" marL="457200" rtl="0" algn="l">
              <a:spcBef>
                <a:spcPts val="1200"/>
              </a:spcBef>
              <a:spcAft>
                <a:spcPts val="0"/>
              </a:spcAft>
              <a:buSzPct val="100000"/>
              <a:buFont typeface="Oswald"/>
              <a:buAutoNum type="alphaLcPeriod"/>
            </a:pPr>
            <a:r>
              <a:rPr lang="en">
                <a:latin typeface="Oswald"/>
                <a:ea typeface="Oswald"/>
                <a:cs typeface="Oswald"/>
                <a:sym typeface="Oswald"/>
              </a:rPr>
              <a:t>Descriptive Statistics</a:t>
            </a:r>
            <a:endParaRPr>
              <a:latin typeface="Oswald"/>
              <a:ea typeface="Oswald"/>
              <a:cs typeface="Oswald"/>
              <a:sym typeface="Oswald"/>
            </a:endParaRPr>
          </a:p>
          <a:p>
            <a:pPr indent="-325755" lvl="0" marL="457200" rtl="0" algn="l">
              <a:spcBef>
                <a:spcPts val="0"/>
              </a:spcBef>
              <a:spcAft>
                <a:spcPts val="0"/>
              </a:spcAft>
              <a:buSzPct val="100000"/>
              <a:buFont typeface="Oswald"/>
              <a:buAutoNum type="alphaLcPeriod"/>
            </a:pPr>
            <a:r>
              <a:rPr lang="en">
                <a:latin typeface="Oswald"/>
                <a:ea typeface="Oswald"/>
                <a:cs typeface="Oswald"/>
                <a:sym typeface="Oswald"/>
              </a:rPr>
              <a:t>Inferential Statistics</a:t>
            </a:r>
            <a:endParaRPr>
              <a:latin typeface="Oswald"/>
              <a:ea typeface="Oswald"/>
              <a:cs typeface="Oswald"/>
              <a:sym typeface="Oswald"/>
            </a:endParaRPr>
          </a:p>
          <a:p>
            <a:pPr indent="-325755" lvl="0" marL="457200" rtl="0" algn="l">
              <a:spcBef>
                <a:spcPts val="0"/>
              </a:spcBef>
              <a:spcAft>
                <a:spcPts val="0"/>
              </a:spcAft>
              <a:buSzPct val="100000"/>
              <a:buFont typeface="Oswald"/>
              <a:buAutoNum type="alphaLcPeriod"/>
            </a:pPr>
            <a:r>
              <a:rPr lang="en">
                <a:latin typeface="Oswald"/>
                <a:ea typeface="Oswald"/>
                <a:cs typeface="Oswald"/>
                <a:sym typeface="Oswald"/>
              </a:rPr>
              <a:t>Hypothesis Testing</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3. Probability</a:t>
            </a:r>
            <a:endParaRPr>
              <a:latin typeface="Oswald"/>
              <a:ea typeface="Oswald"/>
              <a:cs typeface="Oswald"/>
              <a:sym typeface="Oswald"/>
            </a:endParaRPr>
          </a:p>
          <a:p>
            <a:pPr indent="-325755" lvl="0" marL="457200" rtl="0" algn="l">
              <a:spcBef>
                <a:spcPts val="1200"/>
              </a:spcBef>
              <a:spcAft>
                <a:spcPts val="0"/>
              </a:spcAft>
              <a:buSzPct val="100000"/>
              <a:buFont typeface="Oswald"/>
              <a:buAutoNum type="alphaLcPeriod"/>
            </a:pPr>
            <a:r>
              <a:rPr lang="en">
                <a:latin typeface="Oswald"/>
                <a:ea typeface="Oswald"/>
                <a:cs typeface="Oswald"/>
                <a:sym typeface="Oswald"/>
              </a:rPr>
              <a:t>Classical Probability</a:t>
            </a:r>
            <a:endParaRPr>
              <a:latin typeface="Oswald"/>
              <a:ea typeface="Oswald"/>
              <a:cs typeface="Oswald"/>
              <a:sym typeface="Oswald"/>
            </a:endParaRPr>
          </a:p>
          <a:p>
            <a:pPr indent="-325755" lvl="0" marL="457200" rtl="0" algn="l">
              <a:spcBef>
                <a:spcPts val="0"/>
              </a:spcBef>
              <a:spcAft>
                <a:spcPts val="0"/>
              </a:spcAft>
              <a:buSzPct val="100000"/>
              <a:buFont typeface="Oswald"/>
              <a:buAutoNum type="alphaLcPeriod"/>
            </a:pPr>
            <a:r>
              <a:rPr lang="en">
                <a:latin typeface="Oswald"/>
                <a:ea typeface="Oswald"/>
                <a:cs typeface="Oswald"/>
                <a:sym typeface="Oswald"/>
              </a:rPr>
              <a:t>Relative Frequency</a:t>
            </a:r>
            <a:endParaRPr>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CREATE DASHBOARD USING EXCEL</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Oswald"/>
              <a:buAutoNum type="arabicPeriod"/>
            </a:pPr>
            <a:r>
              <a:rPr lang="en">
                <a:latin typeface="Oswald"/>
                <a:ea typeface="Oswald"/>
                <a:cs typeface="Oswald"/>
                <a:sym typeface="Oswald"/>
              </a:rPr>
              <a:t>Import and Select </a:t>
            </a:r>
            <a:r>
              <a:rPr lang="en">
                <a:latin typeface="Oswald"/>
                <a:ea typeface="Oswald"/>
                <a:cs typeface="Oswald"/>
                <a:sym typeface="Oswald"/>
              </a:rPr>
              <a:t>the</a:t>
            </a:r>
            <a:r>
              <a:rPr lang="en">
                <a:latin typeface="Oswald"/>
                <a:ea typeface="Oswald"/>
                <a:cs typeface="Oswald"/>
                <a:sym typeface="Oswald"/>
              </a:rPr>
              <a:t> range of  dataset in excel and click on insert -&gt; pivot table -&gt; from table/range</a:t>
            </a:r>
            <a:endParaRPr>
              <a:latin typeface="Oswald"/>
              <a:ea typeface="Oswald"/>
              <a:cs typeface="Oswald"/>
              <a:sym typeface="Oswald"/>
            </a:endParaRPr>
          </a:p>
          <a:p>
            <a:pPr indent="-334327" lvl="0" marL="457200" rtl="0" algn="l">
              <a:spcBef>
                <a:spcPts val="0"/>
              </a:spcBef>
              <a:spcAft>
                <a:spcPts val="0"/>
              </a:spcAft>
              <a:buSzPct val="100000"/>
              <a:buFont typeface="Oswald"/>
              <a:buAutoNum type="arabicPeriod"/>
            </a:pPr>
            <a:r>
              <a:rPr lang="en">
                <a:latin typeface="Oswald"/>
                <a:ea typeface="Oswald"/>
                <a:cs typeface="Oswald"/>
                <a:sym typeface="Oswald"/>
              </a:rPr>
              <a:t>Enter the range in the desired text box, click on New Worksheet and then click ok, when the pivot table dialog box appears</a:t>
            </a:r>
            <a:endParaRPr>
              <a:latin typeface="Oswald"/>
              <a:ea typeface="Oswald"/>
              <a:cs typeface="Oswald"/>
              <a:sym typeface="Oswald"/>
            </a:endParaRPr>
          </a:p>
          <a:p>
            <a:pPr indent="-334327" lvl="0" marL="457200" rtl="0" algn="l">
              <a:spcBef>
                <a:spcPts val="0"/>
              </a:spcBef>
              <a:spcAft>
                <a:spcPts val="0"/>
              </a:spcAft>
              <a:buSzPct val="100000"/>
              <a:buFont typeface="Oswald"/>
              <a:buAutoNum type="arabicPeriod"/>
            </a:pPr>
            <a:r>
              <a:rPr lang="en">
                <a:latin typeface="Oswald"/>
                <a:ea typeface="Oswald"/>
                <a:cs typeface="Oswald"/>
                <a:sym typeface="Oswald"/>
              </a:rPr>
              <a:t>Empty Pivot Table will be created and kindly check the checkboxes in the PivotTable Fields to be added to the pivot table and pull the desired field name in to the columns/rows/summation values boxes which </a:t>
            </a:r>
            <a:r>
              <a:rPr lang="en">
                <a:latin typeface="Oswald"/>
                <a:ea typeface="Oswald"/>
                <a:cs typeface="Oswald"/>
                <a:sym typeface="Oswald"/>
              </a:rPr>
              <a:t>appears at the right side of the page and create your pivot table </a:t>
            </a:r>
            <a:endParaRPr>
              <a:latin typeface="Oswald"/>
              <a:ea typeface="Oswald"/>
              <a:cs typeface="Oswald"/>
              <a:sym typeface="Oswald"/>
            </a:endParaRPr>
          </a:p>
          <a:p>
            <a:pPr indent="-334327" lvl="0" marL="457200" rtl="0" algn="l">
              <a:spcBef>
                <a:spcPts val="0"/>
              </a:spcBef>
              <a:spcAft>
                <a:spcPts val="0"/>
              </a:spcAft>
              <a:buSzPct val="100000"/>
              <a:buFont typeface="Oswald"/>
              <a:buAutoNum type="arabicPeriod"/>
            </a:pPr>
            <a:r>
              <a:rPr lang="en">
                <a:latin typeface="Oswald"/>
                <a:ea typeface="Oswald"/>
                <a:cs typeface="Oswald"/>
                <a:sym typeface="Oswald"/>
              </a:rPr>
              <a:t>Now select the table and click on insert -&gt; pivot chart or PivotChart analyze -&gt; pivot charts and choose any chart type which best suits your data. Chart has been created. </a:t>
            </a:r>
            <a:endParaRPr>
              <a:latin typeface="Oswald"/>
              <a:ea typeface="Oswald"/>
              <a:cs typeface="Oswald"/>
              <a:sym typeface="Oswald"/>
            </a:endParaRPr>
          </a:p>
          <a:p>
            <a:pPr indent="-334327" lvl="0" marL="457200" rtl="0" algn="l">
              <a:spcBef>
                <a:spcPts val="0"/>
              </a:spcBef>
              <a:spcAft>
                <a:spcPts val="0"/>
              </a:spcAft>
              <a:buSzPct val="100000"/>
              <a:buFont typeface="Oswald"/>
              <a:buAutoNum type="arabicPeriod"/>
            </a:pPr>
            <a:r>
              <a:rPr lang="en">
                <a:latin typeface="Oswald"/>
                <a:ea typeface="Oswald"/>
                <a:cs typeface="Oswald"/>
                <a:sym typeface="Oswald"/>
              </a:rPr>
              <a:t>Now remove unnecessary field/label in your chart and paste your chart into a new worksheet </a:t>
            </a:r>
            <a:endParaRPr>
              <a:latin typeface="Oswald"/>
              <a:ea typeface="Oswald"/>
              <a:cs typeface="Oswald"/>
              <a:sym typeface="Oswald"/>
            </a:endParaRPr>
          </a:p>
          <a:p>
            <a:pPr indent="-334327" lvl="0" marL="457200" rtl="0" algn="l">
              <a:spcBef>
                <a:spcPts val="0"/>
              </a:spcBef>
              <a:spcAft>
                <a:spcPts val="0"/>
              </a:spcAft>
              <a:buSzPct val="100000"/>
              <a:buFont typeface="Oswald"/>
              <a:buAutoNum type="arabicPeriod"/>
            </a:pPr>
            <a:r>
              <a:rPr lang="en">
                <a:latin typeface="Oswald"/>
                <a:ea typeface="Oswald"/>
                <a:cs typeface="Oswald"/>
                <a:sym typeface="Oswald"/>
              </a:rPr>
              <a:t>Click on PivotChart analyze -&gt; insert slicer and choose any column value to insert slicer into the worksheet </a:t>
            </a:r>
            <a:endParaRPr>
              <a:latin typeface="Oswald"/>
              <a:ea typeface="Oswald"/>
              <a:cs typeface="Oswald"/>
              <a:sym typeface="Oswald"/>
            </a:endParaRPr>
          </a:p>
          <a:p>
            <a:pPr indent="-334327" lvl="0" marL="457200" rtl="0" algn="l">
              <a:spcBef>
                <a:spcPts val="0"/>
              </a:spcBef>
              <a:spcAft>
                <a:spcPts val="0"/>
              </a:spcAft>
              <a:buSzPct val="100000"/>
              <a:buFont typeface="Oswald"/>
              <a:buAutoNum type="arabicPeriod"/>
            </a:pPr>
            <a:r>
              <a:rPr lang="en">
                <a:latin typeface="Oswald"/>
                <a:ea typeface="Oswald"/>
                <a:cs typeface="Oswald"/>
                <a:sym typeface="Oswald"/>
              </a:rPr>
              <a:t>Perform the steps from 4 to 7 for other desired column. </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067975"/>
            <a:ext cx="8520600" cy="3888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Font typeface="Oswald"/>
              <a:buChar char="-"/>
            </a:pPr>
            <a:r>
              <a:rPr lang="en">
                <a:latin typeface="Oswald"/>
                <a:ea typeface="Oswald"/>
                <a:cs typeface="Oswald"/>
                <a:sym typeface="Oswald"/>
              </a:rPr>
              <a:t>The process of exploring and analyzing large datasets</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 to make predictions and boost data-driven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decision making. </a:t>
            </a:r>
            <a:endParaRPr>
              <a:latin typeface="Oswald"/>
              <a:ea typeface="Oswald"/>
              <a:cs typeface="Oswald"/>
              <a:sym typeface="Oswald"/>
            </a:endParaRPr>
          </a:p>
          <a:p>
            <a:pPr indent="-325755" lvl="0" marL="457200" rtl="0" algn="l">
              <a:spcBef>
                <a:spcPts val="1200"/>
              </a:spcBef>
              <a:spcAft>
                <a:spcPts val="0"/>
              </a:spcAft>
              <a:buSzPct val="100000"/>
              <a:buFont typeface="Oswald"/>
              <a:buChar char="-"/>
            </a:pPr>
            <a:r>
              <a:rPr lang="en">
                <a:latin typeface="Oswald"/>
                <a:ea typeface="Oswald"/>
                <a:cs typeface="Oswald"/>
                <a:sym typeface="Oswald"/>
              </a:rPr>
              <a:t>It allows us to collect, clean, and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transform data to derive meaningful insights. </a:t>
            </a:r>
            <a:endParaRPr>
              <a:latin typeface="Oswald"/>
              <a:ea typeface="Oswald"/>
              <a:cs typeface="Oswald"/>
              <a:sym typeface="Oswald"/>
            </a:endParaRPr>
          </a:p>
          <a:p>
            <a:pPr indent="-325755" lvl="0" marL="457200" rtl="0" algn="l">
              <a:spcBef>
                <a:spcPts val="1200"/>
              </a:spcBef>
              <a:spcAft>
                <a:spcPts val="0"/>
              </a:spcAft>
              <a:buSzPct val="100000"/>
              <a:buFont typeface="Oswald"/>
              <a:buChar char="-"/>
            </a:pPr>
            <a:r>
              <a:rPr lang="en">
                <a:latin typeface="Oswald"/>
                <a:ea typeface="Oswald"/>
                <a:cs typeface="Oswald"/>
                <a:sym typeface="Oswald"/>
              </a:rPr>
              <a:t>It helps to answer questions, test hypotheses, or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disprove theories. </a:t>
            </a:r>
            <a:endParaRPr>
              <a:latin typeface="Oswald"/>
              <a:ea typeface="Oswald"/>
              <a:cs typeface="Oswald"/>
              <a:sym typeface="Oswald"/>
            </a:endParaRPr>
          </a:p>
          <a:p>
            <a:pPr indent="0" lvl="0" marL="0" rtl="0" algn="l">
              <a:spcBef>
                <a:spcPts val="1200"/>
              </a:spcBef>
              <a:spcAft>
                <a:spcPts val="0"/>
              </a:spcAft>
              <a:buNone/>
            </a:pPr>
            <a:r>
              <a:t/>
            </a:r>
            <a:endParaRPr>
              <a:latin typeface="Oswald"/>
              <a:ea typeface="Oswald"/>
              <a:cs typeface="Oswald"/>
              <a:sym typeface="Oswald"/>
            </a:endParaRPr>
          </a:p>
          <a:p>
            <a:pPr indent="0" lvl="0" marL="0" rtl="0" algn="l">
              <a:spcBef>
                <a:spcPts val="1200"/>
              </a:spcBef>
              <a:spcAft>
                <a:spcPts val="0"/>
              </a:spcAft>
              <a:buNone/>
            </a:pPr>
            <a:r>
              <a:t/>
            </a:r>
            <a:endParaRPr>
              <a:latin typeface="Oswald"/>
              <a:ea typeface="Oswald"/>
              <a:cs typeface="Oswald"/>
              <a:sym typeface="Oswald"/>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5081725" y="2421600"/>
            <a:ext cx="3269275" cy="2534375"/>
          </a:xfrm>
          <a:prstGeom prst="rect">
            <a:avLst/>
          </a:prstGeom>
          <a:noFill/>
          <a:ln>
            <a:noFill/>
          </a:ln>
        </p:spPr>
      </p:pic>
      <p:pic>
        <p:nvPicPr>
          <p:cNvPr id="68" name="Google Shape;68;p14"/>
          <p:cNvPicPr preferRelativeResize="0"/>
          <p:nvPr/>
        </p:nvPicPr>
        <p:blipFill>
          <a:blip r:embed="rId4">
            <a:alphaModFix/>
          </a:blip>
          <a:stretch>
            <a:fillRect/>
          </a:stretch>
        </p:blipFill>
        <p:spPr>
          <a:xfrm>
            <a:off x="5081725" y="216325"/>
            <a:ext cx="3269275" cy="1949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HADOOP THEORY - HDFS, MapReduce, YARN </a:t>
            </a:r>
            <a:endParaRPr>
              <a:latin typeface="Oswald"/>
              <a:ea typeface="Oswald"/>
              <a:cs typeface="Oswald"/>
              <a:sym typeface="Oswald"/>
            </a:endParaRPr>
          </a:p>
          <a:p>
            <a:pPr indent="0" lvl="0" marL="0" rtl="0" algn="l">
              <a:spcBef>
                <a:spcPts val="1200"/>
              </a:spcBef>
              <a:spcAft>
                <a:spcPts val="1200"/>
              </a:spcAft>
              <a:buNone/>
            </a:pPr>
            <a:r>
              <a:rPr lang="en">
                <a:latin typeface="Oswald"/>
                <a:ea typeface="Oswald"/>
                <a:cs typeface="Oswald"/>
                <a:sym typeface="Oswald"/>
              </a:rPr>
              <a:t>ARTIFICIAL INTELLIGENCE </a:t>
            </a:r>
            <a:endParaRPr>
              <a:latin typeface="Oswald"/>
              <a:ea typeface="Oswald"/>
              <a:cs typeface="Oswald"/>
              <a:sym typeface="Oswald"/>
            </a:endParaRPr>
          </a:p>
        </p:txBody>
      </p:sp>
      <p:pic>
        <p:nvPicPr>
          <p:cNvPr id="180" name="Google Shape;180;p32"/>
          <p:cNvPicPr preferRelativeResize="0"/>
          <p:nvPr/>
        </p:nvPicPr>
        <p:blipFill>
          <a:blip r:embed="rId3">
            <a:alphaModFix/>
          </a:blip>
          <a:stretch>
            <a:fillRect/>
          </a:stretch>
        </p:blipFill>
        <p:spPr>
          <a:xfrm>
            <a:off x="311700" y="2359163"/>
            <a:ext cx="3728100" cy="210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3"/>
          <p:cNvPicPr preferRelativeResize="0"/>
          <p:nvPr/>
        </p:nvPicPr>
        <p:blipFill>
          <a:blip r:embed="rId3">
            <a:alphaModFix/>
          </a:blip>
          <a:stretch>
            <a:fillRect/>
          </a:stretch>
        </p:blipFill>
        <p:spPr>
          <a:xfrm>
            <a:off x="-1"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138675"/>
            <a:ext cx="8520600" cy="54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193" name="Google Shape;193;p34"/>
          <p:cNvSpPr txBox="1"/>
          <p:nvPr>
            <p:ph idx="1" type="body"/>
          </p:nvPr>
        </p:nvSpPr>
        <p:spPr>
          <a:xfrm>
            <a:off x="311700" y="821725"/>
            <a:ext cx="8398200" cy="3793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100">
                <a:latin typeface="Oswald"/>
                <a:ea typeface="Oswald"/>
                <a:cs typeface="Oswald"/>
                <a:sym typeface="Oswald"/>
              </a:rPr>
              <a:t>An  application of AI that provides systems the ability to learn on their own and improve from experiences without being programmed externally. If your computer had machine learning, it might be able to play difficult parts of a game or solve a complicated mathematical equation for you.  </a:t>
            </a:r>
            <a:endParaRPr sz="1100">
              <a:latin typeface="Oswald"/>
              <a:ea typeface="Oswald"/>
              <a:cs typeface="Oswald"/>
              <a:sym typeface="Oswald"/>
            </a:endParaRPr>
          </a:p>
          <a:p>
            <a:pPr indent="0" lvl="0" marL="0" rtl="0" algn="l">
              <a:lnSpc>
                <a:spcPct val="95000"/>
              </a:lnSpc>
              <a:spcBef>
                <a:spcPts val="1200"/>
              </a:spcBef>
              <a:spcAft>
                <a:spcPts val="0"/>
              </a:spcAft>
              <a:buSzPts val="440"/>
              <a:buNone/>
            </a:pPr>
            <a:r>
              <a:rPr lang="en" sz="1100">
                <a:latin typeface="Oswald"/>
                <a:ea typeface="Oswald"/>
                <a:cs typeface="Oswald"/>
                <a:sym typeface="Oswald"/>
              </a:rPr>
              <a:t>Example: </a:t>
            </a:r>
            <a:endParaRPr sz="1100">
              <a:latin typeface="Oswald"/>
              <a:ea typeface="Oswald"/>
              <a:cs typeface="Oswald"/>
              <a:sym typeface="Oswald"/>
            </a:endParaRPr>
          </a:p>
          <a:p>
            <a:pPr indent="-298450" lvl="0" marL="457200" rtl="0" algn="l">
              <a:lnSpc>
                <a:spcPct val="95000"/>
              </a:lnSpc>
              <a:spcBef>
                <a:spcPts val="1200"/>
              </a:spcBef>
              <a:spcAft>
                <a:spcPts val="0"/>
              </a:spcAft>
              <a:buSzPts val="1100"/>
              <a:buFont typeface="Oswald"/>
              <a:buChar char="●"/>
            </a:pPr>
            <a:r>
              <a:rPr lang="en" sz="1100">
                <a:latin typeface="Oswald"/>
                <a:ea typeface="Oswald"/>
                <a:cs typeface="Oswald"/>
                <a:sym typeface="Oswald"/>
              </a:rPr>
              <a:t>Google Search</a:t>
            </a:r>
            <a:endParaRPr sz="1100">
              <a:latin typeface="Oswald"/>
              <a:ea typeface="Oswald"/>
              <a:cs typeface="Oswald"/>
              <a:sym typeface="Oswald"/>
            </a:endParaRPr>
          </a:p>
          <a:p>
            <a:pPr indent="-298450" lvl="0" marL="457200" rtl="0" algn="l">
              <a:lnSpc>
                <a:spcPct val="95000"/>
              </a:lnSpc>
              <a:spcBef>
                <a:spcPts val="0"/>
              </a:spcBef>
              <a:spcAft>
                <a:spcPts val="0"/>
              </a:spcAft>
              <a:buSzPts val="1100"/>
              <a:buFont typeface="Oswald"/>
              <a:buChar char="●"/>
            </a:pPr>
            <a:r>
              <a:rPr lang="en" sz="1100">
                <a:latin typeface="Oswald"/>
                <a:ea typeface="Oswald"/>
                <a:cs typeface="Oswald"/>
                <a:sym typeface="Oswald"/>
              </a:rPr>
              <a:t>Voice and Facial </a:t>
            </a:r>
            <a:r>
              <a:rPr lang="en" sz="1100">
                <a:latin typeface="Oswald"/>
                <a:ea typeface="Oswald"/>
                <a:cs typeface="Oswald"/>
                <a:sym typeface="Oswald"/>
              </a:rPr>
              <a:t>Recognition</a:t>
            </a:r>
            <a:endParaRPr sz="1100">
              <a:latin typeface="Oswald"/>
              <a:ea typeface="Oswald"/>
              <a:cs typeface="Oswald"/>
              <a:sym typeface="Oswald"/>
            </a:endParaRPr>
          </a:p>
          <a:p>
            <a:pPr indent="-298450" lvl="0" marL="457200" rtl="0" algn="l">
              <a:lnSpc>
                <a:spcPct val="95000"/>
              </a:lnSpc>
              <a:spcBef>
                <a:spcPts val="0"/>
              </a:spcBef>
              <a:spcAft>
                <a:spcPts val="0"/>
              </a:spcAft>
              <a:buSzPts val="1100"/>
              <a:buFont typeface="Oswald"/>
              <a:buChar char="●"/>
            </a:pPr>
            <a:r>
              <a:rPr lang="en" sz="1100">
                <a:latin typeface="Oswald"/>
                <a:ea typeface="Oswald"/>
                <a:cs typeface="Oswald"/>
                <a:sym typeface="Oswald"/>
              </a:rPr>
              <a:t>VR in Gaming Word</a:t>
            </a:r>
            <a:endParaRPr sz="1100">
              <a:latin typeface="Oswald"/>
              <a:ea typeface="Oswald"/>
              <a:cs typeface="Oswald"/>
              <a:sym typeface="Oswald"/>
            </a:endParaRPr>
          </a:p>
          <a:p>
            <a:pPr indent="-298450" lvl="0" marL="457200" rtl="0" algn="l">
              <a:lnSpc>
                <a:spcPct val="95000"/>
              </a:lnSpc>
              <a:spcBef>
                <a:spcPts val="0"/>
              </a:spcBef>
              <a:spcAft>
                <a:spcPts val="0"/>
              </a:spcAft>
              <a:buSzPts val="1100"/>
              <a:buFont typeface="Oswald"/>
              <a:buChar char="●"/>
            </a:pPr>
            <a:r>
              <a:rPr lang="en" sz="1100">
                <a:latin typeface="Oswald"/>
                <a:ea typeface="Oswald"/>
                <a:cs typeface="Oswald"/>
                <a:sym typeface="Oswald"/>
              </a:rPr>
              <a:t>Online Shopping</a:t>
            </a:r>
            <a:endParaRPr sz="1100">
              <a:latin typeface="Oswald"/>
              <a:ea typeface="Oswald"/>
              <a:cs typeface="Oswald"/>
              <a:sym typeface="Oswald"/>
            </a:endParaRPr>
          </a:p>
          <a:p>
            <a:pPr indent="-298450" lvl="0" marL="457200" rtl="0" algn="l">
              <a:lnSpc>
                <a:spcPct val="95000"/>
              </a:lnSpc>
              <a:spcBef>
                <a:spcPts val="0"/>
              </a:spcBef>
              <a:spcAft>
                <a:spcPts val="0"/>
              </a:spcAft>
              <a:buSzPts val="1100"/>
              <a:buFont typeface="Oswald"/>
              <a:buChar char="●"/>
            </a:pPr>
            <a:r>
              <a:rPr lang="en" sz="1100">
                <a:latin typeface="Oswald"/>
                <a:ea typeface="Oswald"/>
                <a:cs typeface="Oswald"/>
                <a:sym typeface="Oswald"/>
              </a:rPr>
              <a:t>Commutation </a:t>
            </a:r>
            <a:endParaRPr sz="1100">
              <a:latin typeface="Oswald"/>
              <a:ea typeface="Oswald"/>
              <a:cs typeface="Oswald"/>
              <a:sym typeface="Oswald"/>
            </a:endParaRPr>
          </a:p>
          <a:p>
            <a:pPr indent="0" lvl="0" marL="0" rtl="0" algn="l">
              <a:lnSpc>
                <a:spcPct val="95000"/>
              </a:lnSpc>
              <a:spcBef>
                <a:spcPts val="1200"/>
              </a:spcBef>
              <a:spcAft>
                <a:spcPts val="0"/>
              </a:spcAft>
              <a:buNone/>
            </a:pPr>
            <a:r>
              <a:rPr lang="en" sz="1100">
                <a:latin typeface="Oswald"/>
                <a:ea typeface="Oswald"/>
                <a:cs typeface="Oswald"/>
                <a:sym typeface="Oswald"/>
              </a:rPr>
              <a:t>TYPES OF ML:</a:t>
            </a:r>
            <a:endParaRPr sz="1100">
              <a:latin typeface="Oswald"/>
              <a:ea typeface="Oswald"/>
              <a:cs typeface="Oswald"/>
              <a:sym typeface="Oswald"/>
            </a:endParaRPr>
          </a:p>
          <a:p>
            <a:pPr indent="0" lvl="0" marL="0" rtl="0" algn="l">
              <a:lnSpc>
                <a:spcPct val="95000"/>
              </a:lnSpc>
              <a:spcBef>
                <a:spcPts val="1200"/>
              </a:spcBef>
              <a:spcAft>
                <a:spcPts val="0"/>
              </a:spcAft>
              <a:buNone/>
            </a:pPr>
            <a:r>
              <a:rPr lang="en" sz="1100">
                <a:latin typeface="Oswald"/>
                <a:ea typeface="Oswald"/>
                <a:cs typeface="Oswald"/>
                <a:sym typeface="Oswald"/>
              </a:rPr>
              <a:t>Supervised machine learning:  To supervise the machine while training it to work on its own. This requires labeled training data </a:t>
            </a:r>
            <a:endParaRPr sz="1100">
              <a:latin typeface="Oswald"/>
              <a:ea typeface="Oswald"/>
              <a:cs typeface="Oswald"/>
              <a:sym typeface="Oswald"/>
            </a:endParaRPr>
          </a:p>
          <a:p>
            <a:pPr indent="0" lvl="0" marL="0" rtl="0" algn="l">
              <a:lnSpc>
                <a:spcPct val="95000"/>
              </a:lnSpc>
              <a:spcBef>
                <a:spcPts val="1200"/>
              </a:spcBef>
              <a:spcAft>
                <a:spcPts val="0"/>
              </a:spcAft>
              <a:buNone/>
            </a:pPr>
            <a:r>
              <a:rPr lang="en" sz="1100">
                <a:latin typeface="Oswald"/>
                <a:ea typeface="Oswald"/>
                <a:cs typeface="Oswald"/>
                <a:sym typeface="Oswald"/>
              </a:rPr>
              <a:t>Unsupervised learning: There is training data, but it won’t be labeled</a:t>
            </a:r>
            <a:endParaRPr sz="1100">
              <a:latin typeface="Oswald"/>
              <a:ea typeface="Oswald"/>
              <a:cs typeface="Oswald"/>
              <a:sym typeface="Oswald"/>
            </a:endParaRPr>
          </a:p>
          <a:p>
            <a:pPr indent="0" lvl="0" marL="0" rtl="0" algn="l">
              <a:lnSpc>
                <a:spcPct val="95000"/>
              </a:lnSpc>
              <a:spcBef>
                <a:spcPts val="1200"/>
              </a:spcBef>
              <a:spcAft>
                <a:spcPts val="0"/>
              </a:spcAft>
              <a:buNone/>
            </a:pPr>
            <a:r>
              <a:rPr lang="en" sz="1100">
                <a:latin typeface="Oswald"/>
                <a:ea typeface="Oswald"/>
                <a:cs typeface="Oswald"/>
                <a:sym typeface="Oswald"/>
              </a:rPr>
              <a:t>Reinforcement learning: The system learns on its own </a:t>
            </a:r>
            <a:endParaRPr sz="1100">
              <a:latin typeface="Oswald"/>
              <a:ea typeface="Oswald"/>
              <a:cs typeface="Oswald"/>
              <a:sym typeface="Oswald"/>
            </a:endParaRPr>
          </a:p>
          <a:p>
            <a:pPr indent="0" lvl="0" marL="457200" rtl="0" algn="l">
              <a:lnSpc>
                <a:spcPct val="95000"/>
              </a:lnSpc>
              <a:spcBef>
                <a:spcPts val="1200"/>
              </a:spcBef>
              <a:spcAft>
                <a:spcPts val="1200"/>
              </a:spcAft>
              <a:buNone/>
            </a:pPr>
            <a:r>
              <a:t/>
            </a:r>
            <a:endParaRPr sz="1100">
              <a:latin typeface="Oswald"/>
              <a:ea typeface="Oswald"/>
              <a:cs typeface="Oswald"/>
              <a:sym typeface="Oswald"/>
            </a:endParaRPr>
          </a:p>
        </p:txBody>
      </p:sp>
      <p:pic>
        <p:nvPicPr>
          <p:cNvPr id="194" name="Google Shape;194;p34"/>
          <p:cNvPicPr preferRelativeResize="0"/>
          <p:nvPr/>
        </p:nvPicPr>
        <p:blipFill>
          <a:blip r:embed="rId3">
            <a:alphaModFix/>
          </a:blip>
          <a:stretch>
            <a:fillRect/>
          </a:stretch>
        </p:blipFill>
        <p:spPr>
          <a:xfrm>
            <a:off x="3418250" y="1325075"/>
            <a:ext cx="5049375" cy="157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5"/>
          <p:cNvPicPr preferRelativeResize="0"/>
          <p:nvPr/>
        </p:nvPicPr>
        <p:blipFill>
          <a:blip r:embed="rId3">
            <a:alphaModFix/>
          </a:blip>
          <a:stretch>
            <a:fillRect/>
          </a:stretch>
        </p:blipFill>
        <p:spPr>
          <a:xfrm>
            <a:off x="0" y="0"/>
            <a:ext cx="5186975" cy="2643150"/>
          </a:xfrm>
          <a:prstGeom prst="rect">
            <a:avLst/>
          </a:prstGeom>
          <a:noFill/>
          <a:ln>
            <a:noFill/>
          </a:ln>
        </p:spPr>
      </p:pic>
      <p:pic>
        <p:nvPicPr>
          <p:cNvPr id="202" name="Google Shape;202;p35"/>
          <p:cNvPicPr preferRelativeResize="0"/>
          <p:nvPr/>
        </p:nvPicPr>
        <p:blipFill>
          <a:blip r:embed="rId4">
            <a:alphaModFix/>
          </a:blip>
          <a:stretch>
            <a:fillRect/>
          </a:stretch>
        </p:blipFill>
        <p:spPr>
          <a:xfrm>
            <a:off x="0" y="2643150"/>
            <a:ext cx="5186976" cy="2737700"/>
          </a:xfrm>
          <a:prstGeom prst="rect">
            <a:avLst/>
          </a:prstGeom>
          <a:noFill/>
          <a:ln>
            <a:noFill/>
          </a:ln>
        </p:spPr>
      </p:pic>
      <p:pic>
        <p:nvPicPr>
          <p:cNvPr id="203" name="Google Shape;203;p35"/>
          <p:cNvPicPr preferRelativeResize="0"/>
          <p:nvPr/>
        </p:nvPicPr>
        <p:blipFill>
          <a:blip r:embed="rId5">
            <a:alphaModFix/>
          </a:blip>
          <a:stretch>
            <a:fillRect/>
          </a:stretch>
        </p:blipFill>
        <p:spPr>
          <a:xfrm>
            <a:off x="4710925" y="142650"/>
            <a:ext cx="6477601" cy="4858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6"/>
          <p:cNvPicPr preferRelativeResize="0"/>
          <p:nvPr/>
        </p:nvPicPr>
        <p:blipFill>
          <a:blip r:embed="rId3">
            <a:alphaModFix/>
          </a:blip>
          <a:stretch>
            <a:fillRect/>
          </a:stretch>
        </p:blipFill>
        <p:spPr>
          <a:xfrm>
            <a:off x="0" y="107175"/>
            <a:ext cx="9144003" cy="5036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56850"/>
            <a:ext cx="8520600" cy="58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Python Programming</a:t>
            </a:r>
            <a:endParaRPr/>
          </a:p>
        </p:txBody>
      </p:sp>
      <p:sp>
        <p:nvSpPr>
          <p:cNvPr id="74" name="Google Shape;74;p15"/>
          <p:cNvSpPr txBox="1"/>
          <p:nvPr>
            <p:ph idx="1" type="body"/>
          </p:nvPr>
        </p:nvSpPr>
        <p:spPr>
          <a:xfrm>
            <a:off x="311700" y="950350"/>
            <a:ext cx="8520600" cy="36186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SzPts val="935"/>
              <a:buNone/>
            </a:pPr>
            <a:r>
              <a:rPr lang="en" sz="1530">
                <a:latin typeface="Oswald"/>
                <a:ea typeface="Oswald"/>
                <a:cs typeface="Oswald"/>
                <a:sym typeface="Oswald"/>
              </a:rPr>
              <a:t>What is Python?</a:t>
            </a:r>
            <a:endParaRPr sz="1530">
              <a:latin typeface="Oswald"/>
              <a:ea typeface="Oswald"/>
              <a:cs typeface="Oswald"/>
              <a:sym typeface="Oswald"/>
            </a:endParaRPr>
          </a:p>
          <a:p>
            <a:pPr indent="-325755" lvl="0" marL="457200" rtl="0" algn="l">
              <a:lnSpc>
                <a:spcPct val="95000"/>
              </a:lnSpc>
              <a:spcBef>
                <a:spcPts val="1200"/>
              </a:spcBef>
              <a:spcAft>
                <a:spcPts val="0"/>
              </a:spcAft>
              <a:buSzPts val="1530"/>
              <a:buFont typeface="Oswald"/>
              <a:buChar char="-"/>
            </a:pPr>
            <a:r>
              <a:rPr lang="en" sz="1530">
                <a:latin typeface="Oswald"/>
                <a:ea typeface="Oswald"/>
                <a:cs typeface="Oswald"/>
                <a:sym typeface="Oswald"/>
              </a:rPr>
              <a:t>object-oriented, and dynamic programming language</a:t>
            </a:r>
            <a:endParaRPr sz="1530">
              <a:latin typeface="Oswald"/>
              <a:ea typeface="Oswald"/>
              <a:cs typeface="Oswald"/>
              <a:sym typeface="Oswald"/>
            </a:endParaRPr>
          </a:p>
          <a:p>
            <a:pPr indent="0" lvl="0" marL="0" rtl="0" algn="l">
              <a:lnSpc>
                <a:spcPct val="95000"/>
              </a:lnSpc>
              <a:spcBef>
                <a:spcPts val="1200"/>
              </a:spcBef>
              <a:spcAft>
                <a:spcPts val="0"/>
              </a:spcAft>
              <a:buSzPts val="935"/>
              <a:buNone/>
            </a:pPr>
            <a:r>
              <a:rPr lang="en" sz="1530">
                <a:latin typeface="Oswald"/>
                <a:ea typeface="Oswald"/>
                <a:cs typeface="Oswald"/>
                <a:sym typeface="Oswald"/>
              </a:rPr>
              <a:t>Why do we need Python?</a:t>
            </a:r>
            <a:endParaRPr sz="1530">
              <a:latin typeface="Oswald"/>
              <a:ea typeface="Oswald"/>
              <a:cs typeface="Oswald"/>
              <a:sym typeface="Oswald"/>
            </a:endParaRPr>
          </a:p>
          <a:p>
            <a:pPr indent="-325755" lvl="0" marL="457200" rtl="0" algn="l">
              <a:lnSpc>
                <a:spcPct val="95000"/>
              </a:lnSpc>
              <a:spcBef>
                <a:spcPts val="1200"/>
              </a:spcBef>
              <a:spcAft>
                <a:spcPts val="0"/>
              </a:spcAft>
              <a:buSzPts val="1530"/>
              <a:buFont typeface="Oswald"/>
              <a:buChar char="-"/>
            </a:pPr>
            <a:r>
              <a:rPr lang="en" sz="1530">
                <a:latin typeface="Oswald"/>
                <a:ea typeface="Oswald"/>
                <a:cs typeface="Oswald"/>
                <a:sym typeface="Oswald"/>
              </a:rPr>
              <a:t>Interpreted and Interactive</a:t>
            </a:r>
            <a:endParaRPr sz="1530">
              <a:latin typeface="Oswald"/>
              <a:ea typeface="Oswald"/>
              <a:cs typeface="Oswald"/>
              <a:sym typeface="Oswald"/>
            </a:endParaRPr>
          </a:p>
          <a:p>
            <a:pPr indent="-325755" lvl="0" marL="457200" rtl="0" algn="l">
              <a:lnSpc>
                <a:spcPct val="95000"/>
              </a:lnSpc>
              <a:spcBef>
                <a:spcPts val="0"/>
              </a:spcBef>
              <a:spcAft>
                <a:spcPts val="0"/>
              </a:spcAft>
              <a:buSzPts val="1530"/>
              <a:buFont typeface="Oswald"/>
              <a:buChar char="-"/>
            </a:pPr>
            <a:r>
              <a:rPr lang="en" sz="1530">
                <a:latin typeface="Oswald"/>
                <a:ea typeface="Oswald"/>
                <a:cs typeface="Oswald"/>
                <a:sym typeface="Oswald"/>
              </a:rPr>
              <a:t>Platform independent</a:t>
            </a:r>
            <a:endParaRPr sz="1530">
              <a:latin typeface="Oswald"/>
              <a:ea typeface="Oswald"/>
              <a:cs typeface="Oswald"/>
              <a:sym typeface="Oswald"/>
            </a:endParaRPr>
          </a:p>
          <a:p>
            <a:pPr indent="-325755" lvl="0" marL="457200" rtl="0" algn="l">
              <a:lnSpc>
                <a:spcPct val="95000"/>
              </a:lnSpc>
              <a:spcBef>
                <a:spcPts val="0"/>
              </a:spcBef>
              <a:spcAft>
                <a:spcPts val="0"/>
              </a:spcAft>
              <a:buSzPts val="1530"/>
              <a:buFont typeface="Oswald"/>
              <a:buChar char="-"/>
            </a:pPr>
            <a:r>
              <a:rPr lang="en" sz="1530">
                <a:latin typeface="Oswald"/>
                <a:ea typeface="Oswald"/>
                <a:cs typeface="Oswald"/>
                <a:sym typeface="Oswald"/>
              </a:rPr>
              <a:t>High - level language</a:t>
            </a:r>
            <a:endParaRPr sz="1530">
              <a:latin typeface="Oswald"/>
              <a:ea typeface="Oswald"/>
              <a:cs typeface="Oswald"/>
              <a:sym typeface="Oswald"/>
            </a:endParaRPr>
          </a:p>
          <a:p>
            <a:pPr indent="-325755" lvl="0" marL="457200" rtl="0" algn="l">
              <a:lnSpc>
                <a:spcPct val="95000"/>
              </a:lnSpc>
              <a:spcBef>
                <a:spcPts val="0"/>
              </a:spcBef>
              <a:spcAft>
                <a:spcPts val="0"/>
              </a:spcAft>
              <a:buSzPts val="1530"/>
              <a:buFont typeface="Oswald"/>
              <a:buChar char="-"/>
            </a:pPr>
            <a:r>
              <a:rPr lang="en" sz="1530">
                <a:latin typeface="Oswald"/>
                <a:ea typeface="Oswald"/>
                <a:cs typeface="Oswald"/>
                <a:sym typeface="Oswald"/>
              </a:rPr>
              <a:t>supports multiple programming paradigms, </a:t>
            </a:r>
            <a:endParaRPr sz="1530">
              <a:latin typeface="Oswald"/>
              <a:ea typeface="Oswald"/>
              <a:cs typeface="Oswald"/>
              <a:sym typeface="Oswald"/>
            </a:endParaRPr>
          </a:p>
          <a:p>
            <a:pPr indent="-325755" lvl="0" marL="457200" rtl="0" algn="l">
              <a:lnSpc>
                <a:spcPct val="95000"/>
              </a:lnSpc>
              <a:spcBef>
                <a:spcPts val="0"/>
              </a:spcBef>
              <a:spcAft>
                <a:spcPts val="0"/>
              </a:spcAft>
              <a:buSzPts val="1530"/>
              <a:buFont typeface="Oswald"/>
              <a:buChar char="-"/>
            </a:pPr>
            <a:r>
              <a:rPr lang="en" sz="1530">
                <a:latin typeface="Oswald"/>
                <a:ea typeface="Oswald"/>
                <a:cs typeface="Oswald"/>
                <a:sym typeface="Oswald"/>
              </a:rPr>
              <a:t>including Procedural, Object Oriented and </a:t>
            </a:r>
            <a:endParaRPr sz="1530">
              <a:latin typeface="Oswald"/>
              <a:ea typeface="Oswald"/>
              <a:cs typeface="Oswald"/>
              <a:sym typeface="Oswald"/>
            </a:endParaRPr>
          </a:p>
          <a:p>
            <a:pPr indent="-325755" lvl="0" marL="457200" rtl="0" algn="l">
              <a:lnSpc>
                <a:spcPct val="95000"/>
              </a:lnSpc>
              <a:spcBef>
                <a:spcPts val="0"/>
              </a:spcBef>
              <a:spcAft>
                <a:spcPts val="0"/>
              </a:spcAft>
              <a:buSzPts val="1530"/>
              <a:buFont typeface="Oswald"/>
              <a:buChar char="-"/>
            </a:pPr>
            <a:r>
              <a:rPr lang="en" sz="1530">
                <a:latin typeface="Oswald"/>
                <a:ea typeface="Oswald"/>
                <a:cs typeface="Oswald"/>
                <a:sym typeface="Oswald"/>
              </a:rPr>
              <a:t>Functional programming language. </a:t>
            </a:r>
            <a:endParaRPr sz="1530">
              <a:latin typeface="Oswald"/>
              <a:ea typeface="Oswald"/>
              <a:cs typeface="Oswald"/>
              <a:sym typeface="Oswald"/>
            </a:endParaRPr>
          </a:p>
          <a:p>
            <a:pPr indent="-325755" lvl="0" marL="457200" rtl="0" algn="l">
              <a:lnSpc>
                <a:spcPct val="95000"/>
              </a:lnSpc>
              <a:spcBef>
                <a:spcPts val="0"/>
              </a:spcBef>
              <a:spcAft>
                <a:spcPts val="0"/>
              </a:spcAft>
              <a:buSzPts val="1530"/>
              <a:buFont typeface="Oswald"/>
              <a:buChar char="-"/>
            </a:pPr>
            <a:r>
              <a:rPr lang="en" sz="1530">
                <a:latin typeface="Oswald"/>
                <a:ea typeface="Oswald"/>
                <a:cs typeface="Oswald"/>
                <a:sym typeface="Oswald"/>
              </a:rPr>
              <a:t>emphasizes code readability with the use of </a:t>
            </a:r>
            <a:endParaRPr sz="1530">
              <a:latin typeface="Oswald"/>
              <a:ea typeface="Oswald"/>
              <a:cs typeface="Oswald"/>
              <a:sym typeface="Oswald"/>
            </a:endParaRPr>
          </a:p>
          <a:p>
            <a:pPr indent="-325755" lvl="0" marL="457200" rtl="0" algn="l">
              <a:lnSpc>
                <a:spcPct val="95000"/>
              </a:lnSpc>
              <a:spcBef>
                <a:spcPts val="0"/>
              </a:spcBef>
              <a:spcAft>
                <a:spcPts val="0"/>
              </a:spcAft>
              <a:buSzPts val="1530"/>
              <a:buFont typeface="Oswald"/>
              <a:buChar char="-"/>
            </a:pPr>
            <a:r>
              <a:rPr lang="en" sz="1530">
                <a:latin typeface="Oswald"/>
                <a:ea typeface="Oswald"/>
                <a:cs typeface="Oswald"/>
                <a:sym typeface="Oswald"/>
              </a:rPr>
              <a:t>significant indentation.</a:t>
            </a:r>
            <a:endParaRPr sz="1530">
              <a:latin typeface="Oswald"/>
              <a:ea typeface="Oswald"/>
              <a:cs typeface="Oswald"/>
              <a:sym typeface="Oswald"/>
            </a:endParaRPr>
          </a:p>
          <a:p>
            <a:pPr indent="0" lvl="0" marL="0" rtl="0" algn="l">
              <a:lnSpc>
                <a:spcPct val="95000"/>
              </a:lnSpc>
              <a:spcBef>
                <a:spcPts val="1200"/>
              </a:spcBef>
              <a:spcAft>
                <a:spcPts val="0"/>
              </a:spcAft>
              <a:buSzPts val="935"/>
              <a:buNone/>
            </a:pPr>
            <a:r>
              <a:rPr lang="en" sz="1530">
                <a:latin typeface="Oswald"/>
                <a:ea typeface="Oswald"/>
                <a:cs typeface="Oswald"/>
                <a:sym typeface="Oswald"/>
              </a:rPr>
              <a:t>History of Python</a:t>
            </a:r>
            <a:endParaRPr sz="1530">
              <a:latin typeface="Oswald"/>
              <a:ea typeface="Oswald"/>
              <a:cs typeface="Oswald"/>
              <a:sym typeface="Oswald"/>
            </a:endParaRPr>
          </a:p>
          <a:p>
            <a:pPr indent="-325755" lvl="0" marL="457200" rtl="0" algn="l">
              <a:lnSpc>
                <a:spcPct val="95000"/>
              </a:lnSpc>
              <a:spcBef>
                <a:spcPts val="1200"/>
              </a:spcBef>
              <a:spcAft>
                <a:spcPts val="0"/>
              </a:spcAft>
              <a:buSzPts val="1530"/>
              <a:buFont typeface="Oswald"/>
              <a:buChar char="-"/>
            </a:pPr>
            <a:r>
              <a:rPr lang="en" sz="1530">
                <a:latin typeface="Oswald"/>
                <a:ea typeface="Oswald"/>
                <a:cs typeface="Oswald"/>
                <a:sym typeface="Oswald"/>
              </a:rPr>
              <a:t>Developed by Guido van Rossum during 1991 </a:t>
            </a:r>
            <a:endParaRPr sz="1530">
              <a:latin typeface="Oswald"/>
              <a:ea typeface="Oswald"/>
              <a:cs typeface="Oswald"/>
              <a:sym typeface="Oswald"/>
            </a:endParaRPr>
          </a:p>
          <a:p>
            <a:pPr indent="-325755" lvl="0" marL="457200" rtl="0" algn="l">
              <a:lnSpc>
                <a:spcPct val="95000"/>
              </a:lnSpc>
              <a:spcBef>
                <a:spcPts val="0"/>
              </a:spcBef>
              <a:spcAft>
                <a:spcPts val="0"/>
              </a:spcAft>
              <a:buSzPts val="1530"/>
              <a:buChar char="-"/>
            </a:pPr>
            <a:r>
              <a:rPr lang="en" sz="1530">
                <a:latin typeface="Oswald"/>
                <a:ea typeface="Oswald"/>
                <a:cs typeface="Oswald"/>
                <a:sym typeface="Oswald"/>
              </a:rPr>
              <a:t>Named from Monte </a:t>
            </a:r>
            <a:r>
              <a:rPr i="1" lang="en" sz="1530">
                <a:latin typeface="Oswald"/>
                <a:ea typeface="Oswald"/>
                <a:cs typeface="Oswald"/>
                <a:sym typeface="Oswald"/>
              </a:rPr>
              <a:t>Python’s </a:t>
            </a:r>
            <a:r>
              <a:rPr lang="en" sz="1530">
                <a:latin typeface="Oswald"/>
                <a:ea typeface="Oswald"/>
                <a:cs typeface="Oswald"/>
                <a:sym typeface="Oswald"/>
              </a:rPr>
              <a:t>Flying circus, BBC show</a:t>
            </a:r>
            <a:endParaRPr sz="1530">
              <a:latin typeface="Oswald"/>
              <a:ea typeface="Oswald"/>
              <a:cs typeface="Oswald"/>
              <a:sym typeface="Oswald"/>
            </a:endParaRPr>
          </a:p>
        </p:txBody>
      </p:sp>
      <p:pic>
        <p:nvPicPr>
          <p:cNvPr id="75" name="Google Shape;75;p15"/>
          <p:cNvPicPr preferRelativeResize="0"/>
          <p:nvPr/>
        </p:nvPicPr>
        <p:blipFill>
          <a:blip r:embed="rId3">
            <a:alphaModFix/>
          </a:blip>
          <a:stretch>
            <a:fillRect/>
          </a:stretch>
        </p:blipFill>
        <p:spPr>
          <a:xfrm>
            <a:off x="5064550" y="811425"/>
            <a:ext cx="3919176" cy="408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64375"/>
            <a:ext cx="8520600" cy="62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
        <p:nvSpPr>
          <p:cNvPr id="81" name="Google Shape;81;p16"/>
          <p:cNvSpPr txBox="1"/>
          <p:nvPr>
            <p:ph idx="1" type="body"/>
          </p:nvPr>
        </p:nvSpPr>
        <p:spPr>
          <a:xfrm>
            <a:off x="311700" y="684525"/>
            <a:ext cx="8520600" cy="4103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00">
                <a:latin typeface="Oswald"/>
                <a:ea typeface="Oswald"/>
                <a:cs typeface="Oswald"/>
                <a:sym typeface="Oswald"/>
              </a:rPr>
              <a:t>Operators are the symbols which can manipulate the value of operands, used for the purpose of logical, arithmetic and various other operations.</a:t>
            </a:r>
            <a:endParaRPr sz="1500">
              <a:latin typeface="Oswald"/>
              <a:ea typeface="Oswald"/>
              <a:cs typeface="Oswald"/>
              <a:sym typeface="Oswald"/>
            </a:endParaRPr>
          </a:p>
          <a:p>
            <a:pPr indent="0" lvl="0" marL="0" rtl="0" algn="l">
              <a:lnSpc>
                <a:spcPct val="95000"/>
              </a:lnSpc>
              <a:spcBef>
                <a:spcPts val="1200"/>
              </a:spcBef>
              <a:spcAft>
                <a:spcPts val="0"/>
              </a:spcAft>
              <a:buSzPts val="275"/>
              <a:buNone/>
            </a:pPr>
            <a:r>
              <a:rPr lang="en" sz="1500">
                <a:latin typeface="Oswald"/>
                <a:ea typeface="Oswald"/>
                <a:cs typeface="Oswald"/>
                <a:sym typeface="Oswald"/>
              </a:rPr>
              <a:t>4 + 5 = 9  ⇒ 4 and 5 are called operands and + is called operator. </a:t>
            </a:r>
            <a:endParaRPr sz="1500">
              <a:latin typeface="Oswald"/>
              <a:ea typeface="Oswald"/>
              <a:cs typeface="Oswald"/>
              <a:sym typeface="Oswald"/>
            </a:endParaRPr>
          </a:p>
          <a:p>
            <a:pPr indent="0" lvl="0" marL="0" rtl="0" algn="l">
              <a:lnSpc>
                <a:spcPct val="95000"/>
              </a:lnSpc>
              <a:spcBef>
                <a:spcPts val="1200"/>
              </a:spcBef>
              <a:spcAft>
                <a:spcPts val="0"/>
              </a:spcAft>
              <a:buSzPts val="275"/>
              <a:buNone/>
            </a:pPr>
            <a:r>
              <a:t/>
            </a:r>
            <a:endParaRPr sz="1500">
              <a:latin typeface="Oswald"/>
              <a:ea typeface="Oswald"/>
              <a:cs typeface="Oswald"/>
              <a:sym typeface="Oswald"/>
            </a:endParaRPr>
          </a:p>
          <a:p>
            <a:pPr indent="-323850" lvl="0" marL="457200" rtl="0" algn="l">
              <a:lnSpc>
                <a:spcPct val="95000"/>
              </a:lnSpc>
              <a:spcBef>
                <a:spcPts val="1200"/>
              </a:spcBef>
              <a:spcAft>
                <a:spcPts val="0"/>
              </a:spcAft>
              <a:buSzPts val="1500"/>
              <a:buFont typeface="Oswald"/>
              <a:buChar char="●"/>
            </a:pPr>
            <a:r>
              <a:rPr lang="en" sz="1500">
                <a:latin typeface="Oswald"/>
                <a:ea typeface="Oswald"/>
                <a:cs typeface="Oswald"/>
                <a:sym typeface="Oswald"/>
              </a:rPr>
              <a:t>Arithmetic Operators → +,-,*,/,//,**,%</a:t>
            </a:r>
            <a:endParaRPr sz="1500">
              <a:latin typeface="Oswald"/>
              <a:ea typeface="Oswald"/>
              <a:cs typeface="Oswald"/>
              <a:sym typeface="Oswald"/>
            </a:endParaRPr>
          </a:p>
          <a:p>
            <a:pPr indent="-323850" lvl="0" marL="457200" rtl="0" algn="l">
              <a:lnSpc>
                <a:spcPct val="95000"/>
              </a:lnSpc>
              <a:spcBef>
                <a:spcPts val="0"/>
              </a:spcBef>
              <a:spcAft>
                <a:spcPts val="0"/>
              </a:spcAft>
              <a:buSzPts val="1500"/>
              <a:buFont typeface="Oswald"/>
              <a:buChar char="●"/>
            </a:pPr>
            <a:r>
              <a:rPr lang="en" sz="1500">
                <a:latin typeface="Oswald"/>
                <a:ea typeface="Oswald"/>
                <a:cs typeface="Oswald"/>
                <a:sym typeface="Oswald"/>
              </a:rPr>
              <a:t>Comparison (Relational) Operators → &gt;,&lt;,&gt;=,&lt;=,==,!=</a:t>
            </a:r>
            <a:endParaRPr sz="1500">
              <a:latin typeface="Oswald"/>
              <a:ea typeface="Oswald"/>
              <a:cs typeface="Oswald"/>
              <a:sym typeface="Oswald"/>
            </a:endParaRPr>
          </a:p>
          <a:p>
            <a:pPr indent="-323850" lvl="0" marL="457200" rtl="0" algn="l">
              <a:lnSpc>
                <a:spcPct val="95000"/>
              </a:lnSpc>
              <a:spcBef>
                <a:spcPts val="0"/>
              </a:spcBef>
              <a:spcAft>
                <a:spcPts val="0"/>
              </a:spcAft>
              <a:buSzPts val="1500"/>
              <a:buFont typeface="Oswald"/>
              <a:buChar char="●"/>
            </a:pPr>
            <a:r>
              <a:rPr lang="en" sz="1500">
                <a:latin typeface="Oswald"/>
                <a:ea typeface="Oswald"/>
                <a:cs typeface="Oswald"/>
                <a:sym typeface="Oswald"/>
              </a:rPr>
              <a:t>Assignment Operators → +=,-=,*=,/=,...</a:t>
            </a:r>
            <a:endParaRPr sz="1500">
              <a:latin typeface="Oswald"/>
              <a:ea typeface="Oswald"/>
              <a:cs typeface="Oswald"/>
              <a:sym typeface="Oswald"/>
            </a:endParaRPr>
          </a:p>
          <a:p>
            <a:pPr indent="-323850" lvl="0" marL="457200" rtl="0" algn="l">
              <a:lnSpc>
                <a:spcPct val="95000"/>
              </a:lnSpc>
              <a:spcBef>
                <a:spcPts val="0"/>
              </a:spcBef>
              <a:spcAft>
                <a:spcPts val="0"/>
              </a:spcAft>
              <a:buSzPts val="1500"/>
              <a:buFont typeface="Oswald"/>
              <a:buChar char="●"/>
            </a:pPr>
            <a:r>
              <a:rPr lang="en" sz="1500">
                <a:latin typeface="Oswald"/>
                <a:ea typeface="Oswald"/>
                <a:cs typeface="Oswald"/>
                <a:sym typeface="Oswald"/>
              </a:rPr>
              <a:t>Logical Operators → and, or, not</a:t>
            </a:r>
            <a:endParaRPr sz="1500">
              <a:latin typeface="Oswald"/>
              <a:ea typeface="Oswald"/>
              <a:cs typeface="Oswald"/>
              <a:sym typeface="Oswald"/>
            </a:endParaRPr>
          </a:p>
          <a:p>
            <a:pPr indent="-323850" lvl="0" marL="457200" rtl="0" algn="l">
              <a:lnSpc>
                <a:spcPct val="95000"/>
              </a:lnSpc>
              <a:spcBef>
                <a:spcPts val="0"/>
              </a:spcBef>
              <a:spcAft>
                <a:spcPts val="0"/>
              </a:spcAft>
              <a:buSzPts val="1500"/>
              <a:buFont typeface="Oswald"/>
              <a:buChar char="●"/>
            </a:pPr>
            <a:r>
              <a:rPr lang="en" sz="1500">
                <a:latin typeface="Oswald"/>
                <a:ea typeface="Oswald"/>
                <a:cs typeface="Oswald"/>
                <a:sym typeface="Oswald"/>
              </a:rPr>
              <a:t>Bitwise Operators → &amp;, |, ~(NOT),^(XOR), &lt;&lt;(left shift), &gt;&gt;(right shift)</a:t>
            </a:r>
            <a:endParaRPr sz="1500">
              <a:latin typeface="Oswald"/>
              <a:ea typeface="Oswald"/>
              <a:cs typeface="Oswald"/>
              <a:sym typeface="Oswald"/>
            </a:endParaRPr>
          </a:p>
          <a:p>
            <a:pPr indent="-323850" lvl="0" marL="457200" rtl="0" algn="l">
              <a:lnSpc>
                <a:spcPct val="95000"/>
              </a:lnSpc>
              <a:spcBef>
                <a:spcPts val="0"/>
              </a:spcBef>
              <a:spcAft>
                <a:spcPts val="0"/>
              </a:spcAft>
              <a:buSzPts val="1500"/>
              <a:buFont typeface="Oswald"/>
              <a:buChar char="●"/>
            </a:pPr>
            <a:r>
              <a:rPr lang="en" sz="1500">
                <a:latin typeface="Oswald"/>
                <a:ea typeface="Oswald"/>
                <a:cs typeface="Oswald"/>
                <a:sym typeface="Oswald"/>
              </a:rPr>
              <a:t>Membership Operators → in, not in </a:t>
            </a:r>
            <a:endParaRPr sz="1500">
              <a:latin typeface="Oswald"/>
              <a:ea typeface="Oswald"/>
              <a:cs typeface="Oswald"/>
              <a:sym typeface="Oswald"/>
            </a:endParaRPr>
          </a:p>
          <a:p>
            <a:pPr indent="-323850" lvl="0" marL="457200" rtl="0" algn="l">
              <a:lnSpc>
                <a:spcPct val="95000"/>
              </a:lnSpc>
              <a:spcBef>
                <a:spcPts val="0"/>
              </a:spcBef>
              <a:spcAft>
                <a:spcPts val="0"/>
              </a:spcAft>
              <a:buSzPts val="1500"/>
              <a:buFont typeface="Oswald"/>
              <a:buChar char="●"/>
            </a:pPr>
            <a:r>
              <a:rPr lang="en" sz="1500">
                <a:latin typeface="Oswald"/>
                <a:ea typeface="Oswald"/>
                <a:cs typeface="Oswald"/>
                <a:sym typeface="Oswald"/>
              </a:rPr>
              <a:t>Identity Operators → is, is not</a:t>
            </a:r>
            <a:endParaRPr sz="1500">
              <a:latin typeface="Oswald"/>
              <a:ea typeface="Oswald"/>
              <a:cs typeface="Oswald"/>
              <a:sym typeface="Oswald"/>
            </a:endParaRPr>
          </a:p>
          <a:p>
            <a:pPr indent="0" lvl="0" marL="0" rtl="0" algn="l">
              <a:lnSpc>
                <a:spcPct val="95000"/>
              </a:lnSpc>
              <a:spcBef>
                <a:spcPts val="1200"/>
              </a:spcBef>
              <a:spcAft>
                <a:spcPts val="1200"/>
              </a:spcAft>
              <a:buSzPts val="275"/>
              <a:buNone/>
            </a:pPr>
            <a:r>
              <a:t/>
            </a:r>
            <a:endParaRPr sz="15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Statements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Oswald"/>
                <a:ea typeface="Oswald"/>
                <a:cs typeface="Oswald"/>
                <a:sym typeface="Oswald"/>
              </a:rPr>
              <a:t>To e</a:t>
            </a:r>
            <a:r>
              <a:rPr lang="en">
                <a:latin typeface="Oswald"/>
                <a:ea typeface="Oswald"/>
                <a:cs typeface="Oswald"/>
                <a:sym typeface="Oswald"/>
              </a:rPr>
              <a:t>valuate  multiple expressions/conditions which produce TRUE or FALSE as outcome.</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To determine which action to take and which statements to execute if outcome is TRUE or FALSE otherwise</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Example: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Facebook account creation - to check the age criteria</a:t>
            </a:r>
            <a:endParaRPr>
              <a:latin typeface="Oswald"/>
              <a:ea typeface="Oswald"/>
              <a:cs typeface="Oswald"/>
              <a:sym typeface="Oswald"/>
            </a:endParaRPr>
          </a:p>
          <a:p>
            <a:pPr indent="-342900" lvl="0" marL="457200" rtl="0" algn="l">
              <a:spcBef>
                <a:spcPts val="1200"/>
              </a:spcBef>
              <a:spcAft>
                <a:spcPts val="0"/>
              </a:spcAft>
              <a:buSzPts val="1800"/>
              <a:buFont typeface="Oswald"/>
              <a:buAutoNum type="arabicPeriod"/>
            </a:pPr>
            <a:r>
              <a:rPr lang="en">
                <a:latin typeface="Oswald"/>
                <a:ea typeface="Oswald"/>
                <a:cs typeface="Oswald"/>
                <a:sym typeface="Oswald"/>
              </a:rPr>
              <a:t>i</a:t>
            </a:r>
            <a:r>
              <a:rPr lang="en">
                <a:latin typeface="Oswald"/>
                <a:ea typeface="Oswald"/>
                <a:cs typeface="Oswald"/>
                <a:sym typeface="Oswald"/>
              </a:rPr>
              <a:t>f </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i</a:t>
            </a:r>
            <a:r>
              <a:rPr lang="en">
                <a:latin typeface="Oswald"/>
                <a:ea typeface="Oswald"/>
                <a:cs typeface="Oswald"/>
                <a:sym typeface="Oswald"/>
              </a:rPr>
              <a:t>f .. else</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elif ladder</a:t>
            </a:r>
            <a:endParaRPr>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
                <a:latin typeface="Oswald"/>
                <a:ea typeface="Oswald"/>
                <a:cs typeface="Oswald"/>
                <a:sym typeface="Oswald"/>
              </a:rPr>
              <a:t>Nested statements</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Structures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Oswald"/>
                <a:ea typeface="Oswald"/>
                <a:cs typeface="Oswald"/>
                <a:sym typeface="Oswald"/>
              </a:rPr>
              <a:t>statements are executed sequentially, when we need to execute a block of code several number of times.</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f</a:t>
            </a:r>
            <a:r>
              <a:rPr lang="en">
                <a:latin typeface="Oswald"/>
                <a:ea typeface="Oswald"/>
                <a:cs typeface="Oswald"/>
                <a:sym typeface="Oswald"/>
              </a:rPr>
              <a:t>or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w</a:t>
            </a:r>
            <a:r>
              <a:rPr lang="en">
                <a:latin typeface="Oswald"/>
                <a:ea typeface="Oswald"/>
                <a:cs typeface="Oswald"/>
                <a:sym typeface="Oswald"/>
              </a:rPr>
              <a:t>hile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n</a:t>
            </a:r>
            <a:r>
              <a:rPr lang="en">
                <a:latin typeface="Oswald"/>
                <a:ea typeface="Oswald"/>
                <a:cs typeface="Oswald"/>
                <a:sym typeface="Oswald"/>
              </a:rPr>
              <a:t>ested loop</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Example: </a:t>
            </a:r>
            <a:endParaRPr>
              <a:latin typeface="Oswald"/>
              <a:ea typeface="Oswald"/>
              <a:cs typeface="Oswald"/>
              <a:sym typeface="Oswald"/>
            </a:endParaRPr>
          </a:p>
          <a:p>
            <a:pPr indent="0" lvl="0" marL="0" rtl="0" algn="l">
              <a:spcBef>
                <a:spcPts val="1200"/>
              </a:spcBef>
              <a:spcAft>
                <a:spcPts val="0"/>
              </a:spcAft>
              <a:buNone/>
            </a:pPr>
            <a:r>
              <a:rPr lang="en">
                <a:latin typeface="Oswald"/>
                <a:ea typeface="Oswald"/>
                <a:cs typeface="Oswald"/>
                <a:sym typeface="Oswald"/>
              </a:rPr>
              <a:t>To print a sequence of numbers </a:t>
            </a:r>
            <a:endParaRPr>
              <a:latin typeface="Oswald"/>
              <a:ea typeface="Oswald"/>
              <a:cs typeface="Oswald"/>
              <a:sym typeface="Oswald"/>
            </a:endParaRPr>
          </a:p>
          <a:p>
            <a:pPr indent="0" lvl="0" marL="0" rtl="0" algn="l">
              <a:spcBef>
                <a:spcPts val="1200"/>
              </a:spcBef>
              <a:spcAft>
                <a:spcPts val="1200"/>
              </a:spcAft>
              <a:buNone/>
            </a:pPr>
            <a:r>
              <a:rPr lang="en">
                <a:latin typeface="Oswald"/>
                <a:ea typeface="Oswald"/>
                <a:cs typeface="Oswald"/>
                <a:sym typeface="Oswald"/>
              </a:rPr>
              <a:t>To select in an interview (to clear all the rounds step by step to get the offer in a company)</a:t>
            </a:r>
            <a:endParaRPr>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Series &amp; Patterns</a:t>
            </a:r>
            <a:endParaRPr/>
          </a:p>
        </p:txBody>
      </p:sp>
      <p:sp>
        <p:nvSpPr>
          <p:cNvPr id="99" name="Google Shape;99;p19"/>
          <p:cNvSpPr txBox="1"/>
          <p:nvPr>
            <p:ph idx="1" type="body"/>
          </p:nvPr>
        </p:nvSpPr>
        <p:spPr>
          <a:xfrm>
            <a:off x="311700" y="1017725"/>
            <a:ext cx="8520600" cy="397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00">
                <a:latin typeface="Oswald"/>
                <a:ea typeface="Oswald"/>
                <a:cs typeface="Oswald"/>
                <a:sym typeface="Oswald"/>
              </a:rPr>
              <a:t>Series:</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	-&gt; it's a sequence of number with a common difference.</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Check points</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		1. starting value, end value , n </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		2. Difference</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Patterns:</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Rules:</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	1. find the number of rows in the given pattern</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	2. find the number of values in each row</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	3. how many loops you are going to use</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rPr lang="en" sz="1200">
                <a:latin typeface="Oswald"/>
                <a:ea typeface="Oswald"/>
                <a:cs typeface="Oswald"/>
                <a:sym typeface="Oswald"/>
              </a:rPr>
              <a:t>	4. logic</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t/>
            </a:r>
            <a:endParaRPr sz="1200">
              <a:latin typeface="Oswald"/>
              <a:ea typeface="Oswald"/>
              <a:cs typeface="Oswald"/>
              <a:sym typeface="Oswald"/>
            </a:endParaRPr>
          </a:p>
          <a:p>
            <a:pPr indent="0" lvl="0" marL="0" rtl="0" algn="l">
              <a:lnSpc>
                <a:spcPct val="95000"/>
              </a:lnSpc>
              <a:spcBef>
                <a:spcPts val="1200"/>
              </a:spcBef>
              <a:spcAft>
                <a:spcPts val="0"/>
              </a:spcAft>
              <a:buSzPts val="275"/>
              <a:buNone/>
            </a:pPr>
            <a:r>
              <a:t/>
            </a:r>
            <a:endParaRPr sz="1200">
              <a:latin typeface="Oswald"/>
              <a:ea typeface="Oswald"/>
              <a:cs typeface="Oswald"/>
              <a:sym typeface="Oswald"/>
            </a:endParaRPr>
          </a:p>
          <a:p>
            <a:pPr indent="0" lvl="0" marL="0" rtl="0" algn="l">
              <a:lnSpc>
                <a:spcPct val="95000"/>
              </a:lnSpc>
              <a:spcBef>
                <a:spcPts val="1200"/>
              </a:spcBef>
              <a:spcAft>
                <a:spcPts val="1200"/>
              </a:spcAft>
              <a:buSzPts val="275"/>
              <a:buNone/>
            </a:pPr>
            <a:r>
              <a:t/>
            </a:r>
            <a:endParaRPr sz="12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00">
                <a:latin typeface="Oswald"/>
                <a:ea typeface="Oswald"/>
                <a:cs typeface="Oswald"/>
                <a:sym typeface="Oswald"/>
              </a:rPr>
              <a:t>	-&gt; list is used to store collection of values in a single memory reference.</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rPr lang="en" sz="1200">
                <a:latin typeface="Oswald"/>
                <a:ea typeface="Oswald"/>
                <a:cs typeface="Oswald"/>
                <a:sym typeface="Oswald"/>
              </a:rPr>
              <a:t>	-&gt; []</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rPr lang="en" sz="1200">
                <a:latin typeface="Oswald"/>
                <a:ea typeface="Oswald"/>
                <a:cs typeface="Oswald"/>
                <a:sym typeface="Oswald"/>
              </a:rPr>
              <a:t>	-&gt; will allow duplicate values</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rPr lang="en" sz="1200">
                <a:latin typeface="Oswald"/>
                <a:ea typeface="Oswald"/>
                <a:cs typeface="Oswald"/>
                <a:sym typeface="Oswald"/>
              </a:rPr>
              <a:t>	-&gt; it can store multiple datatype values.</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rPr lang="en" sz="1200">
                <a:latin typeface="Oswald"/>
                <a:ea typeface="Oswald"/>
                <a:cs typeface="Oswald"/>
                <a:sym typeface="Oswald"/>
              </a:rPr>
              <a:t>	-&gt; mutable type (after initialization we can change the values)</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rPr lang="en" sz="1200">
                <a:latin typeface="Oswald"/>
                <a:ea typeface="Oswald"/>
                <a:cs typeface="Oswald"/>
                <a:sym typeface="Oswald"/>
              </a:rPr>
              <a:t>	syntax:</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rPr lang="en" sz="1200">
                <a:latin typeface="Oswald"/>
                <a:ea typeface="Oswald"/>
                <a:cs typeface="Oswald"/>
                <a:sym typeface="Oswald"/>
              </a:rPr>
              <a:t>		-&gt; a = []</a:t>
            </a:r>
            <a:endParaRPr sz="1200">
              <a:latin typeface="Oswald"/>
              <a:ea typeface="Oswald"/>
              <a:cs typeface="Oswald"/>
              <a:sym typeface="Oswald"/>
            </a:endParaRPr>
          </a:p>
          <a:p>
            <a:pPr indent="0" lvl="0" marL="0" rtl="0" algn="l">
              <a:lnSpc>
                <a:spcPct val="95000"/>
              </a:lnSpc>
              <a:spcBef>
                <a:spcPts val="1200"/>
              </a:spcBef>
              <a:spcAft>
                <a:spcPts val="0"/>
              </a:spcAft>
              <a:buSzPts val="605"/>
              <a:buNone/>
            </a:pPr>
            <a:r>
              <a:rPr lang="en" sz="1200">
                <a:latin typeface="Oswald"/>
                <a:ea typeface="Oswald"/>
                <a:cs typeface="Oswald"/>
                <a:sym typeface="Oswald"/>
              </a:rPr>
              <a:t>		-&gt; a = list()</a:t>
            </a:r>
            <a:endParaRPr sz="1200">
              <a:latin typeface="Oswald"/>
              <a:ea typeface="Oswald"/>
              <a:cs typeface="Oswald"/>
              <a:sym typeface="Oswald"/>
            </a:endParaRPr>
          </a:p>
          <a:p>
            <a:pPr indent="0" lvl="0" marL="0" rtl="0" algn="l">
              <a:lnSpc>
                <a:spcPct val="95000"/>
              </a:lnSpc>
              <a:spcBef>
                <a:spcPts val="1200"/>
              </a:spcBef>
              <a:spcAft>
                <a:spcPts val="1200"/>
              </a:spcAft>
              <a:buSzPts val="605"/>
              <a:buNone/>
            </a:pPr>
            <a:r>
              <a:t/>
            </a:r>
            <a:endParaRPr sz="12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TUPLE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220">
                <a:latin typeface="Oswald"/>
                <a:ea typeface="Oswald"/>
                <a:cs typeface="Oswald"/>
                <a:sym typeface="Oswald"/>
              </a:rPr>
              <a:t>	-&gt; is also used to store different data values in a sequence.</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-&gt; used parenthesis to declare the variable as tuple.</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-&gt; We cannot change the values in our tuples, which means it is immutable.</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-&gt; it allows duplicate values.</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-&gt; no </a:t>
            </a:r>
            <a:r>
              <a:rPr lang="en" sz="1220">
                <a:latin typeface="Oswald"/>
                <a:ea typeface="Oswald"/>
                <a:cs typeface="Oswald"/>
                <a:sym typeface="Oswald"/>
              </a:rPr>
              <a:t>concatenation</a:t>
            </a:r>
            <a:r>
              <a:rPr lang="en" sz="1220">
                <a:latin typeface="Oswald"/>
                <a:ea typeface="Oswald"/>
                <a:cs typeface="Oswald"/>
                <a:sym typeface="Oswald"/>
              </a:rPr>
              <a:t> for integer values (only acceptable by strings)</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-&gt; append() is not acceptable in tuples.</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-&gt; we cannot use sort in tuple, because we cannot change the values of index after initialization. </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a = ()</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rPr lang="en" sz="1220">
                <a:latin typeface="Oswald"/>
                <a:ea typeface="Oswald"/>
                <a:cs typeface="Oswald"/>
                <a:sym typeface="Oswald"/>
              </a:rPr>
              <a:t>		a = tuple()</a:t>
            </a:r>
            <a:endParaRPr sz="1220">
              <a:latin typeface="Oswald"/>
              <a:ea typeface="Oswald"/>
              <a:cs typeface="Oswald"/>
              <a:sym typeface="Oswald"/>
            </a:endParaRPr>
          </a:p>
          <a:p>
            <a:pPr indent="0" lvl="0" marL="0" rtl="0" algn="l">
              <a:lnSpc>
                <a:spcPct val="95000"/>
              </a:lnSpc>
              <a:spcBef>
                <a:spcPts val="1200"/>
              </a:spcBef>
              <a:spcAft>
                <a:spcPts val="0"/>
              </a:spcAft>
              <a:buSzPts val="440"/>
              <a:buNone/>
            </a:pPr>
            <a:r>
              <a:t/>
            </a:r>
            <a:endParaRPr sz="1220">
              <a:latin typeface="Oswald"/>
              <a:ea typeface="Oswald"/>
              <a:cs typeface="Oswald"/>
              <a:sym typeface="Oswald"/>
            </a:endParaRPr>
          </a:p>
          <a:p>
            <a:pPr indent="0" lvl="0" marL="0" rtl="0" algn="l">
              <a:lnSpc>
                <a:spcPct val="95000"/>
              </a:lnSpc>
              <a:spcBef>
                <a:spcPts val="1200"/>
              </a:spcBef>
              <a:spcAft>
                <a:spcPts val="1200"/>
              </a:spcAft>
              <a:buSzPts val="440"/>
              <a:buNone/>
            </a:pPr>
            <a:r>
              <a:t/>
            </a:r>
            <a:endParaRPr sz="122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