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5" r:id="rId5"/>
    <p:sldId id="326" r:id="rId6"/>
    <p:sldId id="327" r:id="rId7"/>
    <p:sldId id="340" r:id="rId8"/>
    <p:sldId id="331" r:id="rId9"/>
    <p:sldId id="334" r:id="rId10"/>
    <p:sldId id="344" r:id="rId11"/>
    <p:sldId id="341" r:id="rId12"/>
    <p:sldId id="330" r:id="rId13"/>
    <p:sldId id="342" r:id="rId14"/>
    <p:sldId id="343" r:id="rId15"/>
    <p:sldId id="335" r:id="rId16"/>
    <p:sldId id="337" r:id="rId17"/>
    <p:sldId id="33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Microsoft account" initials="Ma" lastIdx="6" clrIdx="3">
    <p:extLst>
      <p:ext uri="{19B8F6BF-5375-455C-9EA6-DF929625EA0E}">
        <p15:presenceInfo xmlns:p15="http://schemas.microsoft.com/office/powerpoint/2012/main" userId="15dff27f3eabf8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05" autoAdjust="0"/>
  </p:normalViewPr>
  <p:slideViewPr>
    <p:cSldViewPr snapToGrid="0">
      <p:cViewPr varScale="1">
        <p:scale>
          <a:sx n="79" d="100"/>
          <a:sy n="79" d="100"/>
        </p:scale>
        <p:origin x="110" y="35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12-20T22:36:02.576" idx="1">
    <p:pos x="7062" y="1288"/>
    <p:text>which literature referred? main purpose of choosing this topic must be very clear</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2-12-20T22:39:51.359" idx="2">
    <p:pos x="10" y="10"/>
    <p:text>use standard fonts to prepare: Aerial-Font-size-28(Headings),26-text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2-12-20T22:41:27.826" idx="3">
    <p:pos x="1304" y="2656"/>
    <p:text>Slides have to properly edited</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2-12-20T22:43:30.559" idx="4">
    <p:pos x="10" y="10"/>
    <p:text>literature survey missing</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2-12-20T22:44:21.193" idx="5">
    <p:pos x="10" y="10"/>
    <p:text>Write the diagram name</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22-12-20T22:45:36.992" idx="6">
    <p:pos x="10" y="10"/>
    <p:text>Software hardware list?</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12/21/2022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a:xfrm>
            <a:off x="2450979" y="870529"/>
            <a:ext cx="7290042" cy="4860028"/>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solidFill>
                  <a:srgbClr val="92D050"/>
                </a:solidFill>
              </a:rPr>
              <a:t>‘</a:t>
            </a:r>
            <a:r>
              <a:rPr lang="en-US" dirty="0">
                <a:solidFill>
                  <a:srgbClr val="FF0000"/>
                </a:solidFill>
              </a:rPr>
              <a:t>Crop </a:t>
            </a:r>
            <a:r>
              <a:rPr lang="en-US" dirty="0" err="1">
                <a:solidFill>
                  <a:srgbClr val="FF0000"/>
                </a:solidFill>
              </a:rPr>
              <a:t>Janitortopic</a:t>
            </a:r>
            <a:r>
              <a:rPr lang="en-US" dirty="0">
                <a:solidFill>
                  <a:srgbClr val="FF0000"/>
                </a:solidFill>
              </a:rPr>
              <a:t> name don’t change</a:t>
            </a:r>
            <a:r>
              <a:rPr lang="en-US" dirty="0">
                <a:solidFill>
                  <a:srgbClr val="92D050"/>
                </a:solidFill>
              </a:rPr>
              <a:t>’</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3999" y="5747914"/>
            <a:ext cx="9144000" cy="356616"/>
          </a:xfrm>
        </p:spPr>
        <p:txBody>
          <a:bodyPr/>
          <a:lstStyle/>
          <a:p>
            <a:r>
              <a:rPr lang="en-US" sz="2500" dirty="0"/>
              <a:t>Under the guidance of:</a:t>
            </a:r>
          </a:p>
          <a:p>
            <a:r>
              <a:rPr lang="en-US" dirty="0"/>
              <a:t>&amp;</a:t>
            </a:r>
          </a:p>
          <a:p>
            <a:endParaRPr lang="en-US" dirty="0"/>
          </a:p>
        </p:txBody>
      </p:sp>
      <p:pic>
        <p:nvPicPr>
          <p:cNvPr id="3" name="Picture 2">
            <a:extLst>
              <a:ext uri="{FF2B5EF4-FFF2-40B4-BE49-F238E27FC236}">
                <a16:creationId xmlns:a16="http://schemas.microsoft.com/office/drawing/2014/main" id="{BB1C62C7-26C7-5FF9-6ADD-CBAB90A97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7" y="571859"/>
            <a:ext cx="4023502" cy="823285"/>
          </a:xfrm>
          <a:prstGeom prst="rect">
            <a:avLst/>
          </a:prstGeom>
        </p:spPr>
      </p:pic>
      <p:pic>
        <p:nvPicPr>
          <p:cNvPr id="6" name="Picture 5">
            <a:extLst>
              <a:ext uri="{FF2B5EF4-FFF2-40B4-BE49-F238E27FC236}">
                <a16:creationId xmlns:a16="http://schemas.microsoft.com/office/drawing/2014/main" id="{F08D4032-BC09-A4F7-E47B-5C3F52DE298D}"/>
              </a:ext>
            </a:extLst>
          </p:cNvPr>
          <p:cNvPicPr>
            <a:picLocks noChangeAspect="1"/>
          </p:cNvPicPr>
          <p:nvPr/>
        </p:nvPicPr>
        <p:blipFill>
          <a:blip r:embed="rId4" cstate="print"/>
          <a:stretch>
            <a:fillRect/>
          </a:stretch>
        </p:blipFill>
        <p:spPr>
          <a:xfrm>
            <a:off x="10664614" y="574119"/>
            <a:ext cx="1198259" cy="944020"/>
          </a:xfrm>
          <a:prstGeom prst="rect">
            <a:avLst/>
          </a:prstGeom>
        </p:spPr>
      </p:pic>
      <p:sp>
        <p:nvSpPr>
          <p:cNvPr id="7" name="Rectangle 6">
            <a:extLst>
              <a:ext uri="{FF2B5EF4-FFF2-40B4-BE49-F238E27FC236}">
                <a16:creationId xmlns:a16="http://schemas.microsoft.com/office/drawing/2014/main" id="{226743B3-00AF-0D72-4D19-A0AC4B49F8D1}"/>
              </a:ext>
            </a:extLst>
          </p:cNvPr>
          <p:cNvSpPr/>
          <p:nvPr/>
        </p:nvSpPr>
        <p:spPr>
          <a:xfrm>
            <a:off x="204716" y="175634"/>
            <a:ext cx="11782567"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spcBef>
                <a:spcPct val="0"/>
              </a:spcBef>
              <a:spcAft>
                <a:spcPct val="0"/>
              </a:spcAft>
            </a:pPr>
            <a:r>
              <a:rPr lang="en-US" sz="2800" dirty="0">
                <a:latin typeface="Posterama" panose="020B0504020200020000" pitchFamily="34" charset="0"/>
                <a:ea typeface="Calibri" pitchFamily="34" charset="0"/>
                <a:cs typeface="Posterama" panose="020B0504020200020000" pitchFamily="34" charset="0"/>
              </a:rPr>
              <a:t>VISVESVARAYA TECHNOLOGICAL UNIVERSITY, BELAGAVI</a:t>
            </a:r>
            <a:endParaRPr lang="en-US" sz="2800" dirty="0">
              <a:latin typeface="Posterama" panose="020B0504020200020000" pitchFamily="34" charset="0"/>
              <a:cs typeface="Posterama" panose="020B0504020200020000" pitchFamily="34" charset="0"/>
            </a:endParaRPr>
          </a:p>
        </p:txBody>
      </p:sp>
      <p:sp>
        <p:nvSpPr>
          <p:cNvPr id="8" name="Rectangle 7">
            <a:extLst>
              <a:ext uri="{FF2B5EF4-FFF2-40B4-BE49-F238E27FC236}">
                <a16:creationId xmlns:a16="http://schemas.microsoft.com/office/drawing/2014/main" id="{64CF4721-0503-2819-D01C-FE892B0CF0A1}"/>
              </a:ext>
            </a:extLst>
          </p:cNvPr>
          <p:cNvSpPr/>
          <p:nvPr/>
        </p:nvSpPr>
        <p:spPr>
          <a:xfrm>
            <a:off x="204716" y="2390075"/>
            <a:ext cx="11782567"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spcBef>
                <a:spcPct val="0"/>
              </a:spcBef>
              <a:spcAft>
                <a:spcPct val="0"/>
              </a:spcAft>
            </a:pPr>
            <a:r>
              <a:rPr lang="en-US" sz="2800" dirty="0">
                <a:latin typeface="Posterama" panose="020B0504020200020000" pitchFamily="34" charset="0"/>
                <a:ea typeface="Calibri" pitchFamily="34" charset="0"/>
                <a:cs typeface="Posterama" panose="020B0504020200020000" pitchFamily="34" charset="0"/>
              </a:rPr>
              <a:t>Project presentation on,</a:t>
            </a:r>
            <a:endParaRPr lang="en-US" sz="2800" dirty="0">
              <a:latin typeface="Posterama" panose="020B0504020200020000" pitchFamily="34" charset="0"/>
              <a:cs typeface="Posterama" panose="020B0504020200020000" pitchFamily="34" charset="0"/>
            </a:endParaRPr>
          </a:p>
        </p:txBody>
      </p:sp>
      <p:sp>
        <p:nvSpPr>
          <p:cNvPr id="9" name="TextBox 8">
            <a:extLst>
              <a:ext uri="{FF2B5EF4-FFF2-40B4-BE49-F238E27FC236}">
                <a16:creationId xmlns:a16="http://schemas.microsoft.com/office/drawing/2014/main" id="{7742887A-F3F1-C559-CC76-407E97A8EA35}"/>
              </a:ext>
            </a:extLst>
          </p:cNvPr>
          <p:cNvSpPr txBox="1"/>
          <p:nvPr/>
        </p:nvSpPr>
        <p:spPr>
          <a:xfrm>
            <a:off x="671120" y="4764947"/>
            <a:ext cx="1417740" cy="646331"/>
          </a:xfrm>
          <a:prstGeom prst="rect">
            <a:avLst/>
          </a:prstGeom>
          <a:noFill/>
        </p:spPr>
        <p:txBody>
          <a:bodyPr wrap="square" rtlCol="0">
            <a:spAutoFit/>
          </a:bodyPr>
          <a:lstStyle/>
          <a:p>
            <a:r>
              <a:rPr lang="en-IN" dirty="0"/>
              <a:t>Priyanka B H</a:t>
            </a:r>
          </a:p>
          <a:p>
            <a:r>
              <a:rPr lang="en-IN" dirty="0"/>
              <a:t>1VE19EC082</a:t>
            </a:r>
          </a:p>
        </p:txBody>
      </p:sp>
      <p:sp>
        <p:nvSpPr>
          <p:cNvPr id="10" name="TextBox 9">
            <a:extLst>
              <a:ext uri="{FF2B5EF4-FFF2-40B4-BE49-F238E27FC236}">
                <a16:creationId xmlns:a16="http://schemas.microsoft.com/office/drawing/2014/main" id="{0767C6B0-CAF8-C3E0-E400-A0B0BB9C5CC2}"/>
              </a:ext>
            </a:extLst>
          </p:cNvPr>
          <p:cNvSpPr txBox="1"/>
          <p:nvPr/>
        </p:nvSpPr>
        <p:spPr>
          <a:xfrm>
            <a:off x="3399061" y="4754877"/>
            <a:ext cx="1417740" cy="646331"/>
          </a:xfrm>
          <a:prstGeom prst="rect">
            <a:avLst/>
          </a:prstGeom>
          <a:noFill/>
        </p:spPr>
        <p:txBody>
          <a:bodyPr wrap="square" rtlCol="0">
            <a:spAutoFit/>
          </a:bodyPr>
          <a:lstStyle/>
          <a:p>
            <a:r>
              <a:rPr lang="en-IN" dirty="0" err="1"/>
              <a:t>Neethushree.K</a:t>
            </a:r>
            <a:endParaRPr lang="en-IN" dirty="0"/>
          </a:p>
          <a:p>
            <a:r>
              <a:rPr lang="en-IN" dirty="0"/>
              <a:t>1VE19EC070</a:t>
            </a:r>
          </a:p>
        </p:txBody>
      </p:sp>
      <p:sp>
        <p:nvSpPr>
          <p:cNvPr id="11" name="TextBox 10">
            <a:extLst>
              <a:ext uri="{FF2B5EF4-FFF2-40B4-BE49-F238E27FC236}">
                <a16:creationId xmlns:a16="http://schemas.microsoft.com/office/drawing/2014/main" id="{32AD26C9-1A2B-54C0-1768-9D8B86D9D0CA}"/>
              </a:ext>
            </a:extLst>
          </p:cNvPr>
          <p:cNvSpPr txBox="1"/>
          <p:nvPr/>
        </p:nvSpPr>
        <p:spPr>
          <a:xfrm>
            <a:off x="7182623" y="4754877"/>
            <a:ext cx="1417740" cy="646331"/>
          </a:xfrm>
          <a:prstGeom prst="rect">
            <a:avLst/>
          </a:prstGeom>
          <a:noFill/>
        </p:spPr>
        <p:txBody>
          <a:bodyPr wrap="square" rtlCol="0">
            <a:spAutoFit/>
          </a:bodyPr>
          <a:lstStyle/>
          <a:p>
            <a:r>
              <a:rPr lang="en-IN" dirty="0"/>
              <a:t>Harsha B A</a:t>
            </a:r>
          </a:p>
          <a:p>
            <a:r>
              <a:rPr lang="en-IN" dirty="0"/>
              <a:t>1VE19CS054</a:t>
            </a:r>
          </a:p>
        </p:txBody>
      </p:sp>
      <p:sp>
        <p:nvSpPr>
          <p:cNvPr id="12" name="TextBox 11">
            <a:extLst>
              <a:ext uri="{FF2B5EF4-FFF2-40B4-BE49-F238E27FC236}">
                <a16:creationId xmlns:a16="http://schemas.microsoft.com/office/drawing/2014/main" id="{F2C2135B-4CCC-C936-23AD-CBB88D75C033}"/>
              </a:ext>
            </a:extLst>
          </p:cNvPr>
          <p:cNvSpPr txBox="1"/>
          <p:nvPr/>
        </p:nvSpPr>
        <p:spPr>
          <a:xfrm>
            <a:off x="9630561" y="4758233"/>
            <a:ext cx="1890319" cy="646331"/>
          </a:xfrm>
          <a:prstGeom prst="rect">
            <a:avLst/>
          </a:prstGeom>
          <a:noFill/>
        </p:spPr>
        <p:txBody>
          <a:bodyPr wrap="square" rtlCol="0">
            <a:spAutoFit/>
          </a:bodyPr>
          <a:lstStyle/>
          <a:p>
            <a:r>
              <a:rPr lang="en-IN" dirty="0"/>
              <a:t>Harish Thanikaivelu</a:t>
            </a:r>
          </a:p>
          <a:p>
            <a:r>
              <a:rPr lang="en-IN" dirty="0"/>
              <a:t>1VE19CS052</a:t>
            </a:r>
          </a:p>
        </p:txBody>
      </p:sp>
      <p:sp>
        <p:nvSpPr>
          <p:cNvPr id="13" name="TextBox 12">
            <a:extLst>
              <a:ext uri="{FF2B5EF4-FFF2-40B4-BE49-F238E27FC236}">
                <a16:creationId xmlns:a16="http://schemas.microsoft.com/office/drawing/2014/main" id="{591E7D4A-FB47-0D9D-A2D4-E817308182C5}"/>
              </a:ext>
            </a:extLst>
          </p:cNvPr>
          <p:cNvSpPr txBox="1"/>
          <p:nvPr/>
        </p:nvSpPr>
        <p:spPr>
          <a:xfrm>
            <a:off x="4160938" y="6142543"/>
            <a:ext cx="1679198" cy="369332"/>
          </a:xfrm>
          <a:prstGeom prst="rect">
            <a:avLst/>
          </a:prstGeom>
          <a:noFill/>
        </p:spPr>
        <p:txBody>
          <a:bodyPr wrap="square" rtlCol="0">
            <a:spAutoFit/>
          </a:bodyPr>
          <a:lstStyle/>
          <a:p>
            <a:r>
              <a:rPr lang="en-IN" dirty="0" err="1"/>
              <a:t>Dr.Poornima</a:t>
            </a:r>
            <a:r>
              <a:rPr lang="en-IN" dirty="0"/>
              <a:t> G R</a:t>
            </a:r>
          </a:p>
        </p:txBody>
      </p:sp>
      <p:sp>
        <p:nvSpPr>
          <p:cNvPr id="14" name="TextBox 13">
            <a:extLst>
              <a:ext uri="{FF2B5EF4-FFF2-40B4-BE49-F238E27FC236}">
                <a16:creationId xmlns:a16="http://schemas.microsoft.com/office/drawing/2014/main" id="{427EF3E9-E04F-1EB9-5DE8-69B241F00F38}"/>
              </a:ext>
            </a:extLst>
          </p:cNvPr>
          <p:cNvSpPr txBox="1"/>
          <p:nvPr/>
        </p:nvSpPr>
        <p:spPr>
          <a:xfrm>
            <a:off x="6351865" y="6136172"/>
            <a:ext cx="1517007" cy="369332"/>
          </a:xfrm>
          <a:prstGeom prst="rect">
            <a:avLst/>
          </a:prstGeom>
          <a:noFill/>
        </p:spPr>
        <p:txBody>
          <a:bodyPr wrap="square" rtlCol="0">
            <a:spAutoFit/>
          </a:bodyPr>
          <a:lstStyle/>
          <a:p>
            <a:r>
              <a:rPr lang="en-IN" dirty="0" err="1"/>
              <a:t>Mrs.Niranjana</a:t>
            </a:r>
            <a:r>
              <a:rPr lang="en-IN" dirty="0"/>
              <a:t> C</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5E8671-0A0B-D52A-9D87-28199A4ECC47}"/>
              </a:ext>
            </a:extLst>
          </p:cNvPr>
          <p:cNvSpPr>
            <a:spLocks noGrp="1"/>
          </p:cNvSpPr>
          <p:nvPr>
            <p:ph type="title"/>
          </p:nvPr>
        </p:nvSpPr>
        <p:spPr/>
        <p:txBody>
          <a:bodyPr/>
          <a:lstStyle/>
          <a:p>
            <a:pPr algn="ctr"/>
            <a:r>
              <a:rPr lang="en-IN" dirty="0"/>
              <a:t>Advantages</a:t>
            </a:r>
          </a:p>
        </p:txBody>
      </p:sp>
      <p:sp>
        <p:nvSpPr>
          <p:cNvPr id="11" name="Content Placeholder 10">
            <a:extLst>
              <a:ext uri="{FF2B5EF4-FFF2-40B4-BE49-F238E27FC236}">
                <a16:creationId xmlns:a16="http://schemas.microsoft.com/office/drawing/2014/main" id="{B379863E-FF33-EE8B-116D-E895289B2A20}"/>
              </a:ext>
            </a:extLst>
          </p:cNvPr>
          <p:cNvSpPr>
            <a:spLocks noGrp="1"/>
          </p:cNvSpPr>
          <p:nvPr>
            <p:ph idx="1"/>
          </p:nvPr>
        </p:nvSpPr>
        <p:spPr/>
        <p:txBody>
          <a:bodyPr/>
          <a:lstStyle/>
          <a:p>
            <a:r>
              <a:rPr lang="en-IN" dirty="0"/>
              <a:t>This method can increase the yields.</a:t>
            </a:r>
          </a:p>
          <a:p>
            <a:r>
              <a:rPr lang="en-IN" dirty="0"/>
              <a:t>Farmers can control the use of fertilizers.</a:t>
            </a:r>
          </a:p>
          <a:p>
            <a:r>
              <a:rPr lang="en-IN" dirty="0"/>
              <a:t>The quality of the produce is better.</a:t>
            </a:r>
          </a:p>
          <a:p>
            <a:pPr marL="0" indent="0">
              <a:buNone/>
            </a:pPr>
            <a:endParaRPr lang="en-IN" dirty="0"/>
          </a:p>
        </p:txBody>
      </p:sp>
      <p:sp>
        <p:nvSpPr>
          <p:cNvPr id="4" name="Slide Number Placeholder 3">
            <a:extLst>
              <a:ext uri="{FF2B5EF4-FFF2-40B4-BE49-F238E27FC236}">
                <a16:creationId xmlns:a16="http://schemas.microsoft.com/office/drawing/2014/main" id="{5401B711-FA3E-64D4-9DC2-74A9A3F83809}"/>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DEE810CA-903D-33B1-BC5A-DFC173902840}"/>
              </a:ext>
            </a:extLst>
          </p:cNvPr>
          <p:cNvSpPr>
            <a:spLocks noGrp="1"/>
          </p:cNvSpPr>
          <p:nvPr>
            <p:ph type="ftr" sz="quarter" idx="12"/>
          </p:nvPr>
        </p:nvSpPr>
        <p:spPr/>
        <p:txBody>
          <a:bodyPr/>
          <a:lstStyle/>
          <a:p>
            <a:r>
              <a:rPr lang="en-US" dirty="0"/>
              <a:t>Crop janitor</a:t>
            </a:r>
          </a:p>
        </p:txBody>
      </p:sp>
      <p:pic>
        <p:nvPicPr>
          <p:cNvPr id="2050" name="Picture 2" descr="Photography: Tips to Capture Water Droplets!">
            <a:extLst>
              <a:ext uri="{FF2B5EF4-FFF2-40B4-BE49-F238E27FC236}">
                <a16:creationId xmlns:a16="http://schemas.microsoft.com/office/drawing/2014/main" id="{69A9CF1B-B17F-6437-2B19-758B7E71B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080" y="3112231"/>
            <a:ext cx="4712822" cy="313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31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5E8671-0A0B-D52A-9D87-28199A4ECC47}"/>
              </a:ext>
            </a:extLst>
          </p:cNvPr>
          <p:cNvSpPr>
            <a:spLocks noGrp="1"/>
          </p:cNvSpPr>
          <p:nvPr>
            <p:ph type="title"/>
          </p:nvPr>
        </p:nvSpPr>
        <p:spPr/>
        <p:txBody>
          <a:bodyPr/>
          <a:lstStyle/>
          <a:p>
            <a:pPr algn="ctr"/>
            <a:r>
              <a:rPr lang="en-IN" dirty="0"/>
              <a:t>Conclusion</a:t>
            </a:r>
          </a:p>
        </p:txBody>
      </p:sp>
      <p:sp>
        <p:nvSpPr>
          <p:cNvPr id="11" name="Content Placeholder 10">
            <a:extLst>
              <a:ext uri="{FF2B5EF4-FFF2-40B4-BE49-F238E27FC236}">
                <a16:creationId xmlns:a16="http://schemas.microsoft.com/office/drawing/2014/main" id="{B379863E-FF33-EE8B-116D-E895289B2A20}"/>
              </a:ext>
            </a:extLst>
          </p:cNvPr>
          <p:cNvSpPr>
            <a:spLocks noGrp="1"/>
          </p:cNvSpPr>
          <p:nvPr>
            <p:ph idx="1"/>
          </p:nvPr>
        </p:nvSpPr>
        <p:spPr/>
        <p:txBody>
          <a:bodyPr numCol="2"/>
          <a:lstStyle/>
          <a:p>
            <a:pPr algn="just"/>
            <a:r>
              <a:rPr lang="en-IN" dirty="0"/>
              <a:t>There is a huge increase in the yields and this benefits the overall growth in the GDP contributed by the agricultural share in the country. </a:t>
            </a:r>
          </a:p>
          <a:p>
            <a:pPr algn="just"/>
            <a:r>
              <a:rPr lang="en-IN" dirty="0"/>
              <a:t>There is quality produce which means there is very less wastage due to bad goods and this can support the surplus needs of the population.</a:t>
            </a:r>
          </a:p>
          <a:p>
            <a:pPr algn="just"/>
            <a:r>
              <a:rPr lang="en-IN" dirty="0"/>
              <a:t>Precise amounts of fertilisers when given to the crops there is no chances of soil pollution due to the excessive amounts of use of fertilisers.</a:t>
            </a:r>
          </a:p>
          <a:p>
            <a:pPr marL="0" indent="0">
              <a:buNone/>
            </a:pPr>
            <a:endParaRPr lang="en-IN" dirty="0"/>
          </a:p>
        </p:txBody>
      </p:sp>
      <p:sp>
        <p:nvSpPr>
          <p:cNvPr id="4" name="Slide Number Placeholder 3">
            <a:extLst>
              <a:ext uri="{FF2B5EF4-FFF2-40B4-BE49-F238E27FC236}">
                <a16:creationId xmlns:a16="http://schemas.microsoft.com/office/drawing/2014/main" id="{5401B711-FA3E-64D4-9DC2-74A9A3F83809}"/>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DEE810CA-903D-33B1-BC5A-DFC173902840}"/>
              </a:ext>
            </a:extLst>
          </p:cNvPr>
          <p:cNvSpPr>
            <a:spLocks noGrp="1"/>
          </p:cNvSpPr>
          <p:nvPr>
            <p:ph type="ftr" sz="quarter" idx="12"/>
          </p:nvPr>
        </p:nvSpPr>
        <p:spPr/>
        <p:txBody>
          <a:bodyPr/>
          <a:lstStyle/>
          <a:p>
            <a:r>
              <a:rPr lang="en-US" dirty="0"/>
              <a:t>Crop janitor</a:t>
            </a:r>
          </a:p>
        </p:txBody>
      </p:sp>
      <p:pic>
        <p:nvPicPr>
          <p:cNvPr id="2050" name="Picture 2" descr="Photography: Tips to Capture Water Droplets!">
            <a:extLst>
              <a:ext uri="{FF2B5EF4-FFF2-40B4-BE49-F238E27FC236}">
                <a16:creationId xmlns:a16="http://schemas.microsoft.com/office/drawing/2014/main" id="{69A9CF1B-B17F-6437-2B19-758B7E71B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111" y="3286387"/>
            <a:ext cx="4107589" cy="273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30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p:txBody>
          <a:bodyPr/>
          <a:lstStyle/>
          <a:p>
            <a:r>
              <a:rPr lang="en-US" dirty="0"/>
              <a:t>Timeline </a:t>
            </a:r>
          </a:p>
        </p:txBody>
      </p:sp>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a:t>Crop Janitor</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a:lstStyle/>
          <a:p>
            <a:endParaRPr lang="en-US" dirty="0"/>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p:txBody>
          <a:bodyPr/>
          <a:lstStyle/>
          <a:p>
            <a:r>
              <a:rPr lang="en-US" dirty="0"/>
              <a:t>Step 1</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p:txBody>
          <a:bodyPr/>
          <a:lstStyle/>
          <a:p>
            <a:pPr lvl="0"/>
            <a:r>
              <a:rPr lang="en-US" dirty="0"/>
              <a:t>Generate a detailed analysis of diseases in crops.</a:t>
            </a:r>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p:txBody>
          <a:bodyPr/>
          <a:lstStyle/>
          <a:p>
            <a:endParaRPr lang="en-US" dirty="0"/>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p:txBody>
          <a:bodyPr/>
          <a:lstStyle/>
          <a:p>
            <a:r>
              <a:rPr lang="en-US" dirty="0"/>
              <a:t>Step 2</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p:txBody>
          <a:bodyPr/>
          <a:lstStyle/>
          <a:p>
            <a:pPr lvl="0"/>
            <a:r>
              <a:rPr lang="en-US" dirty="0"/>
              <a:t>Develop an algorithm based on AI and ML for the diseases in crops.</a:t>
            </a:r>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p:txBody>
          <a:bodyPr/>
          <a:lstStyle/>
          <a:p>
            <a:endParaRPr lang="en-US" dirty="0"/>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p:txBody>
          <a:bodyPr/>
          <a:lstStyle/>
          <a:p>
            <a:r>
              <a:rPr lang="en-US" dirty="0"/>
              <a:t>Step3</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p:txBody>
          <a:bodyPr/>
          <a:lstStyle/>
          <a:p>
            <a:pPr lvl="0"/>
            <a:r>
              <a:rPr lang="en-US" dirty="0"/>
              <a:t>Test the AI Module.</a:t>
            </a:r>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p:txBody>
          <a:bodyPr/>
          <a:lstStyle/>
          <a:p>
            <a:endParaRPr lang="en-US" dirty="0"/>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p:txBody>
          <a:bodyPr/>
          <a:lstStyle/>
          <a:p>
            <a:r>
              <a:rPr lang="en-US" dirty="0"/>
              <a:t>Step 4</a:t>
            </a:r>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p:txBody>
          <a:bodyPr/>
          <a:lstStyle/>
          <a:p>
            <a:r>
              <a:rPr lang="en-US" dirty="0"/>
              <a:t>Develop an IoT module for the fertigation of the diseased crops.</a:t>
            </a:r>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p:txBody>
          <a:bodyPr/>
          <a:lstStyle/>
          <a:p>
            <a:endParaRPr lang="en-US" dirty="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p:txBody>
          <a:bodyPr/>
          <a:lstStyle/>
          <a:p>
            <a:r>
              <a:rPr lang="en-US" dirty="0"/>
              <a:t>Step 5</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p:txBody>
          <a:bodyPr/>
          <a:lstStyle/>
          <a:p>
            <a:pPr lvl="0"/>
            <a:r>
              <a:rPr lang="en-US" dirty="0"/>
              <a:t>Integrate both the modules and test the final prototype.</a:t>
            </a:r>
          </a:p>
        </p:txBody>
      </p:sp>
    </p:spTree>
    <p:extLst>
      <p:ext uri="{BB962C8B-B14F-4D97-AF65-F5344CB8AC3E}">
        <p14:creationId xmlns:p14="http://schemas.microsoft.com/office/powerpoint/2010/main" val="75888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a:t>Q&amp;A</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Crop janitor</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13</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Tree>
    <p:extLst>
      <p:ext uri="{BB962C8B-B14F-4D97-AF65-F5344CB8AC3E}">
        <p14:creationId xmlns:p14="http://schemas.microsoft.com/office/powerpoint/2010/main" val="39437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solidFill>
                  <a:schemeClr val="tx1"/>
                </a:solidFill>
              </a:rPr>
              <a:t>Crop Janitor</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006600"/>
            <a:ext cx="4419600" cy="4546600"/>
          </a:xfrm>
        </p:spPr>
        <p:txBody>
          <a:bodyPr/>
          <a:lstStyle/>
          <a:p>
            <a:r>
              <a:rPr lang="en-US" dirty="0"/>
              <a:t>Introduction</a:t>
            </a:r>
          </a:p>
          <a:p>
            <a:r>
              <a:rPr lang="en-US" dirty="0"/>
              <a:t>Problem Statement</a:t>
            </a:r>
          </a:p>
          <a:p>
            <a:r>
              <a:rPr lang="en-US" dirty="0"/>
              <a:t>Objectives</a:t>
            </a:r>
          </a:p>
          <a:p>
            <a:r>
              <a:rPr lang="en-US" dirty="0"/>
              <a:t>Methodology</a:t>
            </a:r>
          </a:p>
          <a:p>
            <a:r>
              <a:rPr lang="en-US" dirty="0"/>
              <a:t>Advantages</a:t>
            </a:r>
          </a:p>
          <a:p>
            <a:r>
              <a:rPr lang="en-US" dirty="0"/>
              <a:t>Conclusion</a:t>
            </a:r>
          </a:p>
          <a:p>
            <a:r>
              <a:rPr lang="en-US" dirty="0"/>
              <a:t>Literature Survey &amp; References</a:t>
            </a:r>
          </a:p>
          <a:p>
            <a:endParaRPr lang="en-US" dirty="0"/>
          </a:p>
          <a:p>
            <a:endParaRPr lang="en-US" dirty="0"/>
          </a:p>
          <a:p>
            <a:endParaRPr lang="en-US" dirty="0"/>
          </a:p>
        </p:txBody>
      </p:sp>
      <p:pic>
        <p:nvPicPr>
          <p:cNvPr id="1026" name="Picture 2" descr="Premium Photo | Nature concept. top view. green leaves texture in  monochrome color. trendy blue and calm color. tropical leaf background.">
            <a:extLst>
              <a:ext uri="{FF2B5EF4-FFF2-40B4-BE49-F238E27FC236}">
                <a16:creationId xmlns:a16="http://schemas.microsoft.com/office/drawing/2014/main" id="{5836D3F7-07DE-1D5E-1FDC-121DCD04905F}"/>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541" r="541"/>
          <a:stretch>
            <a:fillRect/>
          </a:stretch>
        </p:blipFill>
        <p:spPr bwMode="auto">
          <a:xfrm>
            <a:off x="6985000" y="1188720"/>
            <a:ext cx="4600448" cy="448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Crop Janitor</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044700"/>
            <a:ext cx="5760720" cy="4164076"/>
          </a:xfrm>
        </p:spPr>
        <p:txBody>
          <a:bodyPr/>
          <a:lstStyle/>
          <a:p>
            <a:pPr marL="342900" indent="-342900">
              <a:lnSpc>
                <a:spcPts val="2400"/>
              </a:lnSpc>
              <a:buFont typeface="Arial" panose="020B0604020202020204" pitchFamily="34" charset="0"/>
              <a:buChar char="•"/>
            </a:pPr>
            <a:r>
              <a:rPr lang="en-US" sz="2000" spc="0" dirty="0"/>
              <a:t>India has a typical climatic conditions prevailing which is a huge challenge for the farmers.</a:t>
            </a:r>
          </a:p>
          <a:p>
            <a:pPr marL="342900" indent="-342900">
              <a:lnSpc>
                <a:spcPts val="2400"/>
              </a:lnSpc>
              <a:buFont typeface="Arial" panose="020B0604020202020204" pitchFamily="34" charset="0"/>
              <a:buChar char="•"/>
            </a:pPr>
            <a:r>
              <a:rPr lang="en-US" dirty="0"/>
              <a:t>The crops are prone to diseases and deficiency due to this.</a:t>
            </a:r>
          </a:p>
          <a:p>
            <a:pPr marL="342900" indent="-342900">
              <a:lnSpc>
                <a:spcPts val="2400"/>
              </a:lnSpc>
              <a:buFont typeface="Arial" panose="020B0604020202020204" pitchFamily="34" charset="0"/>
              <a:buChar char="•"/>
            </a:pPr>
            <a:r>
              <a:rPr lang="en-US" sz="2000" spc="0" dirty="0"/>
              <a:t>This project </a:t>
            </a:r>
            <a:r>
              <a:rPr lang="en-IN" dirty="0"/>
              <a:t>aims to be a personalized care given to the crops based on the problems arising in the crops and provide proper fertigation for the crops to survive and produce good yields.</a:t>
            </a:r>
          </a:p>
          <a:p>
            <a:pPr marL="342900" indent="-342900">
              <a:lnSpc>
                <a:spcPts val="2400"/>
              </a:lnSpc>
              <a:buFont typeface="Arial" panose="020B0604020202020204" pitchFamily="34" charset="0"/>
              <a:buChar char="•"/>
            </a:pPr>
            <a:r>
              <a:rPr lang="en-IN" sz="2000" spc="0" dirty="0"/>
              <a:t>And hence the name, </a:t>
            </a:r>
            <a:r>
              <a:rPr lang="en-IN" sz="2000" spc="0" dirty="0">
                <a:solidFill>
                  <a:srgbClr val="92D050"/>
                </a:solidFill>
              </a:rPr>
              <a:t>‘</a:t>
            </a:r>
            <a:r>
              <a:rPr lang="en-IN" sz="2000" spc="0" dirty="0"/>
              <a:t>Crop Janitor</a:t>
            </a:r>
            <a:r>
              <a:rPr lang="en-IN" sz="2000" spc="0" dirty="0">
                <a:solidFill>
                  <a:srgbClr val="92D050"/>
                </a:solidFill>
              </a:rPr>
              <a:t>’.</a:t>
            </a:r>
          </a:p>
          <a:p>
            <a:pPr marL="342900" indent="-342900">
              <a:lnSpc>
                <a:spcPts val="2400"/>
              </a:lnSpc>
              <a:buFont typeface="Arial" panose="020B0604020202020204" pitchFamily="34" charset="0"/>
              <a:buChar char="•"/>
            </a:pPr>
            <a:r>
              <a:rPr lang="en-IN" sz="2000" spc="0" dirty="0"/>
              <a:t>Re</a:t>
            </a:r>
            <a:r>
              <a:rPr lang="en-IN" dirty="0"/>
              <a:t>ference taken from the literature: </a:t>
            </a:r>
            <a:r>
              <a:rPr lang="en-IN" i="1" dirty="0" err="1"/>
              <a:t>Monirul</a:t>
            </a:r>
            <a:r>
              <a:rPr lang="en-IN" i="1" dirty="0"/>
              <a:t> Islam Pavel, Syed Mohammad </a:t>
            </a:r>
            <a:r>
              <a:rPr lang="en-IN" i="1" dirty="0" err="1"/>
              <a:t>Kamruzzaman</a:t>
            </a:r>
            <a:r>
              <a:rPr lang="en-IN" i="1" dirty="0"/>
              <a:t>, </a:t>
            </a:r>
            <a:r>
              <a:rPr lang="en-IN" i="1" dirty="0" err="1"/>
              <a:t>Sadman</a:t>
            </a:r>
            <a:r>
              <a:rPr lang="en-IN" i="1" dirty="0"/>
              <a:t> </a:t>
            </a:r>
            <a:r>
              <a:rPr lang="en-IN" i="1" dirty="0" err="1"/>
              <a:t>Sakib</a:t>
            </a:r>
            <a:r>
              <a:rPr lang="en-IN" i="1" dirty="0"/>
              <a:t> Hasan, “An IoT Based Plant Health Monitoring System Implementing Image Processing”, Volume-5, Nov-2019. </a:t>
            </a:r>
          </a:p>
          <a:p>
            <a:pPr marL="342900" indent="-342900">
              <a:lnSpc>
                <a:spcPts val="2400"/>
              </a:lnSpc>
              <a:buFont typeface="Arial" panose="020B0604020202020204" pitchFamily="34" charset="0"/>
              <a:buChar char="•"/>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7FC638-BEA1-F4DD-6B34-94759BF0DDC5}"/>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5" name="Footer Placeholder 4">
            <a:extLst>
              <a:ext uri="{FF2B5EF4-FFF2-40B4-BE49-F238E27FC236}">
                <a16:creationId xmlns:a16="http://schemas.microsoft.com/office/drawing/2014/main" id="{AF4D7DC1-1FB0-C7D8-1EDE-B19A7A06AD92}"/>
              </a:ext>
            </a:extLst>
          </p:cNvPr>
          <p:cNvSpPr>
            <a:spLocks noGrp="1"/>
          </p:cNvSpPr>
          <p:nvPr>
            <p:ph type="ftr" sz="quarter" idx="12"/>
          </p:nvPr>
        </p:nvSpPr>
        <p:spPr/>
        <p:txBody>
          <a:bodyPr/>
          <a:lstStyle/>
          <a:p>
            <a:r>
              <a:rPr lang="en-US" dirty="0"/>
              <a:t>Crop Janitor</a:t>
            </a:r>
          </a:p>
        </p:txBody>
      </p:sp>
      <p:sp>
        <p:nvSpPr>
          <p:cNvPr id="9" name="TextBox 8">
            <a:extLst>
              <a:ext uri="{FF2B5EF4-FFF2-40B4-BE49-F238E27FC236}">
                <a16:creationId xmlns:a16="http://schemas.microsoft.com/office/drawing/2014/main" id="{722AF80A-1D5B-1E4B-9F6C-46174D530B95}"/>
              </a:ext>
            </a:extLst>
          </p:cNvPr>
          <p:cNvSpPr txBox="1"/>
          <p:nvPr/>
        </p:nvSpPr>
        <p:spPr>
          <a:xfrm>
            <a:off x="1057012" y="1057012"/>
            <a:ext cx="10427515" cy="1754326"/>
          </a:xfrm>
          <a:prstGeom prst="rect">
            <a:avLst/>
          </a:prstGeom>
          <a:noFill/>
        </p:spPr>
        <p:txBody>
          <a:bodyPr wrap="square">
            <a:spAutoFit/>
          </a:bodyPr>
          <a:lstStyle/>
          <a:p>
            <a:r>
              <a:rPr lang="en-IN" b="1" dirty="0"/>
              <a:t>What is Fertigation?</a:t>
            </a:r>
          </a:p>
          <a:p>
            <a:endParaRPr lang="en-IN" dirty="0"/>
          </a:p>
          <a:p>
            <a:r>
              <a:rPr lang="en-IN" dirty="0"/>
              <a:t>Fertigation is a method of fertilizer application in which fertilizer is incorporated within the irrigation water by the drip system. In this system fertilizer solution is distributed evenly in irrigation. The availability of nutrients is very high therefore the efficiency is more. In this method liquid fertilizer as well as water soluble fertilizers are used. By this method, fertilizer use efficiency is increased from 80 to 90 per cent.</a:t>
            </a:r>
          </a:p>
        </p:txBody>
      </p:sp>
      <p:sp>
        <p:nvSpPr>
          <p:cNvPr id="12" name="TextBox 11">
            <a:extLst>
              <a:ext uri="{FF2B5EF4-FFF2-40B4-BE49-F238E27FC236}">
                <a16:creationId xmlns:a16="http://schemas.microsoft.com/office/drawing/2014/main" id="{F9A14940-E2A8-8CC3-BD7C-070EBB550138}"/>
              </a:ext>
            </a:extLst>
          </p:cNvPr>
          <p:cNvSpPr txBox="1"/>
          <p:nvPr/>
        </p:nvSpPr>
        <p:spPr>
          <a:xfrm>
            <a:off x="1057011" y="3429000"/>
            <a:ext cx="10427515" cy="1200329"/>
          </a:xfrm>
          <a:prstGeom prst="rect">
            <a:avLst/>
          </a:prstGeom>
          <a:noFill/>
        </p:spPr>
        <p:txBody>
          <a:bodyPr wrap="square">
            <a:spAutoFit/>
          </a:bodyPr>
          <a:lstStyle/>
          <a:p>
            <a:r>
              <a:rPr lang="en-IN" b="1" dirty="0"/>
              <a:t>What is Smart Farming?</a:t>
            </a:r>
          </a:p>
          <a:p>
            <a:endParaRPr lang="en-IN" dirty="0"/>
          </a:p>
          <a:p>
            <a:r>
              <a:rPr lang="en-IN" dirty="0"/>
              <a:t>Smart farming or Smart Agriculture system is the term used to describe the adoption of modern information and communications technologies in order to enhance, monitor, automate or improve agricultural operations and processes.</a:t>
            </a:r>
          </a:p>
        </p:txBody>
      </p:sp>
      <p:cxnSp>
        <p:nvCxnSpPr>
          <p:cNvPr id="14" name="Straight Connector 13">
            <a:extLst>
              <a:ext uri="{FF2B5EF4-FFF2-40B4-BE49-F238E27FC236}">
                <a16:creationId xmlns:a16="http://schemas.microsoft.com/office/drawing/2014/main" id="{21ECC38B-5976-E6E4-C9F4-2647124E35A5}"/>
              </a:ext>
            </a:extLst>
          </p:cNvPr>
          <p:cNvCxnSpPr/>
          <p:nvPr/>
        </p:nvCxnSpPr>
        <p:spPr>
          <a:xfrm>
            <a:off x="1124125" y="3087149"/>
            <a:ext cx="2516697" cy="0"/>
          </a:xfrm>
          <a:prstGeom prst="line">
            <a:avLst/>
          </a:prstGeom>
          <a:ln>
            <a:solidFill>
              <a:schemeClr val="accent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2509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848839" y="2659867"/>
            <a:ext cx="5157216" cy="2670048"/>
          </a:xfrm>
        </p:spPr>
        <p:txBody>
          <a:bodyPr/>
          <a:lstStyle/>
          <a:p>
            <a:pPr>
              <a:lnSpc>
                <a:spcPct val="100000"/>
              </a:lnSpc>
            </a:pPr>
            <a:r>
              <a:rPr lang="en-IN" sz="2400" dirty="0"/>
              <a:t>Design of automatized disease detection and fertilization system for agricultural crops</a:t>
            </a:r>
            <a:endParaRPr lang="en-US" sz="2400"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Crop Janitor</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12" name="Title 1">
            <a:extLst>
              <a:ext uri="{FF2B5EF4-FFF2-40B4-BE49-F238E27FC236}">
                <a16:creationId xmlns:a16="http://schemas.microsoft.com/office/drawing/2014/main" id="{78889D97-C1A8-BF72-261F-7669471F0AB1}"/>
              </a:ext>
            </a:extLst>
          </p:cNvPr>
          <p:cNvSpPr txBox="1">
            <a:spLocks/>
          </p:cNvSpPr>
          <p:nvPr/>
        </p:nvSpPr>
        <p:spPr>
          <a:xfrm>
            <a:off x="155934" y="2992966"/>
            <a:ext cx="9829800" cy="914400"/>
          </a:xfrm>
          <a:prstGeom prst="rect">
            <a:avLst/>
          </a:prstGeom>
        </p:spPr>
        <p:txBody>
          <a:bodyPr vert="horz" lIns="0" tIns="0" rIns="0" bIns="0" rtlCol="0" anchor="b" anchorCtr="0">
            <a:noAutofit/>
          </a:bodyPr>
          <a:lstStyle>
            <a:lvl1pPr algn="l" defTabSz="914400" rtl="0" eaLnBrk="1" latinLnBrk="0" hangingPunct="1">
              <a:lnSpc>
                <a:spcPts val="5200"/>
              </a:lnSpc>
              <a:spcBef>
                <a:spcPct val="0"/>
              </a:spcBef>
              <a:buNone/>
              <a:defRPr sz="3600" kern="1200" cap="all" spc="0" baseline="0">
                <a:solidFill>
                  <a:schemeClr val="tx1"/>
                </a:solidFill>
                <a:latin typeface="+mn-lt"/>
                <a:ea typeface="+mj-ea"/>
                <a:cs typeface="Posterama" panose="020B0504020200020000" pitchFamily="34" charset="0"/>
              </a:defRPr>
            </a:lvl1pPr>
          </a:lstStyle>
          <a:p>
            <a:pPr algn="ctr"/>
            <a:r>
              <a:rPr lang="en-US" sz="4800" dirty="0">
                <a:latin typeface="+mj-lt"/>
              </a:rPr>
              <a:t>Problem Statement</a:t>
            </a:r>
          </a:p>
        </p:txBody>
      </p:sp>
    </p:spTree>
    <p:extLst>
      <p:ext uri="{BB962C8B-B14F-4D97-AF65-F5344CB8AC3E}">
        <p14:creationId xmlns:p14="http://schemas.microsoft.com/office/powerpoint/2010/main" val="259085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131428"/>
            <a:ext cx="10021824" cy="1252728"/>
          </a:xfrm>
        </p:spPr>
        <p:txBody>
          <a:bodyPr/>
          <a:lstStyle/>
          <a:p>
            <a:r>
              <a:rPr lang="en-US" sz="4800" dirty="0"/>
              <a:t>Literature Survey &amp; References</a:t>
            </a:r>
            <a:endParaRPr lang="en-US" dirty="0"/>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Crop Janitor</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6</a:t>
            </a:fld>
            <a:endParaRPr lang="en-US" dirty="0"/>
          </a:p>
        </p:txBody>
      </p:sp>
      <p:graphicFrame>
        <p:nvGraphicFramePr>
          <p:cNvPr id="37" name="Table 37">
            <a:extLst>
              <a:ext uri="{FF2B5EF4-FFF2-40B4-BE49-F238E27FC236}">
                <a16:creationId xmlns:a16="http://schemas.microsoft.com/office/drawing/2014/main" id="{7543FCDB-90EA-0E39-B0F8-7386865423D9}"/>
              </a:ext>
            </a:extLst>
          </p:cNvPr>
          <p:cNvGraphicFramePr>
            <a:graphicFrameLocks noGrp="1"/>
          </p:cNvGraphicFramePr>
          <p:nvPr>
            <p:extLst>
              <p:ext uri="{D42A27DB-BD31-4B8C-83A1-F6EECF244321}">
                <p14:modId xmlns:p14="http://schemas.microsoft.com/office/powerpoint/2010/main" val="2817149179"/>
              </p:ext>
            </p:extLst>
          </p:nvPr>
        </p:nvGraphicFramePr>
        <p:xfrm>
          <a:off x="1250702" y="1456888"/>
          <a:ext cx="9687420" cy="4431876"/>
        </p:xfrm>
        <a:graphic>
          <a:graphicData uri="http://schemas.openxmlformats.org/drawingml/2006/table">
            <a:tbl>
              <a:tblPr firstRow="1" bandRow="1">
                <a:tableStyleId>{5C22544A-7EE6-4342-B048-85BDC9FD1C3A}</a:tableStyleId>
              </a:tblPr>
              <a:tblGrid>
                <a:gridCol w="3229140">
                  <a:extLst>
                    <a:ext uri="{9D8B030D-6E8A-4147-A177-3AD203B41FA5}">
                      <a16:colId xmlns:a16="http://schemas.microsoft.com/office/drawing/2014/main" val="151502064"/>
                    </a:ext>
                  </a:extLst>
                </a:gridCol>
                <a:gridCol w="3229140">
                  <a:extLst>
                    <a:ext uri="{9D8B030D-6E8A-4147-A177-3AD203B41FA5}">
                      <a16:colId xmlns:a16="http://schemas.microsoft.com/office/drawing/2014/main" val="1200392167"/>
                    </a:ext>
                  </a:extLst>
                </a:gridCol>
                <a:gridCol w="3229140">
                  <a:extLst>
                    <a:ext uri="{9D8B030D-6E8A-4147-A177-3AD203B41FA5}">
                      <a16:colId xmlns:a16="http://schemas.microsoft.com/office/drawing/2014/main" val="2077151802"/>
                    </a:ext>
                  </a:extLst>
                </a:gridCol>
              </a:tblGrid>
              <a:tr h="560916">
                <a:tc>
                  <a:txBody>
                    <a:bodyPr/>
                    <a:lstStyle/>
                    <a:p>
                      <a:r>
                        <a:rPr lang="en-IN" dirty="0">
                          <a:solidFill>
                            <a:schemeClr val="tx1"/>
                          </a:solidFill>
                        </a:rPr>
                        <a:t>Paper</a:t>
                      </a:r>
                    </a:p>
                  </a:txBody>
                  <a:tcPr/>
                </a:tc>
                <a:tc>
                  <a:txBody>
                    <a:bodyPr/>
                    <a:lstStyle/>
                    <a:p>
                      <a:r>
                        <a:rPr lang="en-IN" dirty="0">
                          <a:solidFill>
                            <a:schemeClr val="tx1"/>
                          </a:solidFill>
                        </a:rPr>
                        <a:t>Pro’s</a:t>
                      </a:r>
                    </a:p>
                  </a:txBody>
                  <a:tcPr/>
                </a:tc>
                <a:tc>
                  <a:txBody>
                    <a:bodyPr/>
                    <a:lstStyle/>
                    <a:p>
                      <a:r>
                        <a:rPr lang="en-IN" dirty="0">
                          <a:solidFill>
                            <a:schemeClr val="tx1"/>
                          </a:solidFill>
                        </a:rPr>
                        <a:t>Con’s</a:t>
                      </a:r>
                    </a:p>
                  </a:txBody>
                  <a:tcPr/>
                </a:tc>
                <a:extLst>
                  <a:ext uri="{0D108BD9-81ED-4DB2-BD59-A6C34878D82A}">
                    <a16:rowId xmlns:a16="http://schemas.microsoft.com/office/drawing/2014/main" val="1619827169"/>
                  </a:ext>
                </a:extLst>
              </a:tr>
              <a:tr h="560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Monirul</a:t>
                      </a:r>
                      <a:r>
                        <a:rPr lang="en-US" sz="1600" dirty="0">
                          <a:latin typeface="Times New Roman" panose="02020603050405020304" pitchFamily="18" charset="0"/>
                          <a:cs typeface="Times New Roman" panose="02020603050405020304" pitchFamily="18" charset="0"/>
                        </a:rPr>
                        <a:t> Islam Pavel, Syed Mohammad </a:t>
                      </a:r>
                      <a:r>
                        <a:rPr lang="en-US" sz="1600" dirty="0" err="1">
                          <a:latin typeface="Times New Roman" panose="02020603050405020304" pitchFamily="18" charset="0"/>
                          <a:cs typeface="Times New Roman" panose="02020603050405020304" pitchFamily="18" charset="0"/>
                        </a:rPr>
                        <a:t>Kamruzzaman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Sadman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Sakib</a:t>
                      </a:r>
                      <a:r>
                        <a:rPr lang="en-US" sz="1600" dirty="0">
                          <a:latin typeface="Times New Roman" panose="02020603050405020304" pitchFamily="18" charset="0"/>
                          <a:cs typeface="Times New Roman" panose="02020603050405020304" pitchFamily="18" charset="0"/>
                        </a:rPr>
                        <a:t> Hasan, “An IoT Based Plant Health Monitoring System Implementing Image Processing”, Volume-5,</a:t>
                      </a:r>
                      <a:r>
                        <a:rPr lang="en-US" sz="1600" baseline="0" dirty="0">
                          <a:latin typeface="Times New Roman" panose="02020603050405020304" pitchFamily="18" charset="0"/>
                          <a:cs typeface="Times New Roman" panose="02020603050405020304" pitchFamily="18" charset="0"/>
                        </a:rPr>
                        <a:t> Nov-</a:t>
                      </a:r>
                      <a:r>
                        <a:rPr lang="en-US" sz="1600" dirty="0">
                          <a:latin typeface="Times New Roman" panose="02020603050405020304" pitchFamily="18" charset="0"/>
                          <a:cs typeface="Times New Roman" panose="02020603050405020304" pitchFamily="18" charset="0"/>
                        </a:rPr>
                        <a:t>2019.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ysClr val="windowText" lastClr="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Adding the functionalities to any current agribusiness industry can possibly incredibly recognize plants wellbeing and ready to take choices a lot quicker.</a:t>
                      </a:r>
                      <a:endParaRPr lang="en-US" sz="1600" dirty="0">
                        <a:effectLst/>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Gives just information about execution of the project  but not executed practically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1355226147"/>
                  </a:ext>
                </a:extLst>
              </a:tr>
              <a:tr h="560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Yingying Dong, G</a:t>
                      </a:r>
                      <a:r>
                        <a:rPr lang="en-US" sz="1600" b="0" baseline="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latin typeface="Times New Roman" panose="02020603050405020304" pitchFamily="18" charset="0"/>
                          <a:cs typeface="Times New Roman" panose="02020603050405020304" pitchFamily="18" charset="0"/>
                        </a:rPr>
                        <a:t>Fang Xu, “Monitoring and forecasting for disease and pest in crop based on </a:t>
                      </a:r>
                      <a:r>
                        <a:rPr lang="en-US" sz="1600" b="0" dirty="0" err="1">
                          <a:solidFill>
                            <a:schemeClr val="tx1"/>
                          </a:solidFill>
                          <a:latin typeface="Times New Roman" panose="02020603050405020304" pitchFamily="18" charset="0"/>
                          <a:cs typeface="Times New Roman" panose="02020603050405020304" pitchFamily="18" charset="0"/>
                        </a:rPr>
                        <a:t>WebGIS</a:t>
                      </a:r>
                      <a:r>
                        <a:rPr lang="en-US" sz="1600" b="0" dirty="0">
                          <a:solidFill>
                            <a:schemeClr val="tx1"/>
                          </a:solidFill>
                          <a:latin typeface="Times New Roman" panose="02020603050405020304" pitchFamily="18" charset="0"/>
                          <a:cs typeface="Times New Roman" panose="02020603050405020304" pitchFamily="18" charset="0"/>
                        </a:rPr>
                        <a:t> system”, Volume-2,</a:t>
                      </a:r>
                      <a:r>
                        <a:rPr lang="en-US" sz="1600" b="0" baseline="0" dirty="0">
                          <a:solidFill>
                            <a:schemeClr val="tx1"/>
                          </a:solidFill>
                          <a:latin typeface="Times New Roman" panose="02020603050405020304" pitchFamily="18" charset="0"/>
                          <a:cs typeface="Times New Roman" panose="02020603050405020304" pitchFamily="18" charset="0"/>
                        </a:rPr>
                        <a:t> issue-10, 2019.</a:t>
                      </a:r>
                      <a:endParaRPr lang="en-US" sz="1600" b="0" dirty="0">
                        <a:solidFill>
                          <a:schemeClr val="tx1"/>
                        </a:solidFill>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System development includes data, calculation and production modules, each module maintains a high cohesive and low coupling relationship. Through the browser to access the system, simple, quick, and easy to operate.</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This is the sophisticated project which include huge amount of data. So maintain the data and the result is the challenging task for the user.</a:t>
                      </a:r>
                    </a:p>
                    <a:p>
                      <a:endParaRPr lang="en-IN" dirty="0"/>
                    </a:p>
                  </a:txBody>
                  <a:tcPr/>
                </a:tc>
                <a:extLst>
                  <a:ext uri="{0D108BD9-81ED-4DB2-BD59-A6C34878D82A}">
                    <a16:rowId xmlns:a16="http://schemas.microsoft.com/office/drawing/2014/main" val="3322932766"/>
                  </a:ext>
                </a:extLst>
              </a:tr>
            </a:tbl>
          </a:graphicData>
        </a:graphic>
      </p:graphicFrame>
    </p:spTree>
    <p:extLst>
      <p:ext uri="{BB962C8B-B14F-4D97-AF65-F5344CB8AC3E}">
        <p14:creationId xmlns:p14="http://schemas.microsoft.com/office/powerpoint/2010/main" val="260745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Crop Janitor</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7</a:t>
            </a:fld>
            <a:endParaRPr lang="en-US" dirty="0"/>
          </a:p>
        </p:txBody>
      </p:sp>
      <p:graphicFrame>
        <p:nvGraphicFramePr>
          <p:cNvPr id="37" name="Table 37">
            <a:extLst>
              <a:ext uri="{FF2B5EF4-FFF2-40B4-BE49-F238E27FC236}">
                <a16:creationId xmlns:a16="http://schemas.microsoft.com/office/drawing/2014/main" id="{7543FCDB-90EA-0E39-B0F8-7386865423D9}"/>
              </a:ext>
            </a:extLst>
          </p:cNvPr>
          <p:cNvGraphicFramePr>
            <a:graphicFrameLocks noGrp="1"/>
          </p:cNvGraphicFramePr>
          <p:nvPr>
            <p:extLst>
              <p:ext uri="{D42A27DB-BD31-4B8C-83A1-F6EECF244321}">
                <p14:modId xmlns:p14="http://schemas.microsoft.com/office/powerpoint/2010/main" val="61321615"/>
              </p:ext>
            </p:extLst>
          </p:nvPr>
        </p:nvGraphicFramePr>
        <p:xfrm>
          <a:off x="1250702" y="1456888"/>
          <a:ext cx="9687420" cy="4474548"/>
        </p:xfrm>
        <a:graphic>
          <a:graphicData uri="http://schemas.openxmlformats.org/drawingml/2006/table">
            <a:tbl>
              <a:tblPr firstRow="1" bandRow="1">
                <a:tableStyleId>{5C22544A-7EE6-4342-B048-85BDC9FD1C3A}</a:tableStyleId>
              </a:tblPr>
              <a:tblGrid>
                <a:gridCol w="3229140">
                  <a:extLst>
                    <a:ext uri="{9D8B030D-6E8A-4147-A177-3AD203B41FA5}">
                      <a16:colId xmlns:a16="http://schemas.microsoft.com/office/drawing/2014/main" val="151502064"/>
                    </a:ext>
                  </a:extLst>
                </a:gridCol>
                <a:gridCol w="3229140">
                  <a:extLst>
                    <a:ext uri="{9D8B030D-6E8A-4147-A177-3AD203B41FA5}">
                      <a16:colId xmlns:a16="http://schemas.microsoft.com/office/drawing/2014/main" val="1200392167"/>
                    </a:ext>
                  </a:extLst>
                </a:gridCol>
                <a:gridCol w="3229140">
                  <a:extLst>
                    <a:ext uri="{9D8B030D-6E8A-4147-A177-3AD203B41FA5}">
                      <a16:colId xmlns:a16="http://schemas.microsoft.com/office/drawing/2014/main" val="2077151802"/>
                    </a:ext>
                  </a:extLst>
                </a:gridCol>
              </a:tblGrid>
              <a:tr h="560916">
                <a:tc>
                  <a:txBody>
                    <a:bodyPr/>
                    <a:lstStyle/>
                    <a:p>
                      <a:r>
                        <a:rPr lang="en-IN" dirty="0">
                          <a:solidFill>
                            <a:schemeClr val="tx1"/>
                          </a:solidFill>
                        </a:rPr>
                        <a:t>Paper</a:t>
                      </a:r>
                    </a:p>
                  </a:txBody>
                  <a:tcPr/>
                </a:tc>
                <a:tc>
                  <a:txBody>
                    <a:bodyPr/>
                    <a:lstStyle/>
                    <a:p>
                      <a:r>
                        <a:rPr lang="en-IN" dirty="0">
                          <a:solidFill>
                            <a:schemeClr val="tx1"/>
                          </a:solidFill>
                        </a:rPr>
                        <a:t>Pro’s</a:t>
                      </a:r>
                    </a:p>
                  </a:txBody>
                  <a:tcPr/>
                </a:tc>
                <a:tc>
                  <a:txBody>
                    <a:bodyPr/>
                    <a:lstStyle/>
                    <a:p>
                      <a:r>
                        <a:rPr lang="en-IN" dirty="0">
                          <a:solidFill>
                            <a:schemeClr val="tx1"/>
                          </a:solidFill>
                        </a:rPr>
                        <a:t>Con’s</a:t>
                      </a:r>
                    </a:p>
                  </a:txBody>
                  <a:tcPr/>
                </a:tc>
                <a:extLst>
                  <a:ext uri="{0D108BD9-81ED-4DB2-BD59-A6C34878D82A}">
                    <a16:rowId xmlns:a16="http://schemas.microsoft.com/office/drawing/2014/main" val="1619827169"/>
                  </a:ext>
                </a:extLst>
              </a:tr>
              <a:tr h="560916">
                <a:tc>
                  <a:txBody>
                    <a:bodyPr/>
                    <a:lstStyle/>
                    <a:p>
                      <a:pPr marL="0" marR="0" algn="just">
                        <a:spcBef>
                          <a:spcPts val="0"/>
                        </a:spcBef>
                        <a:spcAft>
                          <a:spcPts val="0"/>
                        </a:spcAft>
                      </a:pPr>
                      <a:r>
                        <a:rPr lang="en-US" sz="1600" b="0" dirty="0">
                          <a:solidFill>
                            <a:schemeClr val="tx1"/>
                          </a:solidFill>
                          <a:latin typeface="Times New Roman" panose="02020603050405020304" pitchFamily="18" charset="0"/>
                          <a:cs typeface="Times New Roman" panose="02020603050405020304" pitchFamily="18" charset="0"/>
                        </a:rPr>
                        <a:t>Siddharth Singh Chouhan, Ajay Kaul, Uday Pratap Singh, “A deep learning approach for the classification of diseased plant leaf images”,</a:t>
                      </a:r>
                      <a:r>
                        <a:rPr lang="en-US" sz="1600" b="0" baseline="0" dirty="0">
                          <a:solidFill>
                            <a:schemeClr val="tx1"/>
                          </a:solidFill>
                          <a:latin typeface="Times New Roman" panose="02020603050405020304" pitchFamily="18" charset="0"/>
                          <a:cs typeface="Times New Roman" panose="02020603050405020304" pitchFamily="18" charset="0"/>
                        </a:rPr>
                        <a:t> Volume-6, issue-9, 2019.</a:t>
                      </a:r>
                      <a:r>
                        <a:rPr lang="en-US" sz="1600" b="0" dirty="0">
                          <a:solidFill>
                            <a:schemeClr val="tx1"/>
                          </a:solidFill>
                          <a:latin typeface="Times New Roman" panose="02020603050405020304" pitchFamily="18" charset="0"/>
                          <a:cs typeface="Times New Roman" panose="02020603050405020304" pitchFamily="18" charset="0"/>
                        </a:rPr>
                        <a:t> </a:t>
                      </a:r>
                    </a:p>
                    <a:p>
                      <a:endParaRPr lang="en-IN" dirty="0">
                        <a:solidFill>
                          <a:sysClr val="windowText" lastClr="000000"/>
                        </a:solidFill>
                      </a:endParaRPr>
                    </a:p>
                  </a:txBody>
                  <a:tcPr/>
                </a:tc>
                <a:tc>
                  <a:txBody>
                    <a:bodyPr/>
                    <a:lstStyle/>
                    <a:p>
                      <a:pPr marL="0" marR="0" indent="0" algn="just">
                        <a:lnSpc>
                          <a:spcPct val="115000"/>
                        </a:lnSpc>
                        <a:spcBef>
                          <a:spcPts val="0"/>
                        </a:spcBef>
                        <a:spcAft>
                          <a:spcPts val="0"/>
                        </a:spcAft>
                        <a:buFont typeface="Arial" panose="020B0604020202020204" pitchFamily="34" charset="0"/>
                        <a:buNone/>
                      </a:pPr>
                      <a:r>
                        <a:rPr lang="en-US" sz="1600" b="0" dirty="0">
                          <a:solidFill>
                            <a:schemeClr val="tx1"/>
                          </a:solidFill>
                          <a:latin typeface="Times New Roman" panose="02020603050405020304" pitchFamily="18" charset="0"/>
                          <a:cs typeface="Times New Roman" panose="02020603050405020304" pitchFamily="18" charset="0"/>
                        </a:rPr>
                        <a:t>The average accuracy of this model is 98.24%.</a:t>
                      </a:r>
                    </a:p>
                    <a:p>
                      <a:endParaRPr lang="en-IN" dirty="0"/>
                    </a:p>
                  </a:txBody>
                  <a:tcPr/>
                </a:tc>
                <a:tc>
                  <a:txBody>
                    <a:bodyPr/>
                    <a:lstStyle/>
                    <a:p>
                      <a:pPr marL="0" marR="0" indent="0" algn="just">
                        <a:lnSpc>
                          <a:spcPct val="115000"/>
                        </a:lnSpc>
                        <a:spcBef>
                          <a:spcPts val="0"/>
                        </a:spcBef>
                        <a:spcAft>
                          <a:spcPts val="0"/>
                        </a:spcAft>
                        <a:buFont typeface="Arial" panose="020B0604020202020204" pitchFamily="34" charset="0"/>
                        <a:buNone/>
                      </a:pPr>
                      <a:r>
                        <a:rPr lang="en-US" sz="1600" b="0" dirty="0">
                          <a:solidFill>
                            <a:schemeClr val="tx1"/>
                          </a:solidFill>
                          <a:latin typeface="Times New Roman" panose="02020603050405020304" pitchFamily="18" charset="0"/>
                          <a:cs typeface="Times New Roman" panose="02020603050405020304" pitchFamily="18" charset="0"/>
                        </a:rPr>
                        <a:t>In future, the presented model can be further enhanced for the classification of different plant leave and diseases.</a:t>
                      </a:r>
                    </a:p>
                    <a:p>
                      <a:endParaRPr lang="en-IN" dirty="0"/>
                    </a:p>
                  </a:txBody>
                  <a:tcPr/>
                </a:tc>
                <a:extLst>
                  <a:ext uri="{0D108BD9-81ED-4DB2-BD59-A6C34878D82A}">
                    <a16:rowId xmlns:a16="http://schemas.microsoft.com/office/drawing/2014/main" val="1355226147"/>
                  </a:ext>
                </a:extLst>
              </a:tr>
              <a:tr h="560916">
                <a:tc>
                  <a:txBody>
                    <a:bodyPr/>
                    <a:lstStyle/>
                    <a:p>
                      <a:pPr marL="0" marR="0" algn="just">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Rohit </a:t>
                      </a:r>
                      <a:r>
                        <a:rPr lang="en-US" sz="1600" dirty="0" err="1">
                          <a:effectLst/>
                          <a:latin typeface="Times New Roman" panose="02020603050405020304" pitchFamily="18" charset="0"/>
                          <a:cs typeface="Times New Roman" panose="02020603050405020304" pitchFamily="18" charset="0"/>
                        </a:rPr>
                        <a:t>Nalawade</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Apoorv</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Nagap</a:t>
                      </a:r>
                      <a:r>
                        <a:rPr lang="en-US" sz="1600" dirty="0">
                          <a:effectLst/>
                          <a:latin typeface="Times New Roman" panose="02020603050405020304" pitchFamily="18" charset="0"/>
                          <a:cs typeface="Times New Roman" panose="02020603050405020304" pitchFamily="18" charset="0"/>
                        </a:rPr>
                        <a:t>, Lakhan </a:t>
                      </a:r>
                      <a:r>
                        <a:rPr lang="en-US" sz="1600" dirty="0" err="1">
                          <a:effectLst/>
                          <a:latin typeface="Times New Roman" panose="02020603050405020304" pitchFamily="18" charset="0"/>
                          <a:cs typeface="Times New Roman" panose="02020603050405020304" pitchFamily="18" charset="0"/>
                        </a:rPr>
                        <a:t>Jindam</a:t>
                      </a:r>
                      <a:r>
                        <a:rPr lang="en-US" sz="1600" dirty="0">
                          <a:effectLst/>
                          <a:latin typeface="Times New Roman" panose="02020603050405020304" pitchFamily="18" charset="0"/>
                          <a:cs typeface="Times New Roman" panose="02020603050405020304" pitchFamily="18" charset="0"/>
                        </a:rPr>
                        <a:t>, “Agriculture field monitoring and Plant Leaf Disease Detection”,</a:t>
                      </a:r>
                      <a:r>
                        <a:rPr lang="en-US" sz="1600" baseline="0" dirty="0">
                          <a:effectLst/>
                          <a:latin typeface="Times New Roman" panose="02020603050405020304" pitchFamily="18" charset="0"/>
                          <a:cs typeface="Times New Roman" panose="02020603050405020304" pitchFamily="18" charset="0"/>
                        </a:rPr>
                        <a:t> Volume-10, Issue-6, 2020.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This system can periodically monitors the cultivated field and successfully shows the status on the application</a:t>
                      </a:r>
                      <a:endParaRPr lang="en-IN" sz="1600" dirty="0"/>
                    </a:p>
                  </a:txBody>
                  <a:tcPr/>
                </a:tc>
                <a:tc>
                  <a:txBody>
                    <a:bodyPr/>
                    <a:lstStyle/>
                    <a:p>
                      <a:pPr marL="0" marR="0" indent="0" algn="just">
                        <a:lnSpc>
                          <a:spcPct val="115000"/>
                        </a:lnSpc>
                        <a:spcBef>
                          <a:spcPts val="0"/>
                        </a:spcBef>
                        <a:spcAft>
                          <a:spcPts val="0"/>
                        </a:spcAft>
                        <a:buFont typeface="Arial" panose="020B0604020202020204" pitchFamily="34" charse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can be further extended by adding extra functionalities like location of stores present nearby user, list of pesticides and fertilizers, real-time interaction with agriculture experts via chatting or video call, etc.</a:t>
                      </a:r>
                    </a:p>
                    <a:p>
                      <a:endParaRPr lang="en-IN" dirty="0"/>
                    </a:p>
                  </a:txBody>
                  <a:tcPr/>
                </a:tc>
                <a:extLst>
                  <a:ext uri="{0D108BD9-81ED-4DB2-BD59-A6C34878D82A}">
                    <a16:rowId xmlns:a16="http://schemas.microsoft.com/office/drawing/2014/main" val="3322932766"/>
                  </a:ext>
                </a:extLst>
              </a:tr>
            </a:tbl>
          </a:graphicData>
        </a:graphic>
      </p:graphicFrame>
      <p:sp>
        <p:nvSpPr>
          <p:cNvPr id="7" name="Title 2">
            <a:extLst>
              <a:ext uri="{FF2B5EF4-FFF2-40B4-BE49-F238E27FC236}">
                <a16:creationId xmlns:a16="http://schemas.microsoft.com/office/drawing/2014/main" id="{99E09E3E-32FC-1F9F-0CF7-5E79FB35FD38}"/>
              </a:ext>
            </a:extLst>
          </p:cNvPr>
          <p:cNvSpPr>
            <a:spLocks noGrp="1"/>
          </p:cNvSpPr>
          <p:nvPr>
            <p:ph type="title"/>
          </p:nvPr>
        </p:nvSpPr>
        <p:spPr>
          <a:xfrm>
            <a:off x="1083500" y="131428"/>
            <a:ext cx="10021824" cy="1252728"/>
          </a:xfrm>
        </p:spPr>
        <p:txBody>
          <a:bodyPr/>
          <a:lstStyle/>
          <a:p>
            <a:r>
              <a:rPr lang="en-US" sz="4800" dirty="0"/>
              <a:t>Literature Survey &amp; References</a:t>
            </a:r>
            <a:endParaRPr lang="en-US" dirty="0"/>
          </a:p>
        </p:txBody>
      </p:sp>
    </p:spTree>
    <p:extLst>
      <p:ext uri="{BB962C8B-B14F-4D97-AF65-F5344CB8AC3E}">
        <p14:creationId xmlns:p14="http://schemas.microsoft.com/office/powerpoint/2010/main" val="33229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1099312"/>
            <a:ext cx="5760720" cy="548640"/>
          </a:xfrm>
        </p:spPr>
        <p:txBody>
          <a:bodyPr/>
          <a:lstStyle/>
          <a:p>
            <a:r>
              <a:rPr lang="en-US" dirty="0"/>
              <a:t>Objectives</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Crop Janitor</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backgroundRemoval t="9787" b="92766" l="9813" r="89720">
                        <a14:foregroundMark x1="35514" y1="77447" x2="41257" y2="92330"/>
                        <a14:foregroundMark x1="59538" y1="92448" x2="59754" y2="92439"/>
                        <a14:foregroundMark x1="43925" y1="74894" x2="32243" y2="67234"/>
                        <a14:foregroundMark x1="40187" y1="92340" x2="41232" y2="92364"/>
                        <a14:foregroundMark x1="42056" y1="91489" x2="57477" y2="91915"/>
                        <a14:backgroundMark x1="56567" y1="93191" x2="58879" y2="93191"/>
                        <a14:backgroundMark x1="40654" y1="93191" x2="40843" y2="93191"/>
                        <a14:backgroundMark x1="58879" y1="93191" x2="60280" y2="90638"/>
                        <a14:backgroundMark x1="62617" y1="93191" x2="60280" y2="93191"/>
                        <a14:backgroundMark x1="62617" y1="91915" x2="61215" y2="93191"/>
                      </a14:backgroundRemoval>
                    </a14:imgEffect>
                  </a14:imgLayer>
                </a14:imgProps>
              </a:ext>
            </a:extLst>
          </a:blip>
          <a:srcRect/>
          <a:stretch/>
        </p:blipFill>
        <p:spPr>
          <a:xfrm>
            <a:off x="1441572" y="1828800"/>
            <a:ext cx="2914406"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342900" indent="-342900" algn="just">
              <a:lnSpc>
                <a:spcPct val="150000"/>
              </a:lnSpc>
              <a:buFont typeface="Wingdings" panose="05000000000000000000" pitchFamily="2" charset="2"/>
              <a:buChar char="Ø"/>
            </a:pPr>
            <a:r>
              <a:rPr lang="en-US" sz="1500" dirty="0">
                <a:ea typeface="Calibri" panose="020F0502020204030204" pitchFamily="34" charset="0"/>
                <a:cs typeface="Times New Roman" panose="02020603050405020304" pitchFamily="18" charset="0"/>
              </a:rPr>
              <a:t>To design a appropriate plant growth monitoring system.</a:t>
            </a:r>
          </a:p>
          <a:p>
            <a:pPr marL="342900" indent="-342900" algn="just">
              <a:lnSpc>
                <a:spcPct val="150000"/>
              </a:lnSpc>
              <a:buFont typeface="Wingdings" panose="05000000000000000000" pitchFamily="2" charset="2"/>
              <a:buChar char="Ø"/>
            </a:pPr>
            <a:r>
              <a:rPr lang="en-US" sz="1500" dirty="0">
                <a:ea typeface="Calibri" panose="020F0502020204030204" pitchFamily="34" charset="0"/>
                <a:cs typeface="Times New Roman" panose="02020603050405020304" pitchFamily="18" charset="0"/>
              </a:rPr>
              <a:t>Use of Artificial Intelligence image processing to find the Growth of the Plant.</a:t>
            </a:r>
            <a:endParaRPr lang="en-US" sz="1500" dirty="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500" dirty="0">
                <a:cs typeface="Times New Roman" panose="02020603050405020304" pitchFamily="18" charset="0"/>
              </a:rPr>
              <a:t>To analyze the growth and to predict the</a:t>
            </a:r>
            <a:r>
              <a:rPr lang="en-US" sz="1500" dirty="0">
                <a:effectLst/>
                <a:ea typeface="Calibri" panose="020F0502020204030204" pitchFamily="34" charset="0"/>
                <a:cs typeface="Times New Roman" panose="02020603050405020304" pitchFamily="18" charset="0"/>
              </a:rPr>
              <a:t> health condition of the plant using leaves.</a:t>
            </a:r>
            <a:endParaRPr lang="en-US" sz="1500" dirty="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500" dirty="0">
                <a:cs typeface="Times New Roman" panose="02020603050405020304" pitchFamily="18" charset="0"/>
              </a:rPr>
              <a:t>To </a:t>
            </a:r>
            <a:r>
              <a:rPr lang="en-US" sz="1500" dirty="0">
                <a:effectLst/>
                <a:ea typeface="Calibri" panose="020F0502020204030204" pitchFamily="34" charset="0"/>
                <a:cs typeface="Times New Roman" panose="02020603050405020304" pitchFamily="18" charset="0"/>
              </a:rPr>
              <a:t>Identifying the Plant Disease using Machine learning algorithm. After the disease is identified, Identifying the suitable pest for that disease.</a:t>
            </a:r>
            <a:endParaRPr lang="en-US" sz="1500" dirty="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500" dirty="0">
                <a:effectLst/>
                <a:ea typeface="Calibri" panose="020F0502020204030204" pitchFamily="34" charset="0"/>
                <a:cs typeface="Times New Roman" panose="02020603050405020304" pitchFamily="18" charset="0"/>
              </a:rPr>
              <a:t>Treat the crops with the correct fertilizers.</a:t>
            </a:r>
          </a:p>
        </p:txBody>
      </p:sp>
    </p:spTree>
    <p:extLst>
      <p:ext uri="{BB962C8B-B14F-4D97-AF65-F5344CB8AC3E}">
        <p14:creationId xmlns:p14="http://schemas.microsoft.com/office/powerpoint/2010/main" val="317195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Methodology</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Crop Janitor</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10" name="TextBox 9">
            <a:extLst>
              <a:ext uri="{FF2B5EF4-FFF2-40B4-BE49-F238E27FC236}">
                <a16:creationId xmlns:a16="http://schemas.microsoft.com/office/drawing/2014/main" id="{19D3C8EE-45C7-AA16-DB5E-89B2C9ECA961}"/>
              </a:ext>
            </a:extLst>
          </p:cNvPr>
          <p:cNvSpPr txBox="1"/>
          <p:nvPr/>
        </p:nvSpPr>
        <p:spPr>
          <a:xfrm>
            <a:off x="889862" y="1546224"/>
            <a:ext cx="10427515" cy="923330"/>
          </a:xfrm>
          <a:prstGeom prst="rect">
            <a:avLst/>
          </a:prstGeom>
          <a:noFill/>
        </p:spPr>
        <p:txBody>
          <a:bodyPr wrap="square">
            <a:spAutoFit/>
          </a:bodyPr>
          <a:lstStyle/>
          <a:p>
            <a:r>
              <a:rPr lang="en-IN" b="1" dirty="0"/>
              <a:t>AI Module</a:t>
            </a:r>
          </a:p>
          <a:p>
            <a:endParaRPr lang="en-IN" dirty="0"/>
          </a:p>
          <a:p>
            <a:r>
              <a:rPr lang="en-IN" dirty="0"/>
              <a:t>This module is responsible for the disease prediction in the crops by scanning the leaves.</a:t>
            </a:r>
          </a:p>
        </p:txBody>
      </p:sp>
      <p:sp>
        <p:nvSpPr>
          <p:cNvPr id="11" name="TextBox 10">
            <a:extLst>
              <a:ext uri="{FF2B5EF4-FFF2-40B4-BE49-F238E27FC236}">
                <a16:creationId xmlns:a16="http://schemas.microsoft.com/office/drawing/2014/main" id="{DFAFE13C-1B4C-D0E4-53BB-B09CE720E48E}"/>
              </a:ext>
            </a:extLst>
          </p:cNvPr>
          <p:cNvSpPr txBox="1"/>
          <p:nvPr/>
        </p:nvSpPr>
        <p:spPr>
          <a:xfrm>
            <a:off x="889862" y="2505670"/>
            <a:ext cx="10427515" cy="923330"/>
          </a:xfrm>
          <a:prstGeom prst="rect">
            <a:avLst/>
          </a:prstGeom>
          <a:noFill/>
        </p:spPr>
        <p:txBody>
          <a:bodyPr wrap="square">
            <a:spAutoFit/>
          </a:bodyPr>
          <a:lstStyle/>
          <a:p>
            <a:r>
              <a:rPr lang="en-IN" b="1" dirty="0"/>
              <a:t>IoT Module</a:t>
            </a:r>
          </a:p>
          <a:p>
            <a:endParaRPr lang="en-IN" dirty="0"/>
          </a:p>
          <a:p>
            <a:r>
              <a:rPr lang="en-IN" dirty="0"/>
              <a:t>This module is responsible for the fertigation of the crops based on the data provided by the AI module.</a:t>
            </a:r>
          </a:p>
        </p:txBody>
      </p:sp>
      <p:sp>
        <p:nvSpPr>
          <p:cNvPr id="13" name="TextBox 12">
            <a:extLst>
              <a:ext uri="{FF2B5EF4-FFF2-40B4-BE49-F238E27FC236}">
                <a16:creationId xmlns:a16="http://schemas.microsoft.com/office/drawing/2014/main" id="{B9701C3D-63AD-8504-3A3E-2E7EA305DF0D}"/>
              </a:ext>
            </a:extLst>
          </p:cNvPr>
          <p:cNvSpPr txBox="1"/>
          <p:nvPr/>
        </p:nvSpPr>
        <p:spPr>
          <a:xfrm>
            <a:off x="889862" y="3422835"/>
            <a:ext cx="6094602" cy="369332"/>
          </a:xfrm>
          <a:prstGeom prst="rect">
            <a:avLst/>
          </a:prstGeom>
          <a:noFill/>
        </p:spPr>
        <p:txBody>
          <a:bodyPr wrap="square">
            <a:spAutoFit/>
          </a:bodyPr>
          <a:lstStyle/>
          <a:p>
            <a:r>
              <a:rPr lang="en-IN" dirty="0"/>
              <a:t>These two modules must be integrated and coordinated to be used.</a:t>
            </a:r>
          </a:p>
        </p:txBody>
      </p:sp>
      <p:pic>
        <p:nvPicPr>
          <p:cNvPr id="17" name="Picture 16">
            <a:extLst>
              <a:ext uri="{FF2B5EF4-FFF2-40B4-BE49-F238E27FC236}">
                <a16:creationId xmlns:a16="http://schemas.microsoft.com/office/drawing/2014/main" id="{00D15A74-49EF-AF93-FCAD-21B706C486D1}"/>
              </a:ext>
            </a:extLst>
          </p:cNvPr>
          <p:cNvPicPr>
            <a:picLocks noChangeAspect="1"/>
          </p:cNvPicPr>
          <p:nvPr/>
        </p:nvPicPr>
        <p:blipFill>
          <a:blip r:embed="rId2"/>
          <a:stretch>
            <a:fillRect/>
          </a:stretch>
        </p:blipFill>
        <p:spPr>
          <a:xfrm>
            <a:off x="2190410" y="3879650"/>
            <a:ext cx="7826418" cy="2324301"/>
          </a:xfrm>
          <a:prstGeom prst="rect">
            <a:avLst/>
          </a:prstGeom>
        </p:spPr>
      </p:pic>
      <p:sp>
        <p:nvSpPr>
          <p:cNvPr id="3" name="TextBox 2">
            <a:extLst>
              <a:ext uri="{FF2B5EF4-FFF2-40B4-BE49-F238E27FC236}">
                <a16:creationId xmlns:a16="http://schemas.microsoft.com/office/drawing/2014/main" id="{053D5C76-5783-99CC-CC6F-C7DC377C91FB}"/>
              </a:ext>
            </a:extLst>
          </p:cNvPr>
          <p:cNvSpPr txBox="1"/>
          <p:nvPr/>
        </p:nvSpPr>
        <p:spPr>
          <a:xfrm>
            <a:off x="3162892" y="6203951"/>
            <a:ext cx="6094602" cy="369332"/>
          </a:xfrm>
          <a:prstGeom prst="rect">
            <a:avLst/>
          </a:prstGeom>
          <a:noFill/>
        </p:spPr>
        <p:txBody>
          <a:bodyPr wrap="square">
            <a:spAutoFit/>
          </a:bodyPr>
          <a:lstStyle/>
          <a:p>
            <a:pPr algn="ctr"/>
            <a:r>
              <a:rPr lang="en-IN" dirty="0"/>
              <a:t>Process flow illustration flowchart.</a:t>
            </a:r>
          </a:p>
        </p:txBody>
      </p:sp>
    </p:spTree>
    <p:extLst>
      <p:ext uri="{BB962C8B-B14F-4D97-AF65-F5344CB8AC3E}">
        <p14:creationId xmlns:p14="http://schemas.microsoft.com/office/powerpoint/2010/main" val="123935851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Janitor’</Template>
  <TotalTime>235</TotalTime>
  <Words>939</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Daytona Condensed Light</vt:lpstr>
      <vt:lpstr>Posterama</vt:lpstr>
      <vt:lpstr>Times New Roman</vt:lpstr>
      <vt:lpstr>Wingdings</vt:lpstr>
      <vt:lpstr>Office Theme</vt:lpstr>
      <vt:lpstr>‘Crop Janitortopic name don’t change’</vt:lpstr>
      <vt:lpstr>Agenda</vt:lpstr>
      <vt:lpstr>Introduction</vt:lpstr>
      <vt:lpstr>PowerPoint Presentation</vt:lpstr>
      <vt:lpstr>Design of automatized disease detection and fertilization system for agricultural crops</vt:lpstr>
      <vt:lpstr>Literature Survey &amp; References</vt:lpstr>
      <vt:lpstr>Literature Survey &amp; References</vt:lpstr>
      <vt:lpstr>Objectives</vt:lpstr>
      <vt:lpstr>Methodology</vt:lpstr>
      <vt:lpstr>Advantages</vt:lpstr>
      <vt:lpstr>Conclusion</vt:lpstr>
      <vt:lpstr>Timeline </vt:lpstr>
      <vt:lpstr>Q&amp;A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Janitor’</dc:title>
  <dc:creator>Harish Thanikaivelu</dc:creator>
  <cp:lastModifiedBy>Harish Thanikaivelu</cp:lastModifiedBy>
  <cp:revision>4</cp:revision>
  <dcterms:created xsi:type="dcterms:W3CDTF">2022-12-19T08:45:46Z</dcterms:created>
  <dcterms:modified xsi:type="dcterms:W3CDTF">2022-12-21T13:53:54Z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