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306" r:id="rId15"/>
    <p:sldId id="1294"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3" d="100"/>
          <a:sy n="93" d="100"/>
        </p:scale>
        <p:origin x="95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25428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 </a:t>
            </a:r>
            <a:r>
              <a:rPr lang="en-US" sz="1100" dirty="0" smtClean="0">
                <a:solidFill>
                  <a:schemeClr val="tx1"/>
                </a:solidFill>
              </a:rPr>
              <a:t>HARISH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622021104033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6" y="3627293"/>
            <a:ext cx="2304351"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err="1" smtClean="0">
                <a:solidFill>
                  <a:schemeClr val="tx1"/>
                </a:solidFill>
                <a:latin typeface="Arial"/>
                <a:ea typeface="Arial"/>
                <a:cs typeface="Arial"/>
                <a:sym typeface="Arial"/>
              </a:rPr>
              <a:t>Paavai</a:t>
            </a:r>
            <a:r>
              <a:rPr lang="en-US" sz="1200" b="0" i="0" u="none" strike="noStrike" cap="none" dirty="0" smtClean="0">
                <a:solidFill>
                  <a:schemeClr val="tx1"/>
                </a:solidFill>
                <a:latin typeface="Arial"/>
                <a:ea typeface="Arial"/>
                <a:cs typeface="Arial"/>
                <a:sym typeface="Arial"/>
              </a:rPr>
              <a:t> College of Engineering </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59647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Namakkal</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Login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76" y="1267649"/>
            <a:ext cx="6123398" cy="344273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Bookings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76" y="1267649"/>
            <a:ext cx="6123397" cy="3442730"/>
          </a:xfrm>
          <a:prstGeom prst="rect">
            <a:avLst/>
          </a:prstGeom>
        </p:spPr>
      </p:pic>
    </p:spTree>
    <p:extLst>
      <p:ext uri="{BB962C8B-B14F-4D97-AF65-F5344CB8AC3E}">
        <p14:creationId xmlns:p14="http://schemas.microsoft.com/office/powerpoint/2010/main" val="51028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Finding Bus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649" y="1267649"/>
            <a:ext cx="6380251" cy="358713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698643" y="1267649"/>
            <a:ext cx="6411074" cy="3293209"/>
          </a:xfrm>
          <a:prstGeom prst="rect">
            <a:avLst/>
          </a:prstGeom>
          <a:noFill/>
        </p:spPr>
        <p:txBody>
          <a:bodyPr wrap="square" rtlCol="0">
            <a:spAutoFit/>
          </a:bodyPr>
          <a:lstStyle/>
          <a:p>
            <a:pPr marL="285750" indent="-285750">
              <a:buFont typeface="Wingdings" panose="05000000000000000000" pitchFamily="2" charset="2"/>
              <a:buChar char="ü"/>
            </a:pPr>
            <a:r>
              <a:rPr lang="en-IN" sz="1600" dirty="0"/>
              <a:t>Mobile Application </a:t>
            </a:r>
            <a:r>
              <a:rPr lang="en-IN" sz="1600" dirty="0" smtClean="0"/>
              <a:t>Development</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Dynamic </a:t>
            </a:r>
            <a:r>
              <a:rPr lang="en-IN" sz="1600" dirty="0" smtClean="0"/>
              <a:t>Pricing</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Predictive </a:t>
            </a:r>
            <a:r>
              <a:rPr lang="en-IN" sz="1600" dirty="0" smtClean="0"/>
              <a:t>Analytics</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Integration with Travel </a:t>
            </a:r>
            <a:r>
              <a:rPr lang="en-IN" sz="1600" dirty="0" smtClean="0"/>
              <a:t>Partners</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Real-time Tracking and </a:t>
            </a:r>
            <a:r>
              <a:rPr lang="en-IN" sz="1600" dirty="0" smtClean="0"/>
              <a:t>Alerts</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Multi-language </a:t>
            </a:r>
            <a:r>
              <a:rPr lang="en-IN" sz="1600" dirty="0" smtClean="0"/>
              <a:t>Support</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Accessibility </a:t>
            </a:r>
            <a:r>
              <a:rPr lang="en-IN" sz="1600" dirty="0" smtClean="0"/>
              <a:t>Features</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492236" y="1332046"/>
            <a:ext cx="8085762" cy="3016210"/>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r>
              <a:rPr lang="en-GB" sz="1600" dirty="0" smtClean="0"/>
              <a:t>.</a:t>
            </a:r>
            <a:endParaRPr lang="en-GB" sz="1600" dirty="0"/>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34257" y="1458930"/>
            <a:ext cx="7335748" cy="2769989"/>
          </a:xfrm>
          <a:prstGeom prst="rect">
            <a:avLst/>
          </a:prstGeom>
          <a:noFill/>
        </p:spPr>
        <p:txBody>
          <a:bodyPr wrap="square" rtlCol="0">
            <a:spAutoFit/>
          </a:bodyPr>
          <a:lstStyle/>
          <a:p>
            <a:pPr marL="285750" indent="-285750">
              <a:buFont typeface="Wingdings" panose="05000000000000000000" pitchFamily="2" charset="2"/>
              <a:buChar char="Ø"/>
            </a:pPr>
            <a:r>
              <a:rPr lang="en-GB" sz="1600" dirty="0"/>
              <a:t>The bus reservation system serves as a critical component in the transportation industry, facilitating efficient travel arrangements for passengers</a:t>
            </a:r>
            <a:r>
              <a:rPr lang="en-GB" sz="1600" dirty="0" smtClean="0"/>
              <a:t>.</a:t>
            </a:r>
          </a:p>
          <a:p>
            <a:pPr marL="285750" indent="-285750">
              <a:buFont typeface="Wingdings" panose="05000000000000000000" pitchFamily="2" charset="2"/>
              <a:buChar char="Ø"/>
            </a:pPr>
            <a:endParaRPr lang="en-GB" sz="1600" dirty="0" smtClean="0"/>
          </a:p>
          <a:p>
            <a:pPr marL="285750" indent="-285750">
              <a:buFont typeface="Wingdings" panose="05000000000000000000" pitchFamily="2" charset="2"/>
              <a:buChar char="Ø"/>
            </a:pPr>
            <a:r>
              <a:rPr lang="en-GB" sz="1600" dirty="0" smtClean="0"/>
              <a:t>This </a:t>
            </a:r>
            <a:r>
              <a:rPr lang="en-GB" sz="1600" dirty="0"/>
              <a:t>abstract outlines the key functionalities and features of a modernized bus reservation system aimed at enhancing the overall travel experience</a:t>
            </a:r>
            <a:r>
              <a:rPr lang="en-GB" sz="1600" dirty="0" smtClean="0"/>
              <a:t>.</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The proposed system incorporates advanced technologies to streamline the booking process, optimize resource utilization, and ensure passenger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004393"/>
            <a:ext cx="8364088" cy="3508653"/>
          </a:xfrm>
          <a:prstGeom prst="rect">
            <a:avLst/>
          </a:prstGeom>
          <a:noFill/>
        </p:spPr>
        <p:txBody>
          <a:bodyPr wrap="square" rtlCol="0">
            <a:spAutoFit/>
          </a:bodyPr>
          <a:lstStyle/>
          <a:p>
            <a:r>
              <a:rPr lang="en-GB" sz="1600" dirty="0"/>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r>
              <a:rPr lang="en-GB" sz="1600" dirty="0" smtClean="0"/>
              <a:t>.</a:t>
            </a:r>
          </a:p>
          <a:p>
            <a:endParaRPr lang="en-GB" sz="1600" dirty="0"/>
          </a:p>
          <a:p>
            <a:pPr marL="285750" lvl="7" indent="-285750">
              <a:buFont typeface="Wingdings" panose="05000000000000000000" pitchFamily="2" charset="2"/>
              <a:buChar char="ü"/>
            </a:pPr>
            <a:r>
              <a:rPr lang="en-IN" sz="1600" dirty="0" smtClean="0"/>
              <a:t>Complex Booking Process</a:t>
            </a:r>
          </a:p>
          <a:p>
            <a:pPr marL="285750" lvl="7" indent="-285750">
              <a:buFont typeface="Wingdings" panose="05000000000000000000" pitchFamily="2" charset="2"/>
              <a:buChar char="ü"/>
            </a:pPr>
            <a:endParaRPr lang="en-IN" sz="1600" dirty="0" smtClean="0"/>
          </a:p>
          <a:p>
            <a:pPr marL="285750" lvl="3" indent="-285750">
              <a:buFont typeface="Wingdings" panose="05000000000000000000" pitchFamily="2" charset="2"/>
              <a:buChar char="ü"/>
            </a:pPr>
            <a:r>
              <a:rPr lang="en-IN" sz="1600" dirty="0" smtClean="0"/>
              <a:t>Limited Accessibility</a:t>
            </a:r>
          </a:p>
          <a:p>
            <a:pPr marL="285750" lvl="3" indent="-285750">
              <a:buFont typeface="Wingdings" panose="05000000000000000000" pitchFamily="2" charset="2"/>
              <a:buChar char="ü"/>
            </a:pPr>
            <a:endParaRPr lang="en-IN" sz="1600" dirty="0" smtClean="0"/>
          </a:p>
          <a:p>
            <a:pPr marL="285750" lvl="3" indent="-285750">
              <a:buFont typeface="Wingdings" panose="05000000000000000000" pitchFamily="2" charset="2"/>
              <a:buChar char="ü"/>
            </a:pPr>
            <a:r>
              <a:rPr lang="en-IN" sz="1600" dirty="0" smtClean="0"/>
              <a:t>Inaccurate Scheduling and Tracking</a:t>
            </a:r>
          </a:p>
          <a:p>
            <a:pPr marL="285750" lvl="3" indent="-285750">
              <a:buFont typeface="Wingdings" panose="05000000000000000000" pitchFamily="2" charset="2"/>
              <a:buChar char="ü"/>
            </a:pPr>
            <a:endParaRPr lang="en-IN" dirty="0" smtClean="0"/>
          </a:p>
          <a:p>
            <a:pPr marL="285750" lvl="3" indent="-285750">
              <a:buFont typeface="Wingdings" panose="05000000000000000000" pitchFamily="2" charset="2"/>
              <a:buChar char="ü"/>
            </a:pPr>
            <a:r>
              <a:rPr lang="en-IN" sz="1600" dirty="0" smtClean="0"/>
              <a:t>Inefficient Resource Management</a:t>
            </a:r>
          </a:p>
          <a:p>
            <a:pPr marL="285750" lvl="3" indent="-285750">
              <a:buFont typeface="Wingdings" panose="05000000000000000000" pitchFamily="2" charset="2"/>
              <a:buChar char="ü"/>
            </a:pPr>
            <a:endParaRPr lang="en-IN" sz="1600" dirty="0" smtClean="0"/>
          </a:p>
          <a:p>
            <a:pPr marL="285750" lvl="3" indent="-285750">
              <a:buFont typeface="Wingdings" panose="05000000000000000000" pitchFamily="2" charset="2"/>
              <a:buChar char="ü"/>
            </a:pPr>
            <a:r>
              <a:rPr lang="en-IN" sz="1600" dirty="0" smtClean="0"/>
              <a:t>Limited Customization Options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5" y="1004393"/>
            <a:ext cx="7644897" cy="3785652"/>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Streamline the booking process: Develop an intuitive interface for users to search routes, check seat availability, and make reservations seamlessly</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Enhance accessibility: Implement features catering to passengers with disabilities or special needs to ensure inclusivity and compliance with regulatory standards</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Improve accuracy in scheduling and tracking: Integrate real-time tracking systems to provide accurate arrival/departure information, enhancing passenger trust and satisfaction</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Optimize resource management: Develop tools for effective allocation of vehicles and personnel to minimize operational costs and maximize asset utilization.</a:t>
            </a:r>
          </a:p>
          <a:p>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00692" y="1041592"/>
            <a:ext cx="8486454" cy="3539430"/>
          </a:xfrm>
          <a:prstGeom prst="rect">
            <a:avLst/>
          </a:prstGeom>
          <a:noFill/>
        </p:spPr>
        <p:txBody>
          <a:bodyPr wrap="square" rtlCol="0">
            <a:spAutoFit/>
          </a:bodyPr>
          <a:lstStyle/>
          <a:p>
            <a:r>
              <a:rPr lang="en-GB" sz="1600" dirty="0"/>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r>
              <a:rPr lang="en-GB" sz="1600" dirty="0" smtClean="0"/>
              <a:t>.</a:t>
            </a:r>
          </a:p>
          <a:p>
            <a:endParaRPr lang="en-GB" sz="1600" dirty="0"/>
          </a:p>
          <a:p>
            <a:pPr marL="285750" indent="-285750">
              <a:buFont typeface="Wingdings" panose="05000000000000000000" pitchFamily="2" charset="2"/>
              <a:buChar char="ü"/>
            </a:pPr>
            <a:r>
              <a:rPr lang="en-IN" sz="1600" dirty="0"/>
              <a:t>User </a:t>
            </a:r>
            <a:r>
              <a:rPr lang="en-IN" sz="1600" dirty="0" smtClean="0"/>
              <a:t>Interface</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Authentication and </a:t>
            </a:r>
            <a:r>
              <a:rPr lang="en-IN" sz="1600" dirty="0" smtClean="0"/>
              <a:t>Authorization</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Bus and Route </a:t>
            </a:r>
            <a:r>
              <a:rPr lang="en-IN" sz="1600" dirty="0" smtClean="0"/>
              <a:t>Management</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Booking and </a:t>
            </a:r>
            <a:r>
              <a:rPr lang="en-IN" sz="1600" dirty="0" smtClean="0"/>
              <a:t>Reservation</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Ticket </a:t>
            </a:r>
            <a:r>
              <a:rPr lang="en-IN" sz="1600" dirty="0" smtClean="0"/>
              <a:t>Management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39047" y="1004393"/>
            <a:ext cx="8034391" cy="3754874"/>
          </a:xfrm>
          <a:prstGeom prst="rect">
            <a:avLst/>
          </a:prstGeom>
          <a:noFill/>
        </p:spPr>
        <p:txBody>
          <a:bodyPr wrap="square" rtlCol="0">
            <a:spAutoFit/>
          </a:bodyPr>
          <a:lstStyle/>
          <a:p>
            <a:r>
              <a:rPr lang="en-GB" dirty="0"/>
              <a:t>To model a bus reservation system, we can consider the following entities and their attributes</a:t>
            </a:r>
            <a:r>
              <a:rPr lang="en-GB" dirty="0" smtClean="0"/>
              <a:t>:</a:t>
            </a:r>
            <a:endParaRPr lang="en-GB" dirty="0"/>
          </a:p>
          <a:p>
            <a:r>
              <a:rPr lang="en-GB" b="1" dirty="0"/>
              <a:t>User</a:t>
            </a:r>
            <a:r>
              <a:rPr lang="en-GB" dirty="0"/>
              <a:t>:</a:t>
            </a:r>
          </a:p>
          <a:p>
            <a:pPr lvl="1"/>
            <a:r>
              <a:rPr lang="en-GB" dirty="0"/>
              <a:t>Attributes: </a:t>
            </a:r>
            <a:r>
              <a:rPr lang="en-GB" dirty="0" err="1"/>
              <a:t>user_id</a:t>
            </a:r>
            <a:r>
              <a:rPr lang="en-GB" dirty="0"/>
              <a:t>, username, email, password, role (customer or administrator), etc</a:t>
            </a:r>
            <a:r>
              <a:rPr lang="en-GB" dirty="0" smtClean="0"/>
              <a:t>.</a:t>
            </a:r>
          </a:p>
          <a:p>
            <a:pPr lvl="1"/>
            <a:endParaRPr lang="en-GB" dirty="0"/>
          </a:p>
          <a:p>
            <a:r>
              <a:rPr lang="en-GB" b="1" dirty="0"/>
              <a:t>Bus</a:t>
            </a:r>
            <a:r>
              <a:rPr lang="en-GB" dirty="0"/>
              <a:t>:</a:t>
            </a:r>
          </a:p>
          <a:p>
            <a:pPr lvl="1"/>
            <a:r>
              <a:rPr lang="en-GB" dirty="0"/>
              <a:t>Attributes: </a:t>
            </a:r>
            <a:r>
              <a:rPr lang="en-GB" dirty="0" err="1"/>
              <a:t>bus_id</a:t>
            </a:r>
            <a:r>
              <a:rPr lang="en-GB" dirty="0"/>
              <a:t>, </a:t>
            </a:r>
            <a:r>
              <a:rPr lang="en-GB" dirty="0" err="1"/>
              <a:t>bus_name</a:t>
            </a:r>
            <a:r>
              <a:rPr lang="en-GB" dirty="0"/>
              <a:t>, </a:t>
            </a:r>
            <a:r>
              <a:rPr lang="en-GB" dirty="0" err="1"/>
              <a:t>bus_type</a:t>
            </a:r>
            <a:r>
              <a:rPr lang="en-GB" dirty="0"/>
              <a:t>, </a:t>
            </a:r>
            <a:r>
              <a:rPr lang="en-GB" dirty="0" err="1"/>
              <a:t>total_seats</a:t>
            </a:r>
            <a:r>
              <a:rPr lang="en-GB" dirty="0"/>
              <a:t>, etc</a:t>
            </a:r>
            <a:r>
              <a:rPr lang="en-GB" dirty="0" smtClean="0"/>
              <a:t>.</a:t>
            </a:r>
          </a:p>
          <a:p>
            <a:pPr lvl="1"/>
            <a:endParaRPr lang="en-GB" dirty="0"/>
          </a:p>
          <a:p>
            <a:r>
              <a:rPr lang="en-GB" b="1" dirty="0"/>
              <a:t>Route</a:t>
            </a:r>
            <a:r>
              <a:rPr lang="en-GB" dirty="0"/>
              <a:t>:</a:t>
            </a:r>
          </a:p>
          <a:p>
            <a:pPr lvl="1"/>
            <a:r>
              <a:rPr lang="en-GB" dirty="0"/>
              <a:t>Attributes: </a:t>
            </a:r>
            <a:r>
              <a:rPr lang="en-GB" dirty="0" err="1"/>
              <a:t>route_id</a:t>
            </a:r>
            <a:r>
              <a:rPr lang="en-GB" dirty="0"/>
              <a:t>, origin, destination, distance, etc</a:t>
            </a:r>
            <a:r>
              <a:rPr lang="en-GB" dirty="0" smtClean="0"/>
              <a:t>.</a:t>
            </a:r>
          </a:p>
          <a:p>
            <a:pPr lvl="1"/>
            <a:endParaRPr lang="en-GB" dirty="0"/>
          </a:p>
          <a:p>
            <a:r>
              <a:rPr lang="en-GB" b="1" dirty="0"/>
              <a:t>Booking</a:t>
            </a:r>
            <a:r>
              <a:rPr lang="en-GB" dirty="0"/>
              <a:t>:</a:t>
            </a:r>
          </a:p>
          <a:p>
            <a:pPr lvl="1"/>
            <a:r>
              <a:rPr lang="en-GB" dirty="0"/>
              <a:t>Attributes: </a:t>
            </a:r>
            <a:r>
              <a:rPr lang="en-GB" dirty="0" err="1"/>
              <a:t>booking_id</a:t>
            </a:r>
            <a:r>
              <a:rPr lang="en-GB" dirty="0"/>
              <a:t>, </a:t>
            </a:r>
            <a:r>
              <a:rPr lang="en-GB" dirty="0" err="1"/>
              <a:t>user_id</a:t>
            </a:r>
            <a:r>
              <a:rPr lang="en-GB" dirty="0"/>
              <a:t> (foreign key referencing User), </a:t>
            </a:r>
            <a:r>
              <a:rPr lang="en-GB" dirty="0" err="1"/>
              <a:t>bus_id</a:t>
            </a:r>
            <a:r>
              <a:rPr lang="en-GB" dirty="0"/>
              <a:t> (foreign key referencing Bus), </a:t>
            </a:r>
            <a:r>
              <a:rPr lang="en-GB" dirty="0" err="1"/>
              <a:t>route_id</a:t>
            </a:r>
            <a:r>
              <a:rPr lang="en-GB" dirty="0"/>
              <a:t> (foreign key referencing Route), </a:t>
            </a:r>
            <a:r>
              <a:rPr lang="en-GB" dirty="0" err="1"/>
              <a:t>booking_date</a:t>
            </a:r>
            <a:r>
              <a:rPr lang="en-GB" dirty="0"/>
              <a:t>, status (confirmed, </a:t>
            </a:r>
            <a:r>
              <a:rPr lang="en-GB" dirty="0" err="1"/>
              <a:t>canceled</a:t>
            </a:r>
            <a:r>
              <a:rPr lang="en-GB" dirty="0"/>
              <a:t>, pending), etc</a:t>
            </a:r>
            <a:r>
              <a:rPr lang="en-GB" dirty="0" smtClean="0"/>
              <a:t>.</a:t>
            </a:r>
          </a:p>
          <a:p>
            <a:pPr lvl="1"/>
            <a:endParaRPr lang="en-GB" dirty="0"/>
          </a:p>
          <a:p>
            <a:r>
              <a:rPr lang="en-GB" b="1" dirty="0"/>
              <a:t>Seat</a:t>
            </a:r>
            <a:r>
              <a:rPr lang="en-GB" dirty="0"/>
              <a:t>:</a:t>
            </a:r>
          </a:p>
          <a:p>
            <a:pPr lvl="1"/>
            <a:r>
              <a:rPr lang="en-GB" dirty="0"/>
              <a:t>Attributes: </a:t>
            </a:r>
            <a:r>
              <a:rPr lang="en-GB" dirty="0" err="1"/>
              <a:t>seat_id</a:t>
            </a:r>
            <a:r>
              <a:rPr lang="en-GB" dirty="0"/>
              <a:t>, </a:t>
            </a:r>
            <a:r>
              <a:rPr lang="en-GB" dirty="0" err="1"/>
              <a:t>bus_id</a:t>
            </a:r>
            <a:r>
              <a:rPr lang="en-GB" dirty="0"/>
              <a:t> (foreign key referencing Bus), </a:t>
            </a:r>
            <a:r>
              <a:rPr lang="en-GB" dirty="0" err="1"/>
              <a:t>seat_number</a:t>
            </a:r>
            <a:r>
              <a:rPr lang="en-GB" dirty="0"/>
              <a:t>, availability, etc.</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smtClean="0"/>
              <a:t>Register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87" y="1214939"/>
            <a:ext cx="5655026" cy="317940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TotalTime>
  <Words>628</Words>
  <Application>Microsoft Office PowerPoint</Application>
  <PresentationFormat>On-screen Show (16:9)</PresentationFormat>
  <Paragraphs>102</Paragraphs>
  <Slides>15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Register</vt:lpstr>
      <vt:lpstr>Login</vt:lpstr>
      <vt:lpstr>Bookings</vt:lpstr>
      <vt:lpstr>Finding Bus</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CAPTAIN COOL</cp:lastModifiedBy>
  <cp:revision>27</cp:revision>
  <dcterms:modified xsi:type="dcterms:W3CDTF">2024-04-07T04:43:48Z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