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6" r:id="rId4"/>
    <p:sldId id="264" r:id="rId5"/>
    <p:sldId id="259" r:id="rId6"/>
    <p:sldId id="260" r:id="rId7"/>
    <p:sldId id="261" r:id="rId8"/>
    <p:sldId id="263"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varScale="1">
        <p:scale>
          <a:sx n="89" d="100"/>
          <a:sy n="89" d="100"/>
        </p:scale>
        <p:origin x="8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F35758-62B8-406C-AACF-3FF7057F0F41}" type="datetimeFigureOut">
              <a:rPr lang="en-IN" smtClean="0"/>
              <a:t>08-05-2024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6E5EB30-46A4-4AC7-AFD2-AB0A4EB44F0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1483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35758-62B8-406C-AACF-3FF7057F0F41}"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5EB30-46A4-4AC7-AFD2-AB0A4EB44F0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95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35758-62B8-406C-AACF-3FF7057F0F41}"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5EB30-46A4-4AC7-AFD2-AB0A4EB44F0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901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35758-62B8-406C-AACF-3FF7057F0F41}"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5EB30-46A4-4AC7-AFD2-AB0A4EB44F0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347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35758-62B8-406C-AACF-3FF7057F0F41}"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5EB30-46A4-4AC7-AFD2-AB0A4EB44F0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9403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F35758-62B8-406C-AACF-3FF7057F0F41}"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5EB30-46A4-4AC7-AFD2-AB0A4EB44F0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753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F35758-62B8-406C-AACF-3FF7057F0F41}"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E5EB30-46A4-4AC7-AFD2-AB0A4EB44F0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807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F35758-62B8-406C-AACF-3FF7057F0F41}"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E5EB30-46A4-4AC7-AFD2-AB0A4EB44F0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583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35758-62B8-406C-AACF-3FF7057F0F41}"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E5EB30-46A4-4AC7-AFD2-AB0A4EB44F0C}" type="slidenum">
              <a:rPr lang="en-IN" smtClean="0"/>
              <a:t>‹#›</a:t>
            </a:fld>
            <a:endParaRPr lang="en-IN"/>
          </a:p>
        </p:txBody>
      </p:sp>
    </p:spTree>
    <p:extLst>
      <p:ext uri="{BB962C8B-B14F-4D97-AF65-F5344CB8AC3E}">
        <p14:creationId xmlns:p14="http://schemas.microsoft.com/office/powerpoint/2010/main" val="2805459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F35758-62B8-406C-AACF-3FF7057F0F41}"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5EB30-46A4-4AC7-AFD2-AB0A4EB44F0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540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F35758-62B8-406C-AACF-3FF7057F0F41}" type="datetimeFigureOut">
              <a:rPr lang="en-IN" smtClean="0"/>
              <a:t>08-05-2024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6E5EB30-46A4-4AC7-AFD2-AB0A4EB44F0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9501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F35758-62B8-406C-AACF-3FF7057F0F41}" type="datetimeFigureOut">
              <a:rPr lang="en-IN" smtClean="0"/>
              <a:t>08-05-2024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6E5EB30-46A4-4AC7-AFD2-AB0A4EB44F0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994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10E4-4136-2CAB-419D-5CCD2C97E8F4}"/>
              </a:ext>
            </a:extLst>
          </p:cNvPr>
          <p:cNvSpPr>
            <a:spLocks noGrp="1"/>
          </p:cNvSpPr>
          <p:nvPr>
            <p:ph type="ctrTitle"/>
          </p:nvPr>
        </p:nvSpPr>
        <p:spPr>
          <a:xfrm>
            <a:off x="2275242" y="1758875"/>
            <a:ext cx="8832028" cy="1670125"/>
          </a:xfrm>
        </p:spPr>
        <p:txBody>
          <a:bodyPr>
            <a:normAutofit/>
          </a:bodyPr>
          <a:lstStyle/>
          <a:p>
            <a:r>
              <a:rPr lang="en-IN" dirty="0"/>
              <a:t> </a:t>
            </a:r>
            <a:r>
              <a:rPr lang="en-IN" sz="5400" dirty="0"/>
              <a:t>AMAZON SALES - ANALYSIS</a:t>
            </a:r>
            <a:endParaRPr lang="en-IN" dirty="0"/>
          </a:p>
        </p:txBody>
      </p:sp>
      <p:sp>
        <p:nvSpPr>
          <p:cNvPr id="3" name="Subtitle 2">
            <a:extLst>
              <a:ext uri="{FF2B5EF4-FFF2-40B4-BE49-F238E27FC236}">
                <a16:creationId xmlns:a16="http://schemas.microsoft.com/office/drawing/2014/main" id="{33527664-E6F6-BC82-1099-6489BD26FFD3}"/>
              </a:ext>
            </a:extLst>
          </p:cNvPr>
          <p:cNvSpPr>
            <a:spLocks noGrp="1"/>
          </p:cNvSpPr>
          <p:nvPr>
            <p:ph type="subTitle" idx="1"/>
          </p:nvPr>
        </p:nvSpPr>
        <p:spPr>
          <a:xfrm flipH="1">
            <a:off x="2635624" y="3786692"/>
            <a:ext cx="4948517" cy="1086522"/>
          </a:xfrm>
        </p:spPr>
        <p:txBody>
          <a:bodyPr/>
          <a:lstStyle/>
          <a:p>
            <a:r>
              <a:rPr lang="en-IN" dirty="0"/>
              <a:t>2010-2017</a:t>
            </a:r>
          </a:p>
        </p:txBody>
      </p:sp>
    </p:spTree>
    <p:extLst>
      <p:ext uri="{BB962C8B-B14F-4D97-AF65-F5344CB8AC3E}">
        <p14:creationId xmlns:p14="http://schemas.microsoft.com/office/powerpoint/2010/main" val="76713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014B82-9554-76E1-7897-651C5EA1389F}"/>
              </a:ext>
            </a:extLst>
          </p:cNvPr>
          <p:cNvSpPr txBox="1"/>
          <p:nvPr/>
        </p:nvSpPr>
        <p:spPr>
          <a:xfrm>
            <a:off x="4227755" y="2565699"/>
            <a:ext cx="4265407" cy="646331"/>
          </a:xfrm>
          <a:prstGeom prst="rect">
            <a:avLst/>
          </a:prstGeom>
          <a:noFill/>
        </p:spPr>
        <p:txBody>
          <a:bodyPr wrap="square" rtlCol="0">
            <a:spAutoFit/>
          </a:bodyPr>
          <a:lstStyle/>
          <a:p>
            <a:r>
              <a:rPr lang="en-IN" sz="3600" b="1" dirty="0"/>
              <a:t>THANK  YOU</a:t>
            </a:r>
          </a:p>
        </p:txBody>
      </p:sp>
    </p:spTree>
    <p:extLst>
      <p:ext uri="{BB962C8B-B14F-4D97-AF65-F5344CB8AC3E}">
        <p14:creationId xmlns:p14="http://schemas.microsoft.com/office/powerpoint/2010/main" val="1149020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ED49-20C3-4292-81A5-424555C961FD}"/>
              </a:ext>
            </a:extLst>
          </p:cNvPr>
          <p:cNvSpPr>
            <a:spLocks noGrp="1"/>
          </p:cNvSpPr>
          <p:nvPr>
            <p:ph type="title"/>
          </p:nvPr>
        </p:nvSpPr>
        <p:spPr>
          <a:xfrm flipH="1">
            <a:off x="3641464" y="715384"/>
            <a:ext cx="4405256" cy="882127"/>
          </a:xfrm>
        </p:spPr>
        <p:txBody>
          <a:bodyPr/>
          <a:lstStyle/>
          <a:p>
            <a:r>
              <a:rPr lang="en-IN" b="1" dirty="0"/>
              <a:t>INTRODUCTION</a:t>
            </a:r>
          </a:p>
        </p:txBody>
      </p:sp>
      <p:sp>
        <p:nvSpPr>
          <p:cNvPr id="3" name="TextBox 2">
            <a:extLst>
              <a:ext uri="{FF2B5EF4-FFF2-40B4-BE49-F238E27FC236}">
                <a16:creationId xmlns:a16="http://schemas.microsoft.com/office/drawing/2014/main" id="{993B34FE-B782-4C5D-E065-C7BFF459DE9B}"/>
              </a:ext>
            </a:extLst>
          </p:cNvPr>
          <p:cNvSpPr txBox="1"/>
          <p:nvPr/>
        </p:nvSpPr>
        <p:spPr>
          <a:xfrm>
            <a:off x="1226373" y="2737821"/>
            <a:ext cx="9784080" cy="3908762"/>
          </a:xfrm>
          <a:prstGeom prst="rect">
            <a:avLst/>
          </a:prstGeom>
          <a:noFill/>
        </p:spPr>
        <p:txBody>
          <a:bodyPr wrap="square" rtlCol="0">
            <a:spAutoFit/>
          </a:bodyPr>
          <a:lstStyle/>
          <a:p>
            <a:r>
              <a:rPr lang="en-US" sz="3200" b="0" i="0" dirty="0">
                <a:solidFill>
                  <a:srgbClr val="111111"/>
                </a:solidFill>
                <a:effectLst/>
                <a:latin typeface="-apple-system"/>
              </a:rPr>
              <a:t>                    Today, Amazon offers an extensive range of products, including clothing, electronics, beauty supplies, gourmet food, jewelry, movies, toys, and more. Its vast inventory and customer-centric approach have made it the world’s largest online retailer.</a:t>
            </a:r>
          </a:p>
          <a:p>
            <a:endParaRPr lang="en-US" sz="3200" dirty="0">
              <a:solidFill>
                <a:srgbClr val="111111"/>
              </a:solidFill>
              <a:latin typeface="-apple-system"/>
            </a:endParaRPr>
          </a:p>
          <a:p>
            <a:endParaRPr lang="en-US" sz="2000" b="0" i="0" dirty="0">
              <a:solidFill>
                <a:srgbClr val="111111"/>
              </a:solidFill>
              <a:effectLst/>
              <a:latin typeface="-apple-system"/>
            </a:endParaRPr>
          </a:p>
          <a:p>
            <a:endParaRPr lang="en-US" dirty="0">
              <a:solidFill>
                <a:srgbClr val="111111"/>
              </a:solidFill>
              <a:latin typeface="-apple-system"/>
            </a:endParaRPr>
          </a:p>
          <a:p>
            <a:r>
              <a:rPr lang="en-US" dirty="0">
                <a:solidFill>
                  <a:srgbClr val="111111"/>
                </a:solidFill>
                <a:latin typeface="-apple-system"/>
              </a:rPr>
              <a:t>   </a:t>
            </a:r>
            <a:endParaRPr lang="en-IN" dirty="0"/>
          </a:p>
        </p:txBody>
      </p:sp>
    </p:spTree>
    <p:extLst>
      <p:ext uri="{BB962C8B-B14F-4D97-AF65-F5344CB8AC3E}">
        <p14:creationId xmlns:p14="http://schemas.microsoft.com/office/powerpoint/2010/main" val="394801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77AB-5AEF-FA5B-03C3-C211AA8B1F71}"/>
              </a:ext>
            </a:extLst>
          </p:cNvPr>
          <p:cNvSpPr>
            <a:spLocks noGrp="1"/>
          </p:cNvSpPr>
          <p:nvPr>
            <p:ph type="title"/>
          </p:nvPr>
        </p:nvSpPr>
        <p:spPr/>
        <p:txBody>
          <a:bodyPr/>
          <a:lstStyle/>
          <a:p>
            <a:r>
              <a:rPr lang="en-IN" dirty="0"/>
              <a:t>                    </a:t>
            </a:r>
            <a:r>
              <a:rPr lang="en-IN" b="1" dirty="0"/>
              <a:t>PROBLEM STATEMENT</a:t>
            </a:r>
          </a:p>
        </p:txBody>
      </p:sp>
      <p:sp>
        <p:nvSpPr>
          <p:cNvPr id="3" name="TextBox 2">
            <a:extLst>
              <a:ext uri="{FF2B5EF4-FFF2-40B4-BE49-F238E27FC236}">
                <a16:creationId xmlns:a16="http://schemas.microsoft.com/office/drawing/2014/main" id="{DBE27A6E-B022-FA40-A192-2E134016444A}"/>
              </a:ext>
            </a:extLst>
          </p:cNvPr>
          <p:cNvSpPr txBox="1"/>
          <p:nvPr/>
        </p:nvSpPr>
        <p:spPr>
          <a:xfrm>
            <a:off x="1118795" y="2506532"/>
            <a:ext cx="10370372" cy="2831544"/>
          </a:xfrm>
          <a:prstGeom prst="rect">
            <a:avLst/>
          </a:prstGeom>
          <a:noFill/>
        </p:spPr>
        <p:txBody>
          <a:bodyPr wrap="square" rtlCol="0">
            <a:spAutoFit/>
          </a:bodyPr>
          <a:lstStyle/>
          <a:p>
            <a:r>
              <a:rPr lang="en-US" sz="3200" b="0" i="0" dirty="0">
                <a:solidFill>
                  <a:srgbClr val="111111"/>
                </a:solidFill>
                <a:effectLst/>
                <a:latin typeface="-apple-system"/>
              </a:rPr>
              <a:t>                Sales management has gained importance to meet increasing competition and the  need for improved methods of distribution to reduce cost and to increase profits. Sales management today is the most important function in a commercial and business enterprise.</a:t>
            </a:r>
          </a:p>
          <a:p>
            <a:endParaRPr lang="en-IN" dirty="0"/>
          </a:p>
        </p:txBody>
      </p:sp>
    </p:spTree>
    <p:extLst>
      <p:ext uri="{BB962C8B-B14F-4D97-AF65-F5344CB8AC3E}">
        <p14:creationId xmlns:p14="http://schemas.microsoft.com/office/powerpoint/2010/main" val="2872654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571BB7-F89C-623B-0327-6FEA1FF1173F}"/>
              </a:ext>
            </a:extLst>
          </p:cNvPr>
          <p:cNvSpPr txBox="1"/>
          <p:nvPr/>
        </p:nvSpPr>
        <p:spPr>
          <a:xfrm>
            <a:off x="2522668" y="914399"/>
            <a:ext cx="8589981" cy="523220"/>
          </a:xfrm>
          <a:prstGeom prst="rect">
            <a:avLst/>
          </a:prstGeom>
          <a:noFill/>
        </p:spPr>
        <p:txBody>
          <a:bodyPr wrap="square" rtlCol="0">
            <a:spAutoFit/>
          </a:bodyPr>
          <a:lstStyle/>
          <a:p>
            <a:r>
              <a:rPr lang="en-IN" sz="2800" b="1" dirty="0"/>
              <a:t>STEPS INVOLVED IN DATA  ANALYSIS</a:t>
            </a:r>
          </a:p>
        </p:txBody>
      </p:sp>
      <p:sp>
        <p:nvSpPr>
          <p:cNvPr id="3" name="Rectangle 2">
            <a:extLst>
              <a:ext uri="{FF2B5EF4-FFF2-40B4-BE49-F238E27FC236}">
                <a16:creationId xmlns:a16="http://schemas.microsoft.com/office/drawing/2014/main" id="{495CB72E-30D2-C9A3-B84F-623404C687D8}"/>
              </a:ext>
            </a:extLst>
          </p:cNvPr>
          <p:cNvSpPr/>
          <p:nvPr/>
        </p:nvSpPr>
        <p:spPr>
          <a:xfrm>
            <a:off x="264456" y="2788022"/>
            <a:ext cx="1312433" cy="1296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Problem Statement</a:t>
            </a:r>
          </a:p>
        </p:txBody>
      </p:sp>
      <p:sp>
        <p:nvSpPr>
          <p:cNvPr id="6" name="Rectangle 5">
            <a:extLst>
              <a:ext uri="{FF2B5EF4-FFF2-40B4-BE49-F238E27FC236}">
                <a16:creationId xmlns:a16="http://schemas.microsoft.com/office/drawing/2014/main" id="{03ACFF2E-DDC8-20A8-0D1A-C2AE066FAF4F}"/>
              </a:ext>
            </a:extLst>
          </p:cNvPr>
          <p:cNvSpPr/>
          <p:nvPr/>
        </p:nvSpPr>
        <p:spPr>
          <a:xfrm>
            <a:off x="2126430" y="2805047"/>
            <a:ext cx="1312433" cy="1296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Collection</a:t>
            </a:r>
          </a:p>
        </p:txBody>
      </p:sp>
      <p:sp>
        <p:nvSpPr>
          <p:cNvPr id="7" name="Rectangle 6">
            <a:extLst>
              <a:ext uri="{FF2B5EF4-FFF2-40B4-BE49-F238E27FC236}">
                <a16:creationId xmlns:a16="http://schemas.microsoft.com/office/drawing/2014/main" id="{E24571C1-F26F-D2E7-DC0C-CF78DEE817D1}"/>
              </a:ext>
            </a:extLst>
          </p:cNvPr>
          <p:cNvSpPr/>
          <p:nvPr/>
        </p:nvSpPr>
        <p:spPr>
          <a:xfrm>
            <a:off x="4111215" y="2805048"/>
            <a:ext cx="1312433" cy="1296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Cleaning</a:t>
            </a:r>
          </a:p>
        </p:txBody>
      </p:sp>
      <p:sp>
        <p:nvSpPr>
          <p:cNvPr id="8" name="Rectangle 7">
            <a:extLst>
              <a:ext uri="{FF2B5EF4-FFF2-40B4-BE49-F238E27FC236}">
                <a16:creationId xmlns:a16="http://schemas.microsoft.com/office/drawing/2014/main" id="{0436A2D6-A94C-B55D-F9F2-FF204F12B2F2}"/>
              </a:ext>
            </a:extLst>
          </p:cNvPr>
          <p:cNvSpPr/>
          <p:nvPr/>
        </p:nvSpPr>
        <p:spPr>
          <a:xfrm>
            <a:off x="6301286" y="2788022"/>
            <a:ext cx="1312433" cy="1296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Analysing the Data </a:t>
            </a:r>
          </a:p>
        </p:txBody>
      </p:sp>
      <p:sp>
        <p:nvSpPr>
          <p:cNvPr id="9" name="Rectangle 8">
            <a:extLst>
              <a:ext uri="{FF2B5EF4-FFF2-40B4-BE49-F238E27FC236}">
                <a16:creationId xmlns:a16="http://schemas.microsoft.com/office/drawing/2014/main" id="{CBC6B5A6-338F-BACD-3AC1-5F4AFB56DA40}"/>
              </a:ext>
            </a:extLst>
          </p:cNvPr>
          <p:cNvSpPr/>
          <p:nvPr/>
        </p:nvSpPr>
        <p:spPr>
          <a:xfrm>
            <a:off x="8303110" y="2812222"/>
            <a:ext cx="1432561" cy="1296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Visualisation</a:t>
            </a:r>
          </a:p>
        </p:txBody>
      </p:sp>
      <p:sp>
        <p:nvSpPr>
          <p:cNvPr id="10" name="Rectangle 9">
            <a:extLst>
              <a:ext uri="{FF2B5EF4-FFF2-40B4-BE49-F238E27FC236}">
                <a16:creationId xmlns:a16="http://schemas.microsoft.com/office/drawing/2014/main" id="{404E560C-11C4-2B11-2AF0-503401347052}"/>
              </a:ext>
            </a:extLst>
          </p:cNvPr>
          <p:cNvSpPr/>
          <p:nvPr/>
        </p:nvSpPr>
        <p:spPr>
          <a:xfrm>
            <a:off x="10493181" y="2805047"/>
            <a:ext cx="1432561" cy="1296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Presentation</a:t>
            </a:r>
          </a:p>
        </p:txBody>
      </p:sp>
      <p:cxnSp>
        <p:nvCxnSpPr>
          <p:cNvPr id="12" name="Straight Arrow Connector 11">
            <a:extLst>
              <a:ext uri="{FF2B5EF4-FFF2-40B4-BE49-F238E27FC236}">
                <a16:creationId xmlns:a16="http://schemas.microsoft.com/office/drawing/2014/main" id="{665C715B-476C-DADA-F8C3-E12916EABCA1}"/>
              </a:ext>
            </a:extLst>
          </p:cNvPr>
          <p:cNvCxnSpPr>
            <a:cxnSpLocks/>
            <a:endCxn id="6" idx="1"/>
          </p:cNvCxnSpPr>
          <p:nvPr/>
        </p:nvCxnSpPr>
        <p:spPr>
          <a:xfrm>
            <a:off x="1576889" y="3444682"/>
            <a:ext cx="549541" cy="8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C0F5B67-1832-BEAF-5740-78FE4460A62B}"/>
              </a:ext>
            </a:extLst>
          </p:cNvPr>
          <p:cNvCxnSpPr>
            <a:cxnSpLocks/>
          </p:cNvCxnSpPr>
          <p:nvPr/>
        </p:nvCxnSpPr>
        <p:spPr>
          <a:xfrm>
            <a:off x="3503409" y="3458557"/>
            <a:ext cx="549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9EE663-AF3B-7D61-8135-25C0FB4C792F}"/>
              </a:ext>
            </a:extLst>
          </p:cNvPr>
          <p:cNvCxnSpPr>
            <a:cxnSpLocks/>
          </p:cNvCxnSpPr>
          <p:nvPr/>
        </p:nvCxnSpPr>
        <p:spPr>
          <a:xfrm flipV="1">
            <a:off x="5622102" y="3444682"/>
            <a:ext cx="520961" cy="7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ADE6EA2-78AF-5392-DD20-9F75B437BD67}"/>
              </a:ext>
            </a:extLst>
          </p:cNvPr>
          <p:cNvCxnSpPr>
            <a:cxnSpLocks/>
          </p:cNvCxnSpPr>
          <p:nvPr/>
        </p:nvCxnSpPr>
        <p:spPr>
          <a:xfrm>
            <a:off x="7715906" y="3429000"/>
            <a:ext cx="517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199613A-AE15-37C8-1B3E-8E1EA6B4A778}"/>
              </a:ext>
            </a:extLst>
          </p:cNvPr>
          <p:cNvCxnSpPr>
            <a:cxnSpLocks/>
          </p:cNvCxnSpPr>
          <p:nvPr/>
        </p:nvCxnSpPr>
        <p:spPr>
          <a:xfrm>
            <a:off x="2186489" y="4054282"/>
            <a:ext cx="549541" cy="17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713DD7-06AC-050D-3EA9-93AF3FEFA222}"/>
              </a:ext>
            </a:extLst>
          </p:cNvPr>
          <p:cNvCxnSpPr>
            <a:cxnSpLocks/>
          </p:cNvCxnSpPr>
          <p:nvPr/>
        </p:nvCxnSpPr>
        <p:spPr>
          <a:xfrm>
            <a:off x="9841453" y="3451857"/>
            <a:ext cx="549541" cy="17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85FB2F7-6920-31B0-54AD-DE09DE702B4E}"/>
              </a:ext>
            </a:extLst>
          </p:cNvPr>
          <p:cNvCxnSpPr/>
          <p:nvPr/>
        </p:nvCxnSpPr>
        <p:spPr>
          <a:xfrm>
            <a:off x="1576889" y="1823421"/>
            <a:ext cx="9132349"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88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65ED-6D97-71D1-DF66-5B2E6DD01E28}"/>
              </a:ext>
            </a:extLst>
          </p:cNvPr>
          <p:cNvSpPr>
            <a:spLocks noGrp="1"/>
          </p:cNvSpPr>
          <p:nvPr>
            <p:ph type="title"/>
          </p:nvPr>
        </p:nvSpPr>
        <p:spPr>
          <a:xfrm>
            <a:off x="1294362" y="401107"/>
            <a:ext cx="9603275" cy="1049235"/>
          </a:xfrm>
        </p:spPr>
        <p:txBody>
          <a:bodyPr/>
          <a:lstStyle/>
          <a:p>
            <a:r>
              <a:rPr lang="en-IN" b="1" u="sng" dirty="0"/>
              <a:t>Dataset</a:t>
            </a:r>
          </a:p>
        </p:txBody>
      </p:sp>
      <p:sp>
        <p:nvSpPr>
          <p:cNvPr id="4" name="TextBox 3">
            <a:extLst>
              <a:ext uri="{FF2B5EF4-FFF2-40B4-BE49-F238E27FC236}">
                <a16:creationId xmlns:a16="http://schemas.microsoft.com/office/drawing/2014/main" id="{4F98552E-AEC2-7761-CD36-0A05625D1AFB}"/>
              </a:ext>
            </a:extLst>
          </p:cNvPr>
          <p:cNvSpPr txBox="1"/>
          <p:nvPr/>
        </p:nvSpPr>
        <p:spPr>
          <a:xfrm>
            <a:off x="935914" y="1457663"/>
            <a:ext cx="7557248" cy="4801314"/>
          </a:xfrm>
          <a:prstGeom prst="rect">
            <a:avLst/>
          </a:prstGeom>
          <a:noFill/>
        </p:spPr>
        <p:txBody>
          <a:bodyPr wrap="square" rtlCol="0">
            <a:spAutoFit/>
          </a:bodyPr>
          <a:lstStyle/>
          <a:p>
            <a:r>
              <a:rPr lang="en-US" sz="1800" b="1" i="0" strike="noStrike" dirty="0">
                <a:solidFill>
                  <a:srgbClr val="000000"/>
                </a:solidFill>
                <a:effectLst/>
                <a:latin typeface="Calibri" panose="020F0502020204030204" pitchFamily="34" charset="0"/>
              </a:rPr>
              <a:t>Attributes</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 Region</a:t>
            </a:r>
          </a:p>
          <a:p>
            <a:r>
              <a:rPr lang="en-US" dirty="0"/>
              <a:t> </a:t>
            </a:r>
            <a:r>
              <a:rPr lang="en-US" sz="1800" b="0" i="0" u="none" strike="noStrike" dirty="0">
                <a:solidFill>
                  <a:srgbClr val="000000"/>
                </a:solidFill>
                <a:effectLst/>
                <a:latin typeface="Calibri" panose="020F0502020204030204" pitchFamily="34" charset="0"/>
              </a:rPr>
              <a:t>Country</a:t>
            </a:r>
            <a:r>
              <a:rPr lang="en-US" dirty="0"/>
              <a:t> </a:t>
            </a:r>
          </a:p>
          <a:p>
            <a:r>
              <a:rPr lang="en-US" sz="1800" b="0" i="0" u="none" strike="noStrike" dirty="0">
                <a:solidFill>
                  <a:srgbClr val="000000"/>
                </a:solidFill>
                <a:effectLst/>
                <a:latin typeface="Calibri" panose="020F0502020204030204" pitchFamily="34" charset="0"/>
              </a:rPr>
              <a:t> Item</a:t>
            </a:r>
          </a:p>
          <a:p>
            <a:r>
              <a:rPr lang="en-US" sz="1800" b="0" i="0" u="none" strike="noStrike" dirty="0">
                <a:solidFill>
                  <a:srgbClr val="000000"/>
                </a:solidFill>
                <a:effectLst/>
                <a:latin typeface="Calibri" panose="020F0502020204030204" pitchFamily="34" charset="0"/>
              </a:rPr>
              <a:t> Type</a:t>
            </a:r>
          </a:p>
          <a:p>
            <a:r>
              <a:rPr lang="en-US" dirty="0"/>
              <a:t> </a:t>
            </a:r>
            <a:r>
              <a:rPr lang="en-US" sz="1800" b="0" i="0" u="none" strike="noStrike" dirty="0">
                <a:solidFill>
                  <a:srgbClr val="000000"/>
                </a:solidFill>
                <a:effectLst/>
                <a:latin typeface="Calibri" panose="020F0502020204030204" pitchFamily="34" charset="0"/>
              </a:rPr>
              <a:t>Sales Channel</a:t>
            </a:r>
          </a:p>
          <a:p>
            <a:r>
              <a:rPr lang="en-US" dirty="0"/>
              <a:t> </a:t>
            </a:r>
            <a:r>
              <a:rPr lang="en-US" sz="1800" b="0" i="0" u="none" strike="noStrike" dirty="0">
                <a:solidFill>
                  <a:srgbClr val="000000"/>
                </a:solidFill>
                <a:effectLst/>
                <a:latin typeface="Calibri" panose="020F0502020204030204" pitchFamily="34" charset="0"/>
              </a:rPr>
              <a:t>Order Priority</a:t>
            </a:r>
          </a:p>
          <a:p>
            <a:r>
              <a:rPr lang="en-US" dirty="0"/>
              <a:t> </a:t>
            </a:r>
            <a:r>
              <a:rPr lang="en-US" sz="1800" b="0" i="0" u="none" strike="noStrike" dirty="0">
                <a:solidFill>
                  <a:srgbClr val="000000"/>
                </a:solidFill>
                <a:effectLst/>
                <a:latin typeface="Calibri" panose="020F0502020204030204" pitchFamily="34" charset="0"/>
              </a:rPr>
              <a:t>Order Date</a:t>
            </a:r>
          </a:p>
          <a:p>
            <a:r>
              <a:rPr lang="en-US" dirty="0"/>
              <a:t> </a:t>
            </a:r>
            <a:r>
              <a:rPr lang="en-US" sz="1800" b="0" i="0" u="none" strike="noStrike" dirty="0">
                <a:solidFill>
                  <a:srgbClr val="000000"/>
                </a:solidFill>
                <a:effectLst/>
                <a:latin typeface="Calibri" panose="020F0502020204030204" pitchFamily="34" charset="0"/>
              </a:rPr>
              <a:t>Order ID</a:t>
            </a:r>
          </a:p>
          <a:p>
            <a:r>
              <a:rPr lang="en-US" dirty="0"/>
              <a:t> </a:t>
            </a:r>
            <a:r>
              <a:rPr lang="en-US" sz="1800" b="0" i="0" u="none" strike="noStrike" dirty="0">
                <a:solidFill>
                  <a:srgbClr val="000000"/>
                </a:solidFill>
                <a:effectLst/>
                <a:latin typeface="Calibri" panose="020F0502020204030204" pitchFamily="34" charset="0"/>
              </a:rPr>
              <a:t>Ship Date</a:t>
            </a:r>
          </a:p>
          <a:p>
            <a:r>
              <a:rPr lang="en-US" dirty="0"/>
              <a:t> </a:t>
            </a:r>
            <a:r>
              <a:rPr lang="en-US" sz="1800" b="0" i="0" u="none" strike="noStrike" dirty="0">
                <a:solidFill>
                  <a:srgbClr val="000000"/>
                </a:solidFill>
                <a:effectLst/>
                <a:latin typeface="Calibri" panose="020F0502020204030204" pitchFamily="34" charset="0"/>
              </a:rPr>
              <a:t>Units Sold</a:t>
            </a:r>
          </a:p>
          <a:p>
            <a:r>
              <a:rPr lang="en-US" dirty="0"/>
              <a:t> </a:t>
            </a:r>
            <a:r>
              <a:rPr lang="en-US" sz="1800" b="0" i="0" u="none" strike="noStrike" dirty="0">
                <a:solidFill>
                  <a:srgbClr val="000000"/>
                </a:solidFill>
                <a:effectLst/>
                <a:latin typeface="Calibri" panose="020F0502020204030204" pitchFamily="34" charset="0"/>
              </a:rPr>
              <a:t>Unit Price</a:t>
            </a:r>
          </a:p>
          <a:p>
            <a:r>
              <a:rPr lang="en-US" dirty="0"/>
              <a:t> </a:t>
            </a:r>
            <a:r>
              <a:rPr lang="en-US" sz="1800" b="0" i="0" u="none" strike="noStrike" dirty="0">
                <a:solidFill>
                  <a:srgbClr val="000000"/>
                </a:solidFill>
                <a:effectLst/>
                <a:latin typeface="Calibri" panose="020F0502020204030204" pitchFamily="34" charset="0"/>
              </a:rPr>
              <a:t>Unit Cost</a:t>
            </a:r>
          </a:p>
          <a:p>
            <a:r>
              <a:rPr lang="en-US" dirty="0"/>
              <a:t> </a:t>
            </a:r>
            <a:r>
              <a:rPr lang="en-US" sz="1800" b="0" i="0" u="none" strike="noStrike" dirty="0">
                <a:solidFill>
                  <a:srgbClr val="000000"/>
                </a:solidFill>
                <a:effectLst/>
                <a:latin typeface="Calibri" panose="020F0502020204030204" pitchFamily="34" charset="0"/>
              </a:rPr>
              <a:t>Total Revenue</a:t>
            </a:r>
          </a:p>
          <a:p>
            <a:r>
              <a:rPr lang="en-US" dirty="0"/>
              <a:t> </a:t>
            </a:r>
            <a:r>
              <a:rPr lang="en-US" sz="1800" b="0" i="0" u="none" strike="noStrike" dirty="0">
                <a:solidFill>
                  <a:srgbClr val="000000"/>
                </a:solidFill>
                <a:effectLst/>
                <a:latin typeface="Calibri" panose="020F0502020204030204" pitchFamily="34" charset="0"/>
              </a:rPr>
              <a:t>Total Cost</a:t>
            </a:r>
          </a:p>
          <a:p>
            <a:r>
              <a:rPr lang="en-US" dirty="0"/>
              <a:t> </a:t>
            </a:r>
            <a:r>
              <a:rPr lang="en-US" sz="1800" b="0" i="0" u="none" strike="noStrike" dirty="0">
                <a:solidFill>
                  <a:srgbClr val="000000"/>
                </a:solidFill>
                <a:effectLst/>
                <a:latin typeface="Calibri" panose="020F0502020204030204" pitchFamily="34" charset="0"/>
              </a:rPr>
              <a:t>Total Profit</a:t>
            </a:r>
            <a:r>
              <a:rPr lang="en-US" dirty="0"/>
              <a:t>  </a:t>
            </a:r>
            <a:endParaRPr lang="en-IN" dirty="0"/>
          </a:p>
        </p:txBody>
      </p:sp>
    </p:spTree>
    <p:extLst>
      <p:ext uri="{BB962C8B-B14F-4D97-AF65-F5344CB8AC3E}">
        <p14:creationId xmlns:p14="http://schemas.microsoft.com/office/powerpoint/2010/main" val="4237106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2283-F22C-748D-40B4-B260ACFF8FC6}"/>
              </a:ext>
            </a:extLst>
          </p:cNvPr>
          <p:cNvSpPr>
            <a:spLocks noGrp="1"/>
          </p:cNvSpPr>
          <p:nvPr>
            <p:ph type="title"/>
          </p:nvPr>
        </p:nvSpPr>
        <p:spPr/>
        <p:txBody>
          <a:bodyPr/>
          <a:lstStyle/>
          <a:p>
            <a:r>
              <a:rPr lang="en-IN" dirty="0"/>
              <a:t>Main KPI’s</a:t>
            </a:r>
          </a:p>
        </p:txBody>
      </p:sp>
      <p:sp>
        <p:nvSpPr>
          <p:cNvPr id="3" name="Content Placeholder 2">
            <a:extLst>
              <a:ext uri="{FF2B5EF4-FFF2-40B4-BE49-F238E27FC236}">
                <a16:creationId xmlns:a16="http://schemas.microsoft.com/office/drawing/2014/main" id="{0C53F8FC-3432-D110-483F-EE45926A4F40}"/>
              </a:ext>
            </a:extLst>
          </p:cNvPr>
          <p:cNvSpPr>
            <a:spLocks noGrp="1"/>
          </p:cNvSpPr>
          <p:nvPr>
            <p:ph idx="1"/>
          </p:nvPr>
        </p:nvSpPr>
        <p:spPr/>
        <p:txBody>
          <a:bodyPr/>
          <a:lstStyle/>
          <a:p>
            <a:r>
              <a:rPr lang="en-IN" dirty="0"/>
              <a:t>Total Profit per Year</a:t>
            </a:r>
          </a:p>
          <a:p>
            <a:r>
              <a:rPr lang="en-IN" dirty="0"/>
              <a:t>Average Revenue per month</a:t>
            </a:r>
          </a:p>
          <a:p>
            <a:r>
              <a:rPr lang="en-IN" dirty="0"/>
              <a:t>Total Revenue by Region</a:t>
            </a:r>
          </a:p>
          <a:p>
            <a:r>
              <a:rPr lang="en-IN" dirty="0"/>
              <a:t>Total profit by country</a:t>
            </a:r>
          </a:p>
          <a:p>
            <a:r>
              <a:rPr lang="en-IN" dirty="0"/>
              <a:t>Sales in Online vs Sales in Offline</a:t>
            </a:r>
          </a:p>
          <a:p>
            <a:r>
              <a:rPr lang="en-IN" dirty="0"/>
              <a:t>Sum of Unit Sold</a:t>
            </a:r>
          </a:p>
          <a:p>
            <a:r>
              <a:rPr lang="en-IN" dirty="0"/>
              <a:t>Sum of Total Cost</a:t>
            </a:r>
          </a:p>
          <a:p>
            <a:endParaRPr lang="en-IN" dirty="0"/>
          </a:p>
        </p:txBody>
      </p:sp>
    </p:spTree>
    <p:extLst>
      <p:ext uri="{BB962C8B-B14F-4D97-AF65-F5344CB8AC3E}">
        <p14:creationId xmlns:p14="http://schemas.microsoft.com/office/powerpoint/2010/main" val="362731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D28813-BF35-F4C0-1FED-6497D0900733}"/>
              </a:ext>
            </a:extLst>
          </p:cNvPr>
          <p:cNvSpPr txBox="1"/>
          <p:nvPr/>
        </p:nvSpPr>
        <p:spPr>
          <a:xfrm>
            <a:off x="4007224" y="204396"/>
            <a:ext cx="3775934" cy="369332"/>
          </a:xfrm>
          <a:prstGeom prst="rect">
            <a:avLst/>
          </a:prstGeom>
          <a:noFill/>
        </p:spPr>
        <p:txBody>
          <a:bodyPr wrap="square" rtlCol="0">
            <a:spAutoFit/>
          </a:bodyPr>
          <a:lstStyle/>
          <a:p>
            <a:r>
              <a:rPr lang="en-IN" dirty="0"/>
              <a:t>SALES  ANALYSIS DASHBOARD</a:t>
            </a:r>
          </a:p>
        </p:txBody>
      </p:sp>
      <p:pic>
        <p:nvPicPr>
          <p:cNvPr id="7" name="Picture 6">
            <a:extLst>
              <a:ext uri="{FF2B5EF4-FFF2-40B4-BE49-F238E27FC236}">
                <a16:creationId xmlns:a16="http://schemas.microsoft.com/office/drawing/2014/main" id="{561884AD-6CEE-9D3D-99DE-97134487D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728"/>
            <a:ext cx="12192000" cy="6261503"/>
          </a:xfrm>
          <a:prstGeom prst="rect">
            <a:avLst/>
          </a:prstGeom>
        </p:spPr>
      </p:pic>
    </p:spTree>
    <p:extLst>
      <p:ext uri="{BB962C8B-B14F-4D97-AF65-F5344CB8AC3E}">
        <p14:creationId xmlns:p14="http://schemas.microsoft.com/office/powerpoint/2010/main" val="65623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EBA9A6-98EF-1C96-AEB2-EA7BD7807517}"/>
              </a:ext>
            </a:extLst>
          </p:cNvPr>
          <p:cNvSpPr txBox="1"/>
          <p:nvPr/>
        </p:nvSpPr>
        <p:spPr>
          <a:xfrm>
            <a:off x="3571539" y="1020192"/>
            <a:ext cx="6965576" cy="646331"/>
          </a:xfrm>
          <a:prstGeom prst="rect">
            <a:avLst/>
          </a:prstGeom>
          <a:noFill/>
        </p:spPr>
        <p:txBody>
          <a:bodyPr wrap="square" rtlCol="0">
            <a:spAutoFit/>
          </a:bodyPr>
          <a:lstStyle/>
          <a:p>
            <a:r>
              <a:rPr lang="en-IN" sz="3600" b="1" dirty="0"/>
              <a:t>OBSERVATIONS</a:t>
            </a:r>
          </a:p>
        </p:txBody>
      </p:sp>
      <p:sp>
        <p:nvSpPr>
          <p:cNvPr id="8" name="TextBox 7">
            <a:extLst>
              <a:ext uri="{FF2B5EF4-FFF2-40B4-BE49-F238E27FC236}">
                <a16:creationId xmlns:a16="http://schemas.microsoft.com/office/drawing/2014/main" id="{36465BA5-A95E-4270-5BD7-CCE81A2567B5}"/>
              </a:ext>
            </a:extLst>
          </p:cNvPr>
          <p:cNvSpPr txBox="1"/>
          <p:nvPr/>
        </p:nvSpPr>
        <p:spPr>
          <a:xfrm>
            <a:off x="1688951" y="2003217"/>
            <a:ext cx="8229600" cy="2554545"/>
          </a:xfrm>
          <a:prstGeom prst="rect">
            <a:avLst/>
          </a:prstGeom>
          <a:noFill/>
        </p:spPr>
        <p:txBody>
          <a:bodyPr wrap="square">
            <a:spAutoFit/>
          </a:bodyPr>
          <a:lstStyle/>
          <a:p>
            <a:pPr algn="l">
              <a:buFont typeface="Arial" panose="020B0604020202020204" pitchFamily="34" charset="0"/>
              <a:buChar char="•"/>
            </a:pPr>
            <a:r>
              <a:rPr lang="en-US" sz="2000" b="0" i="0" dirty="0">
                <a:solidFill>
                  <a:srgbClr val="212121"/>
                </a:solidFill>
                <a:effectLst/>
                <a:latin typeface="Roboto" panose="02000000000000000000" pitchFamily="2" charset="0"/>
              </a:rPr>
              <a:t>Highest sales were made in the year 2010.</a:t>
            </a:r>
          </a:p>
          <a:p>
            <a:pPr algn="l">
              <a:buFont typeface="Arial" panose="020B0604020202020204" pitchFamily="34" charset="0"/>
              <a:buChar char="•"/>
            </a:pPr>
            <a:r>
              <a:rPr lang="en-US" sz="2000" b="0" i="0" dirty="0">
                <a:solidFill>
                  <a:srgbClr val="212121"/>
                </a:solidFill>
                <a:effectLst/>
                <a:latin typeface="Roboto" panose="02000000000000000000" pitchFamily="2" charset="0"/>
              </a:rPr>
              <a:t>Maximum profit was made in the year 2010.</a:t>
            </a:r>
          </a:p>
          <a:p>
            <a:pPr algn="l">
              <a:buFont typeface="Arial" panose="020B0604020202020204" pitchFamily="34" charset="0"/>
              <a:buChar char="•"/>
            </a:pPr>
            <a:r>
              <a:rPr lang="en-US" sz="2000" b="0" i="0" dirty="0">
                <a:solidFill>
                  <a:srgbClr val="212121"/>
                </a:solidFill>
                <a:effectLst/>
                <a:latin typeface="Roboto" panose="02000000000000000000" pitchFamily="2" charset="0"/>
              </a:rPr>
              <a:t>More Revenue was generated with the Item Type Cosmetics.</a:t>
            </a:r>
          </a:p>
          <a:p>
            <a:pPr algn="l">
              <a:buFont typeface="Arial" panose="020B0604020202020204" pitchFamily="34" charset="0"/>
              <a:buChar char="•"/>
            </a:pPr>
            <a:r>
              <a:rPr lang="en-US" sz="2000" b="0" i="0" dirty="0">
                <a:solidFill>
                  <a:srgbClr val="212121"/>
                </a:solidFill>
                <a:effectLst/>
                <a:latin typeface="Roboto" panose="02000000000000000000" pitchFamily="2" charset="0"/>
              </a:rPr>
              <a:t>Asia achieved highest profit in the Amazon sales.</a:t>
            </a:r>
          </a:p>
          <a:p>
            <a:pPr algn="l">
              <a:buFont typeface="Arial" panose="020B0604020202020204" pitchFamily="34" charset="0"/>
              <a:buChar char="•"/>
            </a:pPr>
            <a:r>
              <a:rPr lang="en-US" sz="2000" b="0" i="0" dirty="0">
                <a:solidFill>
                  <a:srgbClr val="212121"/>
                </a:solidFill>
                <a:effectLst/>
                <a:latin typeface="Roboto" panose="02000000000000000000" pitchFamily="2" charset="0"/>
              </a:rPr>
              <a:t>Australia and Oceania made the lowest profit.</a:t>
            </a:r>
          </a:p>
          <a:p>
            <a:pPr algn="l">
              <a:buFont typeface="Arial" panose="020B0604020202020204" pitchFamily="34" charset="0"/>
              <a:buChar char="•"/>
            </a:pPr>
            <a:r>
              <a:rPr lang="en-US" sz="2000" b="0" i="0" dirty="0">
                <a:solidFill>
                  <a:srgbClr val="212121"/>
                </a:solidFill>
                <a:effectLst/>
                <a:latin typeface="Roboto" panose="02000000000000000000" pitchFamily="2" charset="0"/>
              </a:rPr>
              <a:t>Lowest profit was made in the year 2011 with lowest sales.</a:t>
            </a:r>
          </a:p>
          <a:p>
            <a:pPr algn="l">
              <a:buFont typeface="Arial" panose="020B0604020202020204" pitchFamily="34" charset="0"/>
              <a:buChar char="•"/>
            </a:pPr>
            <a:r>
              <a:rPr lang="en-US" sz="2000" b="0" i="0" dirty="0">
                <a:solidFill>
                  <a:srgbClr val="212121"/>
                </a:solidFill>
                <a:effectLst/>
                <a:latin typeface="Roboto" panose="02000000000000000000" pitchFamily="2" charset="0"/>
              </a:rPr>
              <a:t>Lowest revenue was generated by Fruits.</a:t>
            </a:r>
          </a:p>
          <a:p>
            <a:pPr algn="l">
              <a:buFont typeface="Arial" panose="020B0604020202020204" pitchFamily="34" charset="0"/>
              <a:buChar char="•"/>
            </a:pPr>
            <a:r>
              <a:rPr lang="en-US" sz="2000" b="0" i="0" dirty="0">
                <a:solidFill>
                  <a:srgbClr val="212121"/>
                </a:solidFill>
                <a:effectLst/>
                <a:latin typeface="Roboto" panose="02000000000000000000" pitchFamily="2" charset="0"/>
              </a:rPr>
              <a:t>Highest Revenue Generated in the month of January.</a:t>
            </a:r>
          </a:p>
        </p:txBody>
      </p:sp>
    </p:spTree>
    <p:extLst>
      <p:ext uri="{BB962C8B-B14F-4D97-AF65-F5344CB8AC3E}">
        <p14:creationId xmlns:p14="http://schemas.microsoft.com/office/powerpoint/2010/main" val="406618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D8570F-1C3F-2D73-5540-D2F9F15459AB}"/>
              </a:ext>
            </a:extLst>
          </p:cNvPr>
          <p:cNvSpPr txBox="1"/>
          <p:nvPr/>
        </p:nvSpPr>
        <p:spPr>
          <a:xfrm>
            <a:off x="64546" y="1981029"/>
            <a:ext cx="7901491" cy="523220"/>
          </a:xfrm>
          <a:prstGeom prst="rect">
            <a:avLst/>
          </a:prstGeom>
          <a:noFill/>
        </p:spPr>
        <p:txBody>
          <a:bodyPr wrap="square" rtlCol="0">
            <a:spAutoFit/>
          </a:bodyPr>
          <a:lstStyle/>
          <a:p>
            <a:r>
              <a:rPr lang="en-IN" sz="2800" dirty="0"/>
              <a:t>                 To improve Amazon sales:</a:t>
            </a:r>
          </a:p>
        </p:txBody>
      </p:sp>
      <p:sp>
        <p:nvSpPr>
          <p:cNvPr id="3" name="TextBox 2">
            <a:extLst>
              <a:ext uri="{FF2B5EF4-FFF2-40B4-BE49-F238E27FC236}">
                <a16:creationId xmlns:a16="http://schemas.microsoft.com/office/drawing/2014/main" id="{F198AA97-B8F4-3F5E-0581-A0C992411805}"/>
              </a:ext>
            </a:extLst>
          </p:cNvPr>
          <p:cNvSpPr txBox="1"/>
          <p:nvPr/>
        </p:nvSpPr>
        <p:spPr>
          <a:xfrm>
            <a:off x="1775012" y="2474259"/>
            <a:ext cx="7901492" cy="2831544"/>
          </a:xfrm>
          <a:prstGeom prst="rect">
            <a:avLst/>
          </a:prstGeom>
          <a:noFill/>
        </p:spPr>
        <p:txBody>
          <a:bodyPr wrap="square" rtlCol="0">
            <a:spAutoFit/>
          </a:bodyPr>
          <a:lstStyle/>
          <a:p>
            <a:pPr algn="l">
              <a:buFont typeface="Arial" panose="020B0604020202020204" pitchFamily="34" charset="0"/>
              <a:buChar char="•"/>
            </a:pPr>
            <a:r>
              <a:rPr lang="en-US" sz="2000" dirty="0">
                <a:solidFill>
                  <a:srgbClr val="111111"/>
                </a:solidFill>
                <a:latin typeface="Roboto" panose="02000000000000000000" pitchFamily="2" charset="0"/>
              </a:rPr>
              <a:t> </a:t>
            </a:r>
            <a:r>
              <a:rPr lang="en-US" sz="2000" b="0" i="0" dirty="0">
                <a:solidFill>
                  <a:srgbClr val="111111"/>
                </a:solidFill>
                <a:effectLst/>
                <a:latin typeface="Roboto" panose="02000000000000000000" pitchFamily="2" charset="0"/>
              </a:rPr>
              <a:t>Optimize Amazon Product Listing .</a:t>
            </a:r>
          </a:p>
          <a:p>
            <a:pPr algn="l">
              <a:buFont typeface="Arial" panose="020B0604020202020204" pitchFamily="34" charset="0"/>
              <a:buChar char="•"/>
            </a:pPr>
            <a:r>
              <a:rPr lang="en-US" sz="2000" b="0" i="0" dirty="0">
                <a:solidFill>
                  <a:srgbClr val="111111"/>
                </a:solidFill>
                <a:effectLst/>
                <a:latin typeface="Roboto" panose="02000000000000000000" pitchFamily="2" charset="0"/>
              </a:rPr>
              <a:t> Get Reviews .</a:t>
            </a:r>
          </a:p>
          <a:p>
            <a:pPr algn="l">
              <a:buFont typeface="Arial" panose="020B0604020202020204" pitchFamily="34" charset="0"/>
              <a:buChar char="•"/>
            </a:pPr>
            <a:r>
              <a:rPr lang="en-US" sz="2000" b="0" i="0" dirty="0">
                <a:solidFill>
                  <a:srgbClr val="111111"/>
                </a:solidFill>
                <a:effectLst/>
                <a:latin typeface="Roboto" panose="02000000000000000000" pitchFamily="2" charset="0"/>
              </a:rPr>
              <a:t> Arm Yourself Against Competitors .</a:t>
            </a:r>
          </a:p>
          <a:p>
            <a:pPr algn="l">
              <a:buFont typeface="Arial" panose="020B0604020202020204" pitchFamily="34" charset="0"/>
              <a:buChar char="•"/>
            </a:pPr>
            <a:r>
              <a:rPr lang="en-US" sz="2000" b="0" i="0" dirty="0">
                <a:solidFill>
                  <a:srgbClr val="111111"/>
                </a:solidFill>
                <a:effectLst/>
                <a:latin typeface="Roboto" panose="02000000000000000000" pitchFamily="2" charset="0"/>
              </a:rPr>
              <a:t> Leverage Automation for Pricing .</a:t>
            </a:r>
          </a:p>
          <a:p>
            <a:pPr algn="l">
              <a:buFont typeface="Arial" panose="020B0604020202020204" pitchFamily="34" charset="0"/>
              <a:buChar char="•"/>
            </a:pPr>
            <a:r>
              <a:rPr lang="en-US" sz="2000" b="0" i="0" dirty="0">
                <a:solidFill>
                  <a:srgbClr val="111111"/>
                </a:solidFill>
                <a:effectLst/>
                <a:latin typeface="Roboto" panose="02000000000000000000" pitchFamily="2" charset="0"/>
              </a:rPr>
              <a:t> Find the Right Keywords .</a:t>
            </a:r>
          </a:p>
          <a:p>
            <a:pPr algn="l">
              <a:buFont typeface="Arial" panose="020B0604020202020204" pitchFamily="34" charset="0"/>
              <a:buChar char="•"/>
            </a:pPr>
            <a:r>
              <a:rPr lang="en-US" sz="2000" b="0" i="0" dirty="0">
                <a:solidFill>
                  <a:srgbClr val="111111"/>
                </a:solidFill>
                <a:effectLst/>
                <a:latin typeface="Roboto" panose="02000000000000000000" pitchFamily="2" charset="0"/>
              </a:rPr>
              <a:t> Focus on Inventory .</a:t>
            </a:r>
          </a:p>
          <a:p>
            <a:pPr algn="l">
              <a:buFont typeface="Arial" panose="020B0604020202020204" pitchFamily="34" charset="0"/>
              <a:buChar char="•"/>
            </a:pPr>
            <a:r>
              <a:rPr lang="en-US" sz="2000" b="0" i="0" dirty="0">
                <a:solidFill>
                  <a:srgbClr val="111111"/>
                </a:solidFill>
                <a:effectLst/>
                <a:latin typeface="Roboto" panose="02000000000000000000" pitchFamily="2" charset="0"/>
              </a:rPr>
              <a:t> Run On-Amazon Promotions .</a:t>
            </a:r>
          </a:p>
          <a:p>
            <a:pPr algn="l">
              <a:buFont typeface="Arial" panose="020B0604020202020204" pitchFamily="34" charset="0"/>
              <a:buChar char="•"/>
            </a:pPr>
            <a:r>
              <a:rPr lang="en-US" sz="2000" b="0" i="0" dirty="0">
                <a:solidFill>
                  <a:srgbClr val="111111"/>
                </a:solidFill>
                <a:effectLst/>
                <a:latin typeface="Roboto" panose="02000000000000000000" pitchFamily="2" charset="0"/>
              </a:rPr>
              <a:t> Use a Variety of Ad Types .</a:t>
            </a:r>
          </a:p>
          <a:p>
            <a:endParaRPr lang="en-IN" dirty="0"/>
          </a:p>
        </p:txBody>
      </p:sp>
      <p:sp>
        <p:nvSpPr>
          <p:cNvPr id="4" name="TextBox 3">
            <a:extLst>
              <a:ext uri="{FF2B5EF4-FFF2-40B4-BE49-F238E27FC236}">
                <a16:creationId xmlns:a16="http://schemas.microsoft.com/office/drawing/2014/main" id="{898815E0-BCD1-76BD-62AE-978ED9BF04F7}"/>
              </a:ext>
            </a:extLst>
          </p:cNvPr>
          <p:cNvSpPr txBox="1"/>
          <p:nvPr/>
        </p:nvSpPr>
        <p:spPr>
          <a:xfrm>
            <a:off x="4087904" y="1043328"/>
            <a:ext cx="4545107" cy="769441"/>
          </a:xfrm>
          <a:prstGeom prst="rect">
            <a:avLst/>
          </a:prstGeom>
          <a:noFill/>
        </p:spPr>
        <p:txBody>
          <a:bodyPr wrap="square" rtlCol="0">
            <a:spAutoFit/>
          </a:bodyPr>
          <a:lstStyle/>
          <a:p>
            <a:r>
              <a:rPr lang="en-IN" sz="4400" b="1" dirty="0"/>
              <a:t>CONCLUSION</a:t>
            </a:r>
          </a:p>
        </p:txBody>
      </p:sp>
    </p:spTree>
    <p:extLst>
      <p:ext uri="{BB962C8B-B14F-4D97-AF65-F5344CB8AC3E}">
        <p14:creationId xmlns:p14="http://schemas.microsoft.com/office/powerpoint/2010/main" val="21677488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213</TotalTime>
  <Words>324</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Gill Sans MT</vt:lpstr>
      <vt:lpstr>Roboto</vt:lpstr>
      <vt:lpstr>Gallery</vt:lpstr>
      <vt:lpstr> AMAZON SALES - ANALYSIS</vt:lpstr>
      <vt:lpstr>INTRODUCTION</vt:lpstr>
      <vt:lpstr>                    PROBLEM STATEMENT</vt:lpstr>
      <vt:lpstr>PowerPoint Presentation</vt:lpstr>
      <vt:lpstr>Dataset</vt:lpstr>
      <vt:lpstr>Main KPI’s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VENKATESH</dc:creator>
  <cp:lastModifiedBy>VENKATESH</cp:lastModifiedBy>
  <cp:revision>8</cp:revision>
  <dcterms:created xsi:type="dcterms:W3CDTF">2024-03-31T17:42:44Z</dcterms:created>
  <dcterms:modified xsi:type="dcterms:W3CDTF">2024-05-08T18:15:10Z</dcterms:modified>
</cp:coreProperties>
</file>