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72" r:id="rId2"/>
    <p:sldId id="273" r:id="rId3"/>
    <p:sldId id="274" r:id="rId4"/>
    <p:sldId id="275" r:id="rId5"/>
    <p:sldId id="281" r:id="rId6"/>
    <p:sldId id="280" r:id="rId7"/>
    <p:sldId id="277" r:id="rId8"/>
    <p:sldId id="278" r:id="rId9"/>
    <p:sldId id="279" r:id="rId10"/>
    <p:sldId id="284" r:id="rId11"/>
    <p:sldId id="283" r:id="rId12"/>
    <p:sldId id="285" r:id="rId13"/>
    <p:sldId id="286"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88"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Chandra Sai Vallabhu" userId="e2d6a9ba2690c5ca" providerId="LiveId" clId="{5CE1ED17-A36E-41A8-9CAA-E5DE981AEC71}"/>
    <pc:docChg chg="custSel modSld">
      <pc:chgData name="Harish Chandra Sai Vallabhu" userId="e2d6a9ba2690c5ca" providerId="LiveId" clId="{5CE1ED17-A36E-41A8-9CAA-E5DE981AEC71}" dt="2023-07-11T00:52:18.539" v="43" actId="1076"/>
      <pc:docMkLst>
        <pc:docMk/>
      </pc:docMkLst>
      <pc:sldChg chg="delSp modSp mod">
        <pc:chgData name="Harish Chandra Sai Vallabhu" userId="e2d6a9ba2690c5ca" providerId="LiveId" clId="{5CE1ED17-A36E-41A8-9CAA-E5DE981AEC71}" dt="2023-07-11T00:52:18.539" v="43" actId="1076"/>
        <pc:sldMkLst>
          <pc:docMk/>
          <pc:sldMk cId="3549628654" sldId="272"/>
        </pc:sldMkLst>
        <pc:spChg chg="del">
          <ac:chgData name="Harish Chandra Sai Vallabhu" userId="e2d6a9ba2690c5ca" providerId="LiveId" clId="{5CE1ED17-A36E-41A8-9CAA-E5DE981AEC71}" dt="2023-07-11T00:49:51.049" v="3" actId="478"/>
          <ac:spMkLst>
            <pc:docMk/>
            <pc:sldMk cId="3549628654" sldId="272"/>
            <ac:spMk id="4" creationId="{00000000-0000-0000-0000-000000000000}"/>
          </ac:spMkLst>
        </pc:spChg>
        <pc:spChg chg="mod">
          <ac:chgData name="Harish Chandra Sai Vallabhu" userId="e2d6a9ba2690c5ca" providerId="LiveId" clId="{5CE1ED17-A36E-41A8-9CAA-E5DE981AEC71}" dt="2023-07-11T00:49:35.894" v="1" actId="27636"/>
          <ac:spMkLst>
            <pc:docMk/>
            <pc:sldMk cId="3549628654" sldId="272"/>
            <ac:spMk id="5" creationId="{00000000-0000-0000-0000-000000000000}"/>
          </ac:spMkLst>
        </pc:spChg>
        <pc:spChg chg="mod">
          <ac:chgData name="Harish Chandra Sai Vallabhu" userId="e2d6a9ba2690c5ca" providerId="LiveId" clId="{5CE1ED17-A36E-41A8-9CAA-E5DE981AEC71}" dt="2023-07-11T00:52:12.547" v="42" actId="255"/>
          <ac:spMkLst>
            <pc:docMk/>
            <pc:sldMk cId="3549628654" sldId="272"/>
            <ac:spMk id="24" creationId="{B52FACEC-3716-4A41-74CB-9057D119E149}"/>
          </ac:spMkLst>
        </pc:spChg>
        <pc:spChg chg="del">
          <ac:chgData name="Harish Chandra Sai Vallabhu" userId="e2d6a9ba2690c5ca" providerId="LiveId" clId="{5CE1ED17-A36E-41A8-9CAA-E5DE981AEC71}" dt="2023-07-11T00:51:13.089" v="38" actId="478"/>
          <ac:spMkLst>
            <pc:docMk/>
            <pc:sldMk cId="3549628654" sldId="272"/>
            <ac:spMk id="26" creationId="{2AC83A5D-976B-181D-9BF4-68F3006B46E7}"/>
          </ac:spMkLst>
        </pc:spChg>
        <pc:spChg chg="del mod">
          <ac:chgData name="Harish Chandra Sai Vallabhu" userId="e2d6a9ba2690c5ca" providerId="LiveId" clId="{5CE1ED17-A36E-41A8-9CAA-E5DE981AEC71}" dt="2023-07-11T00:51:08.790" v="37" actId="478"/>
          <ac:spMkLst>
            <pc:docMk/>
            <pc:sldMk cId="3549628654" sldId="272"/>
            <ac:spMk id="27" creationId="{EC9B603A-FE99-D319-1535-504E932A93FE}"/>
          </ac:spMkLst>
        </pc:spChg>
        <pc:spChg chg="mod">
          <ac:chgData name="Harish Chandra Sai Vallabhu" userId="e2d6a9ba2690c5ca" providerId="LiveId" clId="{5CE1ED17-A36E-41A8-9CAA-E5DE981AEC71}" dt="2023-07-11T00:52:18.539" v="43" actId="1076"/>
          <ac:spMkLst>
            <pc:docMk/>
            <pc:sldMk cId="3549628654" sldId="272"/>
            <ac:spMk id="28" creationId="{2F8C5DA5-6EA4-9A70-EE0B-00C492DFC770}"/>
          </ac:spMkLst>
        </pc:spChg>
        <pc:picChg chg="del">
          <ac:chgData name="Harish Chandra Sai Vallabhu" userId="e2d6a9ba2690c5ca" providerId="LiveId" clId="{5CE1ED17-A36E-41A8-9CAA-E5DE981AEC71}" dt="2023-07-11T00:49:38.080" v="2" actId="478"/>
          <ac:picMkLst>
            <pc:docMk/>
            <pc:sldMk cId="3549628654" sldId="272"/>
            <ac:picMk id="2" creationId="{31B9D1B7-8846-61BE-8F45-9D89DAFB4C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7/11/2023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7/11/2023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7/11/2023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7/11/2023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7/11/2023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7/11/2023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7/11/2023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7/11/2023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7/11/2023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7/11/2023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7/11/2023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7/11/2023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7/11/2023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file:///C:\Users\dachu\Downloads\project%20work.pdf" TargetMode="External"/><Relationship Id="rId2" Type="http://schemas.openxmlformats.org/officeDocument/2006/relationships/hyperlink" Target="https://rcciit.org/students_projects/projects/ece/2018/GR14.pdf" TargetMode="External"/><Relationship Id="rId1" Type="http://schemas.openxmlformats.org/officeDocument/2006/relationships/slideLayout" Target="../slideLayouts/slideLayout2.xml"/><Relationship Id="rId5" Type="http://schemas.openxmlformats.org/officeDocument/2006/relationships/hyperlink" Target="http://www.google.com/search?q=wastage%2Bof%2Benergy%2Bstreet%2Blights&amp;rlz=1C1" TargetMode="External"/><Relationship Id="rId4" Type="http://schemas.openxmlformats.org/officeDocument/2006/relationships/hyperlink" Target="http://www.instructables.com/id/Smart-Street-Light-Using-Ir-Senso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sz="half" idx="4294967295"/>
          </p:nvPr>
        </p:nvSpPr>
        <p:spPr>
          <a:xfrm>
            <a:off x="660398" y="1652588"/>
            <a:ext cx="10871200" cy="5033962"/>
          </a:xfrm>
        </p:spPr>
        <p:txBody>
          <a:bodyPr>
            <a:normAutofit/>
          </a:bodyPr>
          <a:lstStyle/>
          <a:p>
            <a:pPr marL="0" indent="0" algn="ctr">
              <a:buNone/>
            </a:pPr>
            <a:endParaRPr lang="en-US" sz="1800" dirty="0"/>
          </a:p>
          <a:p>
            <a:pPr marL="0" indent="0">
              <a:buNone/>
            </a:pPr>
            <a:endParaRPr lang="en-US" dirty="0"/>
          </a:p>
          <a:p>
            <a:pPr marL="0" indent="0" algn="ctr">
              <a:buNone/>
            </a:pPr>
            <a:endParaRPr lang="en-US" sz="2000" b="1" dirty="0"/>
          </a:p>
          <a:p>
            <a:pPr marL="0" indent="0" algn="ctr">
              <a:buNone/>
            </a:pPr>
            <a:endParaRPr lang="en-US" sz="2000" b="1" dirty="0"/>
          </a:p>
          <a:p>
            <a:pPr marL="0" indent="0" algn="ctr">
              <a:buNone/>
            </a:pPr>
            <a:endParaRPr lang="en-US" sz="2000" b="1" dirty="0"/>
          </a:p>
          <a:p>
            <a:pPr marL="0" indent="0" algn="r">
              <a:buNone/>
            </a:pPr>
            <a:endParaRPr lang="en-US" sz="1600" b="1" dirty="0"/>
          </a:p>
          <a:p>
            <a:pPr marL="0" indent="0" algn="r">
              <a:buNone/>
            </a:pPr>
            <a:r>
              <a:rPr lang="en-US" sz="1600" b="1" dirty="0"/>
              <a:t>                                                                       </a:t>
            </a:r>
          </a:p>
          <a:p>
            <a:pPr marL="0" indent="0">
              <a:buNone/>
            </a:pPr>
            <a:r>
              <a:rPr lang="en-US" sz="1800" b="1" dirty="0"/>
              <a:t>  							</a:t>
            </a:r>
          </a:p>
          <a:p>
            <a:pPr marL="0" indent="0">
              <a:buNone/>
            </a:pPr>
            <a:r>
              <a:rPr lang="en-US" sz="1800" b="1" dirty="0"/>
              <a:t>						</a:t>
            </a:r>
          </a:p>
          <a:p>
            <a:pPr marL="0" indent="0">
              <a:buNone/>
            </a:pPr>
            <a:r>
              <a:rPr lang="en-US" sz="2800" b="1" dirty="0"/>
              <a:t>		</a:t>
            </a:r>
          </a:p>
        </p:txBody>
      </p:sp>
      <p:sp>
        <p:nvSpPr>
          <p:cNvPr id="24" name="TextBox 23">
            <a:extLst>
              <a:ext uri="{FF2B5EF4-FFF2-40B4-BE49-F238E27FC236}">
                <a16:creationId xmlns:a16="http://schemas.microsoft.com/office/drawing/2014/main" id="{B52FACEC-3716-4A41-74CB-9057D119E149}"/>
              </a:ext>
            </a:extLst>
          </p:cNvPr>
          <p:cNvSpPr txBox="1"/>
          <p:nvPr/>
        </p:nvSpPr>
        <p:spPr>
          <a:xfrm>
            <a:off x="2846930" y="1552673"/>
            <a:ext cx="6030096" cy="954107"/>
          </a:xfrm>
          <a:prstGeom prst="rect">
            <a:avLst/>
          </a:prstGeom>
          <a:noFill/>
          <a:ln>
            <a:noFill/>
          </a:ln>
        </p:spPr>
        <p:txBody>
          <a:bodyPr wrap="square" rtlCol="0">
            <a:spAutoFit/>
          </a:bodyPr>
          <a:lstStyle/>
          <a:p>
            <a:pPr algn="ctr"/>
            <a:r>
              <a:rPr lang="en-IN" sz="2800" b="1" dirty="0">
                <a:solidFill>
                  <a:srgbClr val="000000"/>
                </a:solidFill>
                <a:effectLst/>
                <a:latin typeface="Times New Roman" panose="02020603050405020304" pitchFamily="18" charset="0"/>
                <a:ea typeface="Times New Roman" panose="02020603050405020304" pitchFamily="18" charset="0"/>
              </a:rPr>
              <a:t>A Micro Controllers and Embedded Systems Project </a:t>
            </a:r>
            <a:endParaRPr lang="en-IN" sz="2800" dirty="0"/>
          </a:p>
        </p:txBody>
      </p:sp>
      <p:sp>
        <p:nvSpPr>
          <p:cNvPr id="28" name="TextBox 27">
            <a:extLst>
              <a:ext uri="{FF2B5EF4-FFF2-40B4-BE49-F238E27FC236}">
                <a16:creationId xmlns:a16="http://schemas.microsoft.com/office/drawing/2014/main" id="{2F8C5DA5-6EA4-9A70-EE0B-00C492DFC770}"/>
              </a:ext>
            </a:extLst>
          </p:cNvPr>
          <p:cNvSpPr txBox="1"/>
          <p:nvPr/>
        </p:nvSpPr>
        <p:spPr>
          <a:xfrm>
            <a:off x="682134" y="3445968"/>
            <a:ext cx="10359688" cy="1200329"/>
          </a:xfrm>
          <a:prstGeom prst="rect">
            <a:avLst/>
          </a:prstGeom>
          <a:noFill/>
          <a:ln>
            <a:noFill/>
          </a:ln>
        </p:spPr>
        <p:txBody>
          <a:bodyPr wrap="square" rtlCol="0">
            <a:spAutoFit/>
          </a:bodyPr>
          <a:lstStyle/>
          <a:p>
            <a:pPr algn="ctr"/>
            <a:r>
              <a:rPr lang="en-IN" b="1" dirty="0"/>
              <a:t>    </a:t>
            </a:r>
            <a:r>
              <a:rPr lang="en-IN" sz="3600" b="1" dirty="0"/>
              <a:t>PROJECT NAME :</a:t>
            </a: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INTELLIGENT LIGHT SYSTEM</a:t>
            </a:r>
            <a:r>
              <a:rPr lang="en-IN" sz="3600" b="1" dirty="0"/>
              <a:t> </a:t>
            </a:r>
            <a:endParaRPr lang="en-IN" sz="3600" b="1" dirty="0">
              <a:latin typeface="Bahnschrift" panose="020B0502040204020203" pitchFamily="34" charset="0"/>
            </a:endParaRP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2174-0EF5-2E2F-65EC-9609D98FC273}"/>
              </a:ext>
            </a:extLst>
          </p:cNvPr>
          <p:cNvSpPr>
            <a:spLocks noGrp="1"/>
          </p:cNvSpPr>
          <p:nvPr>
            <p:ph type="title"/>
          </p:nvPr>
        </p:nvSpPr>
        <p:spPr>
          <a:xfrm>
            <a:off x="609600" y="704087"/>
            <a:ext cx="10972800" cy="684037"/>
          </a:xfrm>
        </p:spPr>
        <p:txBody>
          <a:bodyPr>
            <a:normAutofit/>
          </a:bodyPr>
          <a:lstStyle/>
          <a:p>
            <a:r>
              <a:rPr lang="en-IN" sz="3000" b="1" dirty="0">
                <a:solidFill>
                  <a:schemeClr val="accent1">
                    <a:lumMod val="75000"/>
                  </a:schemeClr>
                </a:solidFill>
                <a:latin typeface="Arial Rounded MT Bold" panose="020F0704030504030204" pitchFamily="34" charset="0"/>
                <a:cs typeface="Arial" panose="020B0604020202020204" pitchFamily="34" charset="0"/>
              </a:rPr>
              <a:t>SOURCE CODE:</a:t>
            </a:r>
          </a:p>
        </p:txBody>
      </p:sp>
      <p:sp>
        <p:nvSpPr>
          <p:cNvPr id="3" name="Content Placeholder 2">
            <a:extLst>
              <a:ext uri="{FF2B5EF4-FFF2-40B4-BE49-F238E27FC236}">
                <a16:creationId xmlns:a16="http://schemas.microsoft.com/office/drawing/2014/main" id="{84D8D160-83D9-375B-1C8B-4475EEA7F2B5}"/>
              </a:ext>
            </a:extLst>
          </p:cNvPr>
          <p:cNvSpPr>
            <a:spLocks noGrp="1"/>
          </p:cNvSpPr>
          <p:nvPr>
            <p:ph idx="1"/>
          </p:nvPr>
        </p:nvSpPr>
        <p:spPr>
          <a:xfrm>
            <a:off x="609600" y="1520327"/>
            <a:ext cx="10972800" cy="5255045"/>
          </a:xfrm>
        </p:spPr>
        <p:txBody>
          <a:bodyPr>
            <a:normAutofit fontScale="92500" lnSpcReduction="20000"/>
          </a:bodyPr>
          <a:lstStyle/>
          <a:p>
            <a:pPr marL="1009015" marR="4006850" indent="0">
              <a:lnSpc>
                <a:spcPct val="110000"/>
              </a:lnSpc>
              <a:spcBef>
                <a:spcPts val="400"/>
              </a:spcBef>
              <a:spcAft>
                <a:spcPts val="0"/>
              </a:spcAft>
              <a:buNone/>
            </a:pPr>
            <a:r>
              <a:rPr lang="en-US" sz="1700" dirty="0">
                <a:effectLst/>
                <a:latin typeface="Times New Roman" panose="02020603050405020304" pitchFamily="18" charset="0"/>
                <a:ea typeface="Times New Roman" panose="02020603050405020304" pitchFamily="18" charset="0"/>
              </a:rPr>
              <a:t>#include&lt;stdio.h&gt;</a:t>
            </a:r>
          </a:p>
          <a:p>
            <a:pPr marL="1009015" marR="4006850" indent="0">
              <a:lnSpc>
                <a:spcPct val="110000"/>
              </a:lnSpc>
              <a:spcBef>
                <a:spcPts val="400"/>
              </a:spcBef>
              <a:spcAft>
                <a:spcPts val="0"/>
              </a:spcAft>
              <a:buNone/>
            </a:pPr>
            <a:r>
              <a:rPr lang="en-US" sz="1700" dirty="0">
                <a:effectLst/>
                <a:latin typeface="Times New Roman" panose="02020603050405020304" pitchFamily="18" charset="0"/>
                <a:ea typeface="Times New Roman" panose="02020603050405020304" pitchFamily="18" charset="0"/>
              </a:rPr>
              <a:t>#include&lt;reg52.h&gt;</a:t>
            </a:r>
            <a:r>
              <a:rPr lang="en-US" sz="1700" spc="-285" dirty="0">
                <a:effectLst/>
                <a:latin typeface="Times New Roman" panose="02020603050405020304" pitchFamily="18" charset="0"/>
                <a:ea typeface="Times New Roman" panose="02020603050405020304" pitchFamily="18" charset="0"/>
              </a:rPr>
              <a:t> </a:t>
            </a:r>
          </a:p>
          <a:p>
            <a:pPr marL="1009015" marR="4006850" indent="0">
              <a:lnSpc>
                <a:spcPct val="110000"/>
              </a:lnSpc>
              <a:spcBef>
                <a:spcPts val="400"/>
              </a:spcBef>
              <a:spcAft>
                <a:spcPts val="0"/>
              </a:spcAft>
              <a:buNone/>
            </a:pPr>
            <a:r>
              <a:rPr lang="en-US" sz="1700" dirty="0" err="1">
                <a:effectLst/>
                <a:latin typeface="Times New Roman" panose="02020603050405020304" pitchFamily="18" charset="0"/>
                <a:ea typeface="Times New Roman" panose="02020603050405020304" pitchFamily="18" charset="0"/>
              </a:rPr>
              <a:t>sbit</a:t>
            </a:r>
            <a:r>
              <a:rPr lang="en-US" sz="1700" dirty="0">
                <a:effectLst/>
                <a:latin typeface="Times New Roman" panose="02020603050405020304" pitchFamily="18" charset="0"/>
                <a:ea typeface="Times New Roman" panose="02020603050405020304" pitchFamily="18" charset="0"/>
              </a:rPr>
              <a:t> sensor1=P1^0;</a:t>
            </a:r>
          </a:p>
          <a:p>
            <a:pPr marL="1009015" marR="4006850" indent="0">
              <a:lnSpc>
                <a:spcPct val="110000"/>
              </a:lnSpc>
              <a:spcBef>
                <a:spcPts val="400"/>
              </a:spcBef>
              <a:spcAft>
                <a:spcPts val="0"/>
              </a:spcAft>
              <a:buNone/>
            </a:pPr>
            <a:r>
              <a:rPr lang="en-US" sz="1700" spc="-285"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sbit</a:t>
            </a:r>
            <a:r>
              <a:rPr lang="en-US" sz="1700" dirty="0">
                <a:effectLst/>
                <a:latin typeface="Times New Roman" panose="02020603050405020304" pitchFamily="18" charset="0"/>
                <a:ea typeface="Times New Roman" panose="02020603050405020304" pitchFamily="18" charset="0"/>
              </a:rPr>
              <a:t> sensor2=P1^1;</a:t>
            </a:r>
          </a:p>
          <a:p>
            <a:pPr marL="1009015" marR="4006850" indent="0">
              <a:lnSpc>
                <a:spcPct val="110000"/>
              </a:lnSpc>
              <a:spcBef>
                <a:spcPts val="400"/>
              </a:spcBef>
              <a:spcAft>
                <a:spcPts val="0"/>
              </a:spcAft>
              <a:buNone/>
            </a:pPr>
            <a:r>
              <a:rPr lang="en-US" sz="1700" spc="-285"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sbit</a:t>
            </a:r>
            <a:r>
              <a:rPr lang="en-US" sz="1700" dirty="0">
                <a:effectLst/>
                <a:latin typeface="Times New Roman" panose="02020603050405020304" pitchFamily="18" charset="0"/>
                <a:ea typeface="Times New Roman" panose="02020603050405020304" pitchFamily="18" charset="0"/>
              </a:rPr>
              <a:t> sensor3=P1^2;</a:t>
            </a:r>
          </a:p>
          <a:p>
            <a:pPr marL="1009015" marR="4006850" indent="0">
              <a:lnSpc>
                <a:spcPct val="110000"/>
              </a:lnSpc>
              <a:spcBef>
                <a:spcPts val="400"/>
              </a:spcBef>
              <a:spcAft>
                <a:spcPts val="0"/>
              </a:spcAft>
              <a:buNone/>
            </a:pPr>
            <a:r>
              <a:rPr lang="en-US" sz="1700" spc="-285"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sbit</a:t>
            </a:r>
            <a:r>
              <a:rPr lang="en-US" sz="1700" dirty="0">
                <a:effectLst/>
                <a:latin typeface="Times New Roman" panose="02020603050405020304" pitchFamily="18" charset="0"/>
                <a:ea typeface="Times New Roman" panose="02020603050405020304" pitchFamily="18" charset="0"/>
              </a:rPr>
              <a:t> load1=P2^0;</a:t>
            </a:r>
          </a:p>
          <a:p>
            <a:pPr marL="1009015" marR="4006850" indent="0">
              <a:lnSpc>
                <a:spcPct val="110000"/>
              </a:lnSpc>
              <a:spcBef>
                <a:spcPts val="400"/>
              </a:spcBef>
              <a:spcAft>
                <a:spcPts val="0"/>
              </a:spcAft>
              <a:buNone/>
            </a:pPr>
            <a:r>
              <a:rPr lang="en-US" sz="1700" spc="5"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sbit</a:t>
            </a:r>
            <a:r>
              <a:rPr lang="en-US" sz="1700" dirty="0">
                <a:effectLst/>
                <a:latin typeface="Times New Roman" panose="02020603050405020304" pitchFamily="18" charset="0"/>
                <a:ea typeface="Times New Roman" panose="02020603050405020304" pitchFamily="18" charset="0"/>
              </a:rPr>
              <a:t> load2=P2^1;</a:t>
            </a:r>
            <a:r>
              <a:rPr lang="en-US" sz="1700" spc="5" dirty="0">
                <a:effectLst/>
                <a:latin typeface="Times New Roman" panose="02020603050405020304" pitchFamily="18" charset="0"/>
                <a:ea typeface="Times New Roman" panose="02020603050405020304" pitchFamily="18" charset="0"/>
              </a:rPr>
              <a:t> </a:t>
            </a:r>
          </a:p>
          <a:p>
            <a:pPr marL="1009015" marR="4006850" indent="0">
              <a:lnSpc>
                <a:spcPct val="110000"/>
              </a:lnSpc>
              <a:spcBef>
                <a:spcPts val="400"/>
              </a:spcBef>
              <a:spcAft>
                <a:spcPts val="0"/>
              </a:spcAft>
              <a:buNone/>
            </a:pPr>
            <a:r>
              <a:rPr lang="en-US" sz="1700" dirty="0" err="1">
                <a:effectLst/>
                <a:latin typeface="Times New Roman" panose="02020603050405020304" pitchFamily="18" charset="0"/>
                <a:ea typeface="Times New Roman" panose="02020603050405020304" pitchFamily="18" charset="0"/>
              </a:rPr>
              <a:t>sbit</a:t>
            </a:r>
            <a:r>
              <a:rPr lang="en-US" sz="1700" dirty="0">
                <a:effectLst/>
                <a:latin typeface="Times New Roman" panose="02020603050405020304" pitchFamily="18" charset="0"/>
                <a:ea typeface="Times New Roman" panose="02020603050405020304" pitchFamily="18" charset="0"/>
              </a:rPr>
              <a:t> load3=P2^2;</a:t>
            </a:r>
            <a:r>
              <a:rPr lang="en-US" sz="1700" spc="5" dirty="0">
                <a:effectLst/>
                <a:latin typeface="Times New Roman" panose="02020603050405020304" pitchFamily="18" charset="0"/>
                <a:ea typeface="Times New Roman" panose="02020603050405020304" pitchFamily="18" charset="0"/>
              </a:rPr>
              <a:t> </a:t>
            </a:r>
          </a:p>
          <a:p>
            <a:pPr marL="1009015" marR="4006850" indent="0">
              <a:lnSpc>
                <a:spcPct val="110000"/>
              </a:lnSpc>
              <a:spcBef>
                <a:spcPts val="400"/>
              </a:spcBef>
              <a:spcAft>
                <a:spcPts val="0"/>
              </a:spcAft>
              <a:buNone/>
            </a:pPr>
            <a:r>
              <a:rPr lang="en-US" sz="1700" dirty="0">
                <a:effectLst/>
                <a:latin typeface="Times New Roman" panose="02020603050405020304" pitchFamily="18" charset="0"/>
                <a:ea typeface="Times New Roman" panose="02020603050405020304" pitchFamily="18" charset="0"/>
              </a:rPr>
              <a:t>void</a:t>
            </a:r>
            <a:r>
              <a:rPr lang="en-US" sz="1700" spc="-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main(){</a:t>
            </a:r>
            <a:endParaRPr lang="en-IN" sz="1700" dirty="0">
              <a:effectLst/>
              <a:latin typeface="Times New Roman" panose="02020603050405020304" pitchFamily="18" charset="0"/>
              <a:ea typeface="Times New Roman" panose="02020603050405020304" pitchFamily="18" charset="0"/>
            </a:endParaRPr>
          </a:p>
          <a:p>
            <a:pPr marL="1009015" marR="3394710" indent="0">
              <a:lnSpc>
                <a:spcPct val="110000"/>
              </a:lnSpc>
              <a:spcBef>
                <a:spcPts val="35"/>
              </a:spcBef>
              <a:spcAft>
                <a:spcPts val="0"/>
              </a:spcAft>
              <a:buNone/>
            </a:pPr>
            <a:r>
              <a:rPr lang="en-US" sz="1700" dirty="0">
                <a:effectLst/>
                <a:latin typeface="Times New Roman" panose="02020603050405020304" pitchFamily="18" charset="0"/>
                <a:ea typeface="Times New Roman" panose="02020603050405020304" pitchFamily="18" charset="0"/>
              </a:rPr>
              <a:t>\load1=load2=load3=0;</a:t>
            </a:r>
            <a:r>
              <a:rPr lang="en-US" sz="1700" spc="5" dirty="0">
                <a:effectLst/>
                <a:latin typeface="Times New Roman" panose="02020603050405020304" pitchFamily="18" charset="0"/>
                <a:ea typeface="Times New Roman" panose="02020603050405020304" pitchFamily="18" charset="0"/>
              </a:rPr>
              <a:t> </a:t>
            </a:r>
          </a:p>
          <a:p>
            <a:pPr marL="1009015" marR="3394710" indent="0">
              <a:lnSpc>
                <a:spcPct val="110000"/>
              </a:lnSpc>
              <a:spcBef>
                <a:spcPts val="35"/>
              </a:spcBef>
              <a:spcAft>
                <a:spcPts val="0"/>
              </a:spcAft>
              <a:buNone/>
            </a:pPr>
            <a:r>
              <a:rPr lang="en-US" sz="1700" dirty="0">
                <a:effectLst/>
                <a:latin typeface="Times New Roman" panose="02020603050405020304" pitchFamily="18" charset="0"/>
                <a:ea typeface="Times New Roman" panose="02020603050405020304" pitchFamily="18" charset="0"/>
              </a:rPr>
              <a:t>sensor1=sensor2=sensor3=0;</a:t>
            </a:r>
            <a:r>
              <a:rPr lang="en-US" sz="1700" spc="-285" dirty="0">
                <a:effectLst/>
                <a:latin typeface="Times New Roman" panose="02020603050405020304" pitchFamily="18" charset="0"/>
                <a:ea typeface="Times New Roman" panose="02020603050405020304" pitchFamily="18" charset="0"/>
              </a:rPr>
              <a:t> </a:t>
            </a:r>
          </a:p>
          <a:p>
            <a:pPr marL="1009015" marR="3394710" indent="0">
              <a:lnSpc>
                <a:spcPct val="110000"/>
              </a:lnSpc>
              <a:spcBef>
                <a:spcPts val="35"/>
              </a:spcBef>
              <a:spcAft>
                <a:spcPts val="0"/>
              </a:spcAft>
              <a:buNone/>
            </a:pPr>
            <a:r>
              <a:rPr lang="en-US" sz="1700" dirty="0">
                <a:effectLst/>
                <a:latin typeface="Times New Roman" panose="02020603050405020304" pitchFamily="18" charset="0"/>
                <a:ea typeface="Times New Roman" panose="02020603050405020304" pitchFamily="18" charset="0"/>
              </a:rPr>
              <a:t>while(1){</a:t>
            </a:r>
            <a:endParaRPr lang="en-IN" sz="1700" dirty="0">
              <a:effectLst/>
              <a:latin typeface="Times New Roman" panose="02020603050405020304" pitchFamily="18" charset="0"/>
              <a:ea typeface="Times New Roman" panose="02020603050405020304" pitchFamily="18" charset="0"/>
            </a:endParaRPr>
          </a:p>
          <a:p>
            <a:pPr marL="1009015" marR="2828925" indent="0">
              <a:lnSpc>
                <a:spcPct val="110000"/>
              </a:lnSpc>
              <a:spcBef>
                <a:spcPts val="25"/>
              </a:spcBef>
              <a:spcAft>
                <a:spcPts val="0"/>
              </a:spcAft>
              <a:buNone/>
            </a:pPr>
            <a:r>
              <a:rPr lang="en-US" sz="1700" dirty="0">
                <a:effectLst/>
                <a:latin typeface="Times New Roman" panose="02020603050405020304" pitchFamily="18" charset="0"/>
                <a:ea typeface="Times New Roman" panose="02020603050405020304" pitchFamily="18" charset="0"/>
              </a:rPr>
              <a:t>if (sensor1==1){</a:t>
            </a:r>
            <a:r>
              <a:rPr lang="en-US" sz="1700" spc="5" dirty="0">
                <a:effectLst/>
                <a:latin typeface="Times New Roman" panose="02020603050405020304" pitchFamily="18" charset="0"/>
                <a:ea typeface="Times New Roman" panose="02020603050405020304" pitchFamily="18" charset="0"/>
              </a:rPr>
              <a:t> </a:t>
            </a:r>
            <a:r>
              <a:rPr lang="en-US" sz="1700" spc="-5" dirty="0">
                <a:effectLst/>
                <a:latin typeface="Times New Roman" panose="02020603050405020304" pitchFamily="18" charset="0"/>
                <a:ea typeface="Times New Roman" panose="02020603050405020304" pitchFamily="18" charset="0"/>
              </a:rPr>
              <a:t>load1=1;load2=0;load3=0;</a:t>
            </a:r>
            <a:endParaRPr lang="en-IN" sz="1700" dirty="0">
              <a:effectLst/>
              <a:latin typeface="Times New Roman" panose="02020603050405020304" pitchFamily="18" charset="0"/>
              <a:ea typeface="Times New Roman" panose="02020603050405020304" pitchFamily="18" charset="0"/>
            </a:endParaRPr>
          </a:p>
          <a:p>
            <a:pPr marL="1009015" indent="0">
              <a:lnSpc>
                <a:spcPct val="110000"/>
              </a:lnSpc>
              <a:buNone/>
            </a:pPr>
            <a:r>
              <a:rPr lang="en-US" sz="1700" dirty="0">
                <a:effectLst/>
                <a:latin typeface="Times New Roman" panose="02020603050405020304" pitchFamily="18" charset="0"/>
                <a:ea typeface="Times New Roman" panose="02020603050405020304" pitchFamily="18" charset="0"/>
              </a:rPr>
              <a:t>}</a:t>
            </a:r>
            <a:endParaRPr lang="en-IN" sz="1700" dirty="0">
              <a:effectLst/>
              <a:latin typeface="Times New Roman" panose="02020603050405020304" pitchFamily="18" charset="0"/>
              <a:ea typeface="Times New Roman" panose="02020603050405020304" pitchFamily="18" charset="0"/>
            </a:endParaRPr>
          </a:p>
          <a:p>
            <a:pPr marL="1009015" marR="2828925" indent="0">
              <a:lnSpc>
                <a:spcPct val="110000"/>
              </a:lnSpc>
              <a:spcBef>
                <a:spcPts val="20"/>
              </a:spcBef>
              <a:spcAft>
                <a:spcPts val="0"/>
              </a:spcAft>
              <a:buNone/>
            </a:pPr>
            <a:r>
              <a:rPr lang="en-US" sz="1700" dirty="0">
                <a:effectLst/>
                <a:latin typeface="Times New Roman" panose="02020603050405020304" pitchFamily="18" charset="0"/>
                <a:ea typeface="Times New Roman" panose="02020603050405020304" pitchFamily="18" charset="0"/>
              </a:rPr>
              <a:t>if (sensor2==1){</a:t>
            </a:r>
            <a:r>
              <a:rPr lang="en-US" sz="1700" spc="5" dirty="0">
                <a:effectLst/>
                <a:latin typeface="Times New Roman" panose="02020603050405020304" pitchFamily="18" charset="0"/>
                <a:ea typeface="Times New Roman" panose="02020603050405020304" pitchFamily="18" charset="0"/>
              </a:rPr>
              <a:t> </a:t>
            </a:r>
            <a:r>
              <a:rPr lang="en-US" sz="1700" spc="-5" dirty="0">
                <a:effectLst/>
                <a:latin typeface="Times New Roman" panose="02020603050405020304" pitchFamily="18" charset="0"/>
                <a:ea typeface="Times New Roman" panose="02020603050405020304" pitchFamily="18" charset="0"/>
              </a:rPr>
              <a:t>load1=0;load2=1;load3=0;</a:t>
            </a:r>
            <a:endParaRPr lang="en-IN" sz="1700" dirty="0">
              <a:effectLst/>
              <a:latin typeface="Times New Roman" panose="02020603050405020304" pitchFamily="18" charset="0"/>
              <a:ea typeface="Times New Roman" panose="02020603050405020304" pitchFamily="18" charset="0"/>
            </a:endParaRPr>
          </a:p>
          <a:p>
            <a:pPr marL="1009015" indent="0">
              <a:lnSpc>
                <a:spcPct val="110000"/>
              </a:lnSpc>
              <a:buNone/>
            </a:pPr>
            <a:r>
              <a:rPr lang="en-US" sz="1700" dirty="0">
                <a:effectLst/>
                <a:latin typeface="Times New Roman" panose="02020603050405020304" pitchFamily="18" charset="0"/>
                <a:ea typeface="Times New Roman" panose="02020603050405020304" pitchFamily="18" charset="0"/>
              </a:rPr>
              <a:t>}</a:t>
            </a:r>
            <a:endParaRPr lang="en-IN" sz="1700" dirty="0">
              <a:effectLst/>
              <a:latin typeface="Times New Roman" panose="02020603050405020304" pitchFamily="18" charset="0"/>
              <a:ea typeface="Times New Roman" panose="02020603050405020304" pitchFamily="18" charset="0"/>
            </a:endParaRPr>
          </a:p>
          <a:p>
            <a:pPr marL="1009015" marR="2828925" indent="0">
              <a:lnSpc>
                <a:spcPct val="110000"/>
              </a:lnSpc>
              <a:spcBef>
                <a:spcPts val="25"/>
              </a:spcBef>
              <a:spcAft>
                <a:spcPts val="0"/>
              </a:spcAft>
              <a:buNone/>
            </a:pPr>
            <a:r>
              <a:rPr lang="en-US" sz="1700" dirty="0">
                <a:effectLst/>
                <a:latin typeface="Times New Roman" panose="02020603050405020304" pitchFamily="18" charset="0"/>
                <a:ea typeface="Times New Roman" panose="02020603050405020304" pitchFamily="18" charset="0"/>
              </a:rPr>
              <a:t>if (sensor3==1){</a:t>
            </a:r>
            <a:r>
              <a:rPr lang="en-US" sz="1700" spc="5" dirty="0">
                <a:effectLst/>
                <a:latin typeface="Times New Roman" panose="02020603050405020304" pitchFamily="18" charset="0"/>
                <a:ea typeface="Times New Roman" panose="02020603050405020304" pitchFamily="18" charset="0"/>
              </a:rPr>
              <a:t> </a:t>
            </a:r>
            <a:r>
              <a:rPr lang="en-US" sz="1700" spc="-5" dirty="0">
                <a:effectLst/>
                <a:latin typeface="Times New Roman" panose="02020603050405020304" pitchFamily="18" charset="0"/>
                <a:ea typeface="Times New Roman" panose="02020603050405020304" pitchFamily="18" charset="0"/>
              </a:rPr>
              <a:t>load1=0;load2=0;load3=1;</a:t>
            </a:r>
            <a:endParaRPr lang="en-IN" sz="1700" dirty="0">
              <a:effectLst/>
              <a:latin typeface="Times New Roman" panose="02020603050405020304" pitchFamily="18" charset="0"/>
              <a:ea typeface="Times New Roman" panose="02020603050405020304" pitchFamily="18" charset="0"/>
            </a:endParaRPr>
          </a:p>
          <a:p>
            <a:pPr marL="1009015" indent="0">
              <a:lnSpc>
                <a:spcPct val="110000"/>
              </a:lnSpc>
              <a:buNone/>
            </a:pPr>
            <a:r>
              <a:rPr lang="en-US" sz="1700" dirty="0">
                <a:effectLst/>
                <a:latin typeface="Times New Roman" panose="02020603050405020304" pitchFamily="18" charset="0"/>
                <a:ea typeface="Times New Roman" panose="02020603050405020304" pitchFamily="18" charset="0"/>
              </a:rPr>
              <a:t>}</a:t>
            </a:r>
          </a:p>
          <a:p>
            <a:pPr marL="1009015" indent="0">
              <a:lnSpc>
                <a:spcPct val="110000"/>
              </a:lnSpc>
              <a:buNone/>
            </a:pPr>
            <a:r>
              <a:rPr lang="en-IN" sz="1700" dirty="0">
                <a:latin typeface="Times New Roman" panose="02020603050405020304" pitchFamily="18" charset="0"/>
                <a:ea typeface="Times New Roman" panose="02020603050405020304" pitchFamily="18" charset="0"/>
              </a:rPr>
              <a:t>}</a:t>
            </a:r>
          </a:p>
          <a:p>
            <a:pPr marL="1009015" indent="0">
              <a:lnSpc>
                <a:spcPct val="110000"/>
              </a:lnSpc>
              <a:buNone/>
            </a:pPr>
            <a:r>
              <a:rPr lang="en-IN" sz="1700" dirty="0">
                <a:latin typeface="Times New Roman" panose="02020603050405020304" pitchFamily="18" charset="0"/>
                <a:ea typeface="Times New Roman" panose="02020603050405020304" pitchFamily="18" charset="0"/>
              </a:rPr>
              <a:t>}</a:t>
            </a:r>
            <a:endParaRPr lang="en-IN" sz="17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7412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A83A9-8023-9548-7338-A44D5C997A23}"/>
              </a:ext>
            </a:extLst>
          </p:cNvPr>
          <p:cNvSpPr>
            <a:spLocks noGrp="1"/>
          </p:cNvSpPr>
          <p:nvPr>
            <p:ph idx="1"/>
          </p:nvPr>
        </p:nvSpPr>
        <p:spPr>
          <a:xfrm>
            <a:off x="1311007" y="2390659"/>
            <a:ext cx="8416887" cy="3525399"/>
          </a:xfrm>
        </p:spPr>
        <p:txBody>
          <a:bodyPr>
            <a:normAutofit/>
          </a:bodyPr>
          <a:lstStyle/>
          <a:p>
            <a:pPr>
              <a:lnSpc>
                <a:spcPct val="150000"/>
              </a:lnSpc>
              <a:buSzPts val="1200"/>
              <a:buFont typeface="Wingdings" panose="05000000000000000000" pitchFamily="2" charset="2"/>
              <a:buChar char="Ø"/>
              <a:tabLst>
                <a:tab pos="82613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Parking</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Lightings.</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lnSpc>
                <a:spcPct val="150000"/>
              </a:lnSpc>
              <a:spcBef>
                <a:spcPts val="175"/>
              </a:spcBef>
              <a:buSzPts val="1200"/>
              <a:buFont typeface="Wingdings" panose="05000000000000000000" pitchFamily="2" charset="2"/>
              <a:buChar char=""/>
              <a:tabLst>
                <a:tab pos="82613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Streetlights.</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lnSpc>
                <a:spcPct val="150000"/>
              </a:lnSpc>
              <a:spcBef>
                <a:spcPts val="145"/>
              </a:spcBef>
              <a:buSzPts val="1200"/>
              <a:buFont typeface="Wingdings" panose="05000000000000000000" pitchFamily="2" charset="2"/>
              <a:buChar char=""/>
              <a:tabLst>
                <a:tab pos="82613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Garden</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Lights.</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lnSpc>
                <a:spcPct val="150000"/>
              </a:lnSpc>
              <a:spcBef>
                <a:spcPts val="170"/>
              </a:spcBef>
              <a:buSzPts val="1200"/>
              <a:buFont typeface="Wingdings" panose="05000000000000000000" pitchFamily="2" charset="2"/>
              <a:buChar char=""/>
              <a:tabLst>
                <a:tab pos="82613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Highways.</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lnSpc>
                <a:spcPct val="150000"/>
              </a:lnSpc>
              <a:spcBef>
                <a:spcPts val="145"/>
              </a:spcBef>
              <a:buSzPts val="1200"/>
              <a:buFont typeface="Wingdings" panose="05000000000000000000" pitchFamily="2" charset="2"/>
              <a:buChar char=""/>
              <a:tabLst>
                <a:tab pos="82613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At</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the</a:t>
            </a:r>
            <a:r>
              <a:rPr lang="en-US" sz="20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Industries.</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lnSpc>
                <a:spcPct val="150000"/>
              </a:lnSpc>
              <a:spcBef>
                <a:spcPts val="170"/>
              </a:spcBef>
              <a:buSzPts val="1200"/>
              <a:buFont typeface="Wingdings" panose="05000000000000000000" pitchFamily="2" charset="2"/>
              <a:buChar char=""/>
              <a:tabLst>
                <a:tab pos="82613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Parking</a:t>
            </a:r>
            <a:r>
              <a:rPr lang="en-US" sz="20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lots</a:t>
            </a:r>
            <a:r>
              <a:rPr lang="en-US" sz="20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at malls</a:t>
            </a:r>
            <a:r>
              <a:rPr lang="en-US" sz="20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and</a:t>
            </a:r>
            <a:r>
              <a:rPr lang="en-US" sz="20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open</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places.</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4" name="TextBox 3">
            <a:extLst>
              <a:ext uri="{FF2B5EF4-FFF2-40B4-BE49-F238E27FC236}">
                <a16:creationId xmlns:a16="http://schemas.microsoft.com/office/drawing/2014/main" id="{69C3296A-BDF2-20A3-CBC8-92812208B965}"/>
              </a:ext>
            </a:extLst>
          </p:cNvPr>
          <p:cNvSpPr txBox="1"/>
          <p:nvPr/>
        </p:nvSpPr>
        <p:spPr>
          <a:xfrm>
            <a:off x="572877" y="1508835"/>
            <a:ext cx="6103344" cy="697499"/>
          </a:xfrm>
          <a:prstGeom prst="rect">
            <a:avLst/>
          </a:prstGeom>
          <a:noFill/>
          <a:ln>
            <a:solidFill>
              <a:schemeClr val="bg1"/>
            </a:solidFill>
          </a:ln>
        </p:spPr>
        <p:txBody>
          <a:bodyPr wrap="square">
            <a:spAutoFit/>
          </a:bodyPr>
          <a:lstStyle/>
          <a:p>
            <a:pPr>
              <a:lnSpc>
                <a:spcPct val="150000"/>
              </a:lnSpc>
              <a:spcBef>
                <a:spcPts val="50"/>
              </a:spcBef>
            </a:pPr>
            <a:r>
              <a:rPr lang="en-IN" sz="3000" dirty="0">
                <a:solidFill>
                  <a:schemeClr val="accent1">
                    <a:lumMod val="75000"/>
                  </a:schemeClr>
                </a:solidFill>
                <a:latin typeface="Arial Rounded MT Bold" panose="020F0704030504030204" pitchFamily="34" charset="0"/>
                <a:ea typeface="Wingdings" panose="05000000000000000000" pitchFamily="2" charset="2"/>
                <a:cs typeface="Arial" panose="020B0604020202020204" pitchFamily="34" charset="0"/>
              </a:rPr>
              <a:t>Applications</a:t>
            </a:r>
            <a:r>
              <a:rPr lang="en-IN" sz="1600" dirty="0">
                <a:latin typeface="Times New Roman" panose="02020603050405020304" pitchFamily="18" charset="0"/>
                <a:ea typeface="Wingdings" panose="05000000000000000000" pitchFamily="2" charset="2"/>
                <a:cs typeface="Wingdings" panose="05000000000000000000" pitchFamily="2" charset="2"/>
              </a:rPr>
              <a:t>:</a:t>
            </a:r>
            <a:endParaRPr lang="en-IN" sz="1600" dirty="0">
              <a:effectLst/>
              <a:latin typeface="Times New Roman" panose="02020603050405020304" pitchFamily="18"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253174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76D5-0FD5-841A-F898-2A346A0CD8F0}"/>
              </a:ext>
            </a:extLst>
          </p:cNvPr>
          <p:cNvSpPr>
            <a:spLocks noGrp="1"/>
          </p:cNvSpPr>
          <p:nvPr>
            <p:ph type="title"/>
          </p:nvPr>
        </p:nvSpPr>
        <p:spPr>
          <a:xfrm>
            <a:off x="539827" y="1206347"/>
            <a:ext cx="10745118" cy="782197"/>
          </a:xfrm>
        </p:spPr>
        <p:txBody>
          <a:bodyPr>
            <a:normAutofit/>
          </a:bodyPr>
          <a:lstStyle/>
          <a:p>
            <a:r>
              <a:rPr lang="en-IN" sz="3000" dirty="0">
                <a:solidFill>
                  <a:schemeClr val="accent1">
                    <a:lumMod val="75000"/>
                  </a:schemeClr>
                </a:solidFill>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72D3A7DA-406D-A482-6F45-A7C4964FA017}"/>
              </a:ext>
            </a:extLst>
          </p:cNvPr>
          <p:cNvSpPr>
            <a:spLocks noGrp="1"/>
          </p:cNvSpPr>
          <p:nvPr>
            <p:ph idx="1"/>
          </p:nvPr>
        </p:nvSpPr>
        <p:spPr>
          <a:xfrm>
            <a:off x="1123720" y="2445745"/>
            <a:ext cx="9430439" cy="3205908"/>
          </a:xfrm>
        </p:spPr>
        <p:txBody>
          <a:bodyPr vert="horz" lIns="91440" tIns="45720" rIns="91440" bIns="45720" anchor="t">
            <a:normAutofit/>
          </a:bodyPr>
          <a:lstStyle/>
          <a:p>
            <a:r>
              <a:rPr lang="en-IN" sz="1900" dirty="0">
                <a:effectLst/>
                <a:latin typeface="Times New Roman"/>
                <a:ea typeface="Calibri" panose="020F0502020204030204" pitchFamily="34" charset="0"/>
                <a:cs typeface="Times New Roman"/>
              </a:rPr>
              <a:t>This project of ‘‘AUTOMATIC STRRET ALERTING SYSTEM’’ is a cost effective, practical, </a:t>
            </a:r>
            <a:r>
              <a:rPr lang="en-IN" sz="1900" dirty="0">
                <a:latin typeface="Times New Roman"/>
                <a:ea typeface="Calibri" panose="020F0502020204030204" pitchFamily="34" charset="0"/>
                <a:cs typeface="Times New Roman"/>
              </a:rPr>
              <a:t>eco-friendly</a:t>
            </a:r>
            <a:r>
              <a:rPr lang="en-IN" sz="1900" dirty="0">
                <a:effectLst/>
                <a:latin typeface="Times New Roman"/>
                <a:ea typeface="Calibri" panose="020F0502020204030204" pitchFamily="34" charset="0"/>
                <a:cs typeface="Times New Roman"/>
              </a:rPr>
              <a:t> and the safest way to save energy. It clearly tackles the two problems that world is facing today, saving of energy and also disposal of incandescent lamps, very efficiently</a:t>
            </a:r>
            <a:endParaRPr lang="en-IN" sz="1900" dirty="0">
              <a:latin typeface="Times New Roman"/>
              <a:cs typeface="Times New Roman"/>
            </a:endParaRPr>
          </a:p>
        </p:txBody>
      </p:sp>
    </p:spTree>
    <p:extLst>
      <p:ext uri="{BB962C8B-B14F-4D97-AF65-F5344CB8AC3E}">
        <p14:creationId xmlns:p14="http://schemas.microsoft.com/office/powerpoint/2010/main" val="265687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AC2E-5039-970B-9050-AFAD9C49377D}"/>
              </a:ext>
            </a:extLst>
          </p:cNvPr>
          <p:cNvSpPr>
            <a:spLocks noGrp="1"/>
          </p:cNvSpPr>
          <p:nvPr>
            <p:ph type="title"/>
          </p:nvPr>
        </p:nvSpPr>
        <p:spPr/>
        <p:txBody>
          <a:bodyPr vert="horz" lIns="0" tIns="45720" rIns="0" bIns="0" anchor="b">
            <a:normAutofit/>
          </a:bodyPr>
          <a:lstStyle/>
          <a:p>
            <a:r>
              <a:rPr lang="en-US" sz="3000" err="1">
                <a:latin typeface="Arial Rounded MT Bold"/>
              </a:rPr>
              <a:t>Bibilography</a:t>
            </a:r>
            <a:endParaRPr lang="en-US" sz="3000">
              <a:latin typeface="Arial Rounded MT Bold"/>
            </a:endParaRPr>
          </a:p>
        </p:txBody>
      </p:sp>
      <p:sp>
        <p:nvSpPr>
          <p:cNvPr id="3" name="Content Placeholder 2">
            <a:extLst>
              <a:ext uri="{FF2B5EF4-FFF2-40B4-BE49-F238E27FC236}">
                <a16:creationId xmlns:a16="http://schemas.microsoft.com/office/drawing/2014/main" id="{EAF63F17-BFA9-CE04-E95A-80D7310FE79C}"/>
              </a:ext>
            </a:extLst>
          </p:cNvPr>
          <p:cNvSpPr>
            <a:spLocks noGrp="1"/>
          </p:cNvSpPr>
          <p:nvPr>
            <p:ph idx="1"/>
          </p:nvPr>
        </p:nvSpPr>
        <p:spPr/>
        <p:txBody>
          <a:bodyPr vert="horz" lIns="91440" tIns="45720" rIns="91440" bIns="45720" anchor="t">
            <a:normAutofit/>
          </a:bodyPr>
          <a:lstStyle/>
          <a:p>
            <a:pPr lvl="0" algn="just" rtl="0">
              <a:buChar char="•"/>
            </a:pPr>
            <a:r>
              <a:rPr lang="en-US" sz="1900" dirty="0">
                <a:latin typeface="Times New Roman"/>
                <a:ea typeface="Times New Roman"/>
                <a:cs typeface="Times New Roman"/>
                <a:hlinkClick r:id="rId2"/>
              </a:rPr>
              <a:t>https://rcciit.org/students_projects/projects/ece/2018/GR14.pdf</a:t>
            </a:r>
            <a:r>
              <a:rPr lang="en-US" sz="1900" dirty="0">
                <a:latin typeface="Times New Roman"/>
                <a:ea typeface="Times New Roman"/>
                <a:cs typeface="Times New Roman"/>
              </a:rPr>
              <a:t> </a:t>
            </a:r>
          </a:p>
          <a:p>
            <a:pPr lvl="0" algn="just" rtl="0">
              <a:buChar char="•"/>
            </a:pPr>
            <a:r>
              <a:rPr lang="en-US" sz="1900" dirty="0">
                <a:latin typeface="Times New Roman"/>
                <a:ea typeface="Times New Roman"/>
                <a:cs typeface="Times New Roman"/>
                <a:hlinkClick r:id="rId3"/>
              </a:rPr>
              <a:t>file:///C:/Users/dachu/Downloads/project%20work.pdf</a:t>
            </a:r>
            <a:r>
              <a:rPr lang="en-US" sz="1900" dirty="0">
                <a:latin typeface="Times New Roman"/>
                <a:ea typeface="Times New Roman"/>
                <a:cs typeface="Times New Roman"/>
              </a:rPr>
              <a:t> </a:t>
            </a:r>
          </a:p>
          <a:p>
            <a:pPr algn="just">
              <a:buChar char="•"/>
            </a:pPr>
            <a:r>
              <a:rPr lang="en-US" sz="1900" err="1">
                <a:latin typeface="Times New Roman"/>
                <a:ea typeface="Times New Roman"/>
                <a:cs typeface="Times New Roman"/>
              </a:rPr>
              <a:t>Vishalsoni</a:t>
            </a:r>
            <a:r>
              <a:rPr lang="en-US" sz="1900" dirty="0">
                <a:latin typeface="Times New Roman"/>
                <a:ea typeface="Times New Roman"/>
                <a:cs typeface="Times New Roman"/>
              </a:rPr>
              <a:t> India ‘Smart Street Light Using IR Sensor with Arduino’, 2018. [Online]. </a:t>
            </a:r>
            <a:r>
              <a:rPr lang="en-US" sz="1900" err="1">
                <a:latin typeface="Times New Roman"/>
                <a:ea typeface="Times New Roman"/>
                <a:cs typeface="Times New Roman"/>
              </a:rPr>
              <a:t>Available:https</a:t>
            </a:r>
            <a:r>
              <a:rPr lang="en-US" sz="1900" dirty="0">
                <a:latin typeface="Times New Roman"/>
                <a:ea typeface="Times New Roman"/>
                <a:cs typeface="Times New Roman"/>
              </a:rPr>
              <a:t>://</a:t>
            </a:r>
            <a:r>
              <a:rPr lang="en-US" sz="1900" dirty="0">
                <a:latin typeface="Times New Roman"/>
                <a:ea typeface="Times New Roman"/>
                <a:cs typeface="Times New Roman"/>
                <a:hlinkClick r:id="rId4"/>
              </a:rPr>
              <a:t>www.instructables.com/id/Smart-Street-Light-Using-Ir-Sensor-</a:t>
            </a:r>
            <a:r>
              <a:rPr lang="en-US" sz="1900" dirty="0">
                <a:latin typeface="Times New Roman"/>
                <a:ea typeface="Times New Roman"/>
                <a:cs typeface="Times New Roman"/>
              </a:rPr>
              <a:t> With Arduino/ [Accessed: 16- May- 2019]. </a:t>
            </a:r>
          </a:p>
          <a:p>
            <a:pPr algn="just">
              <a:buClr>
                <a:srgbClr val="626B1A"/>
              </a:buClr>
              <a:buChar char="•"/>
            </a:pPr>
            <a:r>
              <a:rPr lang="en-US" sz="1900" err="1">
                <a:latin typeface="Times New Roman"/>
                <a:cs typeface="Times New Roman"/>
              </a:rPr>
              <a:t>Available:https</a:t>
            </a:r>
            <a:r>
              <a:rPr lang="en-US" sz="1900" dirty="0">
                <a:latin typeface="Times New Roman"/>
                <a:cs typeface="Times New Roman"/>
              </a:rPr>
              <a:t>://</a:t>
            </a:r>
            <a:r>
              <a:rPr lang="en-US" sz="1900" u="sng" dirty="0">
                <a:latin typeface="Times New Roman"/>
                <a:cs typeface="Times New Roman"/>
                <a:hlinkClick r:id="rId5"/>
              </a:rPr>
              <a:t>www.google.com/search?q=wastage+of+energy+street+lights&amp;rlz=1C1</a:t>
            </a:r>
            <a:r>
              <a:rPr lang="en-US" sz="1900" dirty="0">
                <a:latin typeface="Times New Roman"/>
                <a:cs typeface="Times New Roman"/>
              </a:rPr>
              <a:t> CHBD_enIN777IN777&amp;source=</a:t>
            </a:r>
            <a:r>
              <a:rPr lang="en-US" sz="1900" err="1">
                <a:latin typeface="Times New Roman"/>
                <a:cs typeface="Times New Roman"/>
              </a:rPr>
              <a:t>lnms&amp;tbm</a:t>
            </a:r>
            <a:r>
              <a:rPr lang="en-US" sz="1900" dirty="0">
                <a:latin typeface="Times New Roman"/>
                <a:cs typeface="Times New Roman"/>
              </a:rPr>
              <a:t>=</a:t>
            </a:r>
            <a:r>
              <a:rPr lang="en-US" sz="1900" err="1">
                <a:latin typeface="Times New Roman"/>
                <a:cs typeface="Times New Roman"/>
              </a:rPr>
              <a:t>isch&amp;sa</a:t>
            </a:r>
            <a:r>
              <a:rPr lang="en-US" sz="1900" dirty="0">
                <a:latin typeface="Times New Roman"/>
                <a:cs typeface="Times New Roman"/>
              </a:rPr>
              <a:t>=</a:t>
            </a:r>
            <a:r>
              <a:rPr lang="en-US" sz="1900" err="1">
                <a:latin typeface="Times New Roman"/>
                <a:cs typeface="Times New Roman"/>
              </a:rPr>
              <a:t>X&amp;ved</a:t>
            </a:r>
            <a:r>
              <a:rPr lang="en-US" sz="1900" dirty="0">
                <a:latin typeface="Times New Roman"/>
                <a:cs typeface="Times New Roman"/>
              </a:rPr>
              <a:t>=0ahUKEwjZ0tmo153iAhXp7nMBHZS7BlUQ_AUIDigB&amp;biw=1920&amp;bih=969#imgrc=go9kkfP6nJ6IeM:</a:t>
            </a:r>
          </a:p>
          <a:p>
            <a:pPr algn="just">
              <a:buClr>
                <a:srgbClr val="626B1A"/>
              </a:buClr>
            </a:pPr>
            <a:r>
              <a:rPr lang="en-US" sz="1900">
                <a:latin typeface="Times New Roman"/>
                <a:cs typeface="Times New Roman"/>
              </a:rPr>
              <a:t>D. A. Devi and A. Kumar, Design and Implementation of CPLD based Solar Power Saving System for Street Lights and Automatic Traffic Controller, International Journal of Scientific and Research Publications, Vol. 2, Issue11, November 2012.</a:t>
            </a:r>
          </a:p>
          <a:p>
            <a:pPr algn="just">
              <a:buClr>
                <a:srgbClr val="626B1A"/>
              </a:buClr>
            </a:pPr>
            <a:r>
              <a:rPr lang="en-US" sz="1900">
                <a:latin typeface="Times New Roman"/>
                <a:cs typeface="Times New Roman"/>
              </a:rPr>
              <a:t>K. S. Sudhakar, A. A. Anil, K. C. Ashok and S. S. Bhaskar, Automatic Street Light Control System, International Journal of Emerging Technology and Advanced Engineering, Vol. 3, May 2013.</a:t>
            </a:r>
          </a:p>
          <a:p>
            <a:pPr algn="just">
              <a:buClr>
                <a:srgbClr val="626B1A"/>
              </a:buClr>
              <a:buChar char="•"/>
            </a:pPr>
            <a:endParaRPr lang="en-US" sz="1900" dirty="0">
              <a:latin typeface="Times New Roman"/>
              <a:cs typeface="Times New Roman"/>
            </a:endParaRPr>
          </a:p>
        </p:txBody>
      </p:sp>
    </p:spTree>
    <p:extLst>
      <p:ext uri="{BB962C8B-B14F-4D97-AF65-F5344CB8AC3E}">
        <p14:creationId xmlns:p14="http://schemas.microsoft.com/office/powerpoint/2010/main" val="320973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B8D39-ADC6-CCD0-59D8-A963754E423B}"/>
              </a:ext>
            </a:extLst>
          </p:cNvPr>
          <p:cNvSpPr>
            <a:spLocks noGrp="1"/>
          </p:cNvSpPr>
          <p:nvPr>
            <p:ph idx="1"/>
          </p:nvPr>
        </p:nvSpPr>
        <p:spPr>
          <a:xfrm>
            <a:off x="609600" y="1145754"/>
            <a:ext cx="10972800" cy="5178846"/>
          </a:xfrm>
        </p:spPr>
        <p:txBody>
          <a:bodyPr>
            <a:normAutofit/>
          </a:bodyPr>
          <a:lstStyle/>
          <a:p>
            <a:pPr marL="0" indent="0" algn="ctr">
              <a:buNone/>
            </a:pPr>
            <a:endParaRPr lang="en-IN" sz="5000" dirty="0"/>
          </a:p>
          <a:p>
            <a:pPr marL="0" indent="0" algn="ctr">
              <a:buNone/>
            </a:pPr>
            <a:endParaRPr lang="en-IN" sz="5000" dirty="0"/>
          </a:p>
          <a:p>
            <a:pPr marL="0" indent="0" algn="ctr">
              <a:buNone/>
            </a:pPr>
            <a:r>
              <a:rPr lang="en-IN" sz="9000" b="1" dirty="0">
                <a:solidFill>
                  <a:schemeClr val="accent2">
                    <a:lumMod val="7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327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Arial Rounded MT Bold" panose="020F0704030504030204" pitchFamily="34" charset="0"/>
              </a:rPr>
              <a:t>INTRODUCTION:</a:t>
            </a:r>
          </a:p>
        </p:txBody>
      </p:sp>
      <p:sp>
        <p:nvSpPr>
          <p:cNvPr id="2" name="Content Placeholder 1"/>
          <p:cNvSpPr>
            <a:spLocks noGrp="1"/>
          </p:cNvSpPr>
          <p:nvPr>
            <p:ph idx="1"/>
          </p:nvPr>
        </p:nvSpPr>
        <p:spPr>
          <a:xfrm>
            <a:off x="609600" y="2236425"/>
            <a:ext cx="4983892" cy="3801910"/>
          </a:xfrm>
        </p:spPr>
        <p:txBody>
          <a:bodyPr>
            <a:normAutofit/>
          </a:bodyPr>
          <a:lstStyle/>
          <a:p>
            <a:pPr>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Times New Roman" panose="02020603050405020304" pitchFamily="18" charset="0"/>
              </a:rPr>
              <a:t>Intelligent street lighting systems have gained popularity in recent years due to their energy-saving and cost-effective capabilities. These systems use sensors and other smart technologies to automatically adjust lighting levels based on factors such as traffic density, time of day, and weather conditions. The integration of microcontrollers, such as the 8051, has further enhanced the capabilities of intelligent street lighting systems by allowing for greater control and flexibility in programming.  </a:t>
            </a:r>
          </a:p>
          <a:p>
            <a:pPr>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52A89EFF-2E39-E244-6C96-23D72460F6A9}"/>
              </a:ext>
            </a:extLst>
          </p:cNvPr>
          <p:cNvPicPr/>
          <p:nvPr/>
        </p:nvPicPr>
        <p:blipFill>
          <a:blip r:embed="rId2"/>
          <a:stretch>
            <a:fillRect/>
          </a:stretch>
        </p:blipFill>
        <p:spPr>
          <a:xfrm>
            <a:off x="5918885" y="2236425"/>
            <a:ext cx="4905633" cy="2895747"/>
          </a:xfrm>
          <a:prstGeom prst="rect">
            <a:avLst/>
          </a:prstGeom>
        </p:spPr>
      </p:pic>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000" b="1" dirty="0">
                <a:latin typeface="Arial Rounded MT Bold" panose="020F0704030504030204" pitchFamily="34" charset="0"/>
              </a:rPr>
              <a:t>Aim of the project:</a:t>
            </a:r>
          </a:p>
        </p:txBody>
      </p:sp>
      <p:sp>
        <p:nvSpPr>
          <p:cNvPr id="2" name="Content Placeholder 1"/>
          <p:cNvSpPr>
            <a:spLocks noGrp="1"/>
          </p:cNvSpPr>
          <p:nvPr>
            <p:ph idx="1"/>
          </p:nvPr>
        </p:nvSpPr>
        <p:spPr>
          <a:xfrm>
            <a:off x="1087394" y="2347784"/>
            <a:ext cx="9366421" cy="2957384"/>
          </a:xfrm>
        </p:spPr>
        <p:txBody>
          <a:bodyPr/>
          <a:lstStyle/>
          <a:p>
            <a:pPr>
              <a:lnSpc>
                <a:spcPct val="150000"/>
              </a:lnSpc>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Times New Roman" panose="02020603050405020304" pitchFamily="18" charset="0"/>
              </a:rPr>
              <a:t>The aim of implementing an intelligent street lighting system with 8051 microcontroller is to provide an efficient and cost-effective solution for urban lighting. This system uses sensors and smart technologies to automatically switch on and off lighting based on various factors such as traffic density, time of day, and weather conditions. </a:t>
            </a:r>
          </a:p>
          <a:p>
            <a:pPr>
              <a:lnSpc>
                <a:spcPct val="150000"/>
              </a:lnSpc>
              <a:buFont typeface="Wingdings" panose="05000000000000000000" pitchFamily="2" charset="2"/>
              <a:buChar char="Ø"/>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9431" y="1222871"/>
            <a:ext cx="10972800" cy="811875"/>
          </a:xfrm>
        </p:spPr>
        <p:txBody>
          <a:bodyPr>
            <a:noAutofit/>
          </a:bodyPr>
          <a:lstStyle/>
          <a:p>
            <a:r>
              <a:rPr lang="en-US" sz="3000" b="1" dirty="0">
                <a:solidFill>
                  <a:schemeClr val="accent2">
                    <a:lumMod val="50000"/>
                  </a:schemeClr>
                </a:solidFill>
                <a:latin typeface="Arial Rounded MT Bold" panose="020F0704030504030204" pitchFamily="34" charset="0"/>
              </a:rPr>
              <a:t>Software required:</a:t>
            </a:r>
          </a:p>
        </p:txBody>
      </p:sp>
      <p:sp>
        <p:nvSpPr>
          <p:cNvPr id="12" name="Content Placeholder 11">
            <a:extLst>
              <a:ext uri="{FF2B5EF4-FFF2-40B4-BE49-F238E27FC236}">
                <a16:creationId xmlns:a16="http://schemas.microsoft.com/office/drawing/2014/main" id="{00753D3B-BEF1-1B34-FCC9-0F2EB4D3B36B}"/>
              </a:ext>
            </a:extLst>
          </p:cNvPr>
          <p:cNvSpPr>
            <a:spLocks noGrp="1"/>
          </p:cNvSpPr>
          <p:nvPr>
            <p:ph idx="1"/>
          </p:nvPr>
        </p:nvSpPr>
        <p:spPr>
          <a:xfrm>
            <a:off x="881449" y="2314832"/>
            <a:ext cx="10338486" cy="4009768"/>
          </a:xfrm>
        </p:spPr>
        <p:txBody>
          <a:bodyPr/>
          <a:lstStyle/>
          <a:p>
            <a:pPr lvl="0" algn="just" fontAlgn="base">
              <a:lnSpc>
                <a:spcPct val="110000"/>
              </a:lnSpc>
              <a:spcAft>
                <a:spcPts val="790"/>
              </a:spcAft>
              <a:buClr>
                <a:srgbClr val="000000"/>
              </a:buClr>
              <a:buSzPts val="1200"/>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Keil μ Vision-5:</a:t>
            </a:r>
            <a:r>
              <a:rPr lang="en-I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Arial" panose="020B0604020202020204" pitchFamily="34" charset="0"/>
              </a:rPr>
              <a:t> </a:t>
            </a:r>
            <a:endParaRPr lang="en-IN" sz="1800" b="1" kern="100" dirty="0">
              <a:solidFill>
                <a:srgbClr val="000000"/>
              </a:solidFill>
              <a:uFill>
                <a:solidFill>
                  <a:srgbClr val="000000"/>
                </a:solidFill>
              </a:uFill>
              <a:latin typeface="Arial" panose="020B0604020202020204" pitchFamily="34" charset="0"/>
              <a:ea typeface="Calibri" panose="020F0502020204030204" pitchFamily="34" charset="0"/>
              <a:cs typeface="Arial" panose="020B0604020202020204" pitchFamily="34" charset="0"/>
            </a:endParaRPr>
          </a:p>
          <a:p>
            <a:pPr marL="0" lvl="0" indent="0" algn="just" fontAlgn="base">
              <a:lnSpc>
                <a:spcPct val="110000"/>
              </a:lnSpc>
              <a:spcAft>
                <a:spcPts val="790"/>
              </a:spcAft>
              <a:buClr>
                <a:srgbClr val="000000"/>
              </a:buClr>
              <a:buSzPts val="1200"/>
              <a:buNone/>
            </a:pPr>
            <a:r>
              <a:rPr lang="en-IN" sz="1800" dirty="0">
                <a:solidFill>
                  <a:srgbClr val="000000"/>
                </a:solidFill>
                <a:effectLst/>
                <a:latin typeface="Times New Roman" panose="02020603050405020304" pitchFamily="18" charset="0"/>
                <a:ea typeface="Times New Roman" panose="02020603050405020304" pitchFamily="18" charset="0"/>
              </a:rPr>
              <a:t>	The µVision IDE combines project management, run-time environment, build facilities, source code editing, and program debugging in a single powerful environment. µVision is easy-to-use and accelerates your embedded software development. µVision supports multiple screens and allows you to create individual window layouts anywhere on the visual surface</a:t>
            </a:r>
          </a:p>
          <a:p>
            <a:pPr lvl="0" algn="just" fontAlgn="base">
              <a:lnSpc>
                <a:spcPct val="110000"/>
              </a:lnSpc>
              <a:spcAft>
                <a:spcPts val="790"/>
              </a:spcAft>
              <a:buClr>
                <a:srgbClr val="000000"/>
              </a:buClr>
              <a:buSzPts val="1200"/>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Proteus software: </a:t>
            </a:r>
          </a:p>
          <a:p>
            <a:pPr marL="0" indent="0" algn="just" fontAlgn="base">
              <a:lnSpc>
                <a:spcPct val="110000"/>
              </a:lnSpc>
              <a:spcAft>
                <a:spcPts val="790"/>
              </a:spcAft>
              <a:buClr>
                <a:srgbClr val="000000"/>
              </a:buClr>
              <a:buSzPts val="1200"/>
              <a:buNone/>
            </a:pPr>
            <a:r>
              <a:rPr lang="en-IN" sz="1800" kern="100" dirty="0">
                <a:solidFill>
                  <a:srgbClr val="000000"/>
                </a:solidFill>
                <a:effectLst/>
                <a:latin typeface="Times New Roman" panose="02020603050405020304" pitchFamily="18" charset="0"/>
                <a:ea typeface="Times New Roman" panose="02020603050405020304" pitchFamily="18" charset="0"/>
              </a:rPr>
              <a:t>	The proteus design suite combines each of use with a powerful feature set to enable the rapid, design, test and layout of professional printed circuit board.</a:t>
            </a:r>
            <a:r>
              <a:rPr lang="en-IN" sz="1800" kern="100" dirty="0">
                <a:solidFill>
                  <a:srgbClr val="000000"/>
                </a:solidFill>
                <a:effectLst/>
                <a:latin typeface="Calibri" panose="020F0502020204030204" pitchFamily="34" charset="0"/>
                <a:ea typeface="Calibri" panose="020F0502020204030204" pitchFamily="34"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lvl="0" indent="0" algn="just" fontAlgn="base">
              <a:lnSpc>
                <a:spcPct val="110000"/>
              </a:lnSpc>
              <a:spcAft>
                <a:spcPts val="790"/>
              </a:spcAft>
              <a:buClr>
                <a:srgbClr val="000000"/>
              </a:buClr>
              <a:buSzPts val="1200"/>
              <a:buNone/>
            </a:pP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lvl="0" indent="0" algn="just" fontAlgn="base">
              <a:lnSpc>
                <a:spcPct val="110000"/>
              </a:lnSpc>
              <a:spcAft>
                <a:spcPts val="790"/>
              </a:spcAft>
              <a:buClr>
                <a:srgbClr val="000000"/>
              </a:buClr>
              <a:buSzPts val="1200"/>
              <a:buNone/>
            </a:pPr>
            <a:endParaRPr lang="en-IN" dirty="0"/>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A81A9-8D54-2F6D-65E9-6852ADDA23BD}"/>
              </a:ext>
            </a:extLst>
          </p:cNvPr>
          <p:cNvSpPr>
            <a:spLocks noGrp="1"/>
          </p:cNvSpPr>
          <p:nvPr>
            <p:ph idx="1"/>
          </p:nvPr>
        </p:nvSpPr>
        <p:spPr>
          <a:xfrm>
            <a:off x="609600" y="1806766"/>
            <a:ext cx="10682689" cy="4770303"/>
          </a:xfrm>
        </p:spPr>
        <p:txBody>
          <a:bodyPr>
            <a:normAutofit/>
          </a:bodyPr>
          <a:lstStyle/>
          <a:p>
            <a:pPr>
              <a:buFont typeface="Wingdings" panose="05000000000000000000" pitchFamily="2" charset="2"/>
              <a:buChar char="Ø"/>
            </a:pPr>
            <a:r>
              <a:rPr lang="en-US" sz="1900" dirty="0">
                <a:effectLst/>
                <a:latin typeface="Times New Roman" panose="02020603050405020304" pitchFamily="18" charset="0"/>
                <a:cs typeface="Times New Roman" panose="02020603050405020304" pitchFamily="18" charset="0"/>
              </a:rPr>
              <a:t>The 8051 microcontroller is a popular 8-bit microcontroller architecture developed by Intel in</a:t>
            </a:r>
            <a:br>
              <a:rPr lang="en-US" sz="1900" dirty="0">
                <a:latin typeface="Times New Roman" panose="02020603050405020304" pitchFamily="18" charset="0"/>
                <a:cs typeface="Times New Roman" panose="02020603050405020304" pitchFamily="18" charset="0"/>
              </a:rPr>
            </a:br>
            <a:r>
              <a:rPr lang="en-US" sz="1900" dirty="0">
                <a:effectLst/>
                <a:latin typeface="Times New Roman" panose="02020603050405020304" pitchFamily="18" charset="0"/>
                <a:cs typeface="Times New Roman" panose="02020603050405020304" pitchFamily="18" charset="0"/>
              </a:rPr>
              <a:t>the 1980s. It has since become a widely used architecture in embedded systems and has been</a:t>
            </a:r>
            <a:br>
              <a:rPr lang="en-US" sz="1900" dirty="0">
                <a:latin typeface="Times New Roman" panose="02020603050405020304" pitchFamily="18" charset="0"/>
                <a:cs typeface="Times New Roman" panose="02020603050405020304" pitchFamily="18" charset="0"/>
              </a:rPr>
            </a:br>
            <a:r>
              <a:rPr lang="en-US" sz="1900" dirty="0">
                <a:effectLst/>
                <a:latin typeface="Times New Roman" panose="02020603050405020304" pitchFamily="18" charset="0"/>
                <a:cs typeface="Times New Roman" panose="02020603050405020304" pitchFamily="18" charset="0"/>
              </a:rPr>
              <a:t>adopted by many other manufacturers, such as Atmel, Philips, and Texas Instruments. The 8051</a:t>
            </a:r>
            <a:br>
              <a:rPr lang="en-US" sz="1900" dirty="0">
                <a:latin typeface="Times New Roman" panose="02020603050405020304" pitchFamily="18" charset="0"/>
                <a:cs typeface="Times New Roman" panose="02020603050405020304" pitchFamily="18" charset="0"/>
              </a:rPr>
            </a:br>
            <a:r>
              <a:rPr lang="en-US" sz="1900" dirty="0">
                <a:effectLst/>
                <a:latin typeface="Times New Roman" panose="02020603050405020304" pitchFamily="18" charset="0"/>
                <a:cs typeface="Times New Roman" panose="02020603050405020304" pitchFamily="18" charset="0"/>
              </a:rPr>
              <a:t>microcontroller has a simple and compact design, making it suitable for low-power, high-speed</a:t>
            </a:r>
            <a:br>
              <a:rPr lang="en-US" sz="1900" dirty="0">
                <a:latin typeface="Times New Roman" panose="02020603050405020304" pitchFamily="18" charset="0"/>
                <a:cs typeface="Times New Roman" panose="02020603050405020304" pitchFamily="18" charset="0"/>
              </a:rPr>
            </a:br>
            <a:r>
              <a:rPr lang="en-US" sz="1900" dirty="0">
                <a:effectLst/>
                <a:latin typeface="Times New Roman" panose="02020603050405020304" pitchFamily="18" charset="0"/>
                <a:cs typeface="Times New Roman" panose="02020603050405020304" pitchFamily="18" charset="0"/>
              </a:rPr>
              <a:t>applications with limited memory and I/O requirements.</a:t>
            </a:r>
          </a:p>
          <a:p>
            <a:pPr>
              <a:buFont typeface="Wingdings" panose="05000000000000000000" pitchFamily="2" charset="2"/>
              <a:buChar char="Ø"/>
            </a:pPr>
            <a:r>
              <a:rPr lang="en-IN" sz="1800" dirty="0">
                <a:effectLst/>
                <a:latin typeface="Arial" panose="020B0604020202020204" pitchFamily="34" charset="0"/>
              </a:rPr>
              <a:t>4K bytes internal ROM.</a:t>
            </a:r>
          </a:p>
          <a:p>
            <a:pPr>
              <a:buFont typeface="Wingdings" panose="05000000000000000000" pitchFamily="2" charset="2"/>
              <a:buChar char="Ø"/>
            </a:pPr>
            <a:r>
              <a:rPr lang="en-IN" sz="1800" dirty="0">
                <a:effectLst/>
                <a:latin typeface="Arial" panose="020B0604020202020204" pitchFamily="34" charset="0"/>
              </a:rPr>
              <a:t>128 bytes internal RAM.</a:t>
            </a:r>
          </a:p>
          <a:p>
            <a:pPr>
              <a:buFont typeface="Wingdings" panose="05000000000000000000" pitchFamily="2" charset="2"/>
              <a:buChar char="Ø"/>
            </a:pPr>
            <a:r>
              <a:rPr lang="en-IN" sz="1800" dirty="0">
                <a:effectLst/>
                <a:latin typeface="Arial" panose="020B0604020202020204" pitchFamily="34" charset="0"/>
              </a:rPr>
              <a:t>Four 8-bit I/O ports (PO - P3).</a:t>
            </a:r>
          </a:p>
          <a:p>
            <a:pPr>
              <a:buFont typeface="Wingdings" panose="05000000000000000000" pitchFamily="2" charset="2"/>
              <a:buChar char="Ø"/>
            </a:pPr>
            <a:r>
              <a:rPr lang="en-IN" sz="1800" dirty="0">
                <a:effectLst/>
                <a:latin typeface="Arial" panose="020B0604020202020204" pitchFamily="34" charset="0"/>
              </a:rPr>
              <a:t>Two 16-bit timers/counters.</a:t>
            </a:r>
          </a:p>
          <a:p>
            <a:pPr>
              <a:buFont typeface="Wingdings" panose="05000000000000000000" pitchFamily="2" charset="2"/>
              <a:buChar char="Ø"/>
            </a:pPr>
            <a:r>
              <a:rPr lang="en-IN" sz="1800" dirty="0">
                <a:effectLst/>
                <a:latin typeface="Arial" panose="020B0604020202020204" pitchFamily="34" charset="0"/>
              </a:rPr>
              <a:t>One serial interface.</a:t>
            </a:r>
          </a:p>
          <a:p>
            <a:pPr>
              <a:buFont typeface="Wingdings" panose="05000000000000000000" pitchFamily="2" charset="2"/>
              <a:buChar char="Ø"/>
            </a:pPr>
            <a:r>
              <a:rPr lang="en-IN" sz="1800" dirty="0">
                <a:effectLst/>
                <a:latin typeface="Arial" panose="020B0604020202020204" pitchFamily="34" charset="0"/>
              </a:rPr>
              <a:t>64k external memory for code.</a:t>
            </a:r>
          </a:p>
          <a:p>
            <a:pPr>
              <a:buFont typeface="Wingdings" panose="05000000000000000000" pitchFamily="2" charset="2"/>
              <a:buChar char="Ø"/>
            </a:pPr>
            <a:r>
              <a:rPr lang="en-IN" sz="1800" dirty="0">
                <a:effectLst/>
                <a:latin typeface="Arial" panose="020B0604020202020204" pitchFamily="34" charset="0"/>
              </a:rPr>
              <a:t>64k external memory for data Microcontroller.</a:t>
            </a:r>
          </a:p>
          <a:p>
            <a:pPr>
              <a:buFont typeface="Wingdings" panose="05000000000000000000" pitchFamily="2" charset="2"/>
              <a:buChar char="Ø"/>
            </a:pPr>
            <a:r>
              <a:rPr lang="en-IN" sz="1800" dirty="0">
                <a:effectLst/>
                <a:latin typeface="Arial" panose="020B0604020202020204" pitchFamily="34" charset="0"/>
              </a:rPr>
              <a:t>210 bit addressable</a:t>
            </a:r>
            <a:endParaRPr lang="en-IN" sz="1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898A736-1E63-E68C-739D-6F98D411B944}"/>
              </a:ext>
            </a:extLst>
          </p:cNvPr>
          <p:cNvSpPr txBox="1"/>
          <p:nvPr/>
        </p:nvSpPr>
        <p:spPr>
          <a:xfrm>
            <a:off x="705078" y="1120834"/>
            <a:ext cx="8086381" cy="553998"/>
          </a:xfrm>
          <a:prstGeom prst="rect">
            <a:avLst/>
          </a:prstGeom>
          <a:noFill/>
          <a:ln>
            <a:solidFill>
              <a:schemeClr val="bg1"/>
            </a:solidFill>
          </a:ln>
        </p:spPr>
        <p:txBody>
          <a:bodyPr wrap="square" rtlCol="0">
            <a:spAutoFit/>
          </a:bodyPr>
          <a:lstStyle/>
          <a:p>
            <a:r>
              <a:rPr lang="en-US" sz="3000" b="1" dirty="0">
                <a:solidFill>
                  <a:schemeClr val="accent1">
                    <a:lumMod val="75000"/>
                  </a:schemeClr>
                </a:solidFill>
                <a:effectLst/>
                <a:latin typeface="Arial Rounded MT Bold" panose="020F0704030504030204" pitchFamily="34" charset="0"/>
              </a:rPr>
              <a:t>Overview of 8051 Micro Controller:</a:t>
            </a:r>
            <a:endParaRPr lang="en-IN" sz="3000" b="1" dirty="0" err="1">
              <a:solidFill>
                <a:schemeClr val="accent1">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20040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6E0482C-1DD2-F3B7-931C-26397C3690D2}"/>
              </a:ext>
            </a:extLst>
          </p:cNvPr>
          <p:cNvSpPr txBox="1"/>
          <p:nvPr/>
        </p:nvSpPr>
        <p:spPr>
          <a:xfrm>
            <a:off x="892367" y="1275591"/>
            <a:ext cx="7315200" cy="830997"/>
          </a:xfrm>
          <a:prstGeom prst="rect">
            <a:avLst/>
          </a:prstGeom>
          <a:noFill/>
          <a:ln>
            <a:solidFill>
              <a:schemeClr val="bg1"/>
            </a:solidFill>
          </a:ln>
        </p:spPr>
        <p:txBody>
          <a:bodyPr wrap="square">
            <a:spAutoFit/>
          </a:bodyPr>
          <a:lstStyle/>
          <a:p>
            <a:br>
              <a:rPr lang="en-US" dirty="0"/>
            </a:br>
            <a:r>
              <a:rPr lang="en-US" sz="3000" dirty="0">
                <a:solidFill>
                  <a:schemeClr val="accent1">
                    <a:lumMod val="75000"/>
                  </a:schemeClr>
                </a:solidFill>
                <a:effectLst/>
                <a:latin typeface="Arial Rounded MT Bold" panose="020F0704030504030204" pitchFamily="34" charset="0"/>
              </a:rPr>
              <a:t>Block Diagram:</a:t>
            </a:r>
            <a:endParaRPr lang="en-IN" sz="3000" dirty="0">
              <a:solidFill>
                <a:schemeClr val="accent1">
                  <a:lumMod val="75000"/>
                </a:schemeClr>
              </a:solidFill>
              <a:latin typeface="Arial Rounded MT Bold" panose="020F0704030504030204" pitchFamily="34" charset="0"/>
            </a:endParaRPr>
          </a:p>
        </p:txBody>
      </p:sp>
      <p:pic>
        <p:nvPicPr>
          <p:cNvPr id="11" name="image3.jpeg">
            <a:extLst>
              <a:ext uri="{FF2B5EF4-FFF2-40B4-BE49-F238E27FC236}">
                <a16:creationId xmlns:a16="http://schemas.microsoft.com/office/drawing/2014/main" id="{473B1D53-23C6-60DA-22BD-80A823432A41}"/>
              </a:ext>
            </a:extLst>
          </p:cNvPr>
          <p:cNvPicPr>
            <a:picLocks noChangeAspect="1"/>
          </p:cNvPicPr>
          <p:nvPr/>
        </p:nvPicPr>
        <p:blipFill>
          <a:blip r:embed="rId2" cstate="print"/>
          <a:stretch>
            <a:fillRect/>
          </a:stretch>
        </p:blipFill>
        <p:spPr>
          <a:xfrm>
            <a:off x="1438848" y="3172857"/>
            <a:ext cx="8972091" cy="1994053"/>
          </a:xfrm>
          <a:prstGeom prst="rect">
            <a:avLst/>
          </a:prstGeom>
        </p:spPr>
      </p:pic>
    </p:spTree>
    <p:extLst>
      <p:ext uri="{BB962C8B-B14F-4D97-AF65-F5344CB8AC3E}">
        <p14:creationId xmlns:p14="http://schemas.microsoft.com/office/powerpoint/2010/main" val="372180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0338" y="903384"/>
            <a:ext cx="6731306" cy="5728770"/>
          </a:xfrm>
        </p:spPr>
        <p:txBody>
          <a:bodyPr>
            <a:normAutofit/>
          </a:bodyPr>
          <a:lstStyle/>
          <a:p>
            <a:pPr marL="0" indent="0">
              <a:buNone/>
            </a:pPr>
            <a:endParaRPr lang="en-US" sz="2800" b="1" dirty="0">
              <a:solidFill>
                <a:schemeClr val="accent2">
                  <a:lumMod val="75000"/>
                </a:schemeClr>
              </a:solidFill>
              <a:latin typeface="Arial Rounded MT Bold" panose="020F0704030504030204" pitchFamily="34" charset="0"/>
            </a:endParaRPr>
          </a:p>
          <a:p>
            <a:endParaRPr lang="en-US" dirty="0"/>
          </a:p>
          <a:p>
            <a:pPr marL="0" indent="0">
              <a:buNone/>
            </a:pPr>
            <a:r>
              <a:rPr lang="en-IN" sz="1900" dirty="0">
                <a:effectLst/>
                <a:latin typeface="Arial" panose="020B0604020202020204" pitchFamily="34" charset="0"/>
              </a:rPr>
              <a:t>      Ports Representation</a:t>
            </a:r>
            <a:br>
              <a:rPr lang="en-IN" sz="1900" dirty="0"/>
            </a:br>
            <a:r>
              <a:rPr lang="en-IN" sz="1900" dirty="0"/>
              <a:t>	</a:t>
            </a:r>
            <a:r>
              <a:rPr lang="en-IN" sz="1900" dirty="0">
                <a:effectLst/>
                <a:latin typeface="Arial" panose="020B0604020202020204" pitchFamily="34" charset="0"/>
              </a:rPr>
              <a:t>Port 0 - external memory access low address 	byte/data.</a:t>
            </a:r>
            <a:br>
              <a:rPr lang="en-IN" sz="1900" dirty="0"/>
            </a:br>
            <a:r>
              <a:rPr lang="en-IN" sz="1900" dirty="0"/>
              <a:t>	</a:t>
            </a:r>
            <a:r>
              <a:rPr lang="en-IN" sz="1900" dirty="0">
                <a:effectLst/>
                <a:latin typeface="Arial" panose="020B0604020202020204" pitchFamily="34" charset="0"/>
              </a:rPr>
              <a:t>Port 1 - general purpose I/O.</a:t>
            </a:r>
            <a:br>
              <a:rPr lang="en-IN" sz="1900" dirty="0"/>
            </a:br>
            <a:r>
              <a:rPr lang="en-IN" sz="1900" dirty="0"/>
              <a:t>	</a:t>
            </a:r>
            <a:r>
              <a:rPr lang="en-IN" sz="1900" dirty="0">
                <a:effectLst/>
                <a:latin typeface="Arial" panose="020B0604020202020204" pitchFamily="34" charset="0"/>
              </a:rPr>
              <a:t>Port 2 - external memory access high address 	byte.</a:t>
            </a:r>
            <a:br>
              <a:rPr lang="en-IN" sz="1900" dirty="0"/>
            </a:br>
            <a:r>
              <a:rPr lang="en-IN" sz="1900" dirty="0"/>
              <a:t>	</a:t>
            </a:r>
            <a:r>
              <a:rPr lang="en-IN" sz="1900" dirty="0">
                <a:effectLst/>
                <a:latin typeface="Arial" panose="020B0604020202020204" pitchFamily="34" charset="0"/>
              </a:rPr>
              <a:t>Pins 0, 1 for timer/counter 2.</a:t>
            </a:r>
            <a:br>
              <a:rPr lang="en-IN" sz="1900" dirty="0"/>
            </a:br>
            <a:r>
              <a:rPr lang="en-IN" sz="1900" dirty="0"/>
              <a:t>	</a:t>
            </a:r>
            <a:r>
              <a:rPr lang="en-IN" sz="1900" dirty="0">
                <a:effectLst/>
                <a:latin typeface="Arial" panose="020B0604020202020204" pitchFamily="34" charset="0"/>
              </a:rPr>
              <a:t>Port 3 - Special features.</a:t>
            </a:r>
            <a:br>
              <a:rPr lang="en-IN" sz="1900" dirty="0"/>
            </a:br>
            <a:r>
              <a:rPr lang="en-IN" sz="1900" dirty="0"/>
              <a:t>	</a:t>
            </a:r>
            <a:r>
              <a:rPr lang="en-IN" sz="1900" dirty="0">
                <a:effectLst/>
                <a:latin typeface="Arial" panose="020B0604020202020204" pitchFamily="34" charset="0"/>
              </a:rPr>
              <a:t>0 - </a:t>
            </a:r>
            <a:r>
              <a:rPr lang="en-IN" sz="1900" dirty="0" err="1">
                <a:effectLst/>
                <a:latin typeface="Arial" panose="020B0604020202020204" pitchFamily="34" charset="0"/>
              </a:rPr>
              <a:t>RxD</a:t>
            </a:r>
            <a:r>
              <a:rPr lang="en-IN" sz="1900" dirty="0">
                <a:effectLst/>
                <a:latin typeface="Arial" panose="020B0604020202020204" pitchFamily="34" charset="0"/>
              </a:rPr>
              <a:t>: Serial input</a:t>
            </a:r>
            <a:br>
              <a:rPr lang="en-IN" sz="1900" dirty="0"/>
            </a:br>
            <a:r>
              <a:rPr lang="en-IN" sz="1900" dirty="0"/>
              <a:t>	</a:t>
            </a:r>
            <a:r>
              <a:rPr lang="en-IN" sz="1900" dirty="0">
                <a:effectLst/>
                <a:latin typeface="Arial" panose="020B0604020202020204" pitchFamily="34" charset="0"/>
              </a:rPr>
              <a:t>1 - </a:t>
            </a:r>
            <a:r>
              <a:rPr lang="en-IN" sz="1900" dirty="0" err="1">
                <a:effectLst/>
                <a:latin typeface="Arial" panose="020B0604020202020204" pitchFamily="34" charset="0"/>
              </a:rPr>
              <a:t>TxD</a:t>
            </a:r>
            <a:r>
              <a:rPr lang="en-IN" sz="1900" dirty="0">
                <a:effectLst/>
                <a:latin typeface="Arial" panose="020B0604020202020204" pitchFamily="34" charset="0"/>
              </a:rPr>
              <a:t>: Serial output</a:t>
            </a:r>
            <a:br>
              <a:rPr lang="en-IN" sz="1900" dirty="0"/>
            </a:br>
            <a:r>
              <a:rPr lang="en-IN" sz="1900" dirty="0"/>
              <a:t>	</a:t>
            </a:r>
            <a:r>
              <a:rPr lang="en-IN" sz="1900" dirty="0">
                <a:effectLst/>
                <a:latin typeface="Arial" panose="020B0604020202020204" pitchFamily="34" charset="0"/>
              </a:rPr>
              <a:t>2 - INTO: External interrupt</a:t>
            </a:r>
            <a:br>
              <a:rPr lang="en-IN" sz="1900" dirty="0"/>
            </a:br>
            <a:r>
              <a:rPr lang="en-IN" sz="1900" dirty="0"/>
              <a:t>	</a:t>
            </a:r>
            <a:r>
              <a:rPr lang="en-IN" sz="1900" dirty="0">
                <a:effectLst/>
                <a:latin typeface="Arial" panose="020B0604020202020204" pitchFamily="34" charset="0"/>
              </a:rPr>
              <a:t>3- INT1: External interrupt</a:t>
            </a:r>
            <a:br>
              <a:rPr lang="en-IN" sz="1900" dirty="0"/>
            </a:br>
            <a:r>
              <a:rPr lang="en-IN" sz="1900" dirty="0"/>
              <a:t>	</a:t>
            </a:r>
            <a:r>
              <a:rPr lang="en-IN" sz="1900" dirty="0">
                <a:effectLst/>
                <a:latin typeface="Arial" panose="020B0604020202020204" pitchFamily="34" charset="0"/>
              </a:rPr>
              <a:t>4 - TO: Timer/counter 0 external input</a:t>
            </a:r>
            <a:br>
              <a:rPr lang="en-IN" sz="1900" dirty="0"/>
            </a:br>
            <a:r>
              <a:rPr lang="en-IN" sz="1900" dirty="0"/>
              <a:t>	</a:t>
            </a:r>
            <a:r>
              <a:rPr lang="en-IN" sz="1900" dirty="0">
                <a:effectLst/>
                <a:latin typeface="Arial" panose="020B0604020202020204" pitchFamily="34" charset="0"/>
              </a:rPr>
              <a:t>5 - T1: Timer/counter 1 external input</a:t>
            </a:r>
            <a:br>
              <a:rPr lang="en-IN" sz="1900" dirty="0"/>
            </a:br>
            <a:r>
              <a:rPr lang="en-IN" sz="1900" dirty="0"/>
              <a:t>	</a:t>
            </a:r>
            <a:r>
              <a:rPr lang="en-IN" sz="1900" dirty="0">
                <a:effectLst/>
                <a:latin typeface="Arial" panose="020B0604020202020204" pitchFamily="34" charset="0"/>
              </a:rPr>
              <a:t>6 - WR: External data memory write strobe</a:t>
            </a:r>
            <a:br>
              <a:rPr lang="en-IN" sz="1900" dirty="0"/>
            </a:br>
            <a:r>
              <a:rPr lang="en-IN" sz="1900" dirty="0"/>
              <a:t>	</a:t>
            </a:r>
            <a:r>
              <a:rPr lang="en-IN" sz="1900" dirty="0">
                <a:effectLst/>
                <a:latin typeface="Arial" panose="020B0604020202020204" pitchFamily="34" charset="0"/>
              </a:rPr>
              <a:t>7- RD: External data memory read </a:t>
            </a:r>
            <a:r>
              <a:rPr lang="en-IN" sz="1900" dirty="0" err="1">
                <a:effectLst/>
                <a:latin typeface="Arial" panose="020B0604020202020204" pitchFamily="34" charset="0"/>
              </a:rPr>
              <a:t>strob</a:t>
            </a:r>
            <a:endParaRPr lang="en-US" sz="1900" dirty="0"/>
          </a:p>
          <a:p>
            <a:endParaRPr lang="en-US" dirty="0"/>
          </a:p>
          <a:p>
            <a:endParaRPr lang="en-US" dirty="0"/>
          </a:p>
        </p:txBody>
      </p:sp>
      <p:pic>
        <p:nvPicPr>
          <p:cNvPr id="3" name="image4.png">
            <a:extLst>
              <a:ext uri="{FF2B5EF4-FFF2-40B4-BE49-F238E27FC236}">
                <a16:creationId xmlns:a16="http://schemas.microsoft.com/office/drawing/2014/main" id="{FA203797-F838-BAD5-5823-7698CD476A3B}"/>
              </a:ext>
            </a:extLst>
          </p:cNvPr>
          <p:cNvPicPr>
            <a:picLocks noChangeAspect="1"/>
          </p:cNvPicPr>
          <p:nvPr/>
        </p:nvPicPr>
        <p:blipFill>
          <a:blip r:embed="rId2" cstate="print"/>
          <a:stretch>
            <a:fillRect/>
          </a:stretch>
        </p:blipFill>
        <p:spPr>
          <a:xfrm>
            <a:off x="6951643" y="1888076"/>
            <a:ext cx="4398829" cy="4066540"/>
          </a:xfrm>
          <a:prstGeom prst="rect">
            <a:avLst/>
          </a:prstGeom>
        </p:spPr>
      </p:pic>
      <p:sp>
        <p:nvSpPr>
          <p:cNvPr id="5" name="TextBox 4">
            <a:extLst>
              <a:ext uri="{FF2B5EF4-FFF2-40B4-BE49-F238E27FC236}">
                <a16:creationId xmlns:a16="http://schemas.microsoft.com/office/drawing/2014/main" id="{B0B4BF47-2517-87E4-7ABD-9739A7689FED}"/>
              </a:ext>
            </a:extLst>
          </p:cNvPr>
          <p:cNvSpPr txBox="1"/>
          <p:nvPr/>
        </p:nvSpPr>
        <p:spPr>
          <a:xfrm>
            <a:off x="594911" y="1196900"/>
            <a:ext cx="5629619" cy="553998"/>
          </a:xfrm>
          <a:prstGeom prst="rect">
            <a:avLst/>
          </a:prstGeom>
          <a:noFill/>
          <a:ln>
            <a:solidFill>
              <a:schemeClr val="bg1"/>
            </a:solidFill>
          </a:ln>
        </p:spPr>
        <p:txBody>
          <a:bodyPr wrap="square" rtlCol="0">
            <a:spAutoFit/>
          </a:bodyPr>
          <a:lstStyle/>
          <a:p>
            <a:r>
              <a:rPr lang="en-IN" sz="3000" dirty="0">
                <a:solidFill>
                  <a:schemeClr val="accent1">
                    <a:lumMod val="75000"/>
                  </a:schemeClr>
                </a:solidFill>
                <a:latin typeface="Arial Rounded MT Bold" panose="020F0704030504030204" pitchFamily="34" charset="0"/>
                <a:cs typeface="Arial" panose="020B0604020202020204" pitchFamily="34" charset="0"/>
              </a:rPr>
              <a:t>PIN DIAGRAM:</a:t>
            </a:r>
            <a:endParaRPr lang="en-IN"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3893307-BBA1-071C-2EC5-E0403F2D6FB5}"/>
              </a:ext>
            </a:extLst>
          </p:cNvPr>
          <p:cNvSpPr>
            <a:spLocks noGrp="1"/>
          </p:cNvSpPr>
          <p:nvPr>
            <p:ph idx="1"/>
          </p:nvPr>
        </p:nvSpPr>
        <p:spPr>
          <a:xfrm>
            <a:off x="488414" y="1046602"/>
            <a:ext cx="10972800" cy="5553419"/>
          </a:xfrm>
        </p:spPr>
        <p:txBody>
          <a:bodyPr>
            <a:normAutofit/>
          </a:bodyPr>
          <a:lstStyle/>
          <a:p>
            <a:pPr marL="0" indent="0" algn="just">
              <a:lnSpc>
                <a:spcPct val="115000"/>
              </a:lnSpc>
              <a:spcBef>
                <a:spcPts val="1000"/>
              </a:spcBef>
              <a:buNone/>
            </a:pPr>
            <a:r>
              <a:rPr lang="en-US" sz="1800" b="1" dirty="0">
                <a:solidFill>
                  <a:schemeClr val="accent2">
                    <a:lumMod val="75000"/>
                  </a:schemeClr>
                </a:solidFill>
                <a:latin typeface="Arial Rounded MT Bold" panose="020F0704030504030204" pitchFamily="34" charset="0"/>
              </a:rPr>
              <a:t> </a:t>
            </a:r>
            <a:r>
              <a:rPr lang="en-US" sz="2400" b="1" dirty="0">
                <a:solidFill>
                  <a:schemeClr val="accent2">
                    <a:lumMod val="75000"/>
                  </a:schemeClr>
                </a:solidFill>
                <a:latin typeface="Arial Rounded MT Bold" panose="020F0704030504030204" pitchFamily="34" charset="0"/>
              </a:rPr>
              <a:t>CIRCUTI REPRESENTATION:</a:t>
            </a:r>
          </a:p>
        </p:txBody>
      </p:sp>
      <p:pic>
        <p:nvPicPr>
          <p:cNvPr id="2" name="Picture 1">
            <a:extLst>
              <a:ext uri="{FF2B5EF4-FFF2-40B4-BE49-F238E27FC236}">
                <a16:creationId xmlns:a16="http://schemas.microsoft.com/office/drawing/2014/main" id="{CE9C2B73-97F9-C78E-3EAF-9034D9F24B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786" y="1828164"/>
            <a:ext cx="5089793" cy="359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67EAA66D-6E5D-842C-7BB7-AD9A9C0D5456}"/>
              </a:ext>
            </a:extLst>
          </p:cNvPr>
          <p:cNvPicPr>
            <a:picLocks noChangeAspect="1"/>
          </p:cNvPicPr>
          <p:nvPr/>
        </p:nvPicPr>
        <p:blipFill>
          <a:blip r:embed="rId3" cstate="print"/>
          <a:stretch>
            <a:fillRect/>
          </a:stretch>
        </p:blipFill>
        <p:spPr>
          <a:xfrm>
            <a:off x="6253908" y="1828164"/>
            <a:ext cx="4950245" cy="3592135"/>
          </a:xfrm>
          <a:prstGeom prst="rect">
            <a:avLst/>
          </a:prstGeom>
        </p:spPr>
      </p:pic>
      <p:sp>
        <p:nvSpPr>
          <p:cNvPr id="5" name="TextBox 4">
            <a:extLst>
              <a:ext uri="{FF2B5EF4-FFF2-40B4-BE49-F238E27FC236}">
                <a16:creationId xmlns:a16="http://schemas.microsoft.com/office/drawing/2014/main" id="{0E2FBD00-BE1C-BB3F-1039-10E336F543F2}"/>
              </a:ext>
            </a:extLst>
          </p:cNvPr>
          <p:cNvSpPr txBox="1"/>
          <p:nvPr/>
        </p:nvSpPr>
        <p:spPr>
          <a:xfrm>
            <a:off x="1053948" y="5616166"/>
            <a:ext cx="4146013" cy="369332"/>
          </a:xfrm>
          <a:prstGeom prst="rect">
            <a:avLst/>
          </a:prstGeom>
          <a:noFill/>
          <a:ln>
            <a:solidFill>
              <a:schemeClr val="bg1"/>
            </a:solidFill>
          </a:ln>
        </p:spPr>
        <p:txBody>
          <a:bodyPr wrap="square" rtlCol="0">
            <a:spAutoFit/>
          </a:bodyPr>
          <a:lstStyle/>
          <a:p>
            <a:pPr algn="ctr"/>
            <a:r>
              <a:rPr lang="en-US" sz="1800" b="1" dirty="0">
                <a:effectLst/>
                <a:latin typeface="Times New Roman" panose="02020603050405020304" pitchFamily="18" charset="0"/>
                <a:ea typeface="Times New Roman" panose="02020603050405020304" pitchFamily="18" charset="0"/>
              </a:rPr>
              <a:t>Fig. a. Circuit</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Its</a:t>
            </a:r>
            <a:r>
              <a:rPr lang="en-US" b="1" spc="-10" dirty="0">
                <a:latin typeface="Times New Roman" panose="02020603050405020304" pitchFamily="18" charset="0"/>
                <a:ea typeface="Times New Roman" panose="02020603050405020304" pitchFamily="18" charset="0"/>
              </a:rPr>
              <a:t> ideal</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State</a:t>
            </a:r>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F73A7500-A4DA-3184-FDC2-9AFBF7159CA7}"/>
              </a:ext>
            </a:extLst>
          </p:cNvPr>
          <p:cNvSpPr txBox="1"/>
          <p:nvPr/>
        </p:nvSpPr>
        <p:spPr>
          <a:xfrm>
            <a:off x="6488935" y="5616166"/>
            <a:ext cx="4450814" cy="369332"/>
          </a:xfrm>
          <a:prstGeom prst="rect">
            <a:avLst/>
          </a:prstGeom>
          <a:noFill/>
          <a:ln>
            <a:solidFill>
              <a:schemeClr val="bg1"/>
            </a:solidFill>
          </a:ln>
        </p:spPr>
        <p:txBody>
          <a:bodyPr wrap="square" rtlCol="0">
            <a:spAutoFit/>
          </a:bodyPr>
          <a:lstStyle/>
          <a:p>
            <a:pPr algn="ctr"/>
            <a:r>
              <a:rPr lang="en-US" sz="1800" b="1" dirty="0">
                <a:effectLst/>
                <a:latin typeface="Times New Roman" panose="02020603050405020304" pitchFamily="18" charset="0"/>
                <a:ea typeface="Times New Roman" panose="02020603050405020304" pitchFamily="18" charset="0"/>
              </a:rPr>
              <a:t>Fig. b. Circuit</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Its</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Operating</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State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8810" y="1187067"/>
            <a:ext cx="10190603" cy="5180682"/>
          </a:xfrm>
        </p:spPr>
        <p:txBody>
          <a:bodyPr>
            <a:normAutofit/>
          </a:bodyPr>
          <a:lstStyle/>
          <a:p>
            <a:pPr marL="93980" indent="0">
              <a:spcBef>
                <a:spcPts val="440"/>
              </a:spcBef>
              <a:spcAft>
                <a:spcPts val="0"/>
              </a:spcAft>
              <a:buNone/>
            </a:pPr>
            <a:r>
              <a:rPr lang="en-US" sz="1800" b="1" dirty="0">
                <a:solidFill>
                  <a:schemeClr val="accent1">
                    <a:lumMod val="75000"/>
                  </a:schemeClr>
                </a:solidFill>
                <a:effectLst/>
                <a:latin typeface="Arial Rounded MT Bold" panose="020F0704030504030204" pitchFamily="34" charset="0"/>
                <a:ea typeface="Times New Roman" panose="02020603050405020304" pitchFamily="18" charset="0"/>
              </a:rPr>
              <a:t> </a:t>
            </a:r>
            <a:r>
              <a:rPr lang="en-US" sz="3900" b="1" dirty="0">
                <a:solidFill>
                  <a:schemeClr val="accent1">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Working</a:t>
            </a:r>
            <a:r>
              <a:rPr lang="en-US" sz="3900" b="1" spc="-15" dirty="0">
                <a:solidFill>
                  <a:schemeClr val="accent1">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US" sz="3900" b="1" dirty="0">
                <a:solidFill>
                  <a:schemeClr val="accent1">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Principle:</a:t>
            </a:r>
            <a:endParaRPr lang="en-IN" sz="3900" b="1" dirty="0">
              <a:solidFill>
                <a:schemeClr val="accent1">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endParaRPr>
          </a:p>
          <a:p>
            <a:pPr marL="0" indent="0">
              <a:spcBef>
                <a:spcPts val="20"/>
              </a:spcBef>
              <a:buNone/>
            </a:pPr>
            <a:endParaRPr lang="en-IN" sz="1800" dirty="0">
              <a:effectLst/>
              <a:latin typeface="Times New Roman" panose="02020603050405020304" pitchFamily="18" charset="0"/>
              <a:ea typeface="Times New Roman" panose="02020603050405020304" pitchFamily="18" charset="0"/>
            </a:endParaRPr>
          </a:p>
          <a:p>
            <a:pPr marL="342900" lvl="0" indent="-342900">
              <a:buSzPts val="1200"/>
              <a:buFont typeface="Wingdings" panose="05000000000000000000" pitchFamily="2" charset="2"/>
              <a:buChar char=""/>
              <a:tabLst>
                <a:tab pos="1000760" algn="l"/>
              </a:tabLst>
            </a:pPr>
            <a:r>
              <a:rPr lang="en-US" sz="1900" dirty="0">
                <a:effectLst/>
                <a:latin typeface="Times New Roman" panose="02020603050405020304" pitchFamily="18" charset="0"/>
                <a:ea typeface="Wingdings" panose="05000000000000000000" pitchFamily="2" charset="2"/>
                <a:cs typeface="Wingdings" panose="05000000000000000000" pitchFamily="2" charset="2"/>
              </a:rPr>
              <a:t>This</a:t>
            </a:r>
            <a:r>
              <a:rPr lang="en-US" sz="19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proposed</a:t>
            </a:r>
            <a:r>
              <a:rPr lang="en-US" sz="19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system</a:t>
            </a:r>
            <a:r>
              <a:rPr lang="en-US" sz="19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provides</a:t>
            </a:r>
            <a:r>
              <a:rPr lang="en-US" sz="19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a</a:t>
            </a:r>
            <a:r>
              <a:rPr lang="en-US" sz="19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solution</a:t>
            </a:r>
            <a:r>
              <a:rPr lang="en-US" sz="19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for</a:t>
            </a:r>
            <a:r>
              <a:rPr lang="en-US" sz="19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energy</a:t>
            </a:r>
            <a:r>
              <a:rPr lang="en-US" sz="19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saving.</a:t>
            </a:r>
            <a:endParaRPr lang="en-IN" sz="1900" dirty="0">
              <a:effectLst/>
              <a:latin typeface="Times New Roman" panose="02020603050405020304" pitchFamily="18" charset="0"/>
              <a:ea typeface="Times New Roman" panose="02020603050405020304" pitchFamily="18" charset="0"/>
            </a:endParaRPr>
          </a:p>
          <a:p>
            <a:pPr marL="342900" marR="668655" lvl="0" indent="-342900">
              <a:lnSpc>
                <a:spcPct val="110000"/>
              </a:lnSpc>
              <a:spcAft>
                <a:spcPts val="0"/>
              </a:spcAft>
              <a:buSzPts val="1200"/>
              <a:buFont typeface="Wingdings" panose="05000000000000000000" pitchFamily="2" charset="2"/>
              <a:buChar char=""/>
              <a:tabLst>
                <a:tab pos="1000760" algn="l"/>
              </a:tabLst>
            </a:pPr>
            <a:r>
              <a:rPr lang="en-US" sz="1900" dirty="0">
                <a:effectLst/>
                <a:latin typeface="Times New Roman" panose="02020603050405020304" pitchFamily="18" charset="0"/>
                <a:ea typeface="Wingdings" panose="05000000000000000000" pitchFamily="2" charset="2"/>
                <a:cs typeface="Wingdings" panose="05000000000000000000" pitchFamily="2" charset="2"/>
              </a:rPr>
              <a:t>This</a:t>
            </a:r>
            <a:r>
              <a:rPr lang="en-US" sz="19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is</a:t>
            </a:r>
            <a:r>
              <a:rPr lang="en-US" sz="19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achieved</a:t>
            </a:r>
            <a:r>
              <a:rPr lang="en-US" sz="19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by</a:t>
            </a:r>
            <a:r>
              <a:rPr lang="en-US" sz="19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sensing</a:t>
            </a:r>
            <a:r>
              <a:rPr lang="en-US" sz="19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an</a:t>
            </a:r>
            <a:r>
              <a:rPr lang="en-US" sz="19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approaching</a:t>
            </a:r>
            <a:r>
              <a:rPr lang="en-US" sz="19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vehicle</a:t>
            </a:r>
            <a:r>
              <a:rPr lang="en-US" sz="1900"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and</a:t>
            </a:r>
            <a:r>
              <a:rPr lang="en-US" sz="19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then</a:t>
            </a:r>
            <a:r>
              <a:rPr lang="en-US" sz="1900" spc="10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switching</a:t>
            </a:r>
            <a:r>
              <a:rPr lang="en-US" sz="19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ON</a:t>
            </a:r>
            <a:r>
              <a:rPr lang="en-US" sz="19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a</a:t>
            </a:r>
            <a:r>
              <a:rPr lang="en-US" sz="1900" spc="-28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block</a:t>
            </a:r>
            <a:r>
              <a:rPr lang="en-US" sz="19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of streetlights</a:t>
            </a:r>
            <a:r>
              <a:rPr lang="en-US" sz="19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ahead</a:t>
            </a:r>
            <a:r>
              <a:rPr lang="en-US" sz="19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of the</a:t>
            </a:r>
            <a:r>
              <a:rPr lang="en-US" sz="19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vehicle.</a:t>
            </a:r>
            <a:r>
              <a:rPr lang="en-US" sz="1900" dirty="0">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pPr marL="342900" marR="670560" lvl="0" indent="-342900">
              <a:lnSpc>
                <a:spcPct val="108000"/>
              </a:lnSpc>
              <a:spcAft>
                <a:spcPts val="0"/>
              </a:spcAft>
              <a:buSzPts val="1200"/>
              <a:buFont typeface="Wingdings" panose="05000000000000000000" pitchFamily="2" charset="2"/>
              <a:buChar char=""/>
              <a:tabLst>
                <a:tab pos="1000760" algn="l"/>
              </a:tabLst>
            </a:pPr>
            <a:r>
              <a:rPr lang="en-US" sz="1900" spc="-5" dirty="0">
                <a:effectLst/>
                <a:latin typeface="Times New Roman" panose="02020603050405020304" pitchFamily="18" charset="0"/>
                <a:ea typeface="Wingdings" panose="05000000000000000000" pitchFamily="2" charset="2"/>
                <a:cs typeface="Wingdings" panose="05000000000000000000" pitchFamily="2" charset="2"/>
              </a:rPr>
              <a:t>As</a:t>
            </a:r>
            <a:r>
              <a:rPr lang="en-US" sz="19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spc="-5" dirty="0">
                <a:effectLst/>
                <a:latin typeface="Times New Roman" panose="02020603050405020304" pitchFamily="18" charset="0"/>
                <a:ea typeface="Wingdings" panose="05000000000000000000" pitchFamily="2" charset="2"/>
                <a:cs typeface="Wingdings" panose="05000000000000000000" pitchFamily="2" charset="2"/>
              </a:rPr>
              <a:t>the</a:t>
            </a:r>
            <a:r>
              <a:rPr lang="en-US" sz="19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spc="-5" dirty="0">
                <a:effectLst/>
                <a:latin typeface="Times New Roman" panose="02020603050405020304" pitchFamily="18" charset="0"/>
                <a:ea typeface="Wingdings" panose="05000000000000000000" pitchFamily="2" charset="2"/>
                <a:cs typeface="Wingdings" panose="05000000000000000000" pitchFamily="2" charset="2"/>
              </a:rPr>
              <a:t>vehicle</a:t>
            </a:r>
            <a:r>
              <a:rPr lang="en-US" sz="19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passes</a:t>
            </a:r>
            <a:r>
              <a:rPr lang="en-US" sz="19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by,</a:t>
            </a:r>
            <a:r>
              <a:rPr lang="en-US" sz="19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the</a:t>
            </a:r>
            <a:r>
              <a:rPr lang="en-US" sz="19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trailing</a:t>
            </a:r>
            <a:r>
              <a:rPr lang="en-US" sz="19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lights</a:t>
            </a:r>
            <a:r>
              <a:rPr lang="en-US" sz="19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switch</a:t>
            </a:r>
            <a:r>
              <a:rPr lang="en-US" sz="19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OFF</a:t>
            </a:r>
            <a:r>
              <a:rPr lang="en-US" sz="19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automatically.</a:t>
            </a:r>
            <a:r>
              <a:rPr lang="en-US" sz="19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Thus,</a:t>
            </a:r>
            <a:r>
              <a:rPr lang="en-US" sz="19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we</a:t>
            </a:r>
            <a:r>
              <a:rPr lang="en-US" sz="1900" spc="-28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save</a:t>
            </a:r>
            <a:r>
              <a:rPr lang="en-US" sz="19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a</a:t>
            </a:r>
            <a:r>
              <a:rPr lang="en-US" sz="19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lot</a:t>
            </a:r>
            <a:r>
              <a:rPr lang="en-US" sz="19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of</a:t>
            </a:r>
            <a:r>
              <a:rPr lang="en-US" sz="19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energy.</a:t>
            </a:r>
            <a:endParaRPr lang="en-IN" sz="1900" dirty="0">
              <a:effectLst/>
              <a:latin typeface="Times New Roman" panose="02020603050405020304" pitchFamily="18" charset="0"/>
              <a:ea typeface="Times New Roman" panose="02020603050405020304" pitchFamily="18" charset="0"/>
            </a:endParaRPr>
          </a:p>
          <a:p>
            <a:pPr marL="342900" marR="672465" lvl="0" indent="-342900" algn="just">
              <a:lnSpc>
                <a:spcPct val="110000"/>
              </a:lnSpc>
              <a:spcBef>
                <a:spcPts val="405"/>
              </a:spcBef>
              <a:spcAft>
                <a:spcPts val="0"/>
              </a:spcAft>
              <a:buSzPts val="1200"/>
              <a:buFont typeface="Wingdings" panose="05000000000000000000" pitchFamily="2" charset="2"/>
              <a:buChar char=""/>
              <a:tabLst>
                <a:tab pos="1000760" algn="l"/>
              </a:tabLst>
            </a:pPr>
            <a:r>
              <a:rPr lang="en-US" sz="1900" dirty="0">
                <a:effectLst/>
                <a:latin typeface="Times New Roman" panose="02020603050405020304" pitchFamily="18" charset="0"/>
                <a:ea typeface="Wingdings" panose="05000000000000000000" pitchFamily="2" charset="2"/>
                <a:cs typeface="Wingdings" panose="05000000000000000000" pitchFamily="2" charset="2"/>
              </a:rPr>
              <a:t>However, there is another mode of operation where instead of switching OFF</a:t>
            </a:r>
            <a:r>
              <a:rPr lang="en-US" sz="19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the lights completely, they remain ON with 10% of the maximum intensity.</a:t>
            </a:r>
            <a:r>
              <a:rPr lang="en-US" sz="19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Streetlight</a:t>
            </a:r>
            <a:r>
              <a:rPr lang="en-US" sz="19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That</a:t>
            </a:r>
            <a:r>
              <a:rPr lang="en-US" sz="19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Glows on Detecting</a:t>
            </a:r>
            <a:r>
              <a:rPr lang="en-US" sz="19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Vehicle</a:t>
            </a:r>
            <a:r>
              <a:rPr lang="en-US" sz="19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900" dirty="0">
                <a:effectLst/>
                <a:latin typeface="Times New Roman" panose="02020603050405020304" pitchFamily="18" charset="0"/>
                <a:ea typeface="Wingdings" panose="05000000000000000000" pitchFamily="2" charset="2"/>
                <a:cs typeface="Wingdings" panose="05000000000000000000" pitchFamily="2" charset="2"/>
              </a:rPr>
              <a:t>Movement.</a:t>
            </a:r>
            <a:endParaRPr lang="en-IN" sz="19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buNone/>
            </a:pPr>
            <a:br>
              <a:rPr lang="en-US" sz="1900" dirty="0">
                <a:effectLst/>
                <a:latin typeface="Times New Roman" panose="02020603050405020304" pitchFamily="18" charset="0"/>
                <a:ea typeface="Times New Roman" panose="02020603050405020304" pitchFamily="18" charset="0"/>
              </a:rPr>
            </a:br>
            <a:endParaRPr lang="en-GB" sz="19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TotalTime>
  <Words>1072</Words>
  <Application>Microsoft Office PowerPoint</Application>
  <PresentationFormat>Widescreen</PresentationFormat>
  <Paragraphs>87</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Rounded MT Bold</vt:lpstr>
      <vt:lpstr>Bahnschrift</vt:lpstr>
      <vt:lpstr>Calibri</vt:lpstr>
      <vt:lpstr>Cambria</vt:lpstr>
      <vt:lpstr>Century Gothic</vt:lpstr>
      <vt:lpstr>Palatino Linotype</vt:lpstr>
      <vt:lpstr>Times New Roman</vt:lpstr>
      <vt:lpstr>Wingdings</vt:lpstr>
      <vt:lpstr>Wingdings 2</vt:lpstr>
      <vt:lpstr>Presentation on brainstorming</vt:lpstr>
      <vt:lpstr>PowerPoint Presentation</vt:lpstr>
      <vt:lpstr>INTRODUCTION:</vt:lpstr>
      <vt:lpstr>Aim of the project:</vt:lpstr>
      <vt:lpstr>Software required:</vt:lpstr>
      <vt:lpstr>PowerPoint Presentation</vt:lpstr>
      <vt:lpstr>PowerPoint Presentation</vt:lpstr>
      <vt:lpstr>PowerPoint Presentation</vt:lpstr>
      <vt:lpstr>PowerPoint Presentation</vt:lpstr>
      <vt:lpstr>PowerPoint Presentation</vt:lpstr>
      <vt:lpstr>SOURCE CODE:</vt:lpstr>
      <vt:lpstr>PowerPoint Presentation</vt:lpstr>
      <vt:lpstr>Conclusion:</vt:lpstr>
      <vt:lpstr>Bibilography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SESHADRI RAO GUDLAVALLERU ENGINEERING COLLEGE (An Autonomous Institute permanently affiliated to JNTUK , Kakinada)</dc:title>
  <dc:creator>Harish Chandra Sai Vallabhu</dc:creator>
  <cp:lastModifiedBy>Harish Chandra Sai Vallabhu</cp:lastModifiedBy>
  <cp:revision>55</cp:revision>
  <dcterms:created xsi:type="dcterms:W3CDTF">2022-12-02T12:43:52Z</dcterms:created>
  <dcterms:modified xsi:type="dcterms:W3CDTF">2023-07-11T00:52:27Z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