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9" r:id="rId1"/>
  </p:sldMasterIdLst>
  <p:sldIdLst>
    <p:sldId id="257" r:id="rId2"/>
    <p:sldId id="256" r:id="rId3"/>
    <p:sldId id="263" r:id="rId4"/>
    <p:sldId id="266" r:id="rId5"/>
    <p:sldId id="265" r:id="rId6"/>
    <p:sldId id="268" r:id="rId7"/>
    <p:sldId id="267" r:id="rId8"/>
    <p:sldId id="269"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9/28/2021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305430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9/28/2021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534844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9/28/2021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305417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9/28/2021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223004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9/28/2021</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876744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9/28/2021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144704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9/28/2021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682951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9/28/2021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938023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9/28/2021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221674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9/28/2021</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416423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9/28/2021</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188522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9/28/2021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50768664"/>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EA25F-11B6-294E-AF6D-3A7A5DAADF85}"/>
              </a:ext>
            </a:extLst>
          </p:cNvPr>
          <p:cNvSpPr>
            <a:spLocks noGrp="1"/>
          </p:cNvSpPr>
          <p:nvPr>
            <p:ph type="title"/>
          </p:nvPr>
        </p:nvSpPr>
        <p:spPr>
          <a:xfrm>
            <a:off x="1201003" y="1004581"/>
            <a:ext cx="5546406" cy="5034553"/>
          </a:xfrm>
        </p:spPr>
        <p:txBody>
          <a:bodyPr vert="horz">
            <a:normAutofit/>
          </a:bodyPr>
          <a:lstStyle/>
          <a:p>
            <a:r>
              <a:rPr lang="en-US" sz="6000" b="1" dirty="0"/>
              <a:t>Travel Guide</a:t>
            </a:r>
          </a:p>
        </p:txBody>
      </p:sp>
      <p:pic>
        <p:nvPicPr>
          <p:cNvPr id="7" name="Picture 6">
            <a:extLst>
              <a:ext uri="{FF2B5EF4-FFF2-40B4-BE49-F238E27FC236}">
                <a16:creationId xmlns:a16="http://schemas.microsoft.com/office/drawing/2014/main" id="{184C77A0-3A0F-4EBF-929F-DE4285C67B5D}"/>
              </a:ext>
            </a:extLst>
          </p:cNvPr>
          <p:cNvPicPr>
            <a:picLocks noChangeAspect="1"/>
          </p:cNvPicPr>
          <p:nvPr/>
        </p:nvPicPr>
        <p:blipFill>
          <a:blip r:embed="rId2"/>
          <a:stretch>
            <a:fillRect/>
          </a:stretch>
        </p:blipFill>
        <p:spPr>
          <a:xfrm>
            <a:off x="5723827" y="655093"/>
            <a:ext cx="4617483" cy="4617483"/>
          </a:xfrm>
          <a:prstGeom prst="rect">
            <a:avLst/>
          </a:prstGeom>
        </p:spPr>
      </p:pic>
    </p:spTree>
    <p:extLst>
      <p:ext uri="{BB962C8B-B14F-4D97-AF65-F5344CB8AC3E}">
        <p14:creationId xmlns:p14="http://schemas.microsoft.com/office/powerpoint/2010/main" val="725018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356BCC9-37DB-6F46-A4D7-772D47FF8152}"/>
              </a:ext>
            </a:extLst>
          </p:cNvPr>
          <p:cNvSpPr>
            <a:spLocks noGrp="1"/>
          </p:cNvSpPr>
          <p:nvPr>
            <p:ph type="subTitle" idx="1"/>
          </p:nvPr>
        </p:nvSpPr>
        <p:spPr>
          <a:xfrm>
            <a:off x="1899242" y="1608883"/>
            <a:ext cx="6993698" cy="3893344"/>
          </a:xfrm>
        </p:spPr>
        <p:txBody>
          <a:bodyPr/>
          <a:lstStyle/>
          <a:p>
            <a:endParaRPr lang="en-US" sz="2000" b="1" dirty="0"/>
          </a:p>
          <a:p>
            <a:pPr marL="457200" indent="-457200">
              <a:buFont typeface="Wingdings" panose="05000000000000000000" pitchFamily="2" charset="2"/>
              <a:buChar char="q"/>
            </a:pPr>
            <a:r>
              <a:rPr lang="en-US" sz="2800" b="1" dirty="0">
                <a:latin typeface="Rockwell Condensed (Headings)"/>
              </a:rPr>
              <a:t>Name :- Harishchandra  Bansode.</a:t>
            </a:r>
          </a:p>
          <a:p>
            <a:pPr marL="457200" indent="-457200">
              <a:buFont typeface="Wingdings" panose="05000000000000000000" pitchFamily="2" charset="2"/>
              <a:buChar char="q"/>
            </a:pPr>
            <a:r>
              <a:rPr lang="en-US" sz="2800" b="1" dirty="0">
                <a:latin typeface="Rockwell Condensed (Headings)"/>
              </a:rPr>
              <a:t>Roll No:- 12038.</a:t>
            </a:r>
          </a:p>
          <a:p>
            <a:pPr marL="457200" indent="-457200">
              <a:buFont typeface="Wingdings" panose="05000000000000000000" pitchFamily="2" charset="2"/>
              <a:buChar char="q"/>
            </a:pPr>
            <a:r>
              <a:rPr lang="en-US" sz="2800" b="1" dirty="0">
                <a:latin typeface="Rockwell Condensed (Headings)"/>
              </a:rPr>
              <a:t>Project Name :- Travel Guide.</a:t>
            </a:r>
            <a:endParaRPr lang="en-IN" sz="2800" b="1" dirty="0">
              <a:latin typeface="Rockwell Condensed (Headings)"/>
            </a:endParaRPr>
          </a:p>
        </p:txBody>
      </p:sp>
    </p:spTree>
    <p:extLst>
      <p:ext uri="{BB962C8B-B14F-4D97-AF65-F5344CB8AC3E}">
        <p14:creationId xmlns:p14="http://schemas.microsoft.com/office/powerpoint/2010/main" val="3151163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8376F-42EA-864C-B5CC-7EE9B4633AFC}"/>
              </a:ext>
            </a:extLst>
          </p:cNvPr>
          <p:cNvSpPr>
            <a:spLocks noGrp="1"/>
          </p:cNvSpPr>
          <p:nvPr>
            <p:ph type="ctrTitle"/>
          </p:nvPr>
        </p:nvSpPr>
        <p:spPr>
          <a:xfrm>
            <a:off x="918949" y="1020703"/>
            <a:ext cx="3904361" cy="3760812"/>
          </a:xfrm>
        </p:spPr>
        <p:txBody>
          <a:bodyPr>
            <a:noAutofit/>
          </a:bodyPr>
          <a:lstStyle/>
          <a:p>
            <a:r>
              <a:rPr lang="en-US" sz="4400" b="1" dirty="0"/>
              <a:t>Introduction</a:t>
            </a:r>
            <a:endParaRPr lang="en-US" sz="4800" b="1" dirty="0"/>
          </a:p>
        </p:txBody>
      </p:sp>
      <p:sp>
        <p:nvSpPr>
          <p:cNvPr id="3" name="Subtitle 2">
            <a:extLst>
              <a:ext uri="{FF2B5EF4-FFF2-40B4-BE49-F238E27FC236}">
                <a16:creationId xmlns:a16="http://schemas.microsoft.com/office/drawing/2014/main" id="{3356BCC9-37DB-6F46-A4D7-772D47FF8152}"/>
              </a:ext>
            </a:extLst>
          </p:cNvPr>
          <p:cNvSpPr>
            <a:spLocks noGrp="1"/>
          </p:cNvSpPr>
          <p:nvPr>
            <p:ph type="subTitle" idx="1"/>
          </p:nvPr>
        </p:nvSpPr>
        <p:spPr>
          <a:xfrm>
            <a:off x="4215131" y="1449862"/>
            <a:ext cx="6907794" cy="3958276"/>
          </a:xfrm>
        </p:spPr>
        <p:txBody>
          <a:bodyPr>
            <a:normAutofit/>
          </a:bodyPr>
          <a:lstStyle/>
          <a:p>
            <a:pPr marL="457200" marR="0">
              <a:lnSpc>
                <a:spcPct val="115000"/>
              </a:lnSpc>
              <a:spcBef>
                <a:spcPts val="0"/>
              </a:spcBef>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Build and deploy an advanced Travel Companion Application using Google Maps. With Geolocation, Google Maps API, searching for places, fetching restaurants, hotels and attractions based on location from specialized Rapid APIs, data filtering and much more, this Travel Guide App is the best Maps Application that you can currently find on the internet.</a:t>
            </a:r>
          </a:p>
          <a:p>
            <a:endParaRPr lang="en-US" sz="2400" dirty="0"/>
          </a:p>
        </p:txBody>
      </p:sp>
    </p:spTree>
    <p:extLst>
      <p:ext uri="{BB962C8B-B14F-4D97-AF65-F5344CB8AC3E}">
        <p14:creationId xmlns:p14="http://schemas.microsoft.com/office/powerpoint/2010/main" val="2647130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grpId="0" nodeType="clickEffect">
                                  <p:stCondLst>
                                    <p:cond delay="0"/>
                                  </p:stCondLst>
                                  <p:childTnLst>
                                    <p:animEffect transition="out" filter="checkerboard(across)">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8376F-42EA-864C-B5CC-7EE9B4633AFC}"/>
              </a:ext>
            </a:extLst>
          </p:cNvPr>
          <p:cNvSpPr>
            <a:spLocks noGrp="1"/>
          </p:cNvSpPr>
          <p:nvPr>
            <p:ph type="ctrTitle"/>
          </p:nvPr>
        </p:nvSpPr>
        <p:spPr>
          <a:xfrm>
            <a:off x="1227196" y="1037229"/>
            <a:ext cx="3617758" cy="3785643"/>
          </a:xfrm>
        </p:spPr>
        <p:txBody>
          <a:bodyPr>
            <a:noAutofit/>
          </a:bodyPr>
          <a:lstStyle/>
          <a:p>
            <a:r>
              <a:rPr lang="en-US" sz="4000" b="1" dirty="0">
                <a:solidFill>
                  <a:schemeClr val="accent5">
                    <a:lumMod val="50000"/>
                  </a:schemeClr>
                </a:solidFill>
              </a:rPr>
              <a:t>Technology &amp; Features used</a:t>
            </a:r>
            <a:endParaRPr lang="en-US" sz="4000" b="1" dirty="0"/>
          </a:p>
        </p:txBody>
      </p:sp>
      <p:sp>
        <p:nvSpPr>
          <p:cNvPr id="3" name="Subtitle 2">
            <a:extLst>
              <a:ext uri="{FF2B5EF4-FFF2-40B4-BE49-F238E27FC236}">
                <a16:creationId xmlns:a16="http://schemas.microsoft.com/office/drawing/2014/main" id="{3356BCC9-37DB-6F46-A4D7-772D47FF8152}"/>
              </a:ext>
            </a:extLst>
          </p:cNvPr>
          <p:cNvSpPr>
            <a:spLocks noGrp="1"/>
          </p:cNvSpPr>
          <p:nvPr>
            <p:ph type="subTitle" idx="1"/>
          </p:nvPr>
        </p:nvSpPr>
        <p:spPr>
          <a:xfrm>
            <a:off x="5012180" y="1627898"/>
            <a:ext cx="7348145" cy="2604306"/>
          </a:xfrm>
        </p:spPr>
        <p:txBody>
          <a:bodyPr>
            <a:normAutofit fontScale="92500" lnSpcReduction="10000"/>
          </a:bodyPr>
          <a:lstStyle/>
          <a:p>
            <a:pPr marL="342900" marR="457200" lvl="0" indent="-342900" algn="just">
              <a:lnSpc>
                <a:spcPct val="115000"/>
              </a:lnSpc>
              <a:spcBef>
                <a:spcPts val="0"/>
              </a:spcBef>
              <a:spcAft>
                <a:spcPts val="1000"/>
              </a:spcAft>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Google Map API</a:t>
            </a:r>
          </a:p>
          <a:p>
            <a:pPr marL="342900" marR="457200" indent="-342900" algn="just">
              <a:lnSpc>
                <a:spcPct val="115000"/>
              </a:lnSpc>
              <a:spcBef>
                <a:spcPts val="0"/>
              </a:spcBef>
              <a:spcAft>
                <a:spcPts val="1000"/>
              </a:spcAft>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Travel Advisor API</a:t>
            </a:r>
          </a:p>
          <a:p>
            <a:pPr marL="342900" marR="457200" indent="-342900" algn="just">
              <a:lnSpc>
                <a:spcPct val="115000"/>
              </a:lnSpc>
              <a:spcBef>
                <a:spcPts val="0"/>
              </a:spcBef>
              <a:spcAft>
                <a:spcPts val="1000"/>
              </a:spcAft>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Rapid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API</a:t>
            </a:r>
          </a:p>
          <a:p>
            <a:pPr marL="342900" marR="457200" indent="-342900" algn="just">
              <a:lnSpc>
                <a:spcPct val="115000"/>
              </a:lnSpc>
              <a:spcBef>
                <a:spcPts val="0"/>
              </a:spcBef>
              <a:spcAft>
                <a:spcPts val="1000"/>
              </a:spcAft>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React.js</a:t>
            </a:r>
          </a:p>
          <a:p>
            <a:pPr marL="342900" marR="457200" indent="-342900" algn="just">
              <a:lnSpc>
                <a:spcPct val="115000"/>
              </a:lnSpc>
              <a:spcBef>
                <a:spcPts val="0"/>
              </a:spcBef>
              <a:spcAft>
                <a:spcPts val="1000"/>
              </a:spcAft>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HTML ,JavaScript</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CSS.</a:t>
            </a:r>
          </a:p>
          <a:p>
            <a:pPr marL="342900" marR="457200" indent="-342900" algn="just">
              <a:lnSpc>
                <a:spcPct val="115000"/>
              </a:lnSpc>
              <a:spcBef>
                <a:spcPts val="0"/>
              </a:spcBef>
              <a:spcAft>
                <a:spcPts val="1000"/>
              </a:spcAft>
              <a:buFont typeface="Wingdings" panose="05000000000000000000" pitchFamily="2" charset="2"/>
              <a:buChar char=""/>
            </a:pPr>
            <a:endParaRPr lang="en-US" sz="1800" dirty="0">
              <a:effectLst/>
              <a:latin typeface="Calibri" panose="020F0502020204030204" pitchFamily="34" charset="0"/>
              <a:ea typeface="Calibri" panose="020F0502020204030204" pitchFamily="34" charset="0"/>
              <a:cs typeface="SimSun" panose="02010600030101010101" pitchFamily="2" charset="-122"/>
            </a:endParaRPr>
          </a:p>
          <a:p>
            <a:pPr marL="342900" marR="457200" lvl="0" indent="-342900" algn="just">
              <a:lnSpc>
                <a:spcPct val="115000"/>
              </a:lnSpc>
              <a:spcBef>
                <a:spcPts val="0"/>
              </a:spcBef>
              <a:spcAft>
                <a:spcPts val="1000"/>
              </a:spcAft>
              <a:buFont typeface="Wingdings" panose="05000000000000000000" pitchFamily="2" charset="2"/>
              <a:buChar char=""/>
            </a:pPr>
            <a:endParaRPr lang="en-US" sz="1800" dirty="0">
              <a:effectLst/>
              <a:latin typeface="Calibri" panose="020F0502020204030204" pitchFamily="34" charset="0"/>
              <a:ea typeface="Calibri" panose="020F0502020204030204" pitchFamily="34" charset="0"/>
              <a:cs typeface="SimSun" panose="02010600030101010101" pitchFamily="2" charset="-122"/>
            </a:endParaRPr>
          </a:p>
        </p:txBody>
      </p:sp>
    </p:spTree>
    <p:extLst>
      <p:ext uri="{BB962C8B-B14F-4D97-AF65-F5344CB8AC3E}">
        <p14:creationId xmlns:p14="http://schemas.microsoft.com/office/powerpoint/2010/main" val="1444759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grpId="0" nodeType="clickEffect">
                                  <p:stCondLst>
                                    <p:cond delay="0"/>
                                  </p:stCondLst>
                                  <p:childTnLst>
                                    <p:animEffect transition="out" filter="checkerboard(across)">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8376F-42EA-864C-B5CC-7EE9B4633AFC}"/>
              </a:ext>
            </a:extLst>
          </p:cNvPr>
          <p:cNvSpPr>
            <a:spLocks noGrp="1"/>
          </p:cNvSpPr>
          <p:nvPr>
            <p:ph type="ctrTitle"/>
          </p:nvPr>
        </p:nvSpPr>
        <p:spPr>
          <a:xfrm>
            <a:off x="3079294" y="447497"/>
            <a:ext cx="6033412" cy="4670413"/>
          </a:xfrm>
        </p:spPr>
        <p:txBody>
          <a:bodyPr>
            <a:noAutofit/>
          </a:bodyPr>
          <a:lstStyle/>
          <a:p>
            <a:pPr marL="685800" indent="-685800" algn="ctr">
              <a:lnSpc>
                <a:spcPct val="107000"/>
              </a:lnSpc>
              <a:spcAft>
                <a:spcPts val="800"/>
              </a:spcAft>
              <a:buFont typeface="Wingdings" panose="05000000000000000000" pitchFamily="2" charset="2"/>
              <a:buChar char="q"/>
            </a:pPr>
            <a:r>
              <a:rPr lang="en-IN" sz="4800" b="1" dirty="0">
                <a:latin typeface="Times New Roman" panose="02020603050405020304" pitchFamily="18" charset="0"/>
                <a:ea typeface="Calibri" panose="020F0502020204030204" pitchFamily="34" charset="0"/>
                <a:cs typeface="Times New Roman" panose="02020603050405020304" pitchFamily="18" charset="0"/>
              </a:rPr>
              <a:t>I/O </a:t>
            </a:r>
            <a:r>
              <a:rPr lang="en-US" sz="4800" b="1" dirty="0">
                <a:latin typeface="Rockwell Condensed (Headings)"/>
                <a:ea typeface="Calibri" panose="020F0502020204030204" pitchFamily="34" charset="0"/>
                <a:cs typeface="Times New Roman" panose="02020603050405020304" pitchFamily="18" charset="0"/>
              </a:rPr>
              <a:t>Screen</a:t>
            </a:r>
            <a:r>
              <a:rPr lang="en-US" sz="4800" b="1" dirty="0">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36978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grpId="0" nodeType="clickEffect">
                                  <p:stCondLst>
                                    <p:cond delay="0"/>
                                  </p:stCondLst>
                                  <p:childTnLst>
                                    <p:animEffect transition="out" filter="checkerboard(across)">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DD51FF0-CCBE-4B3A-A66C-9C9B7AD3340E}"/>
              </a:ext>
            </a:extLst>
          </p:cNvPr>
          <p:cNvPicPr>
            <a:picLocks noChangeAspect="1"/>
          </p:cNvPicPr>
          <p:nvPr/>
        </p:nvPicPr>
        <p:blipFill>
          <a:blip r:embed="rId2"/>
          <a:stretch>
            <a:fillRect/>
          </a:stretch>
        </p:blipFill>
        <p:spPr>
          <a:xfrm>
            <a:off x="1100029" y="543094"/>
            <a:ext cx="9991941" cy="5771812"/>
          </a:xfrm>
          <a:prstGeom prst="rect">
            <a:avLst/>
          </a:prstGeom>
        </p:spPr>
      </p:pic>
    </p:spTree>
    <p:extLst>
      <p:ext uri="{BB962C8B-B14F-4D97-AF65-F5344CB8AC3E}">
        <p14:creationId xmlns:p14="http://schemas.microsoft.com/office/powerpoint/2010/main" val="1061678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8376F-42EA-864C-B5CC-7EE9B4633AFC}"/>
              </a:ext>
            </a:extLst>
          </p:cNvPr>
          <p:cNvSpPr>
            <a:spLocks noGrp="1"/>
          </p:cNvSpPr>
          <p:nvPr>
            <p:ph type="ctrTitle"/>
          </p:nvPr>
        </p:nvSpPr>
        <p:spPr>
          <a:xfrm>
            <a:off x="1024506" y="907211"/>
            <a:ext cx="3464718" cy="4075125"/>
          </a:xfrm>
        </p:spPr>
        <p:txBody>
          <a:bodyPr>
            <a:noAutofit/>
          </a:bodyPr>
          <a:lstStyle/>
          <a:p>
            <a:r>
              <a:rPr lang="en-US" sz="4000" b="1" dirty="0"/>
              <a:t>Future Enhancement </a:t>
            </a:r>
            <a:br>
              <a:rPr lang="en-US" sz="1600" dirty="0"/>
            </a:br>
            <a:endParaRPr lang="en-US" sz="1600" dirty="0"/>
          </a:p>
        </p:txBody>
      </p:sp>
      <p:sp>
        <p:nvSpPr>
          <p:cNvPr id="3" name="Subtitle 2">
            <a:extLst>
              <a:ext uri="{FF2B5EF4-FFF2-40B4-BE49-F238E27FC236}">
                <a16:creationId xmlns:a16="http://schemas.microsoft.com/office/drawing/2014/main" id="{3356BCC9-37DB-6F46-A4D7-772D47FF8152}"/>
              </a:ext>
            </a:extLst>
          </p:cNvPr>
          <p:cNvSpPr>
            <a:spLocks noGrp="1"/>
          </p:cNvSpPr>
          <p:nvPr>
            <p:ph type="subTitle" idx="1"/>
          </p:nvPr>
        </p:nvSpPr>
        <p:spPr>
          <a:xfrm>
            <a:off x="4489224" y="1675531"/>
            <a:ext cx="7956645" cy="2538484"/>
          </a:xfrm>
        </p:spPr>
        <p:txBody>
          <a:bodyPr>
            <a:normAutofit/>
          </a:bodyPr>
          <a:lstStyle/>
          <a:p>
            <a:pPr marL="342900" marR="0" lvl="0" indent="-342900">
              <a:lnSpc>
                <a:spcPct val="105000"/>
              </a:lnSpc>
              <a:spcBef>
                <a:spcPts val="0"/>
              </a:spcBef>
              <a:spcAft>
                <a:spcPts val="800"/>
              </a:spcAft>
              <a:buFont typeface="Wingdings" panose="05000000000000000000" pitchFamily="2" charset="2"/>
              <a:buChar char=""/>
            </a:pPr>
            <a:r>
              <a:rPr lang="en-US" sz="2400" dirty="0">
                <a:effectLst/>
                <a:latin typeface="Times New Roman" panose="02020603050405020304" pitchFamily="18" charset="0"/>
                <a:ea typeface="Calibri" panose="020F0502020204030204" pitchFamily="34" charset="0"/>
                <a:cs typeface="SimSun" panose="02010600030101010101" pitchFamily="2" charset="-122"/>
              </a:rPr>
              <a:t> </a:t>
            </a:r>
            <a:r>
              <a:rPr lang="en-US" sz="2000" dirty="0">
                <a:effectLst/>
                <a:latin typeface="Times New Roman" panose="02020603050405020304" pitchFamily="18" charset="0"/>
                <a:ea typeface="Calibri" panose="020F0502020204030204" pitchFamily="34" charset="0"/>
                <a:cs typeface="SimSun" panose="02010600030101010101" pitchFamily="2" charset="-122"/>
              </a:rPr>
              <a:t>Develop android app</a:t>
            </a:r>
            <a:endParaRPr lang="en-US" sz="2000" dirty="0">
              <a:effectLst/>
              <a:latin typeface="Calibri" panose="020F0502020204030204" pitchFamily="34" charset="0"/>
              <a:ea typeface="Calibri" panose="020F0502020204030204" pitchFamily="34" charset="0"/>
              <a:cs typeface="SimSun" panose="02010600030101010101" pitchFamily="2" charset="-122"/>
            </a:endParaRPr>
          </a:p>
          <a:p>
            <a:pPr marL="342900" marR="0" lvl="0" indent="-342900">
              <a:lnSpc>
                <a:spcPct val="105000"/>
              </a:lnSpc>
              <a:spcBef>
                <a:spcPts val="0"/>
              </a:spcBef>
              <a:spcAft>
                <a:spcPts val="800"/>
              </a:spcAft>
              <a:buFont typeface="Wingdings" panose="05000000000000000000" pitchFamily="2" charset="2"/>
              <a:buChar char=""/>
            </a:pPr>
            <a:r>
              <a:rPr lang="en-US" sz="2000" dirty="0">
                <a:effectLst/>
                <a:latin typeface="Times New Roman" panose="02020603050405020304" pitchFamily="18" charset="0"/>
                <a:ea typeface="Calibri" panose="020F0502020204030204" pitchFamily="34" charset="0"/>
                <a:cs typeface="SimSun" panose="02010600030101010101" pitchFamily="2" charset="-122"/>
              </a:rPr>
              <a:t> Can work better with unstable internet connection</a:t>
            </a:r>
            <a:endParaRPr lang="en-US" sz="2000" dirty="0">
              <a:effectLst/>
              <a:latin typeface="Calibri" panose="020F0502020204030204" pitchFamily="34" charset="0"/>
              <a:ea typeface="Calibri" panose="020F0502020204030204" pitchFamily="34" charset="0"/>
              <a:cs typeface="SimSun" panose="02010600030101010101" pitchFamily="2" charset="-122"/>
            </a:endParaRPr>
          </a:p>
          <a:p>
            <a:pPr marL="342900" marR="0" lvl="0" indent="-342900">
              <a:lnSpc>
                <a:spcPct val="105000"/>
              </a:lnSpc>
              <a:spcBef>
                <a:spcPts val="0"/>
              </a:spcBef>
              <a:spcAft>
                <a:spcPts val="800"/>
              </a:spcAft>
              <a:buFont typeface="Wingdings" panose="05000000000000000000" pitchFamily="2" charset="2"/>
              <a:buChar char=""/>
            </a:pPr>
            <a:r>
              <a:rPr lang="en-US" sz="2000" dirty="0">
                <a:effectLst/>
                <a:latin typeface="Times New Roman" panose="02020603050405020304" pitchFamily="18" charset="0"/>
                <a:ea typeface="Calibri" panose="020F0502020204030204" pitchFamily="34" charset="0"/>
                <a:cs typeface="SimSun" panose="02010600030101010101" pitchFamily="2" charset="-122"/>
              </a:rPr>
              <a:t> Make compatible with other browsers</a:t>
            </a:r>
            <a:endParaRPr lang="en-US" sz="2000" dirty="0">
              <a:effectLst/>
              <a:latin typeface="Calibri" panose="020F0502020204030204" pitchFamily="34" charset="0"/>
              <a:ea typeface="Calibri" panose="020F0502020204030204" pitchFamily="34" charset="0"/>
              <a:cs typeface="SimSun" panose="02010600030101010101" pitchFamily="2" charset="-122"/>
            </a:endParaRPr>
          </a:p>
          <a:p>
            <a:pPr marL="342900" marR="0" lvl="0" indent="-342900">
              <a:lnSpc>
                <a:spcPct val="105000"/>
              </a:lnSpc>
              <a:spcBef>
                <a:spcPts val="0"/>
              </a:spcBef>
              <a:spcAft>
                <a:spcPts val="800"/>
              </a:spcAft>
              <a:buFont typeface="Wingdings" panose="05000000000000000000" pitchFamily="2" charset="2"/>
              <a:buChar char=""/>
            </a:pPr>
            <a:r>
              <a:rPr lang="en-US" sz="2000" dirty="0">
                <a:effectLst/>
                <a:latin typeface="Times New Roman" panose="02020603050405020304" pitchFamily="18" charset="0"/>
                <a:ea typeface="Calibri" panose="020F0502020204030204" pitchFamily="34" charset="0"/>
                <a:cs typeface="SimSun" panose="02010600030101010101" pitchFamily="2" charset="-122"/>
              </a:rPr>
              <a:t> Show Additional information about particular location.</a:t>
            </a:r>
            <a:endParaRPr lang="en-US" sz="2000" dirty="0">
              <a:effectLst/>
              <a:latin typeface="Calibri" panose="020F0502020204030204" pitchFamily="34" charset="0"/>
              <a:ea typeface="Calibri" panose="020F0502020204030204" pitchFamily="34" charset="0"/>
              <a:cs typeface="SimSun" panose="02010600030101010101" pitchFamily="2" charset="-122"/>
            </a:endParaRPr>
          </a:p>
          <a:p>
            <a:pPr marL="342900" marR="0" lvl="0" indent="-342900">
              <a:lnSpc>
                <a:spcPct val="105000"/>
              </a:lnSpc>
              <a:spcBef>
                <a:spcPts val="0"/>
              </a:spcBef>
              <a:spcAft>
                <a:spcPts val="800"/>
              </a:spcAft>
              <a:buFont typeface="Wingdings" panose="05000000000000000000" pitchFamily="2" charset="2"/>
              <a:buChar char=""/>
            </a:pPr>
            <a:r>
              <a:rPr lang="en-US" sz="2000" dirty="0">
                <a:effectLst/>
                <a:latin typeface="Times New Roman" panose="02020603050405020304" pitchFamily="18" charset="0"/>
                <a:ea typeface="Calibri" panose="020F0502020204030204" pitchFamily="34" charset="0"/>
                <a:cs typeface="SimSun" panose="02010600030101010101" pitchFamily="2" charset="-122"/>
              </a:rPr>
              <a:t>Show Weather Information about particular Place.</a:t>
            </a:r>
            <a:endParaRPr lang="en-US" sz="2000" dirty="0">
              <a:effectLst/>
              <a:latin typeface="Calibri" panose="020F0502020204030204" pitchFamily="34" charset="0"/>
              <a:ea typeface="Calibri" panose="020F0502020204030204" pitchFamily="34" charset="0"/>
              <a:cs typeface="SimSun" panose="02010600030101010101" pitchFamily="2" charset="-122"/>
            </a:endParaRPr>
          </a:p>
        </p:txBody>
      </p:sp>
    </p:spTree>
    <p:extLst>
      <p:ext uri="{BB962C8B-B14F-4D97-AF65-F5344CB8AC3E}">
        <p14:creationId xmlns:p14="http://schemas.microsoft.com/office/powerpoint/2010/main" val="3651315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grpId="0" nodeType="clickEffect">
                                  <p:stCondLst>
                                    <p:cond delay="0"/>
                                  </p:stCondLst>
                                  <p:childTnLst>
                                    <p:animEffect transition="out" filter="checkerboard(across)">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8376F-42EA-864C-B5CC-7EE9B4633AFC}"/>
              </a:ext>
            </a:extLst>
          </p:cNvPr>
          <p:cNvSpPr>
            <a:spLocks noGrp="1"/>
          </p:cNvSpPr>
          <p:nvPr>
            <p:ph type="ctrTitle"/>
          </p:nvPr>
        </p:nvSpPr>
        <p:spPr>
          <a:xfrm>
            <a:off x="1024505" y="907211"/>
            <a:ext cx="3629381" cy="4075125"/>
          </a:xfrm>
        </p:spPr>
        <p:txBody>
          <a:bodyPr>
            <a:noAutofit/>
          </a:bodyPr>
          <a:lstStyle/>
          <a:p>
            <a:r>
              <a:rPr lang="en-IN" sz="4800" b="1" dirty="0">
                <a:latin typeface="Rockwell Condensed (Headings)"/>
                <a:ea typeface="Calibri" panose="020F0502020204030204" pitchFamily="34" charset="0"/>
                <a:cs typeface="Times New Roman" panose="02020603050405020304" pitchFamily="18" charset="0"/>
              </a:rPr>
              <a:t>Conclusion</a:t>
            </a:r>
            <a:br>
              <a:rPr lang="en-US" sz="1800" b="1" dirty="0"/>
            </a:br>
            <a:endParaRPr lang="en-US" sz="1800" b="1" dirty="0"/>
          </a:p>
        </p:txBody>
      </p:sp>
      <p:sp>
        <p:nvSpPr>
          <p:cNvPr id="3" name="Subtitle 2">
            <a:extLst>
              <a:ext uri="{FF2B5EF4-FFF2-40B4-BE49-F238E27FC236}">
                <a16:creationId xmlns:a16="http://schemas.microsoft.com/office/drawing/2014/main" id="{3356BCC9-37DB-6F46-A4D7-772D47FF8152}"/>
              </a:ext>
            </a:extLst>
          </p:cNvPr>
          <p:cNvSpPr>
            <a:spLocks noGrp="1"/>
          </p:cNvSpPr>
          <p:nvPr>
            <p:ph type="subTitle" idx="1"/>
          </p:nvPr>
        </p:nvSpPr>
        <p:spPr>
          <a:xfrm>
            <a:off x="4520147" y="1539053"/>
            <a:ext cx="6374393" cy="2565779"/>
          </a:xfrm>
        </p:spPr>
        <p:txBody>
          <a:bodyPr>
            <a:normAutofit/>
          </a:bodyPr>
          <a:lstStyle/>
          <a:p>
            <a:pPr marL="0" marR="431800">
              <a:lnSpc>
                <a:spcPct val="115000"/>
              </a:lnSpc>
              <a:spcBef>
                <a:spcPts val="0"/>
              </a:spcBef>
              <a:spcAft>
                <a:spcPts val="0"/>
              </a:spcAft>
            </a:pPr>
            <a:r>
              <a:rPr lang="en-US" sz="2000" dirty="0">
                <a:effectLst/>
                <a:latin typeface="Times New Roman" panose="02020603050405020304" pitchFamily="18" charset="0"/>
                <a:ea typeface="Calibri" panose="020F0502020204030204" pitchFamily="34" charset="0"/>
                <a:cs typeface="SimSun" panose="02010600030101010101" pitchFamily="2" charset="-122"/>
              </a:rPr>
              <a:t>The Travel Advisor is used to give a better travel experience for the end user. The application solves the needs of user. without troubling them as existing applications do: it uses technology to increase the interaction of the system with the user in many ways. It eases the work of the end-user by fetching information about hotels, restaurant, popular places.</a:t>
            </a:r>
            <a:endParaRPr lang="en-US" sz="2000" dirty="0">
              <a:effectLst/>
              <a:latin typeface="Calibri" panose="020F0502020204030204" pitchFamily="34" charset="0"/>
              <a:ea typeface="Calibri" panose="020F0502020204030204" pitchFamily="34" charset="0"/>
              <a:cs typeface="SimSun" panose="02010600030101010101" pitchFamily="2" charset="-122"/>
            </a:endParaRPr>
          </a:p>
        </p:txBody>
      </p:sp>
    </p:spTree>
    <p:extLst>
      <p:ext uri="{BB962C8B-B14F-4D97-AF65-F5344CB8AC3E}">
        <p14:creationId xmlns:p14="http://schemas.microsoft.com/office/powerpoint/2010/main" val="1092130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grpId="0" nodeType="clickEffect">
                                  <p:stCondLst>
                                    <p:cond delay="0"/>
                                  </p:stCondLst>
                                  <p:childTnLst>
                                    <p:animEffect transition="out" filter="checkerboard(across)">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703BC2A-3AA9-4C32-B8B7-C50A70804337}"/>
              </a:ext>
            </a:extLst>
          </p:cNvPr>
          <p:cNvPicPr>
            <a:picLocks noChangeAspect="1"/>
          </p:cNvPicPr>
          <p:nvPr/>
        </p:nvPicPr>
        <p:blipFill>
          <a:blip r:embed="rId2"/>
          <a:stretch>
            <a:fillRect/>
          </a:stretch>
        </p:blipFill>
        <p:spPr>
          <a:xfrm>
            <a:off x="2187551" y="634569"/>
            <a:ext cx="7461417" cy="5588861"/>
          </a:xfrm>
          <a:prstGeom prst="rect">
            <a:avLst/>
          </a:prstGeom>
        </p:spPr>
      </p:pic>
    </p:spTree>
    <p:extLst>
      <p:ext uri="{BB962C8B-B14F-4D97-AF65-F5344CB8AC3E}">
        <p14:creationId xmlns:p14="http://schemas.microsoft.com/office/powerpoint/2010/main" val="26017805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Facet</Template>
  <TotalTime>71</TotalTime>
  <Words>210</Words>
  <Application>Microsoft Office PowerPoint</Application>
  <PresentationFormat>Widescreen</PresentationFormat>
  <Paragraphs>22</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Calibri</vt:lpstr>
      <vt:lpstr>Rockwell</vt:lpstr>
      <vt:lpstr>Rockwell Condensed</vt:lpstr>
      <vt:lpstr>Rockwell Condensed (Headings)</vt:lpstr>
      <vt:lpstr>Times New Roman</vt:lpstr>
      <vt:lpstr>Wingdings</vt:lpstr>
      <vt:lpstr>Wood Type</vt:lpstr>
      <vt:lpstr>Travel Guide</vt:lpstr>
      <vt:lpstr>PowerPoint Presentation</vt:lpstr>
      <vt:lpstr>Introduction</vt:lpstr>
      <vt:lpstr>Technology &amp; Features used</vt:lpstr>
      <vt:lpstr>I/O Screen </vt:lpstr>
      <vt:lpstr>PowerPoint Presentation</vt:lpstr>
      <vt:lpstr>Future Enhancement  </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dc:title>
  <dc:creator>harshal bhong</dc:creator>
  <cp:lastModifiedBy>Harsh Bansode HB</cp:lastModifiedBy>
  <cp:revision>38</cp:revision>
  <dcterms:created xsi:type="dcterms:W3CDTF">2021-08-27T14:48:35Z</dcterms:created>
  <dcterms:modified xsi:type="dcterms:W3CDTF">2021-09-27T21:36:37Z</dcterms:modified>
</cp:coreProperties>
</file>