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7"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DB455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E869958-748C-4E0F-844C-3D3FF7A37C0A}"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9524C7C-738F-481F-9F2E-39E11345C897}" type="slidenum">
              <a:rPr lang="en-IN" smtClean="0"/>
              <a:t>‹#›</a:t>
            </a:fld>
            <a:endParaRPr lang="en-IN"/>
          </a:p>
        </p:txBody>
      </p:sp>
    </p:spTree>
    <p:extLst>
      <p:ext uri="{BB962C8B-B14F-4D97-AF65-F5344CB8AC3E}">
        <p14:creationId xmlns:p14="http://schemas.microsoft.com/office/powerpoint/2010/main" val="3871320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524C7C-738F-481F-9F2E-39E11345C897}" type="slidenum">
              <a:rPr lang="en-IN" smtClean="0"/>
              <a:t>10</a:t>
            </a:fld>
            <a:endParaRPr lang="en-IN"/>
          </a:p>
        </p:txBody>
      </p:sp>
    </p:spTree>
    <p:extLst>
      <p:ext uri="{BB962C8B-B14F-4D97-AF65-F5344CB8AC3E}">
        <p14:creationId xmlns:p14="http://schemas.microsoft.com/office/powerpoint/2010/main" val="1523995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5" Type="http://schemas.openxmlformats.org/officeDocument/2006/relationships/image" Target="../media/image6.jpeg"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81840" y="2183843"/>
            <a:ext cx="8086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H.B HARI SHESHATHRI</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10092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304800" y="54834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6CD19946-EBC4-010E-DA95-EC1ECF78C66B}"/>
              </a:ext>
            </a:extLst>
          </p:cNvPr>
          <p:cNvSpPr txBox="1"/>
          <p:nvPr/>
        </p:nvSpPr>
        <p:spPr>
          <a:xfrm>
            <a:off x="381000" y="1433915"/>
            <a:ext cx="8613057"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"wow factor" solution for probabilistic risk assessment and prediction of cyber security threats in critical infrastructure would involve cutting-edge technologies and innovative approaches to address the unique challenges of protecting critical systems. Here are some elements that might elicit a "wow" factor:</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B1EB0DD-3F2D-6516-C6ED-41562F39C148}"/>
              </a:ext>
            </a:extLst>
          </p:cNvPr>
          <p:cNvSpPr txBox="1"/>
          <p:nvPr/>
        </p:nvSpPr>
        <p:spPr>
          <a:xfrm>
            <a:off x="2629975" y="2738411"/>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Advanced Machine Learning Algorithms</a:t>
            </a:r>
          </a:p>
        </p:txBody>
      </p:sp>
      <p:sp>
        <p:nvSpPr>
          <p:cNvPr id="18" name="TextBox 17">
            <a:extLst>
              <a:ext uri="{FF2B5EF4-FFF2-40B4-BE49-F238E27FC236}">
                <a16:creationId xmlns:a16="http://schemas.microsoft.com/office/drawing/2014/main" id="{E1C69C5E-3168-4099-8177-B303E51AFFB9}"/>
              </a:ext>
            </a:extLst>
          </p:cNvPr>
          <p:cNvSpPr txBox="1"/>
          <p:nvPr/>
        </p:nvSpPr>
        <p:spPr>
          <a:xfrm>
            <a:off x="2622601" y="3064124"/>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Integration of Big Data</a:t>
            </a:r>
          </a:p>
        </p:txBody>
      </p:sp>
      <p:sp>
        <p:nvSpPr>
          <p:cNvPr id="22" name="TextBox 21">
            <a:extLst>
              <a:ext uri="{FF2B5EF4-FFF2-40B4-BE49-F238E27FC236}">
                <a16:creationId xmlns:a16="http://schemas.microsoft.com/office/drawing/2014/main" id="{58D494AA-BF03-0C8B-B453-BBDCEFF1F52C}"/>
              </a:ext>
            </a:extLst>
          </p:cNvPr>
          <p:cNvSpPr txBox="1"/>
          <p:nvPr/>
        </p:nvSpPr>
        <p:spPr>
          <a:xfrm>
            <a:off x="2622601" y="3380926"/>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Real-time Threat Detection</a:t>
            </a:r>
          </a:p>
        </p:txBody>
      </p:sp>
      <p:sp>
        <p:nvSpPr>
          <p:cNvPr id="24" name="TextBox 23">
            <a:extLst>
              <a:ext uri="{FF2B5EF4-FFF2-40B4-BE49-F238E27FC236}">
                <a16:creationId xmlns:a16="http://schemas.microsoft.com/office/drawing/2014/main" id="{009F4D35-12BF-802E-AF40-9A8DEBE83E0A}"/>
              </a:ext>
            </a:extLst>
          </p:cNvPr>
          <p:cNvSpPr txBox="1"/>
          <p:nvPr/>
        </p:nvSpPr>
        <p:spPr>
          <a:xfrm>
            <a:off x="2629975" y="3715425"/>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Predictive Analytics</a:t>
            </a:r>
          </a:p>
        </p:txBody>
      </p:sp>
      <p:sp>
        <p:nvSpPr>
          <p:cNvPr id="26" name="TextBox 25">
            <a:extLst>
              <a:ext uri="{FF2B5EF4-FFF2-40B4-BE49-F238E27FC236}">
                <a16:creationId xmlns:a16="http://schemas.microsoft.com/office/drawing/2014/main" id="{065BB0E6-5073-DF94-205B-58BB0D5774C2}"/>
              </a:ext>
            </a:extLst>
          </p:cNvPr>
          <p:cNvSpPr txBox="1"/>
          <p:nvPr/>
        </p:nvSpPr>
        <p:spPr>
          <a:xfrm>
            <a:off x="2629975" y="4049924"/>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Dynamic Risk Assessment</a:t>
            </a:r>
          </a:p>
        </p:txBody>
      </p:sp>
      <p:sp>
        <p:nvSpPr>
          <p:cNvPr id="28" name="TextBox 27">
            <a:extLst>
              <a:ext uri="{FF2B5EF4-FFF2-40B4-BE49-F238E27FC236}">
                <a16:creationId xmlns:a16="http://schemas.microsoft.com/office/drawing/2014/main" id="{47082448-3F03-77D8-ADB5-D1BDE3DB8072}"/>
              </a:ext>
            </a:extLst>
          </p:cNvPr>
          <p:cNvSpPr txBox="1"/>
          <p:nvPr/>
        </p:nvSpPr>
        <p:spPr>
          <a:xfrm>
            <a:off x="2622601" y="4357940"/>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Simulation and Scenario Analysis</a:t>
            </a:r>
          </a:p>
        </p:txBody>
      </p:sp>
      <p:sp>
        <p:nvSpPr>
          <p:cNvPr id="30" name="TextBox 29">
            <a:extLst>
              <a:ext uri="{FF2B5EF4-FFF2-40B4-BE49-F238E27FC236}">
                <a16:creationId xmlns:a16="http://schemas.microsoft.com/office/drawing/2014/main" id="{26A1B285-7F79-DF1C-B199-918AE25FB9BE}"/>
              </a:ext>
            </a:extLst>
          </p:cNvPr>
          <p:cNvSpPr txBox="1"/>
          <p:nvPr/>
        </p:nvSpPr>
        <p:spPr>
          <a:xfrm>
            <a:off x="2629975" y="4707913"/>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Collaborative Threat Intelligence</a:t>
            </a:r>
          </a:p>
        </p:txBody>
      </p:sp>
      <p:sp>
        <p:nvSpPr>
          <p:cNvPr id="32" name="TextBox 31">
            <a:extLst>
              <a:ext uri="{FF2B5EF4-FFF2-40B4-BE49-F238E27FC236}">
                <a16:creationId xmlns:a16="http://schemas.microsoft.com/office/drawing/2014/main" id="{42BF02A7-8042-5941-0B19-A7A5B03BE009}"/>
              </a:ext>
            </a:extLst>
          </p:cNvPr>
          <p:cNvSpPr txBox="1"/>
          <p:nvPr/>
        </p:nvSpPr>
        <p:spPr>
          <a:xfrm>
            <a:off x="2629975" y="5000455"/>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Human-Centric Design</a:t>
            </a:r>
          </a:p>
        </p:txBody>
      </p:sp>
      <p:sp>
        <p:nvSpPr>
          <p:cNvPr id="34" name="TextBox 33">
            <a:extLst>
              <a:ext uri="{FF2B5EF4-FFF2-40B4-BE49-F238E27FC236}">
                <a16:creationId xmlns:a16="http://schemas.microsoft.com/office/drawing/2014/main" id="{F0D26F1A-4AA9-3492-7715-27A5BFAFCF75}"/>
              </a:ext>
            </a:extLst>
          </p:cNvPr>
          <p:cNvSpPr txBox="1"/>
          <p:nvPr/>
        </p:nvSpPr>
        <p:spPr>
          <a:xfrm>
            <a:off x="2629975" y="5319419"/>
            <a:ext cx="6105832" cy="369332"/>
          </a:xfrm>
          <a:prstGeom prst="rect">
            <a:avLst/>
          </a:prstGeom>
          <a:noFill/>
        </p:spPr>
        <p:txBody>
          <a:bodyPr wrap="square">
            <a:spAutoFit/>
          </a:bodyPr>
          <a:lstStyle/>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Quantitative Risk Metrics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6182" y="6628568"/>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err="1">
                <a:solidFill>
                  <a:srgbClr val="2D83C3"/>
                </a:solidFill>
                <a:latin typeface="Trebuchet MS"/>
                <a:cs typeface="Trebuchet MS"/>
              </a:rPr>
              <a:t>A</a:t>
            </a:r>
            <a:r>
              <a:rPr sz="1100" b="1" spc="15" dirty="0" err="1">
                <a:solidFill>
                  <a:srgbClr val="2D83C3"/>
                </a:solidFill>
                <a:latin typeface="Trebuchet MS"/>
                <a:cs typeface="Trebuchet MS"/>
              </a:rPr>
              <a:t>nu</a:t>
            </a:r>
            <a:r>
              <a:rPr sz="1100" b="1" spc="10" dirty="0" err="1">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67735" y="6398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53079" y="6512605"/>
            <a:ext cx="76200" cy="177800"/>
          </a:xfrm>
          <a:prstGeom prst="rect">
            <a:avLst/>
          </a:prstGeom>
        </p:spPr>
      </p:pic>
      <p:sp>
        <p:nvSpPr>
          <p:cNvPr id="7" name="object 7"/>
          <p:cNvSpPr txBox="1"/>
          <p:nvPr/>
        </p:nvSpPr>
        <p:spPr>
          <a:xfrm>
            <a:off x="516602" y="1077731"/>
            <a:ext cx="8605837" cy="843821"/>
          </a:xfrm>
          <a:prstGeom prst="rect">
            <a:avLst/>
          </a:prstGeom>
        </p:spPr>
        <p:txBody>
          <a:bodyPr vert="horz" wrap="square" lIns="0" tIns="12700" rIns="0" bIns="0" rtlCol="0">
            <a:spAutoFit/>
          </a:bodyPr>
          <a:lstStyle/>
          <a:p>
            <a:pPr marL="12700">
              <a:lnSpc>
                <a:spcPct val="100000"/>
              </a:lnSpc>
              <a:spcBef>
                <a:spcPts val="100"/>
              </a:spcBef>
            </a:pPr>
            <a:r>
              <a:rPr lang="en-US" dirty="0">
                <a:latin typeface="Times New Roman" panose="02020603050405020304" pitchFamily="18" charset="0"/>
                <a:cs typeface="Times New Roman" panose="02020603050405020304" pitchFamily="18" charset="0"/>
              </a:rPr>
              <a:t>Modeling for probabilistic risk assessment and prediction of cybersecurity threats in critical infrastructure involves several key components and techniques. Here's an outline of the process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2F65EE11-391D-8C23-654F-605412978C58}"/>
              </a:ext>
            </a:extLst>
          </p:cNvPr>
          <p:cNvSpPr txBox="1"/>
          <p:nvPr/>
        </p:nvSpPr>
        <p:spPr>
          <a:xfrm>
            <a:off x="511686" y="2042984"/>
            <a:ext cx="8770374"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Risk Quantification</a:t>
            </a:r>
            <a:r>
              <a:rPr lang="en-US" dirty="0">
                <a:latin typeface="Times New Roman" panose="02020603050405020304" pitchFamily="18" charset="0"/>
                <a:cs typeface="Times New Roman" panose="02020603050405020304" pitchFamily="18" charset="0"/>
              </a:rPr>
              <a:t>: Quantify the overall risk associated with each cybersecurity threat to critical infrastructure. This involves combining the probability of occurrence with the potential impact to calculate a risk score or rating</a:t>
            </a:r>
            <a:r>
              <a:rPr lang="en-US" dirty="0"/>
              <a:t>. </a:t>
            </a:r>
          </a:p>
          <a:p>
            <a:endParaRPr lang="en-US" dirty="0"/>
          </a:p>
          <a:p>
            <a:r>
              <a:rPr lang="en-US" b="1" dirty="0">
                <a:latin typeface="Times New Roman" panose="02020603050405020304" pitchFamily="18" charset="0"/>
                <a:cs typeface="Times New Roman" panose="02020603050405020304" pitchFamily="18" charset="0"/>
              </a:rPr>
              <a:t>Bayesian Networks</a:t>
            </a:r>
            <a:r>
              <a:rPr lang="en-US" dirty="0">
                <a:latin typeface="Times New Roman" panose="02020603050405020304" pitchFamily="18" charset="0"/>
                <a:cs typeface="Times New Roman" panose="02020603050405020304" pitchFamily="18" charset="0"/>
              </a:rPr>
              <a:t>: Use Bayesian networks to model the probabilistic relationships between different variables such as threats, vulnerabilities, and impacts. This allows for a holistic view of the cybersecurity risk landscape.</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0669744-9A9D-246D-9B76-F9E830F6BE5B}"/>
              </a:ext>
            </a:extLst>
          </p:cNvPr>
          <p:cNvSpPr txBox="1"/>
          <p:nvPr/>
        </p:nvSpPr>
        <p:spPr>
          <a:xfrm>
            <a:off x="511686" y="4219114"/>
            <a:ext cx="9622914" cy="230832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Threat Modeling: </a:t>
            </a:r>
            <a:r>
              <a:rPr lang="en-US" dirty="0">
                <a:latin typeface="Times New Roman" panose="02020603050405020304" pitchFamily="18" charset="0"/>
                <a:cs typeface="Times New Roman" panose="02020603050405020304" pitchFamily="18" charset="0"/>
              </a:rPr>
              <a:t>Conduct a thorough analysis of potential cybersecurity threats that could target the identified critical assets. This includes understanding the motivations of attackers, their capabilities, and the potential vulnerabilities they might exploit</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Graph-based Models</a:t>
            </a:r>
            <a:r>
              <a:rPr lang="en-US" dirty="0">
                <a:latin typeface="Times New Roman" panose="02020603050405020304" pitchFamily="18" charset="0"/>
                <a:cs typeface="Times New Roman" panose="02020603050405020304" pitchFamily="18" charset="0"/>
              </a:rPr>
              <a:t>:   - Represent the critical infrastructure network as a graph, where nodes represent assets (e.g., servers, routers) and edges represent connections between them. Graph-based models can capture the topology of the infrastructure and simulate the spread of cyber threats through the network</a:t>
            </a:r>
            <a:r>
              <a:rPr lang="en-US"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602614"/>
            <a:ext cx="3905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B0C48F33-0210-2A23-E24B-3C7D10C17F85}"/>
              </a:ext>
            </a:extLst>
          </p:cNvPr>
          <p:cNvSpPr txBox="1"/>
          <p:nvPr/>
        </p:nvSpPr>
        <p:spPr>
          <a:xfrm>
            <a:off x="457200" y="1172159"/>
            <a:ext cx="922020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Here's how you can interpret the result:- If the predicted risk probability is closer to 0, it suggests a low likelihood of a cyber security threat impacting the critical infrastructure.- If the predicted risk probability is closer to 1, it indicates a high likelihood of a cyber security threat impacting the critical infrastructure.- The interpretation of the result may vary based on the specific thresholds and risk tolerance levels defined by the organization responsible for managing the critical infrastructure.</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0633BC7-0599-3553-883B-D956691D5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3399503"/>
            <a:ext cx="4921567" cy="2949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PROBABILISTIC RISK ASSESSMENT AND </a:t>
            </a:r>
          </a:p>
          <a:p>
            <a:r>
              <a:rPr lang="en-US" sz="2000" dirty="0">
                <a:solidFill>
                  <a:srgbClr val="FF0000"/>
                </a:solidFill>
                <a:latin typeface="Times New Roman" panose="02020603050405020304" pitchFamily="18" charset="0"/>
                <a:cs typeface="Times New Roman" panose="02020603050405020304" pitchFamily="18" charset="0"/>
              </a:rPr>
              <a:t>          PREDICTION OF CYBER SECURITY THREATS IN CRITICAL INFRASTRUCTURE </a:t>
            </a:r>
          </a:p>
          <a:p>
            <a:r>
              <a:rPr lang="en-US" sz="2000" dirty="0">
                <a:solidFill>
                  <a:srgbClr val="FF0000"/>
                </a:solidFill>
                <a:latin typeface="Times New Roman" panose="02020603050405020304" pitchFamily="18" charset="0"/>
                <a:cs typeface="Times New Roman" panose="02020603050405020304" pitchFamily="18" charset="0"/>
              </a:rPr>
              <a:t> </a:t>
            </a:r>
            <a:endParaRPr sz="2000" dirty="0">
              <a:solidFill>
                <a:srgbClr val="FF000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B025C9A5-2445-1BAC-41D1-C5BD289E8A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8380" y="3070255"/>
            <a:ext cx="4522149" cy="25395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lang="en-IN" dirty="0"/>
          </a:p>
          <a:p>
            <a:endParaRPr lang="en-IN" dirty="0"/>
          </a:p>
          <a:p>
            <a:endParaRPr lang="en-IN" dirty="0"/>
          </a:p>
          <a:p>
            <a:r>
              <a:rPr lang="en-IN" dirty="0"/>
              <a:t>                                                  1.</a:t>
            </a:r>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2.METHOLOGY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3.DATA COLLECTION AND PREPARATION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4.PREDICTIVE MODELING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5.RESULT AND ANALYSIS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24" name="Picture 23">
            <a:extLst>
              <a:ext uri="{FF2B5EF4-FFF2-40B4-BE49-F238E27FC236}">
                <a16:creationId xmlns:a16="http://schemas.microsoft.com/office/drawing/2014/main" id="{DC176802-CD74-BBD2-7CE6-25F6EFB896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4337" y="4228896"/>
            <a:ext cx="4124325" cy="23192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EB9C9401-4EE7-27B6-8FE6-F62723B83B80}"/>
              </a:ext>
            </a:extLst>
          </p:cNvPr>
          <p:cNvSpPr txBox="1"/>
          <p:nvPr/>
        </p:nvSpPr>
        <p:spPr>
          <a:xfrm>
            <a:off x="834072" y="1672010"/>
            <a:ext cx="7855974"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project aims to address this gap by developing a robust framework for probabilistic risk assessment and prediction of cyber security threats in critical infrastructure. The framework will leverage data-driven approaches to analyze historical cyber incidents, identify vulnerabilities, assess the likelihood and impact of potential threats, and predict future attack scenarios. By incorporating probabilistic modeling techniques, the framework will provide stakeholders with a probabilistic understanding of cyber risks, enabling more informed decision-making and proactive risk management strategies.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challenges to be addressed include the complexity and interconnectivity of critical infrastructure systems, the lack of comprehensive and reliable data on cyber incidents, and the need to develop predictive models that can adapt to evolving threats. Additionally, the framework must account for uncertainties inherent in cyber security risk assessment, such as the dynamic nature of cyber threats and the limited availability of data on emerging attack vectors</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685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51922" y="6626502"/>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9BC7744-1AE8-B643-9F4E-3E5DFD5FC326}"/>
              </a:ext>
            </a:extLst>
          </p:cNvPr>
          <p:cNvSpPr txBox="1"/>
          <p:nvPr/>
        </p:nvSpPr>
        <p:spPr>
          <a:xfrm>
            <a:off x="1143000" y="1502689"/>
            <a:ext cx="6283926" cy="563231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primary objective of this project is to develop a comprehensive framework for probabilistic risk assessment and prediction of cyber security threats in critical infrastructure. By integrating probabilistic modeling techniques with advanced predictive analytics, the project aims to enhance the understanding of cyber risks, improve preparedness and response strategies, and ultimately strengthen the resilience of critical infrastructure systems against cyber attacks.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Components: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Decision Support System: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Developing a decision support       system that synthesizes the results of probabilistic risk assessment and predictive modeling.</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Providing stakeholders with actionable insights, risk mitigation strategies, and recommendations for enhancing cyber security resilience in critical infrastructure.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57A415-97FD-57FC-8D90-A8ECABAF8963}"/>
              </a:ext>
            </a:extLst>
          </p:cNvPr>
          <p:cNvSpPr>
            <a:spLocks noGrp="1"/>
          </p:cNvSpPr>
          <p:nvPr>
            <p:ph type="title"/>
          </p:nvPr>
        </p:nvSpPr>
        <p:spPr>
          <a:xfrm>
            <a:off x="381000" y="685801"/>
            <a:ext cx="8763000" cy="762000"/>
          </a:xfrm>
        </p:spPr>
        <p:txBody>
          <a:bodyPr/>
          <a:lstStyle/>
          <a:p>
            <a:r>
              <a:rPr lang="en-US" dirty="0"/>
              <a:t> </a:t>
            </a:r>
            <a:r>
              <a:rPr lang="en-US" sz="2000" b="0" dirty="0">
                <a:latin typeface="Times New Roman" panose="02020603050405020304" pitchFamily="18" charset="0"/>
                <a:cs typeface="Times New Roman" panose="02020603050405020304" pitchFamily="18" charset="0"/>
              </a:rPr>
              <a:t>Validation and Deployment: </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 </a:t>
            </a:r>
            <a:endParaRPr lang="en-IN" sz="2000" dirty="0"/>
          </a:p>
        </p:txBody>
      </p:sp>
      <p:sp>
        <p:nvSpPr>
          <p:cNvPr id="6" name="TextBox 5">
            <a:extLst>
              <a:ext uri="{FF2B5EF4-FFF2-40B4-BE49-F238E27FC236}">
                <a16:creationId xmlns:a16="http://schemas.microsoft.com/office/drawing/2014/main" id="{2D8AC7DB-44F1-B096-6A30-8D22DAFDE067}"/>
              </a:ext>
            </a:extLst>
          </p:cNvPr>
          <p:cNvSpPr txBox="1"/>
          <p:nvPr/>
        </p:nvSpPr>
        <p:spPr>
          <a:xfrm>
            <a:off x="685800" y="1524001"/>
            <a:ext cx="8534400" cy="2585323"/>
          </a:xfrm>
          <a:prstGeom prst="rect">
            <a:avLst/>
          </a:prstGeom>
          <a:noFill/>
        </p:spPr>
        <p:txBody>
          <a:bodyPr wrap="square">
            <a:spAutoFit/>
          </a:bodyPr>
          <a:lstStyle/>
          <a:p>
            <a:pPr marL="285750" indent="-285750">
              <a:buFont typeface="Wingdings" panose="05000000000000000000" pitchFamily="2" charset="2"/>
              <a:buChar char="Ø"/>
            </a:pPr>
            <a:r>
              <a:rPr lang="en-US" dirty="0"/>
              <a:t>   Validating the framework through case studies and real-world simulations to assess its effectiveness in predicting cyber security threats.</a:t>
            </a:r>
          </a:p>
          <a:p>
            <a:endParaRPr lang="en-US" dirty="0"/>
          </a:p>
          <a:p>
            <a:pPr marL="285750" indent="-285750">
              <a:buFont typeface="Wingdings" panose="05000000000000000000" pitchFamily="2" charset="2"/>
              <a:buChar char="Ø"/>
            </a:pPr>
            <a:r>
              <a:rPr lang="en-US" dirty="0"/>
              <a:t> Facilitating the deployment of the framework within organizations to strengthen their cyber security posture and mitigate potential risks</a:t>
            </a:r>
          </a:p>
          <a:p>
            <a:r>
              <a:rPr lang="en-US" dirty="0"/>
              <a:t> </a:t>
            </a:r>
          </a:p>
          <a:p>
            <a:pPr marL="285750" indent="-285750">
              <a:buFont typeface="Wingdings" panose="05000000000000000000" pitchFamily="2" charset="2"/>
              <a:buChar char="Ø"/>
            </a:pPr>
            <a:r>
              <a:rPr lang="en-US" dirty="0"/>
              <a:t>  Collaborating with industry partners and stakeholders to ensure the practical applicability and scalability of the framework across different critical infrastructure sectors.</a:t>
            </a:r>
            <a:endParaRPr lang="en-IN" dirty="0"/>
          </a:p>
        </p:txBody>
      </p:sp>
    </p:spTree>
    <p:extLst>
      <p:ext uri="{BB962C8B-B14F-4D97-AF65-F5344CB8AC3E}">
        <p14:creationId xmlns:p14="http://schemas.microsoft.com/office/powerpoint/2010/main" val="428200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C9E8135-CE2B-9035-5299-AF2F5AE59E47}"/>
              </a:ext>
            </a:extLst>
          </p:cNvPr>
          <p:cNvSpPr txBox="1"/>
          <p:nvPr/>
        </p:nvSpPr>
        <p:spPr>
          <a:xfrm>
            <a:off x="914400" y="1521455"/>
            <a:ext cx="7640583" cy="4801314"/>
          </a:xfrm>
          <a:prstGeom prst="rect">
            <a:avLst/>
          </a:prstGeom>
          <a:noFill/>
        </p:spPr>
        <p:txBody>
          <a:bodyPr wrap="square">
            <a:spAutoFit/>
          </a:bodyPr>
          <a:lstStyle/>
          <a:p>
            <a:r>
              <a:rPr lang="en-US" dirty="0"/>
              <a:t>The end users for probabilistic risk assessment and prediction of cybersecurity threats in critical infrastructure are typically stakeholders involved in managing and securing critical infrastructure systems. This includes:</a:t>
            </a:r>
          </a:p>
          <a:p>
            <a:endParaRPr lang="en-US" dirty="0"/>
          </a:p>
          <a:p>
            <a:r>
              <a:rPr lang="en-US" dirty="0"/>
              <a:t>Government Agencies</a:t>
            </a:r>
          </a:p>
          <a:p>
            <a:pPr marL="285750" indent="-285750">
              <a:buFont typeface="Wingdings" panose="05000000000000000000"/>
              <a:buChar char="Ø"/>
            </a:pPr>
            <a:r>
              <a:rPr lang="en-US" dirty="0"/>
              <a:t>    Such as departments responsible for homeland security, defense, or   infrastructure protection.</a:t>
            </a:r>
          </a:p>
          <a:p>
            <a:pPr marL="285750" indent="-285750">
              <a:buFont typeface="Wingdings" panose="05000000000000000000"/>
              <a:buChar char="Ø"/>
            </a:pPr>
            <a:r>
              <a:rPr lang="en-US" dirty="0"/>
              <a:t> They utilize risk assessments to inform policy-making, resource allocation, and regulatory frameworks aimed at enhancing cybersecurity in critical infrastructure.</a:t>
            </a:r>
          </a:p>
          <a:p>
            <a:endParaRPr lang="en-US" dirty="0"/>
          </a:p>
          <a:p>
            <a:r>
              <a:rPr lang="en-US" dirty="0"/>
              <a:t>Critical Infrastructure Operators</a:t>
            </a:r>
          </a:p>
          <a:p>
            <a:pPr marL="285750" indent="-285750">
              <a:buFont typeface="Wingdings" panose="05000000000000000000"/>
              <a:buChar char="Ø"/>
            </a:pPr>
            <a:r>
              <a:rPr lang="en-US" dirty="0"/>
              <a:t> Entities responsible for operating and maintaining critical infrastructure systems such as energy grids, transportation networks, water supply systems, etc.</a:t>
            </a:r>
          </a:p>
          <a:p>
            <a:pPr marL="285750" indent="-285750">
              <a:buFont typeface="Wingdings" panose="05000000000000000000"/>
              <a:buChar char="Ø"/>
            </a:pPr>
            <a:r>
              <a:rPr lang="en-US" dirty="0"/>
              <a:t> They rely on risk assessments to identify vulnerabilities, prioritize mitigation efforts, and allocate resources effectively to safeguard their systems.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7E8099-2348-B582-B952-69A7C67EC483}"/>
              </a:ext>
            </a:extLst>
          </p:cNvPr>
          <p:cNvSpPr txBox="1"/>
          <p:nvPr/>
        </p:nvSpPr>
        <p:spPr>
          <a:xfrm>
            <a:off x="228600" y="197346"/>
            <a:ext cx="8915400" cy="646330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Information Security Professionals</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 Cybersecurity experts within organizations or consulting firms who specialize in assessing and managing cyber risks. </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They use probabilistic risk assessments to identify potential threats, assess their likelihood and potential impact, and develop strategies to mitigate risks effectively.</a:t>
            </a:r>
          </a:p>
          <a:p>
            <a:pPr marL="285750" indent="-285750">
              <a:buFont typeface="Wingdings" panose="05000000000000000000"/>
              <a:buChar char="Ø"/>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Risk Management Professionals </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Professionals responsible for enterprise risk management within organizations. </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They utilize probabilistic risk assessments to understand the overall risk landscape, prioritize risks, and make informed decisions about risk mitigation strategies.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Technology Providers</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 Companies developing cybersecurity solutions and technologies tailored for critical infrastructure protection. </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They may use risk assessments to understand market needs, design effective solutions, and demonstrate the value of their products in mitigating specific cyber threats.</a:t>
            </a:r>
          </a:p>
          <a:p>
            <a:pPr marL="285750" indent="-285750">
              <a:buFont typeface="Wingdings" panose="05000000000000000000"/>
              <a:buChar char="Ø"/>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Regulatory Bodies</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 Organizations responsible for setting standards and regulations related to cybersecurity in critical infrastructure sectors.</a:t>
            </a:r>
          </a:p>
          <a:p>
            <a:pPr marL="285750" indent="-285750">
              <a:buFont typeface="Wingdings" panose="05000000000000000000"/>
              <a:buChar char="Ø"/>
            </a:pPr>
            <a:r>
              <a:rPr lang="en-US" dirty="0">
                <a:latin typeface="Times New Roman" panose="02020603050405020304" pitchFamily="18" charset="0"/>
                <a:cs typeface="Times New Roman" panose="02020603050405020304" pitchFamily="18" charset="0"/>
              </a:rPr>
              <a:t> They rely on risk assessments to inform the development of regulatory frameworks, compliance requirements, and enforcement strategies aimed at enhancing cybersecurity resilience.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56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852690" y="511087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915400" y="1476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42465" y="600011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24BC2D48-72AE-4EB3-7306-DD86AA496EF4}"/>
              </a:ext>
            </a:extLst>
          </p:cNvPr>
          <p:cNvSpPr txBox="1"/>
          <p:nvPr/>
        </p:nvSpPr>
        <p:spPr>
          <a:xfrm>
            <a:off x="2819400" y="1518526"/>
            <a:ext cx="7086599" cy="1754326"/>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Solution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solution for probabilistic risk assessment and prediction of cybersecurity threats in critical infrastructure involves leveraging advanced technologies, methodologies, and expertise to accurately assess and predict potential cyber threats and their impact on critical infrastructure systems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528E023-0E9B-171F-B6DE-41E9673450B6}"/>
              </a:ext>
            </a:extLst>
          </p:cNvPr>
          <p:cNvSpPr txBox="1"/>
          <p:nvPr/>
        </p:nvSpPr>
        <p:spPr>
          <a:xfrm>
            <a:off x="2819400" y="3568615"/>
            <a:ext cx="61891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Value Proposition</a:t>
            </a:r>
          </a:p>
        </p:txBody>
      </p:sp>
      <p:sp>
        <p:nvSpPr>
          <p:cNvPr id="15" name="TextBox 14">
            <a:extLst>
              <a:ext uri="{FF2B5EF4-FFF2-40B4-BE49-F238E27FC236}">
                <a16:creationId xmlns:a16="http://schemas.microsoft.com/office/drawing/2014/main" id="{CD5EFDA5-6500-7700-1BCF-3229F7F6E751}"/>
              </a:ext>
            </a:extLst>
          </p:cNvPr>
          <p:cNvSpPr txBox="1"/>
          <p:nvPr/>
        </p:nvSpPr>
        <p:spPr>
          <a:xfrm>
            <a:off x="2886842" y="3956712"/>
            <a:ext cx="6943725"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Enhance Risk Awareness: By conducting probabilistic risk assessments, the solution helps stakeholders gain a comprehensive understanding of the cybersecurity risks facing critical infrastructure systems. This includes identifying vulnerabilities, assessing the likelihood of cyber threats, and estimating the potential impact of successful </a:t>
            </a:r>
            <a:r>
              <a:rPr lang="en-US" dirty="0" err="1">
                <a:latin typeface="Times New Roman" panose="02020603050405020304" pitchFamily="18" charset="0"/>
                <a:cs typeface="Times New Roman" panose="02020603050405020304" pitchFamily="18" charset="0"/>
              </a:rPr>
              <a:t>cyberattacks.Prioritize</a:t>
            </a:r>
            <a:r>
              <a:rPr lang="en-US" dirty="0">
                <a:latin typeface="Times New Roman" panose="02020603050405020304" pitchFamily="18" charset="0"/>
                <a:cs typeface="Times New Roman" panose="02020603050405020304" pitchFamily="18" charset="0"/>
              </a:rPr>
              <a:t> Mitigation Efforts: By quantifying risks in probabilistic terms, the solution enables stakeholders to prioritize mitigation efforts based on their potential impact and cost-effectiveness.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1219</Words>
  <Application>Microsoft Office PowerPoint</Application>
  <PresentationFormat>Widescreen</PresentationFormat>
  <Paragraphs>121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H.B HARI SHESHATHRI</vt:lpstr>
      <vt:lpstr>PROJECT TITLE</vt:lpstr>
      <vt:lpstr>AGENDA</vt:lpstr>
      <vt:lpstr>PROBLEM STATEMENT</vt:lpstr>
      <vt:lpstr>PROJECT OVERVIEW</vt:lpstr>
      <vt:lpstr> Validation and Deployment:    </vt:lpstr>
      <vt:lpstr>WHO ARE THE END USERS?</vt:lpstr>
      <vt:lpstr>PowerPoint Presentation</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 HARI SHESHATHRI</dc:title>
  <dc:creator>achu devi</dc:creator>
  <cp:lastModifiedBy>Hari Sheshathri</cp:lastModifiedBy>
  <cp:revision>4</cp:revision>
  <dcterms:created xsi:type="dcterms:W3CDTF">2024-03-30T07:08:45Z</dcterms:created>
  <dcterms:modified xsi:type="dcterms:W3CDTF">2024-04-02T07:35:31Z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