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4"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9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745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2" y="0"/>
            <a:ext cx="14630400" cy="8229600"/>
          </a:xfrm>
          <a:prstGeom prst="rect">
            <a:avLst/>
          </a:prstGeom>
          <a:solidFill>
            <a:srgbClr val="202733"/>
          </a:solidFill>
          <a:ln/>
        </p:spPr>
        <p:txBody>
          <a:bodyPr/>
          <a:lstStyle/>
          <a:p>
            <a:endParaRPr lang="en-IN" dirty="0"/>
          </a:p>
        </p:txBody>
      </p:sp>
      <p:sp>
        <p:nvSpPr>
          <p:cNvPr id="4" name="Text 2"/>
          <p:cNvSpPr/>
          <p:nvPr/>
        </p:nvSpPr>
        <p:spPr>
          <a:xfrm>
            <a:off x="6319599" y="1845826"/>
            <a:ext cx="7477601" cy="2499598"/>
          </a:xfrm>
          <a:prstGeom prst="rect">
            <a:avLst/>
          </a:prstGeom>
          <a:noFill/>
          <a:ln/>
        </p:spPr>
        <p:txBody>
          <a:bodyPr wrap="square" rtlCol="0" anchor="t"/>
          <a:lstStyle/>
          <a:p>
            <a:pPr marL="0" indent="0">
              <a:lnSpc>
                <a:spcPts val="6561"/>
              </a:lnSpc>
              <a:buNone/>
            </a:pPr>
            <a:r>
              <a:rPr lang="en-US" sz="5249" dirty="0">
                <a:solidFill>
                  <a:srgbClr val="60A9FF"/>
                </a:solidFill>
                <a:latin typeface="Roboto Slab" pitchFamily="34" charset="0"/>
                <a:ea typeface="Roboto Slab" pitchFamily="34" charset="-122"/>
                <a:cs typeface="Roboto Slab" pitchFamily="34" charset="-120"/>
              </a:rPr>
              <a:t>Creating a Fake News Detection System using AI</a:t>
            </a:r>
            <a:endParaRPr lang="en-US" sz="5249" dirty="0"/>
          </a:p>
        </p:txBody>
      </p:sp>
      <p:sp>
        <p:nvSpPr>
          <p:cNvPr id="5" name="Text 3"/>
          <p:cNvSpPr/>
          <p:nvPr/>
        </p:nvSpPr>
        <p:spPr>
          <a:xfrm>
            <a:off x="6319599" y="4678680"/>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As fake news becomes more prevalent, an AI system can aid in the fight against misinformation. This presentation covers the development of such a system.</a:t>
            </a:r>
            <a:endParaRPr lang="en-US" sz="1750" dirty="0"/>
          </a:p>
        </p:txBody>
      </p:sp>
      <p:sp>
        <p:nvSpPr>
          <p:cNvPr id="6" name="Shape 4"/>
          <p:cNvSpPr/>
          <p:nvPr/>
        </p:nvSpPr>
        <p:spPr>
          <a:xfrm>
            <a:off x="6319599" y="6011466"/>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9" name="Image 1" descr="preencoded.png"/>
          <p:cNvPicPr>
            <a:picLocks noChangeAspect="1"/>
          </p:cNvPicPr>
          <p:nvPr/>
        </p:nvPicPr>
        <p:blipFill>
          <a:blip r:embed="rId3"/>
          <a:stretch>
            <a:fillRect/>
          </a:stretch>
        </p:blipFill>
        <p:spPr>
          <a:xfrm>
            <a:off x="-4"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6282690" y="584478"/>
            <a:ext cx="7551420" cy="1327071"/>
          </a:xfrm>
          <a:prstGeom prst="rect">
            <a:avLst/>
          </a:prstGeom>
          <a:noFill/>
          <a:ln/>
        </p:spPr>
        <p:txBody>
          <a:bodyPr wrap="square" rtlCol="0" anchor="t"/>
          <a:lstStyle/>
          <a:p>
            <a:pPr marL="0" indent="0">
              <a:lnSpc>
                <a:spcPts val="5226"/>
              </a:lnSpc>
              <a:buNone/>
            </a:pPr>
            <a:r>
              <a:rPr lang="en-US" sz="4180" dirty="0">
                <a:solidFill>
                  <a:srgbClr val="60A9FF"/>
                </a:solidFill>
                <a:latin typeface="Roboto Slab" pitchFamily="34" charset="0"/>
                <a:ea typeface="Roboto Slab" pitchFamily="34" charset="-122"/>
                <a:cs typeface="Roboto Slab" pitchFamily="34" charset="-120"/>
              </a:rPr>
              <a:t>Problem Definition</a:t>
            </a:r>
            <a:endParaRPr lang="en-US" sz="4180" dirty="0"/>
          </a:p>
        </p:txBody>
      </p:sp>
      <p:sp>
        <p:nvSpPr>
          <p:cNvPr id="5" name="Text 3"/>
          <p:cNvSpPr/>
          <p:nvPr/>
        </p:nvSpPr>
        <p:spPr>
          <a:xfrm>
            <a:off x="6282690" y="2094582"/>
            <a:ext cx="7551420" cy="2332451"/>
          </a:xfrm>
          <a:prstGeom prst="rect">
            <a:avLst/>
          </a:prstGeom>
          <a:noFill/>
          <a:ln/>
        </p:spPr>
        <p:txBody>
          <a:bodyPr wrap="square" rtlCol="0" anchor="t"/>
          <a:lstStyle/>
          <a:p>
            <a:pPr>
              <a:lnSpc>
                <a:spcPts val="2675"/>
              </a:lnSpc>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The problem is to develop a fake news detection model using a Kaggle dataset. The goal is to distinguish between genuine and fake news articles based on their titles and text. This project involves using natural language processing (NLP) techniques to preprocess the text data, building a machine learning model for classification, and evaluating the model's performance.</a:t>
            </a:r>
            <a:endParaRPr lang="en-US" sz="18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675"/>
              </a:lnSpc>
              <a:buNone/>
            </a:pPr>
            <a:endParaRPr lang="en-US" sz="1672" dirty="0"/>
          </a:p>
        </p:txBody>
      </p:sp>
      <p:pic>
        <p:nvPicPr>
          <p:cNvPr id="28" name="Picture 27">
            <a:extLst>
              <a:ext uri="{FF2B5EF4-FFF2-40B4-BE49-F238E27FC236}">
                <a16:creationId xmlns:a16="http://schemas.microsoft.com/office/drawing/2014/main" id="{CB7D1E72-E917-7887-97A9-0A00BF6A6E70}"/>
              </a:ext>
            </a:extLst>
          </p:cNvPr>
          <p:cNvPicPr>
            <a:picLocks noChangeAspect="1"/>
          </p:cNvPicPr>
          <p:nvPr/>
        </p:nvPicPr>
        <p:blipFill>
          <a:blip r:embed="rId3"/>
          <a:stretch>
            <a:fillRect/>
          </a:stretch>
        </p:blipFill>
        <p:spPr>
          <a:xfrm>
            <a:off x="0" y="0"/>
            <a:ext cx="6110868"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734497"/>
            <a:ext cx="502158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Data Preprocessing</a:t>
            </a:r>
            <a:endParaRPr lang="en-US" sz="4374" dirty="0"/>
          </a:p>
        </p:txBody>
      </p:sp>
      <p:sp>
        <p:nvSpPr>
          <p:cNvPr id="5" name="Text 3"/>
          <p:cNvSpPr/>
          <p:nvPr/>
        </p:nvSpPr>
        <p:spPr>
          <a:xfrm>
            <a:off x="2037993" y="1873210"/>
            <a:ext cx="10554414"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Raw data needs cleaning and normalization to ready it for use by AI models. This can take up a significant portion of the development time.</a:t>
            </a:r>
            <a:endParaRPr lang="en-US" sz="1750" dirty="0"/>
          </a:p>
        </p:txBody>
      </p:sp>
      <p:pic>
        <p:nvPicPr>
          <p:cNvPr id="6" name="Image 0" descr="preencoded.png"/>
          <p:cNvPicPr>
            <a:picLocks noChangeAspect="1"/>
          </p:cNvPicPr>
          <p:nvPr/>
        </p:nvPicPr>
        <p:blipFill>
          <a:blip r:embed="rId3"/>
          <a:stretch>
            <a:fillRect/>
          </a:stretch>
        </p:blipFill>
        <p:spPr>
          <a:xfrm>
            <a:off x="2909954" y="3028353"/>
            <a:ext cx="3295888" cy="2037040"/>
          </a:xfrm>
          <a:prstGeom prst="rect">
            <a:avLst/>
          </a:prstGeom>
        </p:spPr>
      </p:pic>
      <p:sp>
        <p:nvSpPr>
          <p:cNvPr id="7" name="Text 4"/>
          <p:cNvSpPr/>
          <p:nvPr/>
        </p:nvSpPr>
        <p:spPr>
          <a:xfrm>
            <a:off x="2909954" y="5343046"/>
            <a:ext cx="2221944"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Data Cleaning</a:t>
            </a:r>
            <a:endParaRPr lang="en-US" sz="2187" dirty="0"/>
          </a:p>
        </p:txBody>
      </p:sp>
      <p:sp>
        <p:nvSpPr>
          <p:cNvPr id="8" name="Text 5"/>
          <p:cNvSpPr/>
          <p:nvPr/>
        </p:nvSpPr>
        <p:spPr>
          <a:xfrm>
            <a:off x="2909954" y="5912403"/>
            <a:ext cx="3295888"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Remove unwanted characters, stop words, and normalize the text to convert it into a machine-readable format.</a:t>
            </a:r>
            <a:endParaRPr lang="en-US" sz="1750" dirty="0"/>
          </a:p>
        </p:txBody>
      </p:sp>
      <p:pic>
        <p:nvPicPr>
          <p:cNvPr id="9" name="Image 1" descr="preencoded.png"/>
          <p:cNvPicPr>
            <a:picLocks noChangeAspect="1"/>
          </p:cNvPicPr>
          <p:nvPr/>
        </p:nvPicPr>
        <p:blipFill>
          <a:blip r:embed="rId4"/>
          <a:stretch>
            <a:fillRect/>
          </a:stretch>
        </p:blipFill>
        <p:spPr>
          <a:xfrm>
            <a:off x="8363750" y="3028353"/>
            <a:ext cx="3296007" cy="2037040"/>
          </a:xfrm>
          <a:prstGeom prst="rect">
            <a:avLst/>
          </a:prstGeom>
        </p:spPr>
      </p:pic>
      <p:sp>
        <p:nvSpPr>
          <p:cNvPr id="10" name="Text 6"/>
          <p:cNvSpPr/>
          <p:nvPr/>
        </p:nvSpPr>
        <p:spPr>
          <a:xfrm>
            <a:off x="8355012" y="5160157"/>
            <a:ext cx="2552700"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Data Normalization</a:t>
            </a:r>
            <a:endParaRPr lang="en-US" sz="2187" dirty="0"/>
          </a:p>
        </p:txBody>
      </p:sp>
      <p:sp>
        <p:nvSpPr>
          <p:cNvPr id="11" name="Text 7"/>
          <p:cNvSpPr/>
          <p:nvPr/>
        </p:nvSpPr>
        <p:spPr>
          <a:xfrm>
            <a:off x="8355012" y="5729514"/>
            <a:ext cx="3296007" cy="1777008"/>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Convert data into a standard format, making it easy to understand by the machine, by converting date formats or categorical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1496139"/>
            <a:ext cx="484632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Feature Extraction</a:t>
            </a:r>
            <a:endParaRPr lang="en-US" sz="4374" dirty="0"/>
          </a:p>
        </p:txBody>
      </p:sp>
      <p:sp>
        <p:nvSpPr>
          <p:cNvPr id="5" name="Text 3"/>
          <p:cNvSpPr/>
          <p:nvPr/>
        </p:nvSpPr>
        <p:spPr>
          <a:xfrm>
            <a:off x="2037993" y="2634853"/>
            <a:ext cx="10554414" cy="710803"/>
          </a:xfrm>
          <a:prstGeom prst="rect">
            <a:avLst/>
          </a:prstGeom>
          <a:noFill/>
          <a:ln/>
        </p:spPr>
        <p:txBody>
          <a:bodyPr wrap="square" rtlCol="0" anchor="t"/>
          <a:lstStyle/>
          <a:p>
            <a:pPr marL="0" indent="0">
              <a:lnSpc>
                <a:spcPts val="2799"/>
              </a:lnSpc>
              <a:buNone/>
            </a:pPr>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Feature extraction is the process of converting text data into numerical features that machine learning models can understand. It plays a crucial role in building an effective fake news detection system.</a:t>
            </a:r>
            <a:endParaRPr lang="en-US" sz="175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6" name="Shape 4"/>
          <p:cNvSpPr/>
          <p:nvPr/>
        </p:nvSpPr>
        <p:spPr>
          <a:xfrm>
            <a:off x="2037993" y="3595568"/>
            <a:ext cx="3370064" cy="3137892"/>
          </a:xfrm>
          <a:prstGeom prst="roundRect">
            <a:avLst>
              <a:gd name="adj" fmla="val 4249"/>
            </a:avLst>
          </a:prstGeom>
          <a:solidFill>
            <a:srgbClr val="161B23"/>
          </a:solidFill>
          <a:ln/>
        </p:spPr>
        <p:txBody>
          <a:bodyPr/>
          <a:lstStyle/>
          <a:p>
            <a:endParaRPr lang="en-IN"/>
          </a:p>
        </p:txBody>
      </p:sp>
      <p:sp>
        <p:nvSpPr>
          <p:cNvPr id="7" name="Text 5"/>
          <p:cNvSpPr/>
          <p:nvPr/>
        </p:nvSpPr>
        <p:spPr>
          <a:xfrm>
            <a:off x="2260163" y="3817739"/>
            <a:ext cx="2531756" cy="347186"/>
          </a:xfrm>
          <a:prstGeom prst="rect">
            <a:avLst/>
          </a:prstGeom>
          <a:noFill/>
          <a:ln/>
        </p:spPr>
        <p:txBody>
          <a:bodyPr wrap="none" rtlCol="0" anchor="t"/>
          <a:lstStyle/>
          <a:p>
            <a:pPr marL="0" indent="0">
              <a:lnSpc>
                <a:spcPts val="2734"/>
              </a:lnSpc>
              <a:buNone/>
            </a:pPr>
            <a:r>
              <a:rPr lang="en-IN" sz="2400" b="0" i="0" dirty="0">
                <a:solidFill>
                  <a:schemeClr val="accent1"/>
                </a:solidFill>
                <a:effectLst/>
                <a:latin typeface="Roboto Slab" pitchFamily="2" charset="0"/>
                <a:ea typeface="Roboto Slab" pitchFamily="2" charset="0"/>
                <a:cs typeface="Roboto Slab" pitchFamily="2" charset="0"/>
              </a:rPr>
              <a:t>TF-IDF</a:t>
            </a:r>
            <a:endParaRPr lang="en-US" sz="2187" dirty="0">
              <a:solidFill>
                <a:schemeClr val="accent1"/>
              </a:solidFill>
              <a:latin typeface="Roboto Slab" pitchFamily="2" charset="0"/>
              <a:ea typeface="Roboto Slab" pitchFamily="2" charset="0"/>
              <a:cs typeface="Roboto Slab" pitchFamily="2" charset="0"/>
            </a:endParaRPr>
          </a:p>
        </p:txBody>
      </p:sp>
      <p:sp>
        <p:nvSpPr>
          <p:cNvPr id="8" name="Text 6"/>
          <p:cNvSpPr/>
          <p:nvPr/>
        </p:nvSpPr>
        <p:spPr>
          <a:xfrm>
            <a:off x="2260163" y="4387096"/>
            <a:ext cx="2925723" cy="1777008"/>
          </a:xfrm>
          <a:prstGeom prst="rect">
            <a:avLst/>
          </a:prstGeom>
          <a:noFill/>
          <a:ln/>
        </p:spPr>
        <p:txBody>
          <a:bodyPr wrap="square" rtlCol="0" anchor="t"/>
          <a:lstStyle/>
          <a:p>
            <a:pPr marL="0" indent="0">
              <a:lnSpc>
                <a:spcPts val="2799"/>
              </a:lnSpc>
              <a:buNone/>
            </a:pPr>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TF-IDF is a technique that quantifies the importance of words in a document relative to the entire corpus. It results in a numerical representation of the text.</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a:t>
            </a:r>
          </a:p>
        </p:txBody>
      </p:sp>
      <p:sp>
        <p:nvSpPr>
          <p:cNvPr id="9" name="Shape 7"/>
          <p:cNvSpPr/>
          <p:nvPr/>
        </p:nvSpPr>
        <p:spPr>
          <a:xfrm>
            <a:off x="5630228" y="3595568"/>
            <a:ext cx="3370064" cy="3137892"/>
          </a:xfrm>
          <a:prstGeom prst="roundRect">
            <a:avLst>
              <a:gd name="adj" fmla="val 4249"/>
            </a:avLst>
          </a:prstGeom>
          <a:solidFill>
            <a:srgbClr val="161B23"/>
          </a:solidFill>
          <a:ln/>
        </p:spPr>
        <p:txBody>
          <a:bodyPr/>
          <a:lstStyle/>
          <a:p>
            <a:endParaRPr lang="en-IN"/>
          </a:p>
        </p:txBody>
      </p:sp>
      <p:sp>
        <p:nvSpPr>
          <p:cNvPr id="10" name="Text 8"/>
          <p:cNvSpPr/>
          <p:nvPr/>
        </p:nvSpPr>
        <p:spPr>
          <a:xfrm>
            <a:off x="5852398" y="3817739"/>
            <a:ext cx="2925723" cy="694373"/>
          </a:xfrm>
          <a:prstGeom prst="rect">
            <a:avLst/>
          </a:prstGeom>
          <a:noFill/>
          <a:ln/>
        </p:spPr>
        <p:txBody>
          <a:bodyPr wrap="squar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Word and Sentence Embeddings</a:t>
            </a:r>
            <a:endParaRPr lang="en-US" sz="2187" dirty="0"/>
          </a:p>
        </p:txBody>
      </p:sp>
      <p:sp>
        <p:nvSpPr>
          <p:cNvPr id="11" name="Text 9"/>
          <p:cNvSpPr/>
          <p:nvPr/>
        </p:nvSpPr>
        <p:spPr>
          <a:xfrm>
            <a:off x="5852398" y="4734282"/>
            <a:ext cx="2925723" cy="1777008"/>
          </a:xfrm>
          <a:prstGeom prst="rect">
            <a:avLst/>
          </a:prstGeom>
          <a:noFill/>
          <a:ln/>
        </p:spPr>
        <p:txBody>
          <a:bodyPr wrap="square" rtlCol="0" anchor="t"/>
          <a:lstStyle/>
          <a:p>
            <a:pPr marL="0" indent="0">
              <a:lnSpc>
                <a:spcPts val="2799"/>
              </a:lnSpc>
              <a:buNone/>
            </a:pPr>
            <a:r>
              <a:rPr lang="en-US" sz="1750" dirty="0">
                <a:solidFill>
                  <a:schemeClr val="bg1"/>
                </a:solidFill>
                <a:latin typeface="Roboto" pitchFamily="34" charset="0"/>
                <a:ea typeface="Roboto" pitchFamily="34" charset="-122"/>
                <a:cs typeface="Roboto" pitchFamily="34" charset="-120"/>
              </a:rPr>
              <a:t>Applying vectorization techniques to convert words into numbers and find the semantic meaning of words or sentences.</a:t>
            </a:r>
            <a:endParaRPr lang="en-US" sz="1750" dirty="0">
              <a:solidFill>
                <a:schemeClr val="bg1"/>
              </a:solidFill>
            </a:endParaRPr>
          </a:p>
        </p:txBody>
      </p:sp>
      <p:sp>
        <p:nvSpPr>
          <p:cNvPr id="12" name="Shape 10"/>
          <p:cNvSpPr/>
          <p:nvPr/>
        </p:nvSpPr>
        <p:spPr>
          <a:xfrm>
            <a:off x="9222462" y="3595568"/>
            <a:ext cx="3370064" cy="3137892"/>
          </a:xfrm>
          <a:prstGeom prst="roundRect">
            <a:avLst>
              <a:gd name="adj" fmla="val 4249"/>
            </a:avLst>
          </a:prstGeom>
          <a:solidFill>
            <a:srgbClr val="161B23"/>
          </a:solidFill>
          <a:ln/>
        </p:spPr>
        <p:txBody>
          <a:bodyPr/>
          <a:lstStyle/>
          <a:p>
            <a:endParaRPr lang="en-IN"/>
          </a:p>
        </p:txBody>
      </p:sp>
      <p:sp>
        <p:nvSpPr>
          <p:cNvPr id="13" name="Text 11"/>
          <p:cNvSpPr/>
          <p:nvPr/>
        </p:nvSpPr>
        <p:spPr>
          <a:xfrm>
            <a:off x="9444633" y="3817739"/>
            <a:ext cx="2221944"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Topic Modeling</a:t>
            </a:r>
            <a:endParaRPr lang="en-US" sz="2187" dirty="0"/>
          </a:p>
        </p:txBody>
      </p:sp>
      <p:sp>
        <p:nvSpPr>
          <p:cNvPr id="14" name="Text 12"/>
          <p:cNvSpPr/>
          <p:nvPr/>
        </p:nvSpPr>
        <p:spPr>
          <a:xfrm>
            <a:off x="9444633" y="4387096"/>
            <a:ext cx="2925723" cy="1421606"/>
          </a:xfrm>
          <a:prstGeom prst="rect">
            <a:avLst/>
          </a:prstGeom>
          <a:noFill/>
          <a:ln/>
        </p:spPr>
        <p:txBody>
          <a:bodyPr wrap="square" rtlCol="0" anchor="t"/>
          <a:lstStyle/>
          <a:p>
            <a:pPr marL="0" indent="0">
              <a:lnSpc>
                <a:spcPts val="2799"/>
              </a:lnSpc>
              <a:buNone/>
            </a:pPr>
            <a:r>
              <a:rPr lang="en-US" sz="1750" dirty="0">
                <a:solidFill>
                  <a:schemeClr val="bg1"/>
                </a:solidFill>
                <a:latin typeface="Roboto" pitchFamily="34" charset="0"/>
                <a:ea typeface="Roboto" pitchFamily="34" charset="-122"/>
                <a:cs typeface="Roboto" pitchFamily="34" charset="-120"/>
              </a:rPr>
              <a:t>Extracting topics relevant to the dataset and using topic frequency to create significant data clusters.</a:t>
            </a:r>
            <a:endParaRPr lang="en-US" sz="175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5834"/>
            <a:ext cx="14630400" cy="8229600"/>
          </a:xfrm>
          <a:prstGeom prst="rect">
            <a:avLst/>
          </a:prstGeom>
          <a:solidFill>
            <a:srgbClr val="202733"/>
          </a:solidFill>
          <a:ln/>
        </p:spPr>
        <p:txBody>
          <a:bodyPr/>
          <a:lstStyle/>
          <a:p>
            <a:endParaRPr lang="en-IN"/>
          </a:p>
        </p:txBody>
      </p:sp>
      <p:sp>
        <p:nvSpPr>
          <p:cNvPr id="4" name="Text 2"/>
          <p:cNvSpPr/>
          <p:nvPr/>
        </p:nvSpPr>
        <p:spPr>
          <a:xfrm>
            <a:off x="2037993" y="696397"/>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Model Selection</a:t>
            </a:r>
            <a:endParaRPr lang="en-US" sz="4374" dirty="0"/>
          </a:p>
        </p:txBody>
      </p:sp>
      <p:sp>
        <p:nvSpPr>
          <p:cNvPr id="5" name="Text 3"/>
          <p:cNvSpPr/>
          <p:nvPr/>
        </p:nvSpPr>
        <p:spPr>
          <a:xfrm>
            <a:off x="2037993" y="1835110"/>
            <a:ext cx="1055441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Choosing the right model architecture is crucial to create a powerful detection system.</a:t>
            </a:r>
            <a:endParaRPr lang="en-US" sz="1750" dirty="0"/>
          </a:p>
        </p:txBody>
      </p:sp>
      <p:sp>
        <p:nvSpPr>
          <p:cNvPr id="6" name="Shape 4"/>
          <p:cNvSpPr/>
          <p:nvPr/>
        </p:nvSpPr>
        <p:spPr>
          <a:xfrm>
            <a:off x="7293054" y="2440424"/>
            <a:ext cx="44410" cy="5092779"/>
          </a:xfrm>
          <a:prstGeom prst="rect">
            <a:avLst/>
          </a:prstGeom>
          <a:solidFill>
            <a:srgbClr val="161B23"/>
          </a:solidFill>
          <a:ln/>
        </p:spPr>
        <p:txBody>
          <a:bodyPr/>
          <a:lstStyle/>
          <a:p>
            <a:endParaRPr lang="en-IN"/>
          </a:p>
        </p:txBody>
      </p:sp>
      <p:sp>
        <p:nvSpPr>
          <p:cNvPr id="7" name="Shape 5"/>
          <p:cNvSpPr/>
          <p:nvPr/>
        </p:nvSpPr>
        <p:spPr>
          <a:xfrm>
            <a:off x="7565172" y="2841724"/>
            <a:ext cx="777597" cy="44410"/>
          </a:xfrm>
          <a:prstGeom prst="rect">
            <a:avLst/>
          </a:prstGeom>
          <a:solidFill>
            <a:srgbClr val="161B23"/>
          </a:solidFill>
          <a:ln/>
        </p:spPr>
        <p:txBody>
          <a:bodyPr/>
          <a:lstStyle/>
          <a:p>
            <a:endParaRPr lang="en-IN"/>
          </a:p>
        </p:txBody>
      </p:sp>
      <p:sp>
        <p:nvSpPr>
          <p:cNvPr id="8" name="Shape 6"/>
          <p:cNvSpPr/>
          <p:nvPr/>
        </p:nvSpPr>
        <p:spPr>
          <a:xfrm>
            <a:off x="7065228" y="2614017"/>
            <a:ext cx="499943" cy="499943"/>
          </a:xfrm>
          <a:prstGeom prst="roundRect">
            <a:avLst>
              <a:gd name="adj" fmla="val 26667"/>
            </a:avLst>
          </a:prstGeom>
          <a:solidFill>
            <a:srgbClr val="161B23"/>
          </a:solidFill>
          <a:ln/>
        </p:spPr>
        <p:txBody>
          <a:bodyPr/>
          <a:lstStyle/>
          <a:p>
            <a:endParaRPr lang="en-IN"/>
          </a:p>
        </p:txBody>
      </p:sp>
      <p:sp>
        <p:nvSpPr>
          <p:cNvPr id="9" name="Text 7"/>
          <p:cNvSpPr/>
          <p:nvPr/>
        </p:nvSpPr>
        <p:spPr>
          <a:xfrm>
            <a:off x="7246560" y="2655689"/>
            <a:ext cx="13716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10" name="Text 8"/>
          <p:cNvSpPr/>
          <p:nvPr/>
        </p:nvSpPr>
        <p:spPr>
          <a:xfrm>
            <a:off x="8537258" y="2662595"/>
            <a:ext cx="2499360"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Rule-based Models</a:t>
            </a:r>
            <a:endParaRPr lang="en-US" sz="2187" dirty="0"/>
          </a:p>
        </p:txBody>
      </p:sp>
      <p:sp>
        <p:nvSpPr>
          <p:cNvPr id="11" name="Text 9"/>
          <p:cNvSpPr/>
          <p:nvPr/>
        </p:nvSpPr>
        <p:spPr>
          <a:xfrm>
            <a:off x="8537258" y="3231952"/>
            <a:ext cx="4055150"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Uses predefined rules to distinguish between fake and factual news. This model is highly interpretive, but may not be as accurate as other models.</a:t>
            </a:r>
            <a:endParaRPr lang="en-US" sz="1750" dirty="0"/>
          </a:p>
        </p:txBody>
      </p:sp>
      <p:sp>
        <p:nvSpPr>
          <p:cNvPr id="12" name="Shape 10"/>
          <p:cNvSpPr/>
          <p:nvPr/>
        </p:nvSpPr>
        <p:spPr>
          <a:xfrm>
            <a:off x="6287631" y="3952577"/>
            <a:ext cx="777597" cy="44410"/>
          </a:xfrm>
          <a:prstGeom prst="rect">
            <a:avLst/>
          </a:prstGeom>
          <a:solidFill>
            <a:srgbClr val="161B23"/>
          </a:solidFill>
          <a:ln/>
        </p:spPr>
        <p:txBody>
          <a:bodyPr/>
          <a:lstStyle/>
          <a:p>
            <a:endParaRPr lang="en-IN"/>
          </a:p>
        </p:txBody>
      </p:sp>
      <p:sp>
        <p:nvSpPr>
          <p:cNvPr id="13" name="Shape 11"/>
          <p:cNvSpPr/>
          <p:nvPr/>
        </p:nvSpPr>
        <p:spPr>
          <a:xfrm>
            <a:off x="7065228" y="3724870"/>
            <a:ext cx="499943" cy="499943"/>
          </a:xfrm>
          <a:prstGeom prst="roundRect">
            <a:avLst>
              <a:gd name="adj" fmla="val 26667"/>
            </a:avLst>
          </a:prstGeom>
          <a:solidFill>
            <a:srgbClr val="161B23"/>
          </a:solidFill>
          <a:ln/>
        </p:spPr>
        <p:txBody>
          <a:bodyPr/>
          <a:lstStyle/>
          <a:p>
            <a:endParaRPr lang="en-IN"/>
          </a:p>
        </p:txBody>
      </p:sp>
      <p:sp>
        <p:nvSpPr>
          <p:cNvPr id="14" name="Text 12"/>
          <p:cNvSpPr/>
          <p:nvPr/>
        </p:nvSpPr>
        <p:spPr>
          <a:xfrm>
            <a:off x="7223700" y="3766542"/>
            <a:ext cx="18288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5" name="Text 13"/>
          <p:cNvSpPr/>
          <p:nvPr/>
        </p:nvSpPr>
        <p:spPr>
          <a:xfrm>
            <a:off x="2633662" y="3773448"/>
            <a:ext cx="3459480" cy="347186"/>
          </a:xfrm>
          <a:prstGeom prst="rect">
            <a:avLst/>
          </a:prstGeom>
          <a:noFill/>
          <a:ln/>
        </p:spPr>
        <p:txBody>
          <a:bodyPr wrap="none" rtlCol="0" anchor="t"/>
          <a:lstStyle/>
          <a:p>
            <a:pPr marL="0" indent="0" algn="r">
              <a:lnSpc>
                <a:spcPts val="2734"/>
              </a:lnSpc>
              <a:buNone/>
            </a:pPr>
            <a:r>
              <a:rPr lang="en-US" sz="2187" dirty="0">
                <a:solidFill>
                  <a:srgbClr val="60A9FF"/>
                </a:solidFill>
                <a:latin typeface="Roboto Slab" pitchFamily="34" charset="0"/>
                <a:ea typeface="Roboto Slab" pitchFamily="34" charset="-122"/>
                <a:cs typeface="Roboto Slab" pitchFamily="34" charset="-120"/>
              </a:rPr>
              <a:t>Machine Learning Models</a:t>
            </a:r>
            <a:endParaRPr lang="en-US" sz="2187" dirty="0"/>
          </a:p>
        </p:txBody>
      </p:sp>
      <p:sp>
        <p:nvSpPr>
          <p:cNvPr id="16" name="Text 14"/>
          <p:cNvSpPr/>
          <p:nvPr/>
        </p:nvSpPr>
        <p:spPr>
          <a:xfrm>
            <a:off x="2453473" y="4308258"/>
            <a:ext cx="4717644" cy="1421606"/>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Uses algorithms that learn from data to identify patterns and make predictions. Random Forests, SVM and logistic regression are popular choices.</a:t>
            </a:r>
            <a:endParaRPr lang="en-US" sz="1750" dirty="0"/>
          </a:p>
        </p:txBody>
      </p:sp>
      <p:sp>
        <p:nvSpPr>
          <p:cNvPr id="17" name="Shape 15"/>
          <p:cNvSpPr/>
          <p:nvPr/>
        </p:nvSpPr>
        <p:spPr>
          <a:xfrm>
            <a:off x="7565172" y="5499199"/>
            <a:ext cx="777597" cy="44410"/>
          </a:xfrm>
          <a:prstGeom prst="rect">
            <a:avLst/>
          </a:prstGeom>
          <a:solidFill>
            <a:srgbClr val="161B23"/>
          </a:solidFill>
          <a:ln/>
        </p:spPr>
        <p:txBody>
          <a:bodyPr/>
          <a:lstStyle/>
          <a:p>
            <a:endParaRPr lang="en-IN"/>
          </a:p>
        </p:txBody>
      </p:sp>
      <p:sp>
        <p:nvSpPr>
          <p:cNvPr id="18" name="Shape 16"/>
          <p:cNvSpPr/>
          <p:nvPr/>
        </p:nvSpPr>
        <p:spPr>
          <a:xfrm>
            <a:off x="7065228" y="5271492"/>
            <a:ext cx="499943" cy="499943"/>
          </a:xfrm>
          <a:prstGeom prst="roundRect">
            <a:avLst>
              <a:gd name="adj" fmla="val 26667"/>
            </a:avLst>
          </a:prstGeom>
          <a:solidFill>
            <a:srgbClr val="161B23"/>
          </a:solidFill>
          <a:ln/>
        </p:spPr>
        <p:txBody>
          <a:bodyPr/>
          <a:lstStyle/>
          <a:p>
            <a:endParaRPr lang="en-IN"/>
          </a:p>
        </p:txBody>
      </p:sp>
      <p:sp>
        <p:nvSpPr>
          <p:cNvPr id="19" name="Text 17"/>
          <p:cNvSpPr/>
          <p:nvPr/>
        </p:nvSpPr>
        <p:spPr>
          <a:xfrm>
            <a:off x="7223700" y="5313164"/>
            <a:ext cx="18288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20" name="Text 18"/>
          <p:cNvSpPr/>
          <p:nvPr/>
        </p:nvSpPr>
        <p:spPr>
          <a:xfrm>
            <a:off x="8537258" y="5320070"/>
            <a:ext cx="2941320"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Deep Learning Models</a:t>
            </a:r>
            <a:endParaRPr lang="en-US" sz="2187" dirty="0"/>
          </a:p>
        </p:txBody>
      </p:sp>
      <p:sp>
        <p:nvSpPr>
          <p:cNvPr id="21" name="Text 19"/>
          <p:cNvSpPr/>
          <p:nvPr/>
        </p:nvSpPr>
        <p:spPr>
          <a:xfrm>
            <a:off x="8537258" y="5889427"/>
            <a:ext cx="4055150"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Uses neural networks to learn from data in an unsupervised manner. This model is sample-efficient and is highly accurate in detecting fake news.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912257"/>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Model Training</a:t>
            </a:r>
            <a:endParaRPr lang="en-US" sz="4374" dirty="0"/>
          </a:p>
        </p:txBody>
      </p:sp>
      <p:sp>
        <p:nvSpPr>
          <p:cNvPr id="5" name="Text 3"/>
          <p:cNvSpPr/>
          <p:nvPr/>
        </p:nvSpPr>
        <p:spPr>
          <a:xfrm>
            <a:off x="2037993" y="2050971"/>
            <a:ext cx="10554414"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Training an AI model for fake news detection involves feeding the preprocessed data into a chosen model repeatedly, until the model reaches high accuracy.</a:t>
            </a:r>
            <a:endParaRPr lang="en-US" sz="1750" dirty="0"/>
          </a:p>
        </p:txBody>
      </p:sp>
      <p:pic>
        <p:nvPicPr>
          <p:cNvPr id="6" name="Image 0" descr="preencoded.png"/>
          <p:cNvPicPr>
            <a:picLocks noChangeAspect="1"/>
          </p:cNvPicPr>
          <p:nvPr/>
        </p:nvPicPr>
        <p:blipFill>
          <a:blip r:embed="rId3"/>
          <a:stretch>
            <a:fillRect/>
          </a:stretch>
        </p:blipFill>
        <p:spPr>
          <a:xfrm>
            <a:off x="2037993" y="3011686"/>
            <a:ext cx="3295888" cy="2036921"/>
          </a:xfrm>
          <a:prstGeom prst="rect">
            <a:avLst/>
          </a:prstGeom>
        </p:spPr>
      </p:pic>
      <p:sp>
        <p:nvSpPr>
          <p:cNvPr id="7" name="Text 4"/>
          <p:cNvSpPr/>
          <p:nvPr/>
        </p:nvSpPr>
        <p:spPr>
          <a:xfrm>
            <a:off x="2037993" y="5326261"/>
            <a:ext cx="2221944"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Training</a:t>
            </a:r>
            <a:endParaRPr lang="en-US" sz="2187" dirty="0"/>
          </a:p>
        </p:txBody>
      </p:sp>
      <p:sp>
        <p:nvSpPr>
          <p:cNvPr id="8" name="Text 5"/>
          <p:cNvSpPr/>
          <p:nvPr/>
        </p:nvSpPr>
        <p:spPr>
          <a:xfrm>
            <a:off x="2037993" y="5895618"/>
            <a:ext cx="3295888"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Feed the preprocessed dataset into the model repeatedly and alter the parameters until accuracy is high.</a:t>
            </a:r>
            <a:endParaRPr lang="en-US" sz="1750" dirty="0"/>
          </a:p>
        </p:txBody>
      </p:sp>
      <p:pic>
        <p:nvPicPr>
          <p:cNvPr id="9" name="Image 1" descr="preencoded.png"/>
          <p:cNvPicPr>
            <a:picLocks noChangeAspect="1"/>
          </p:cNvPicPr>
          <p:nvPr/>
        </p:nvPicPr>
        <p:blipFill>
          <a:blip r:embed="rId4"/>
          <a:stretch>
            <a:fillRect/>
          </a:stretch>
        </p:blipFill>
        <p:spPr>
          <a:xfrm>
            <a:off x="5667137" y="3011686"/>
            <a:ext cx="3296007" cy="2037040"/>
          </a:xfrm>
          <a:prstGeom prst="rect">
            <a:avLst/>
          </a:prstGeom>
        </p:spPr>
      </p:pic>
      <p:sp>
        <p:nvSpPr>
          <p:cNvPr id="10" name="Text 6"/>
          <p:cNvSpPr/>
          <p:nvPr/>
        </p:nvSpPr>
        <p:spPr>
          <a:xfrm>
            <a:off x="5667137" y="5326380"/>
            <a:ext cx="2221944"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Overfitting</a:t>
            </a:r>
            <a:endParaRPr lang="en-US" sz="2187" dirty="0"/>
          </a:p>
        </p:txBody>
      </p:sp>
      <p:sp>
        <p:nvSpPr>
          <p:cNvPr id="11" name="Text 7"/>
          <p:cNvSpPr/>
          <p:nvPr/>
        </p:nvSpPr>
        <p:spPr>
          <a:xfrm>
            <a:off x="5667137" y="5895737"/>
            <a:ext cx="3296007"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Evaluate the performance by testing the model on data the model hasn't seen before. Avoid overfitting at all costs.</a:t>
            </a:r>
            <a:endParaRPr lang="en-US" sz="1750" dirty="0"/>
          </a:p>
        </p:txBody>
      </p:sp>
      <p:pic>
        <p:nvPicPr>
          <p:cNvPr id="12" name="Image 2" descr="preencoded.png"/>
          <p:cNvPicPr>
            <a:picLocks noChangeAspect="1"/>
          </p:cNvPicPr>
          <p:nvPr/>
        </p:nvPicPr>
        <p:blipFill>
          <a:blip r:embed="rId5"/>
          <a:stretch>
            <a:fillRect/>
          </a:stretch>
        </p:blipFill>
        <p:spPr>
          <a:xfrm>
            <a:off x="9296400" y="3011686"/>
            <a:ext cx="3296007" cy="2037040"/>
          </a:xfrm>
          <a:prstGeom prst="rect">
            <a:avLst/>
          </a:prstGeom>
        </p:spPr>
      </p:pic>
      <p:sp>
        <p:nvSpPr>
          <p:cNvPr id="13" name="Text 8"/>
          <p:cNvSpPr/>
          <p:nvPr/>
        </p:nvSpPr>
        <p:spPr>
          <a:xfrm>
            <a:off x="9296400" y="5326380"/>
            <a:ext cx="2221944"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Optimization</a:t>
            </a:r>
            <a:endParaRPr lang="en-US" sz="2187" dirty="0"/>
          </a:p>
        </p:txBody>
      </p:sp>
      <p:sp>
        <p:nvSpPr>
          <p:cNvPr id="14" name="Text 9"/>
          <p:cNvSpPr/>
          <p:nvPr/>
        </p:nvSpPr>
        <p:spPr>
          <a:xfrm>
            <a:off x="9296400" y="5895737"/>
            <a:ext cx="3296007" cy="1421606"/>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Optimize the model to achieve its peak performance level by fine-tuning its parameters and hyperparameters.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833199" y="1479471"/>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Evaluation</a:t>
            </a:r>
            <a:endParaRPr lang="en-US" sz="4374" dirty="0"/>
          </a:p>
        </p:txBody>
      </p:sp>
      <p:sp>
        <p:nvSpPr>
          <p:cNvPr id="5" name="Text 3"/>
          <p:cNvSpPr/>
          <p:nvPr/>
        </p:nvSpPr>
        <p:spPr>
          <a:xfrm>
            <a:off x="833199" y="2507099"/>
            <a:ext cx="7477601"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The final AI model needs to be put through its paces, evaluated for speed and accuracy, and integrated into existing systems.</a:t>
            </a:r>
            <a:endParaRPr lang="en-US" sz="1750" dirty="0"/>
          </a:p>
        </p:txBody>
      </p:sp>
      <p:sp>
        <p:nvSpPr>
          <p:cNvPr id="6" name="Shape 4"/>
          <p:cNvSpPr/>
          <p:nvPr/>
        </p:nvSpPr>
        <p:spPr>
          <a:xfrm>
            <a:off x="833199" y="3641407"/>
            <a:ext cx="499943" cy="499943"/>
          </a:xfrm>
          <a:prstGeom prst="roundRect">
            <a:avLst>
              <a:gd name="adj" fmla="val 26667"/>
            </a:avLst>
          </a:prstGeom>
          <a:solidFill>
            <a:srgbClr val="161B23"/>
          </a:solidFill>
          <a:ln/>
        </p:spPr>
        <p:txBody>
          <a:bodyPr/>
          <a:lstStyle/>
          <a:p>
            <a:endParaRPr lang="en-IN"/>
          </a:p>
        </p:txBody>
      </p:sp>
      <p:sp>
        <p:nvSpPr>
          <p:cNvPr id="7" name="Text 5"/>
          <p:cNvSpPr/>
          <p:nvPr/>
        </p:nvSpPr>
        <p:spPr>
          <a:xfrm>
            <a:off x="1014532" y="3683079"/>
            <a:ext cx="13716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8" name="Text 6"/>
          <p:cNvSpPr/>
          <p:nvPr/>
        </p:nvSpPr>
        <p:spPr>
          <a:xfrm>
            <a:off x="1555313" y="3717727"/>
            <a:ext cx="2221944"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Accuracy</a:t>
            </a:r>
            <a:endParaRPr lang="en-US" sz="2187" dirty="0"/>
          </a:p>
        </p:txBody>
      </p:sp>
      <p:sp>
        <p:nvSpPr>
          <p:cNvPr id="9" name="Text 7"/>
          <p:cNvSpPr/>
          <p:nvPr/>
        </p:nvSpPr>
        <p:spPr>
          <a:xfrm>
            <a:off x="1555313" y="4287083"/>
            <a:ext cx="2905601"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How accurately does the model detect fake news?</a:t>
            </a:r>
            <a:endParaRPr lang="en-US" sz="1750" dirty="0"/>
          </a:p>
        </p:txBody>
      </p:sp>
      <p:sp>
        <p:nvSpPr>
          <p:cNvPr id="10" name="Shape 8"/>
          <p:cNvSpPr/>
          <p:nvPr/>
        </p:nvSpPr>
        <p:spPr>
          <a:xfrm>
            <a:off x="4683085" y="3641407"/>
            <a:ext cx="499943" cy="499943"/>
          </a:xfrm>
          <a:prstGeom prst="roundRect">
            <a:avLst>
              <a:gd name="adj" fmla="val 26667"/>
            </a:avLst>
          </a:prstGeom>
          <a:solidFill>
            <a:srgbClr val="161B23"/>
          </a:solidFill>
          <a:ln/>
        </p:spPr>
        <p:txBody>
          <a:bodyPr/>
          <a:lstStyle/>
          <a:p>
            <a:endParaRPr lang="en-IN"/>
          </a:p>
        </p:txBody>
      </p:sp>
      <p:sp>
        <p:nvSpPr>
          <p:cNvPr id="11" name="Text 9"/>
          <p:cNvSpPr/>
          <p:nvPr/>
        </p:nvSpPr>
        <p:spPr>
          <a:xfrm>
            <a:off x="4841557" y="3683079"/>
            <a:ext cx="18288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2" name="Text 10"/>
          <p:cNvSpPr/>
          <p:nvPr/>
        </p:nvSpPr>
        <p:spPr>
          <a:xfrm>
            <a:off x="5405199" y="3717727"/>
            <a:ext cx="2221944"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Speed</a:t>
            </a:r>
            <a:endParaRPr lang="en-US" sz="2187" dirty="0"/>
          </a:p>
        </p:txBody>
      </p:sp>
      <p:sp>
        <p:nvSpPr>
          <p:cNvPr id="13" name="Text 11"/>
          <p:cNvSpPr/>
          <p:nvPr/>
        </p:nvSpPr>
        <p:spPr>
          <a:xfrm>
            <a:off x="5405199" y="4287083"/>
            <a:ext cx="2905601"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How fast can the model detect fake news?</a:t>
            </a:r>
            <a:endParaRPr lang="en-US" sz="1750" dirty="0"/>
          </a:p>
        </p:txBody>
      </p:sp>
      <p:sp>
        <p:nvSpPr>
          <p:cNvPr id="14" name="Shape 12"/>
          <p:cNvSpPr/>
          <p:nvPr/>
        </p:nvSpPr>
        <p:spPr>
          <a:xfrm>
            <a:off x="833199" y="5393650"/>
            <a:ext cx="499943" cy="499943"/>
          </a:xfrm>
          <a:prstGeom prst="roundRect">
            <a:avLst>
              <a:gd name="adj" fmla="val 26667"/>
            </a:avLst>
          </a:prstGeom>
          <a:solidFill>
            <a:srgbClr val="161B23"/>
          </a:solidFill>
          <a:ln/>
        </p:spPr>
        <p:txBody>
          <a:bodyPr/>
          <a:lstStyle/>
          <a:p>
            <a:endParaRPr lang="en-IN"/>
          </a:p>
        </p:txBody>
      </p:sp>
      <p:sp>
        <p:nvSpPr>
          <p:cNvPr id="15" name="Text 13"/>
          <p:cNvSpPr/>
          <p:nvPr/>
        </p:nvSpPr>
        <p:spPr>
          <a:xfrm>
            <a:off x="991672" y="5435322"/>
            <a:ext cx="182880"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16" name="Text 14"/>
          <p:cNvSpPr/>
          <p:nvPr/>
        </p:nvSpPr>
        <p:spPr>
          <a:xfrm>
            <a:off x="1555313" y="5469969"/>
            <a:ext cx="2221944"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Integration</a:t>
            </a:r>
            <a:endParaRPr lang="en-US" sz="2187" dirty="0"/>
          </a:p>
        </p:txBody>
      </p:sp>
      <p:sp>
        <p:nvSpPr>
          <p:cNvPr id="17" name="Text 15"/>
          <p:cNvSpPr/>
          <p:nvPr/>
        </p:nvSpPr>
        <p:spPr>
          <a:xfrm>
            <a:off x="1555313" y="6039326"/>
            <a:ext cx="6755487"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Can the model integrate with existing news systems? Ease of deployment.</a:t>
            </a:r>
            <a:endParaRPr lang="en-US" sz="1750" dirty="0"/>
          </a:p>
        </p:txBody>
      </p:sp>
      <p:pic>
        <p:nvPicPr>
          <p:cNvPr id="18"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20" name="Picture 19">
            <a:extLst>
              <a:ext uri="{FF2B5EF4-FFF2-40B4-BE49-F238E27FC236}">
                <a16:creationId xmlns:a16="http://schemas.microsoft.com/office/drawing/2014/main" id="{0DD6E9EC-3BE7-0B41-1690-0D262F9C435E}"/>
              </a:ext>
            </a:extLst>
          </p:cNvPr>
          <p:cNvPicPr>
            <a:picLocks noChangeAspect="1"/>
          </p:cNvPicPr>
          <p:nvPr/>
        </p:nvPicPr>
        <p:blipFill>
          <a:blip r:embed="rId4"/>
          <a:stretch>
            <a:fillRect/>
          </a:stretch>
        </p:blipFill>
        <p:spPr>
          <a:xfrm>
            <a:off x="9032488" y="0"/>
            <a:ext cx="5634031"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Conclusion</a:t>
            </a:r>
            <a:endParaRPr lang="en-US" sz="4374" dirty="0"/>
          </a:p>
        </p:txBody>
      </p:sp>
      <p:sp>
        <p:nvSpPr>
          <p:cNvPr id="5"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The ultimate goal of creating an AI-powered fake news detection system is to promote information transparency and curb misinformation. It's a challenging process with many intricate steps, as detailed in this presentation.</a:t>
            </a:r>
            <a:endParaRPr lang="en-US" sz="1750" dirty="0"/>
          </a:p>
        </p:txBody>
      </p:sp>
      <p:pic>
        <p:nvPicPr>
          <p:cNvPr id="8" name="Picture 7">
            <a:extLst>
              <a:ext uri="{FF2B5EF4-FFF2-40B4-BE49-F238E27FC236}">
                <a16:creationId xmlns:a16="http://schemas.microsoft.com/office/drawing/2014/main" id="{2210F9DF-DA1D-42EC-3612-6CA83EE58ADF}"/>
              </a:ext>
            </a:extLst>
          </p:cNvPr>
          <p:cNvPicPr>
            <a:picLocks noChangeAspect="1"/>
          </p:cNvPicPr>
          <p:nvPr/>
        </p:nvPicPr>
        <p:blipFill>
          <a:blip r:embed="rId3"/>
          <a:stretch>
            <a:fillRect/>
          </a:stretch>
        </p:blipFill>
        <p:spPr>
          <a:xfrm>
            <a:off x="0" y="0"/>
            <a:ext cx="6319599" cy="82296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577</Words>
  <Application>Microsoft Office PowerPoint</Application>
  <PresentationFormat>Custom</PresentationFormat>
  <Paragraphs>58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Naveen c</cp:lastModifiedBy>
  <cp:revision>5</cp:revision>
  <dcterms:created xsi:type="dcterms:W3CDTF">2023-10-04T13:49:57Z</dcterms:created>
  <dcterms:modified xsi:type="dcterms:W3CDTF">2023-10-04T16:57:32Z</dcterms:modified>
</cp:coreProperties>
</file>