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30" r:id="rId3"/>
    <p:sldId id="322" r:id="rId4"/>
    <p:sldId id="323" r:id="rId5"/>
    <p:sldId id="364" r:id="rId6"/>
    <p:sldId id="365" r:id="rId7"/>
    <p:sldId id="366" r:id="rId8"/>
    <p:sldId id="324" r:id="rId9"/>
    <p:sldId id="363" r:id="rId10"/>
    <p:sldId id="357" r:id="rId11"/>
    <p:sldId id="354" r:id="rId12"/>
    <p:sldId id="259" r:id="rId13"/>
    <p:sldId id="260" r:id="rId14"/>
    <p:sldId id="261" r:id="rId15"/>
    <p:sldId id="258" r:id="rId16"/>
    <p:sldId id="346" r:id="rId17"/>
    <p:sldId id="351" r:id="rId18"/>
    <p:sldId id="347" r:id="rId19"/>
    <p:sldId id="348" r:id="rId20"/>
    <p:sldId id="349" r:id="rId21"/>
    <p:sldId id="344" r:id="rId22"/>
    <p:sldId id="350" r:id="rId23"/>
    <p:sldId id="3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6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10177-46CB-44C6-B85C-C6A1A2F1E270}" type="datetimeFigureOut">
              <a:rPr lang="en-IN" smtClean="0"/>
              <a:t>09-12-2020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72EE3-6FBC-4681-8B36-D0F20FFE078F}" type="slidenum">
              <a:rPr lang="en-IN" smtClean="0"/>
              <a:t>‹#›</a:t>
            </a:fld>
            <a:endParaRPr lang="en-IN"/>
          </a:p>
        </p:txBody>
      </p:sp>
    </p:spTree>
    <p:extLst>
      <p:ext uri="{BB962C8B-B14F-4D97-AF65-F5344CB8AC3E}">
        <p14:creationId xmlns:p14="http://schemas.microsoft.com/office/powerpoint/2010/main" val="348279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2D81B9D-4601-4381-9AB2-210392413E7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7" name="Rectangle 3">
            <a:extLst>
              <a:ext uri="{FF2B5EF4-FFF2-40B4-BE49-F238E27FC236}">
                <a16:creationId xmlns:a16="http://schemas.microsoft.com/office/drawing/2014/main" id="{24495A67-CFE3-41A2-B849-9EA64E97588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First Class: Introduction, Prerequisites, Advices, Syllabus</a:t>
            </a:r>
          </a:p>
          <a:p>
            <a:endParaRPr lang="en-US" altLang="en-US"/>
          </a:p>
          <a:p>
            <a:r>
              <a:rPr lang="en-US" altLang="en-US"/>
              <a:t>Lab 1: Create a Java Project, Compile, and Run.</a:t>
            </a:r>
          </a:p>
          <a:p>
            <a:r>
              <a:rPr lang="en-US" altLang="en-US"/>
              <a:t>	Show syntax errors</a:t>
            </a:r>
          </a:p>
          <a:p>
            <a:r>
              <a:rPr lang="en-US" altLang="en-US"/>
              <a:t>         Print program</a:t>
            </a:r>
          </a:p>
          <a:p>
            <a:r>
              <a:rPr lang="en-US" altLang="en-US"/>
              <a:t>         Capture screen shots, and save it in Word, and print it.</a:t>
            </a:r>
          </a:p>
          <a:p>
            <a:endParaRPr lang="en-US" altLang="en-US"/>
          </a:p>
          <a:p>
            <a:r>
              <a:rPr lang="en-US" altLang="en-US"/>
              <a:t>Homework One: Check in the class randomly.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92D7311-F7DE-4459-8764-225E893126A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9" name="Rectangle 3">
            <a:extLst>
              <a:ext uri="{FF2B5EF4-FFF2-40B4-BE49-F238E27FC236}">
                <a16:creationId xmlns:a16="http://schemas.microsoft.com/office/drawing/2014/main" id="{1C8D6E05-AE3E-4F43-A18A-AE531FAF1A3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CBEBE3C-412D-44EE-B11B-F440C46750F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5" name="Rectangle 3">
            <a:extLst>
              <a:ext uri="{FF2B5EF4-FFF2-40B4-BE49-F238E27FC236}">
                <a16:creationId xmlns:a16="http://schemas.microsoft.com/office/drawing/2014/main" id="{9DD94187-A133-4B05-A604-D415DE71680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7CE578A-282A-4FBC-92A9-BA878167CD4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1" name="Rectangle 3">
            <a:extLst>
              <a:ext uri="{FF2B5EF4-FFF2-40B4-BE49-F238E27FC236}">
                <a16:creationId xmlns:a16="http://schemas.microsoft.com/office/drawing/2014/main" id="{B0631045-39D9-43AA-BA50-F9D71153D5B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2FECC7-7307-44BE-8BDF-5DC8A67B8D9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a:extLst>
              <a:ext uri="{FF2B5EF4-FFF2-40B4-BE49-F238E27FC236}">
                <a16:creationId xmlns:a16="http://schemas.microsoft.com/office/drawing/2014/main" id="{9027BA27-D0FD-4AA5-BE6B-998C429575D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2866D21-4F59-4964-93AC-71A99BA2F7A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649D9898-1C67-4E77-A014-A123AFF5467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4471799-7955-4E3F-B78E-18C3E3E6F4D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7" name="Rectangle 3">
            <a:extLst>
              <a:ext uri="{FF2B5EF4-FFF2-40B4-BE49-F238E27FC236}">
                <a16:creationId xmlns:a16="http://schemas.microsoft.com/office/drawing/2014/main" id="{C9D35341-3180-4564-8917-8E0983E5D79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B0C9B16-EF37-41B9-BA42-7924D2F596B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7" name="Rectangle 3">
            <a:extLst>
              <a:ext uri="{FF2B5EF4-FFF2-40B4-BE49-F238E27FC236}">
                <a16:creationId xmlns:a16="http://schemas.microsoft.com/office/drawing/2014/main" id="{39374F9A-62B4-45E1-AD86-7DB8E7361DA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91F419F-82D3-4DE0-AAE8-C4A2078CD10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5" name="Rectangle 3">
            <a:extLst>
              <a:ext uri="{FF2B5EF4-FFF2-40B4-BE49-F238E27FC236}">
                <a16:creationId xmlns:a16="http://schemas.microsoft.com/office/drawing/2014/main" id="{68BC48C8-BCC9-4513-88D4-2708799B78C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C05D0C8-2C4F-4419-A9C8-2744DAC1DCB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3" name="Rectangle 3">
            <a:extLst>
              <a:ext uri="{FF2B5EF4-FFF2-40B4-BE49-F238E27FC236}">
                <a16:creationId xmlns:a16="http://schemas.microsoft.com/office/drawing/2014/main" id="{6B5EDB86-6360-4752-A3F7-8FDFBC26C4B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1FC9A91-67B2-4048-B030-6485450D74CD}"/>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1" name="Rectangle 3">
            <a:extLst>
              <a:ext uri="{FF2B5EF4-FFF2-40B4-BE49-F238E27FC236}">
                <a16:creationId xmlns:a16="http://schemas.microsoft.com/office/drawing/2014/main" id="{010CD6B9-A320-4AB2-B281-B72BC5C60B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A81E-1419-40CB-ACDD-554858800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202A0A-90DC-44A6-B164-B906C9426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8AAEA8-FAE1-4A1C-8D8A-AA45C99A7D1D}"/>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5" name="Footer Placeholder 4">
            <a:extLst>
              <a:ext uri="{FF2B5EF4-FFF2-40B4-BE49-F238E27FC236}">
                <a16:creationId xmlns:a16="http://schemas.microsoft.com/office/drawing/2014/main" id="{61E8F414-0C5B-4E96-9BAB-48B15F2BD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DE12A-093A-4418-9309-9116930D8C81}"/>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5523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64A3-90BC-434A-8ED8-1AC1A07AF3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F6DFCF-FEB2-48E4-9151-95E3F974E7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56C98-6D0F-4374-BA29-D5ADDA736F1E}"/>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5" name="Footer Placeholder 4">
            <a:extLst>
              <a:ext uri="{FF2B5EF4-FFF2-40B4-BE49-F238E27FC236}">
                <a16:creationId xmlns:a16="http://schemas.microsoft.com/office/drawing/2014/main" id="{419D71AE-4B73-4E14-B6CC-8EEBA6EA0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6BA88-7933-49F7-A585-E72DC462A976}"/>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80920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88630-6B3A-4660-8152-A3B59E002C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9A2AB4-24CC-413D-8634-53F9C2891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AB05D-1CA4-477D-9D51-25970DE666BC}"/>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5" name="Footer Placeholder 4">
            <a:extLst>
              <a:ext uri="{FF2B5EF4-FFF2-40B4-BE49-F238E27FC236}">
                <a16:creationId xmlns:a16="http://schemas.microsoft.com/office/drawing/2014/main" id="{6D24E36B-C05B-4086-B892-15B44F8E14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A2E3-B2DB-44D6-B6CC-A0AD08DC95A3}"/>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325152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F3AB-0A42-42AE-B820-132FAFF609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3FC66-6911-4ACC-B8A7-06B9C151E3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A808-5FAC-4493-B588-2C108D28E0F3}"/>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5" name="Footer Placeholder 4">
            <a:extLst>
              <a:ext uri="{FF2B5EF4-FFF2-40B4-BE49-F238E27FC236}">
                <a16:creationId xmlns:a16="http://schemas.microsoft.com/office/drawing/2014/main" id="{D7BC584C-5447-4312-AB95-7EFB92A5A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D4FDC-F715-4C09-B232-30C08DBD7F1E}"/>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76741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B6C3-93B8-49E1-A321-8238F202C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98129E-00A1-4D95-9796-7F6464794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93A8AE-7BE9-4120-8662-2E7331BCF370}"/>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5" name="Footer Placeholder 4">
            <a:extLst>
              <a:ext uri="{FF2B5EF4-FFF2-40B4-BE49-F238E27FC236}">
                <a16:creationId xmlns:a16="http://schemas.microsoft.com/office/drawing/2014/main" id="{2CF1B3E4-697C-4D03-980F-2252A8492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EA433-E294-43F6-8D36-5689D41CFFB2}"/>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98357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B3A1-7E33-4ECB-8D52-E3FA52E7A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B465A8-F11E-4523-B808-D1863B253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BEC123-F3F9-4B59-AC61-6C6C5CB62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10C68A-A8B0-444A-AAC6-748F0203EBCC}"/>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6" name="Footer Placeholder 5">
            <a:extLst>
              <a:ext uri="{FF2B5EF4-FFF2-40B4-BE49-F238E27FC236}">
                <a16:creationId xmlns:a16="http://schemas.microsoft.com/office/drawing/2014/main" id="{C6DEF4F1-6B17-431F-A994-8DCBE64BC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837429-512A-4112-A9EF-81A230A2EA08}"/>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327912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3274-7726-4878-A65A-6447DCD02B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68CB2-B266-4DC2-A513-EA4A02FC4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46448-1169-494D-804E-A872865E3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5D4FD0-4B54-488F-B335-C99FCB2B8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3FE3EA-9239-4277-8F5F-1BFA334DF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89BFA1-6FFC-431B-8770-548690F0154A}"/>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8" name="Footer Placeholder 7">
            <a:extLst>
              <a:ext uri="{FF2B5EF4-FFF2-40B4-BE49-F238E27FC236}">
                <a16:creationId xmlns:a16="http://schemas.microsoft.com/office/drawing/2014/main" id="{A88B22D8-C179-4578-A65A-3534672229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BB829E-B52E-408A-8EC6-A35A88B5488A}"/>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417593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8924-7FA0-427E-B67B-281A4F2D2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DC47D5-0F15-4AED-97F6-189911837D0A}"/>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4" name="Footer Placeholder 3">
            <a:extLst>
              <a:ext uri="{FF2B5EF4-FFF2-40B4-BE49-F238E27FC236}">
                <a16:creationId xmlns:a16="http://schemas.microsoft.com/office/drawing/2014/main" id="{B44FC829-857C-4360-AD33-48C37A541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530A28-4CF9-4A5A-B943-69958EC9A2D2}"/>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40527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5A8C0-7438-4FBA-9FC9-780B35C5B3FA}"/>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3" name="Footer Placeholder 2">
            <a:extLst>
              <a:ext uri="{FF2B5EF4-FFF2-40B4-BE49-F238E27FC236}">
                <a16:creationId xmlns:a16="http://schemas.microsoft.com/office/drawing/2014/main" id="{5D711A2C-D15B-4454-9D06-019EF82628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0AC3AC-5A56-438D-AF3F-9BA779756080}"/>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13872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4C11-5126-4F85-BA7D-F90527BD9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8B58E5-F31E-4B90-B6AA-B819AA7B0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D850DD-7C3F-4547-BD72-89F3F9DB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99975-4CF6-4F66-A61F-E94F579993D8}"/>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6" name="Footer Placeholder 5">
            <a:extLst>
              <a:ext uri="{FF2B5EF4-FFF2-40B4-BE49-F238E27FC236}">
                <a16:creationId xmlns:a16="http://schemas.microsoft.com/office/drawing/2014/main" id="{236B2655-C985-4643-B9E6-F317B90651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B746D-00A8-4933-AE25-F3D3003D8E93}"/>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205145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617E-79B2-4EBD-8EE0-0158C8781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4B019B-B29D-4033-A2BC-5C53A407E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368E23-9E89-4475-8143-9CD181F8F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A9CF8-9CCF-4A2F-9064-A8371F5DF811}"/>
              </a:ext>
            </a:extLst>
          </p:cNvPr>
          <p:cNvSpPr>
            <a:spLocks noGrp="1"/>
          </p:cNvSpPr>
          <p:nvPr>
            <p:ph type="dt" sz="half" idx="10"/>
          </p:nvPr>
        </p:nvSpPr>
        <p:spPr/>
        <p:txBody>
          <a:bodyPr/>
          <a:lstStyle/>
          <a:p>
            <a:fld id="{689BCA2F-E704-4960-AB4B-9224D396071F}" type="datetimeFigureOut">
              <a:rPr lang="en-IN" smtClean="0"/>
              <a:t>09-12-2020</a:t>
            </a:fld>
            <a:endParaRPr lang="en-IN"/>
          </a:p>
        </p:txBody>
      </p:sp>
      <p:sp>
        <p:nvSpPr>
          <p:cNvPr id="6" name="Footer Placeholder 5">
            <a:extLst>
              <a:ext uri="{FF2B5EF4-FFF2-40B4-BE49-F238E27FC236}">
                <a16:creationId xmlns:a16="http://schemas.microsoft.com/office/drawing/2014/main" id="{E362C72B-E245-46D8-BFCE-0B681D9540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61489-4642-4165-BBDB-BC5C69D9199D}"/>
              </a:ext>
            </a:extLst>
          </p:cNvPr>
          <p:cNvSpPr>
            <a:spLocks noGrp="1"/>
          </p:cNvSpPr>
          <p:nvPr>
            <p:ph type="sldNum" sz="quarter" idx="12"/>
          </p:nvPr>
        </p:nvSpPr>
        <p:spPr/>
        <p:txBody>
          <a:bodyPr/>
          <a:lstStyle/>
          <a:p>
            <a:fld id="{9AF07368-FCB2-4A51-A25B-4CA4EACC69A9}" type="slidenum">
              <a:rPr lang="en-IN" smtClean="0"/>
              <a:t>‹#›</a:t>
            </a:fld>
            <a:endParaRPr lang="en-IN"/>
          </a:p>
        </p:txBody>
      </p:sp>
    </p:spTree>
    <p:extLst>
      <p:ext uri="{BB962C8B-B14F-4D97-AF65-F5344CB8AC3E}">
        <p14:creationId xmlns:p14="http://schemas.microsoft.com/office/powerpoint/2010/main" val="420954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FF143-414A-49CE-997A-28FCF5FA8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E7D1A-2F9F-4723-A0B8-2173DF4F1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F5120-62CE-4268-92A2-C03C1D8579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CA2F-E704-4960-AB4B-9224D396071F}" type="datetimeFigureOut">
              <a:rPr lang="en-IN" smtClean="0"/>
              <a:t>09-12-2020</a:t>
            </a:fld>
            <a:endParaRPr lang="en-IN"/>
          </a:p>
        </p:txBody>
      </p:sp>
      <p:sp>
        <p:nvSpPr>
          <p:cNvPr id="5" name="Footer Placeholder 4">
            <a:extLst>
              <a:ext uri="{FF2B5EF4-FFF2-40B4-BE49-F238E27FC236}">
                <a16:creationId xmlns:a16="http://schemas.microsoft.com/office/drawing/2014/main" id="{09DF954E-43CD-4C41-872F-19AD89940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5FC35A-175B-465B-A75B-646F3AC38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07368-FCB2-4A51-A25B-4CA4EACC69A9}" type="slidenum">
              <a:rPr lang="en-IN" smtClean="0"/>
              <a:t>‹#›</a:t>
            </a:fld>
            <a:endParaRPr lang="en-IN"/>
          </a:p>
        </p:txBody>
      </p:sp>
    </p:spTree>
    <p:extLst>
      <p:ext uri="{BB962C8B-B14F-4D97-AF65-F5344CB8AC3E}">
        <p14:creationId xmlns:p14="http://schemas.microsoft.com/office/powerpoint/2010/main" val="2978808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6FECA7-1EE6-4BCE-A382-A4F00B5C64E8}"/>
              </a:ext>
            </a:extLst>
          </p:cNvPr>
          <p:cNvSpPr>
            <a:spLocks noGrp="1" noChangeArrowheads="1"/>
          </p:cNvSpPr>
          <p:nvPr>
            <p:ph type="ctrTitle"/>
          </p:nvPr>
        </p:nvSpPr>
        <p:spPr>
          <a:xfrm>
            <a:off x="1076325" y="2081212"/>
            <a:ext cx="10039350" cy="2695575"/>
          </a:xfrm>
          <a:noFill/>
          <a:ln/>
        </p:spPr>
        <p:txBody>
          <a:bodyPr>
            <a:normAutofit/>
          </a:bodyPr>
          <a:lstStyle/>
          <a:p>
            <a:r>
              <a:rPr lang="en-US" altLang="en-US" dirty="0"/>
              <a:t>Introduction to Java</a:t>
            </a:r>
            <a:br>
              <a:rPr lang="en-US" altLang="en-US" dirty="0"/>
            </a:br>
            <a:endParaRPr lang="en-US" altLang="en-US" sz="8800" dirty="0">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EF64790-CBD4-463E-A207-4C590A1C59F7}"/>
              </a:ext>
            </a:extLst>
          </p:cNvPr>
          <p:cNvSpPr>
            <a:spLocks noGrp="1"/>
          </p:cNvSpPr>
          <p:nvPr>
            <p:ph type="sldNum" sz="quarter" idx="12"/>
          </p:nvPr>
        </p:nvSpPr>
        <p:spPr/>
        <p:txBody>
          <a:bodyPr/>
          <a:lstStyle/>
          <a:p>
            <a:fld id="{9D956ED5-F3C8-4ECD-8572-2625D991DF3E}" type="slidenum">
              <a:rPr lang="en-US" altLang="en-US"/>
              <a:pPr/>
              <a:t>10</a:t>
            </a:fld>
            <a:endParaRPr lang="en-US" altLang="en-US"/>
          </a:p>
        </p:txBody>
      </p:sp>
      <p:sp>
        <p:nvSpPr>
          <p:cNvPr id="135170" name="Rectangle 2">
            <a:extLst>
              <a:ext uri="{FF2B5EF4-FFF2-40B4-BE49-F238E27FC236}">
                <a16:creationId xmlns:a16="http://schemas.microsoft.com/office/drawing/2014/main" id="{6FC2F4C2-E6A4-4905-A4E3-3D2D427051AB}"/>
              </a:ext>
            </a:extLst>
          </p:cNvPr>
          <p:cNvSpPr>
            <a:spLocks noGrp="1" noChangeArrowheads="1"/>
          </p:cNvSpPr>
          <p:nvPr>
            <p:ph type="title"/>
          </p:nvPr>
        </p:nvSpPr>
        <p:spPr>
          <a:xfrm>
            <a:off x="2133600" y="533400"/>
            <a:ext cx="7772400" cy="1428750"/>
          </a:xfrm>
          <a:noFill/>
          <a:ln/>
        </p:spPr>
        <p:txBody>
          <a:bodyPr/>
          <a:lstStyle/>
          <a:p>
            <a:r>
              <a:rPr lang="en-US" altLang="en-US" sz="4000"/>
              <a:t>Getting Started with Java Programming</a:t>
            </a:r>
            <a:endParaRPr lang="en-US" altLang="en-US"/>
          </a:p>
        </p:txBody>
      </p:sp>
      <p:sp>
        <p:nvSpPr>
          <p:cNvPr id="135171" name="Rectangle 3">
            <a:extLst>
              <a:ext uri="{FF2B5EF4-FFF2-40B4-BE49-F238E27FC236}">
                <a16:creationId xmlns:a16="http://schemas.microsoft.com/office/drawing/2014/main" id="{CFEF1DB2-BCE0-4470-A1FF-504518580D77}"/>
              </a:ext>
            </a:extLst>
          </p:cNvPr>
          <p:cNvSpPr>
            <a:spLocks noGrp="1" noChangeArrowheads="1"/>
          </p:cNvSpPr>
          <p:nvPr>
            <p:ph type="body" idx="1"/>
          </p:nvPr>
        </p:nvSpPr>
        <p:spPr>
          <a:xfrm>
            <a:off x="2209800" y="2209800"/>
            <a:ext cx="7772400" cy="4114800"/>
          </a:xfrm>
          <a:noFill/>
          <a:ln/>
        </p:spPr>
        <p:txBody>
          <a:bodyPr/>
          <a:lstStyle/>
          <a:p>
            <a:r>
              <a:rPr lang="en-US" altLang="en-US" sz="3400"/>
              <a:t>A Simple Java Application</a:t>
            </a:r>
          </a:p>
          <a:p>
            <a:pPr>
              <a:spcBef>
                <a:spcPct val="50000"/>
              </a:spcBef>
            </a:pPr>
            <a:r>
              <a:rPr lang="en-US" altLang="en-US" sz="3400"/>
              <a:t>Compiling Programs</a:t>
            </a:r>
          </a:p>
          <a:p>
            <a:pPr>
              <a:spcBef>
                <a:spcPct val="50000"/>
              </a:spcBef>
            </a:pPr>
            <a:r>
              <a:rPr lang="en-US" altLang="en-US" sz="3400"/>
              <a:t>Executing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25A01AA-27DC-47DA-B2F8-FB9868076EB5}"/>
              </a:ext>
            </a:extLst>
          </p:cNvPr>
          <p:cNvSpPr>
            <a:spLocks noGrp="1"/>
          </p:cNvSpPr>
          <p:nvPr>
            <p:ph type="sldNum" sz="quarter" idx="12"/>
          </p:nvPr>
        </p:nvSpPr>
        <p:spPr/>
        <p:txBody>
          <a:bodyPr/>
          <a:lstStyle/>
          <a:p>
            <a:fld id="{0CCBC1FD-FA35-413E-8D42-BA63CF3B4103}" type="slidenum">
              <a:rPr lang="en-US" altLang="en-US"/>
              <a:pPr/>
              <a:t>11</a:t>
            </a:fld>
            <a:endParaRPr lang="en-US" altLang="en-US"/>
          </a:p>
        </p:txBody>
      </p:sp>
      <p:sp>
        <p:nvSpPr>
          <p:cNvPr id="129026" name="Rectangle 2">
            <a:extLst>
              <a:ext uri="{FF2B5EF4-FFF2-40B4-BE49-F238E27FC236}">
                <a16:creationId xmlns:a16="http://schemas.microsoft.com/office/drawing/2014/main" id="{5F37B05E-81E0-402F-B7D6-DD07FF44C78C}"/>
              </a:ext>
            </a:extLst>
          </p:cNvPr>
          <p:cNvSpPr>
            <a:spLocks noGrp="1" noChangeArrowheads="1"/>
          </p:cNvSpPr>
          <p:nvPr>
            <p:ph type="title"/>
          </p:nvPr>
        </p:nvSpPr>
        <p:spPr>
          <a:xfrm>
            <a:off x="2209800" y="0"/>
            <a:ext cx="7772400" cy="1428750"/>
          </a:xfrm>
          <a:noFill/>
          <a:ln/>
        </p:spPr>
        <p:txBody>
          <a:bodyPr/>
          <a:lstStyle/>
          <a:p>
            <a:r>
              <a:rPr lang="en-US" altLang="en-US"/>
              <a:t>A Simple Application</a:t>
            </a:r>
            <a:endParaRPr lang="en-US" altLang="en-US">
              <a:solidFill>
                <a:schemeClr val="tx1"/>
              </a:solidFill>
            </a:endParaRPr>
          </a:p>
        </p:txBody>
      </p:sp>
      <p:sp>
        <p:nvSpPr>
          <p:cNvPr id="129027" name="Rectangle 3">
            <a:extLst>
              <a:ext uri="{FF2B5EF4-FFF2-40B4-BE49-F238E27FC236}">
                <a16:creationId xmlns:a16="http://schemas.microsoft.com/office/drawing/2014/main" id="{F1BBDDA9-DB27-4637-9049-CC1DDEC908AC}"/>
              </a:ext>
            </a:extLst>
          </p:cNvPr>
          <p:cNvSpPr>
            <a:spLocks noGrp="1" noChangeArrowheads="1"/>
          </p:cNvSpPr>
          <p:nvPr>
            <p:ph type="body" idx="1"/>
          </p:nvPr>
        </p:nvSpPr>
        <p:spPr>
          <a:xfrm>
            <a:off x="1981200" y="1295400"/>
            <a:ext cx="8305800" cy="4038600"/>
          </a:xfrm>
          <a:noFill/>
          <a:ln/>
        </p:spPr>
        <p:txBody>
          <a:bodyPr/>
          <a:lstStyle/>
          <a:p>
            <a:pPr>
              <a:lnSpc>
                <a:spcPct val="90000"/>
              </a:lnSpc>
              <a:buFont typeface="Monotype Sorts" pitchFamily="2" charset="2"/>
              <a:buNone/>
            </a:pPr>
            <a:r>
              <a:rPr lang="en-US" altLang="en-US" sz="3600" dirty="0">
                <a:solidFill>
                  <a:schemeClr val="tx2"/>
                </a:solidFill>
              </a:rPr>
              <a:t>Example 1.1</a:t>
            </a:r>
          </a:p>
          <a:p>
            <a:pPr>
              <a:lnSpc>
                <a:spcPct val="90000"/>
              </a:lnSpc>
              <a:buFont typeface="Monotype Sorts" pitchFamily="2" charset="2"/>
              <a:buNone/>
            </a:pPr>
            <a:r>
              <a:rPr lang="en-US" altLang="en-US" sz="2400" dirty="0">
                <a:latin typeface="Courier New" panose="02070309020205020404" pitchFamily="49" charset="0"/>
              </a:rPr>
              <a:t>//This application program prints Welcome</a:t>
            </a:r>
          </a:p>
          <a:p>
            <a:pPr>
              <a:lnSpc>
                <a:spcPct val="90000"/>
              </a:lnSpc>
              <a:buFont typeface="Monotype Sorts" pitchFamily="2" charset="2"/>
              <a:buNone/>
            </a:pPr>
            <a:r>
              <a:rPr lang="en-US" altLang="en-US" sz="2400" dirty="0">
                <a:latin typeface="Courier New" panose="02070309020205020404" pitchFamily="49" charset="0"/>
              </a:rPr>
              <a:t>//to Java! </a:t>
            </a:r>
          </a:p>
          <a:p>
            <a:pPr>
              <a:lnSpc>
                <a:spcPct val="90000"/>
              </a:lnSpc>
              <a:spcBef>
                <a:spcPct val="0"/>
              </a:spcBef>
              <a:buFont typeface="Monotype Sorts" pitchFamily="2" charset="2"/>
              <a:buNone/>
            </a:pPr>
            <a:endParaRPr lang="en-US" altLang="en-US" sz="2400" dirty="0">
              <a:latin typeface="Courier New" panose="02070309020205020404" pitchFamily="49" charset="0"/>
            </a:endParaRPr>
          </a:p>
          <a:p>
            <a:pPr>
              <a:lnSpc>
                <a:spcPct val="90000"/>
              </a:lnSpc>
              <a:spcBef>
                <a:spcPct val="0"/>
              </a:spcBef>
              <a:buFont typeface="Monotype Sorts" pitchFamily="2" charset="2"/>
              <a:buNone/>
            </a:pPr>
            <a:r>
              <a:rPr lang="en-US" altLang="en-US" sz="2400" dirty="0">
                <a:latin typeface="Courier New" panose="02070309020205020404" pitchFamily="49" charset="0"/>
              </a:rPr>
              <a:t>public class Welcome {	</a:t>
            </a:r>
          </a:p>
          <a:p>
            <a:pPr>
              <a:lnSpc>
                <a:spcPct val="90000"/>
              </a:lnSpc>
              <a:spcBef>
                <a:spcPct val="0"/>
              </a:spcBef>
              <a:buFont typeface="Monotype Sorts" pitchFamily="2" charset="2"/>
              <a:buNone/>
            </a:pPr>
            <a:r>
              <a:rPr lang="en-US" altLang="en-US" sz="2400" dirty="0">
                <a:latin typeface="Courier New" panose="02070309020205020404" pitchFamily="49" charset="0"/>
              </a:rPr>
              <a:t>  public static void main(String[] </a:t>
            </a:r>
            <a:r>
              <a:rPr lang="en-US" altLang="en-US" sz="2400" dirty="0" err="1">
                <a:latin typeface="Courier New" panose="02070309020205020404" pitchFamily="49" charset="0"/>
              </a:rPr>
              <a:t>args</a:t>
            </a:r>
            <a:r>
              <a:rPr lang="en-US" altLang="en-US" sz="2400" dirty="0">
                <a:latin typeface="Courier New" panose="02070309020205020404" pitchFamily="49" charset="0"/>
              </a:rPr>
              <a:t>) { </a:t>
            </a:r>
          </a:p>
          <a:p>
            <a:pPr>
              <a:lnSpc>
                <a:spcPct val="90000"/>
              </a:lnSpc>
              <a:spcBef>
                <a:spcPct val="0"/>
              </a:spcBef>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("Welcome to Java!");</a:t>
            </a:r>
          </a:p>
          <a:p>
            <a:pPr>
              <a:lnSpc>
                <a:spcPct val="90000"/>
              </a:lnSpc>
              <a:spcBef>
                <a:spcPct val="0"/>
              </a:spcBef>
              <a:buFont typeface="Monotype Sorts" pitchFamily="2" charset="2"/>
              <a:buNone/>
            </a:pPr>
            <a:r>
              <a:rPr lang="en-US" altLang="en-US" sz="2400" dirty="0">
                <a:latin typeface="Courier New" panose="02070309020205020404" pitchFamily="49" charset="0"/>
              </a:rPr>
              <a:t>  }</a:t>
            </a:r>
          </a:p>
          <a:p>
            <a:pPr>
              <a:lnSpc>
                <a:spcPct val="90000"/>
              </a:lnSpc>
              <a:spcBef>
                <a:spcPct val="0"/>
              </a:spcBef>
              <a:buFont typeface="Monotype Sorts" pitchFamily="2" charset="2"/>
              <a:buNone/>
            </a:pPr>
            <a:r>
              <a:rPr lang="en-US" altLang="en-US" sz="2400" dirty="0">
                <a:latin typeface="Courier New" panose="02070309020205020404" pitchFamily="49" charset="0"/>
              </a:rPr>
              <a:t>}</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1A364AF0-4247-4DDE-BC91-5993FB9D64F7}"/>
              </a:ext>
            </a:extLst>
          </p:cNvPr>
          <p:cNvSpPr>
            <a:spLocks noGrp="1"/>
          </p:cNvSpPr>
          <p:nvPr>
            <p:ph type="sldNum" sz="quarter" idx="12"/>
          </p:nvPr>
        </p:nvSpPr>
        <p:spPr/>
        <p:txBody>
          <a:bodyPr/>
          <a:lstStyle/>
          <a:p>
            <a:fld id="{873FC5F1-BCAD-4239-90D2-1ECE0EF7006D}" type="slidenum">
              <a:rPr lang="en-US" altLang="en-US"/>
              <a:pPr/>
              <a:t>12</a:t>
            </a:fld>
            <a:endParaRPr lang="en-US" altLang="en-US"/>
          </a:p>
        </p:txBody>
      </p:sp>
      <p:sp>
        <p:nvSpPr>
          <p:cNvPr id="7170" name="Rectangle 2">
            <a:extLst>
              <a:ext uri="{FF2B5EF4-FFF2-40B4-BE49-F238E27FC236}">
                <a16:creationId xmlns:a16="http://schemas.microsoft.com/office/drawing/2014/main" id="{59B614B8-3D48-475E-A170-8213A33736A7}"/>
              </a:ext>
            </a:extLst>
          </p:cNvPr>
          <p:cNvSpPr>
            <a:spLocks noGrp="1" noChangeArrowheads="1"/>
          </p:cNvSpPr>
          <p:nvPr>
            <p:ph type="title"/>
          </p:nvPr>
        </p:nvSpPr>
        <p:spPr>
          <a:xfrm>
            <a:off x="1295400" y="152400"/>
            <a:ext cx="9601200" cy="762000"/>
          </a:xfrm>
          <a:noFill/>
          <a:ln/>
        </p:spPr>
        <p:txBody>
          <a:bodyPr/>
          <a:lstStyle/>
          <a:p>
            <a:r>
              <a:rPr lang="en-US" altLang="en-US"/>
              <a:t>Creating and Compiling Programs</a:t>
            </a:r>
            <a:endParaRPr lang="en-US" altLang="en-US" sz="3200">
              <a:latin typeface="Book Antiqua" panose="02040602050305030304" pitchFamily="18" charset="0"/>
            </a:endParaRPr>
          </a:p>
        </p:txBody>
      </p:sp>
      <p:sp>
        <p:nvSpPr>
          <p:cNvPr id="7171" name="Rectangle 3">
            <a:extLst>
              <a:ext uri="{FF2B5EF4-FFF2-40B4-BE49-F238E27FC236}">
                <a16:creationId xmlns:a16="http://schemas.microsoft.com/office/drawing/2014/main" id="{A84F30F1-D678-4CD2-B787-BCC0C99ED8F5}"/>
              </a:ext>
            </a:extLst>
          </p:cNvPr>
          <p:cNvSpPr>
            <a:spLocks noGrp="1" noChangeArrowheads="1"/>
          </p:cNvSpPr>
          <p:nvPr>
            <p:ph type="body" idx="1"/>
          </p:nvPr>
        </p:nvSpPr>
        <p:spPr>
          <a:xfrm>
            <a:off x="2209800" y="1371600"/>
            <a:ext cx="7772400" cy="4114800"/>
          </a:xfrm>
          <a:noFill/>
          <a:ln/>
        </p:spPr>
        <p:txBody>
          <a:bodyPr/>
          <a:lstStyle/>
          <a:p>
            <a:r>
              <a:rPr lang="en-US" altLang="en-US"/>
              <a:t>On command line</a:t>
            </a:r>
          </a:p>
          <a:p>
            <a:pPr lvl="1"/>
            <a:r>
              <a:rPr lang="en-US" altLang="en-US">
                <a:latin typeface="Courier New" panose="02070309020205020404" pitchFamily="49" charset="0"/>
              </a:rPr>
              <a:t>javac file.java</a:t>
            </a:r>
            <a:endParaRPr lang="en-US" altLang="en-US"/>
          </a:p>
        </p:txBody>
      </p:sp>
      <p:sp>
        <p:nvSpPr>
          <p:cNvPr id="7177" name="Rectangle 9">
            <a:extLst>
              <a:ext uri="{FF2B5EF4-FFF2-40B4-BE49-F238E27FC236}">
                <a16:creationId xmlns:a16="http://schemas.microsoft.com/office/drawing/2014/main" id="{45C0ADE1-3C71-4541-B55C-2424AD870D68}"/>
              </a:ext>
            </a:extLst>
          </p:cNvPr>
          <p:cNvSpPr>
            <a:spLocks noChangeArrowheads="1"/>
          </p:cNvSpPr>
          <p:nvPr/>
        </p:nvSpPr>
        <p:spPr bwMode="auto">
          <a:xfrm>
            <a:off x="4724400" y="1981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7179" name="Rectangle 11">
            <a:extLst>
              <a:ext uri="{FF2B5EF4-FFF2-40B4-BE49-F238E27FC236}">
                <a16:creationId xmlns:a16="http://schemas.microsoft.com/office/drawing/2014/main" id="{8129E8DA-F31B-4C45-92EB-6DBAF3A483F1}"/>
              </a:ext>
            </a:extLst>
          </p:cNvPr>
          <p:cNvSpPr>
            <a:spLocks noChangeArrowheads="1"/>
          </p:cNvSpPr>
          <p:nvPr/>
        </p:nvSpPr>
        <p:spPr bwMode="auto">
          <a:xfrm>
            <a:off x="4724400" y="12954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7178" name="Object 10">
            <a:extLst>
              <a:ext uri="{FF2B5EF4-FFF2-40B4-BE49-F238E27FC236}">
                <a16:creationId xmlns:a16="http://schemas.microsoft.com/office/drawing/2014/main" id="{395D092E-B04D-4447-9A7A-3A46B823774F}"/>
              </a:ext>
            </a:extLst>
          </p:cNvPr>
          <p:cNvGraphicFramePr>
            <a:graphicFrameLocks noChangeAspect="1"/>
          </p:cNvGraphicFramePr>
          <p:nvPr/>
        </p:nvGraphicFramePr>
        <p:xfrm>
          <a:off x="6553201" y="838200"/>
          <a:ext cx="3624263" cy="5638800"/>
        </p:xfrm>
        <a:graphic>
          <a:graphicData uri="http://schemas.openxmlformats.org/presentationml/2006/ole">
            <mc:AlternateContent xmlns:mc="http://schemas.openxmlformats.org/markup-compatibility/2006">
              <mc:Choice xmlns:v="urn:schemas-microsoft-com:vml" Requires="v">
                <p:oleObj r:id="rId2" imgW="2743200" imgH="4267200" progId="Word.Picture.8">
                  <p:embed/>
                </p:oleObj>
              </mc:Choice>
              <mc:Fallback>
                <p:oleObj r:id="rId2" imgW="2743200" imgH="4267200" progId="Word.Picture.8">
                  <p:embed/>
                  <p:pic>
                    <p:nvPicPr>
                      <p:cNvPr id="7178" name="Object 10">
                        <a:extLst>
                          <a:ext uri="{FF2B5EF4-FFF2-40B4-BE49-F238E27FC236}">
                            <a16:creationId xmlns:a16="http://schemas.microsoft.com/office/drawing/2014/main" id="{395D092E-B04D-4447-9A7A-3A46B8237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1" y="838200"/>
                        <a:ext cx="3624263"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95652AE-4FAE-4586-BD97-98D64B45A377}"/>
              </a:ext>
            </a:extLst>
          </p:cNvPr>
          <p:cNvSpPr>
            <a:spLocks noGrp="1"/>
          </p:cNvSpPr>
          <p:nvPr>
            <p:ph type="sldNum" sz="quarter" idx="12"/>
          </p:nvPr>
        </p:nvSpPr>
        <p:spPr/>
        <p:txBody>
          <a:bodyPr/>
          <a:lstStyle/>
          <a:p>
            <a:fld id="{DE79B960-C80D-4E77-AE82-E02A4899931C}" type="slidenum">
              <a:rPr lang="en-US" altLang="en-US"/>
              <a:pPr/>
              <a:t>13</a:t>
            </a:fld>
            <a:endParaRPr lang="en-US" altLang="en-US"/>
          </a:p>
        </p:txBody>
      </p:sp>
      <p:sp>
        <p:nvSpPr>
          <p:cNvPr id="8194" name="Rectangle 2">
            <a:extLst>
              <a:ext uri="{FF2B5EF4-FFF2-40B4-BE49-F238E27FC236}">
                <a16:creationId xmlns:a16="http://schemas.microsoft.com/office/drawing/2014/main" id="{17DC3F92-804D-4B7D-B600-E5764BC97018}"/>
              </a:ext>
            </a:extLst>
          </p:cNvPr>
          <p:cNvSpPr>
            <a:spLocks noGrp="1" noChangeArrowheads="1"/>
          </p:cNvSpPr>
          <p:nvPr>
            <p:ph type="title"/>
          </p:nvPr>
        </p:nvSpPr>
        <p:spPr>
          <a:xfrm>
            <a:off x="2209800" y="0"/>
            <a:ext cx="7772400" cy="1428750"/>
          </a:xfrm>
          <a:noFill/>
          <a:ln/>
        </p:spPr>
        <p:txBody>
          <a:bodyPr/>
          <a:lstStyle/>
          <a:p>
            <a:r>
              <a:rPr lang="en-US" altLang="en-US"/>
              <a:t>Executing Applications</a:t>
            </a:r>
            <a:endParaRPr lang="en-US" altLang="en-US">
              <a:solidFill>
                <a:schemeClr val="tx1"/>
              </a:solidFill>
              <a:latin typeface="Book Antiqua" panose="02040602050305030304" pitchFamily="18" charset="0"/>
            </a:endParaRPr>
          </a:p>
        </p:txBody>
      </p:sp>
      <p:sp>
        <p:nvSpPr>
          <p:cNvPr id="8195" name="Rectangle 3">
            <a:extLst>
              <a:ext uri="{FF2B5EF4-FFF2-40B4-BE49-F238E27FC236}">
                <a16:creationId xmlns:a16="http://schemas.microsoft.com/office/drawing/2014/main" id="{421A7A80-D369-4C59-9DE4-457CD8565815}"/>
              </a:ext>
            </a:extLst>
          </p:cNvPr>
          <p:cNvSpPr>
            <a:spLocks noGrp="1" noChangeArrowheads="1"/>
          </p:cNvSpPr>
          <p:nvPr>
            <p:ph type="body" idx="1"/>
          </p:nvPr>
        </p:nvSpPr>
        <p:spPr>
          <a:xfrm>
            <a:off x="2209800" y="1371600"/>
            <a:ext cx="7772400" cy="4114800"/>
          </a:xfrm>
          <a:noFill/>
          <a:ln/>
        </p:spPr>
        <p:txBody>
          <a:bodyPr/>
          <a:lstStyle/>
          <a:p>
            <a:r>
              <a:rPr lang="en-US" altLang="en-US"/>
              <a:t>On command line</a:t>
            </a:r>
          </a:p>
          <a:p>
            <a:pPr lvl="1"/>
            <a:r>
              <a:rPr lang="en-US" altLang="en-US">
                <a:latin typeface="Courier New" panose="02070309020205020404" pitchFamily="49" charset="0"/>
              </a:rPr>
              <a:t>java classname</a:t>
            </a:r>
            <a:endParaRPr lang="en-US" altLang="en-US"/>
          </a:p>
        </p:txBody>
      </p:sp>
      <p:graphicFrame>
        <p:nvGraphicFramePr>
          <p:cNvPr id="8199" name="Object 7">
            <a:extLst>
              <a:ext uri="{FF2B5EF4-FFF2-40B4-BE49-F238E27FC236}">
                <a16:creationId xmlns:a16="http://schemas.microsoft.com/office/drawing/2014/main" id="{E624CDFF-B442-4246-8E84-4527E933BB52}"/>
              </a:ext>
            </a:extLst>
          </p:cNvPr>
          <p:cNvGraphicFramePr>
            <a:graphicFrameLocks noChangeAspect="1"/>
          </p:cNvGraphicFramePr>
          <p:nvPr/>
        </p:nvGraphicFramePr>
        <p:xfrm>
          <a:off x="2362200" y="2590800"/>
          <a:ext cx="7391400" cy="3695700"/>
        </p:xfrm>
        <a:graphic>
          <a:graphicData uri="http://schemas.openxmlformats.org/presentationml/2006/ole">
            <mc:AlternateContent xmlns:mc="http://schemas.openxmlformats.org/markup-compatibility/2006">
              <mc:Choice xmlns:v="urn:schemas-microsoft-com:vml" Requires="v">
                <p:oleObj name="Picture" r:id="rId2" imgW="3657600" imgH="1828800" progId="Word.Picture.8">
                  <p:embed/>
                </p:oleObj>
              </mc:Choice>
              <mc:Fallback>
                <p:oleObj name="Picture" r:id="rId2" imgW="3657600" imgH="1828800" progId="Word.Picture.8">
                  <p:embed/>
                  <p:pic>
                    <p:nvPicPr>
                      <p:cNvPr id="8199" name="Object 7">
                        <a:extLst>
                          <a:ext uri="{FF2B5EF4-FFF2-40B4-BE49-F238E27FC236}">
                            <a16:creationId xmlns:a16="http://schemas.microsoft.com/office/drawing/2014/main" id="{E624CDFF-B442-4246-8E84-4527E933B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73914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7119725-C302-437A-AC1B-09990066E147}"/>
              </a:ext>
            </a:extLst>
          </p:cNvPr>
          <p:cNvSpPr>
            <a:spLocks noGrp="1"/>
          </p:cNvSpPr>
          <p:nvPr>
            <p:ph type="sldNum" sz="quarter" idx="12"/>
          </p:nvPr>
        </p:nvSpPr>
        <p:spPr/>
        <p:txBody>
          <a:bodyPr/>
          <a:lstStyle/>
          <a:p>
            <a:fld id="{7F66EA1D-D5C1-4632-81F9-8527199ED5CD}" type="slidenum">
              <a:rPr lang="en-US" altLang="en-US"/>
              <a:pPr/>
              <a:t>14</a:t>
            </a:fld>
            <a:endParaRPr lang="en-US" altLang="en-US"/>
          </a:p>
        </p:txBody>
      </p:sp>
      <p:sp>
        <p:nvSpPr>
          <p:cNvPr id="9218" name="Rectangle 2">
            <a:extLst>
              <a:ext uri="{FF2B5EF4-FFF2-40B4-BE49-F238E27FC236}">
                <a16:creationId xmlns:a16="http://schemas.microsoft.com/office/drawing/2014/main" id="{CE361878-0D33-4149-95C2-DF322BF1F587}"/>
              </a:ext>
            </a:extLst>
          </p:cNvPr>
          <p:cNvSpPr>
            <a:spLocks noGrp="1" noChangeArrowheads="1"/>
          </p:cNvSpPr>
          <p:nvPr>
            <p:ph type="title"/>
          </p:nvPr>
        </p:nvSpPr>
        <p:spPr>
          <a:xfrm>
            <a:off x="2209800" y="0"/>
            <a:ext cx="7772400" cy="1428750"/>
          </a:xfrm>
          <a:noFill/>
          <a:ln/>
        </p:spPr>
        <p:txBody>
          <a:bodyPr/>
          <a:lstStyle/>
          <a:p>
            <a:r>
              <a:rPr lang="en-US" altLang="en-US" dirty="0"/>
              <a:t>Example</a:t>
            </a:r>
          </a:p>
        </p:txBody>
      </p:sp>
      <p:sp>
        <p:nvSpPr>
          <p:cNvPr id="9219" name="Rectangle 3">
            <a:extLst>
              <a:ext uri="{FF2B5EF4-FFF2-40B4-BE49-F238E27FC236}">
                <a16:creationId xmlns:a16="http://schemas.microsoft.com/office/drawing/2014/main" id="{A517E66F-2D81-4DAC-A69D-CA2B7F4A7055}"/>
              </a:ext>
            </a:extLst>
          </p:cNvPr>
          <p:cNvSpPr>
            <a:spLocks noGrp="1" noChangeArrowheads="1"/>
          </p:cNvSpPr>
          <p:nvPr>
            <p:ph type="body" idx="1"/>
          </p:nvPr>
        </p:nvSpPr>
        <p:spPr>
          <a:xfrm>
            <a:off x="2438400" y="1371600"/>
            <a:ext cx="7772400" cy="4114800"/>
          </a:xfrm>
          <a:noFill/>
          <a:ln/>
        </p:spPr>
        <p:txBody>
          <a:bodyPr/>
          <a:lstStyle/>
          <a:p>
            <a:pPr>
              <a:buFont typeface="Monotype Sorts" pitchFamily="2" charset="2"/>
              <a:buNone/>
            </a:pPr>
            <a:r>
              <a:rPr lang="en-US" altLang="en-US">
                <a:latin typeface="Courier New" panose="02070309020205020404" pitchFamily="49" charset="0"/>
              </a:rPr>
              <a:t>javac Welcome.java</a:t>
            </a:r>
          </a:p>
          <a:p>
            <a:pPr>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java Welcome</a:t>
            </a:r>
          </a:p>
          <a:p>
            <a:pPr>
              <a:buFont typeface="Monotype Sorts" pitchFamily="2" charset="2"/>
              <a:buNone/>
            </a:pPr>
            <a:endParaRPr lang="en-US" altLang="en-US">
              <a:latin typeface="Courier New" panose="02070309020205020404" pitchFamily="49" charset="0"/>
            </a:endParaRPr>
          </a:p>
          <a:p>
            <a:pPr>
              <a:buFont typeface="Monotype Sorts" pitchFamily="2" charset="2"/>
              <a:buNone/>
            </a:pPr>
            <a:r>
              <a:rPr lang="en-US" altLang="en-US">
                <a:latin typeface="Courier New" panose="02070309020205020404" pitchFamily="49" charset="0"/>
              </a:rPr>
              <a:t>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1B9475D-A728-4E8C-A884-955F718E9A78}"/>
              </a:ext>
            </a:extLst>
          </p:cNvPr>
          <p:cNvSpPr>
            <a:spLocks noGrp="1"/>
          </p:cNvSpPr>
          <p:nvPr>
            <p:ph type="sldNum" sz="quarter" idx="12"/>
          </p:nvPr>
        </p:nvSpPr>
        <p:spPr/>
        <p:txBody>
          <a:bodyPr/>
          <a:lstStyle/>
          <a:p>
            <a:fld id="{C2A26EC8-D757-488F-8BFD-D7736208E0C4}" type="slidenum">
              <a:rPr lang="en-US" altLang="en-US"/>
              <a:pPr/>
              <a:t>15</a:t>
            </a:fld>
            <a:endParaRPr lang="en-US" altLang="en-US"/>
          </a:p>
        </p:txBody>
      </p:sp>
      <p:sp>
        <p:nvSpPr>
          <p:cNvPr id="6146" name="Rectangle 2">
            <a:extLst>
              <a:ext uri="{FF2B5EF4-FFF2-40B4-BE49-F238E27FC236}">
                <a16:creationId xmlns:a16="http://schemas.microsoft.com/office/drawing/2014/main" id="{2B5E497B-F701-4F42-8E04-90F62EE46E32}"/>
              </a:ext>
            </a:extLst>
          </p:cNvPr>
          <p:cNvSpPr>
            <a:spLocks noGrp="1" noChangeArrowheads="1"/>
          </p:cNvSpPr>
          <p:nvPr>
            <p:ph type="title"/>
          </p:nvPr>
        </p:nvSpPr>
        <p:spPr>
          <a:xfrm>
            <a:off x="2209800" y="0"/>
            <a:ext cx="7772400" cy="1428750"/>
          </a:xfrm>
          <a:noFill/>
          <a:ln/>
        </p:spPr>
        <p:txBody>
          <a:bodyPr/>
          <a:lstStyle/>
          <a:p>
            <a:r>
              <a:rPr lang="en-US" altLang="en-US" dirty="0"/>
              <a:t>Anatomy of a Java Program</a:t>
            </a:r>
            <a:endParaRPr lang="en-US" altLang="en-US" dirty="0">
              <a:solidFill>
                <a:schemeClr val="tx1"/>
              </a:solidFill>
            </a:endParaRPr>
          </a:p>
        </p:txBody>
      </p:sp>
      <p:sp>
        <p:nvSpPr>
          <p:cNvPr id="6147" name="Rectangle 3">
            <a:extLst>
              <a:ext uri="{FF2B5EF4-FFF2-40B4-BE49-F238E27FC236}">
                <a16:creationId xmlns:a16="http://schemas.microsoft.com/office/drawing/2014/main" id="{63B2B59B-688B-4113-B983-9356D5DFBFFE}"/>
              </a:ext>
            </a:extLst>
          </p:cNvPr>
          <p:cNvSpPr>
            <a:spLocks noGrp="1" noChangeArrowheads="1"/>
          </p:cNvSpPr>
          <p:nvPr>
            <p:ph type="body" idx="1"/>
          </p:nvPr>
        </p:nvSpPr>
        <p:spPr>
          <a:xfrm>
            <a:off x="1981200" y="1295400"/>
            <a:ext cx="8382000" cy="5029200"/>
          </a:xfrm>
          <a:noFill/>
          <a:ln/>
        </p:spPr>
        <p:txBody>
          <a:bodyPr/>
          <a:lstStyle/>
          <a:p>
            <a:pPr>
              <a:lnSpc>
                <a:spcPct val="90000"/>
              </a:lnSpc>
            </a:pPr>
            <a:r>
              <a:rPr lang="en-US" altLang="en-US" dirty="0">
                <a:solidFill>
                  <a:schemeClr val="tx2"/>
                </a:solidFill>
              </a:rPr>
              <a:t>Comments</a:t>
            </a:r>
          </a:p>
          <a:p>
            <a:pPr>
              <a:lnSpc>
                <a:spcPct val="90000"/>
              </a:lnSpc>
            </a:pPr>
            <a:r>
              <a:rPr lang="en-US" altLang="en-US" dirty="0">
                <a:solidFill>
                  <a:schemeClr val="tx2"/>
                </a:solidFill>
              </a:rPr>
              <a:t>Package</a:t>
            </a:r>
          </a:p>
          <a:p>
            <a:pPr>
              <a:lnSpc>
                <a:spcPct val="90000"/>
              </a:lnSpc>
            </a:pPr>
            <a:r>
              <a:rPr lang="en-US" altLang="en-US" dirty="0">
                <a:solidFill>
                  <a:schemeClr val="tx2"/>
                </a:solidFill>
              </a:rPr>
              <a:t>Reserved words</a:t>
            </a:r>
          </a:p>
          <a:p>
            <a:pPr>
              <a:lnSpc>
                <a:spcPct val="90000"/>
              </a:lnSpc>
            </a:pPr>
            <a:r>
              <a:rPr lang="en-US" altLang="en-US" dirty="0">
                <a:solidFill>
                  <a:schemeClr val="tx2"/>
                </a:solidFill>
              </a:rPr>
              <a:t>Modifiers</a:t>
            </a:r>
          </a:p>
          <a:p>
            <a:pPr>
              <a:lnSpc>
                <a:spcPct val="90000"/>
              </a:lnSpc>
            </a:pPr>
            <a:r>
              <a:rPr lang="en-US" altLang="en-US" dirty="0">
                <a:solidFill>
                  <a:schemeClr val="tx2"/>
                </a:solidFill>
              </a:rPr>
              <a:t>Statements</a:t>
            </a:r>
          </a:p>
          <a:p>
            <a:pPr>
              <a:lnSpc>
                <a:spcPct val="90000"/>
              </a:lnSpc>
            </a:pPr>
            <a:r>
              <a:rPr lang="en-US" altLang="en-US" dirty="0">
                <a:solidFill>
                  <a:schemeClr val="tx2"/>
                </a:solidFill>
              </a:rPr>
              <a:t>Blocks</a:t>
            </a:r>
          </a:p>
          <a:p>
            <a:pPr>
              <a:lnSpc>
                <a:spcPct val="90000"/>
              </a:lnSpc>
            </a:pPr>
            <a:r>
              <a:rPr lang="en-US" altLang="en-US" dirty="0">
                <a:solidFill>
                  <a:schemeClr val="tx2"/>
                </a:solidFill>
              </a:rPr>
              <a:t>Classes</a:t>
            </a:r>
          </a:p>
          <a:p>
            <a:pPr>
              <a:lnSpc>
                <a:spcPct val="90000"/>
              </a:lnSpc>
            </a:pPr>
            <a:r>
              <a:rPr lang="en-US" altLang="en-US" dirty="0">
                <a:solidFill>
                  <a:schemeClr val="tx2"/>
                </a:solidFill>
              </a:rPr>
              <a:t>Methods</a:t>
            </a:r>
          </a:p>
          <a:p>
            <a:pPr>
              <a:lnSpc>
                <a:spcPct val="90000"/>
              </a:lnSpc>
            </a:pPr>
            <a:r>
              <a:rPr lang="en-US" altLang="en-US" dirty="0">
                <a:solidFill>
                  <a:schemeClr val="tx2"/>
                </a:solidFill>
              </a:rPr>
              <a:t>The main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2098097-362E-44ED-B95A-4317A171F26B}"/>
              </a:ext>
            </a:extLst>
          </p:cNvPr>
          <p:cNvSpPr>
            <a:spLocks noGrp="1"/>
          </p:cNvSpPr>
          <p:nvPr>
            <p:ph type="sldNum" sz="quarter" idx="12"/>
          </p:nvPr>
        </p:nvSpPr>
        <p:spPr/>
        <p:txBody>
          <a:bodyPr/>
          <a:lstStyle/>
          <a:p>
            <a:fld id="{359E028F-A863-4F6F-A99A-BBC8A15B1BA8}" type="slidenum">
              <a:rPr lang="en-US" altLang="en-US"/>
              <a:pPr/>
              <a:t>16</a:t>
            </a:fld>
            <a:endParaRPr lang="en-US" altLang="en-US"/>
          </a:p>
        </p:txBody>
      </p:sp>
      <p:sp>
        <p:nvSpPr>
          <p:cNvPr id="112642" name="Rectangle 2">
            <a:extLst>
              <a:ext uri="{FF2B5EF4-FFF2-40B4-BE49-F238E27FC236}">
                <a16:creationId xmlns:a16="http://schemas.microsoft.com/office/drawing/2014/main" id="{AF890F23-58C6-41BC-9CB7-51E61AE9B20B}"/>
              </a:ext>
            </a:extLst>
          </p:cNvPr>
          <p:cNvSpPr>
            <a:spLocks noGrp="1" noChangeArrowheads="1"/>
          </p:cNvSpPr>
          <p:nvPr>
            <p:ph type="title"/>
          </p:nvPr>
        </p:nvSpPr>
        <p:spPr>
          <a:xfrm>
            <a:off x="2209800" y="0"/>
            <a:ext cx="7772400" cy="1428750"/>
          </a:xfrm>
          <a:noFill/>
          <a:ln/>
        </p:spPr>
        <p:txBody>
          <a:bodyPr/>
          <a:lstStyle/>
          <a:p>
            <a:r>
              <a:rPr lang="en-US" altLang="en-US"/>
              <a:t>Comments</a:t>
            </a:r>
            <a:endParaRPr lang="en-US" altLang="en-US">
              <a:solidFill>
                <a:schemeClr val="tx1"/>
              </a:solidFill>
            </a:endParaRPr>
          </a:p>
        </p:txBody>
      </p:sp>
      <p:sp>
        <p:nvSpPr>
          <p:cNvPr id="112643" name="Rectangle 3">
            <a:extLst>
              <a:ext uri="{FF2B5EF4-FFF2-40B4-BE49-F238E27FC236}">
                <a16:creationId xmlns:a16="http://schemas.microsoft.com/office/drawing/2014/main" id="{352367F5-FC8C-468A-A6A2-9E163FD8A6DC}"/>
              </a:ext>
            </a:extLst>
          </p:cNvPr>
          <p:cNvSpPr>
            <a:spLocks noGrp="1" noChangeArrowheads="1"/>
          </p:cNvSpPr>
          <p:nvPr>
            <p:ph type="body" idx="1"/>
          </p:nvPr>
        </p:nvSpPr>
        <p:spPr>
          <a:xfrm>
            <a:off x="1676400" y="1524000"/>
            <a:ext cx="8991600" cy="4876800"/>
          </a:xfrm>
          <a:noFill/>
          <a:ln/>
        </p:spPr>
        <p:txBody>
          <a:bodyPr>
            <a:normAutofit fontScale="92500" lnSpcReduction="10000"/>
          </a:bodyPr>
          <a:lstStyle/>
          <a:p>
            <a:pPr marL="0" indent="0">
              <a:buNone/>
            </a:pPr>
            <a:r>
              <a:rPr lang="en-US" altLang="en-US" sz="4000" dirty="0">
                <a:solidFill>
                  <a:schemeClr val="tx2"/>
                </a:solidFill>
                <a:latin typeface="Courier" charset="0"/>
                <a:cs typeface="Times New Roman" panose="02020603050405020304" pitchFamily="18" charset="0"/>
              </a:rPr>
              <a:t>In Java, comments are preceded by two slashes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in a line, or enclosed between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and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in one or multiple lines. When the compiler sees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it ignores all text after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in the same line. When it sees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it scans for the next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and ignores any text between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Courier" charset="0"/>
                <a:cs typeface="Times New Roman" panose="02020603050405020304" pitchFamily="18" charset="0"/>
              </a:rPr>
              <a:t> and </a:t>
            </a:r>
            <a:r>
              <a:rPr lang="en-US" altLang="en-US" sz="4000" u="sng" dirty="0">
                <a:solidFill>
                  <a:schemeClr val="tx2"/>
                </a:solidFill>
                <a:latin typeface="Courier" charset="0"/>
                <a:cs typeface="Times New Roman" panose="02020603050405020304" pitchFamily="18" charset="0"/>
              </a:rPr>
              <a:t>*/</a:t>
            </a:r>
            <a:r>
              <a:rPr lang="en-US" altLang="en-US" sz="4000" dirty="0">
                <a:solidFill>
                  <a:schemeClr val="tx2"/>
                </a:solidFill>
                <a:latin typeface="Palatino"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505839D-92BE-4CA2-93FF-D22FB262440A}"/>
              </a:ext>
            </a:extLst>
          </p:cNvPr>
          <p:cNvSpPr>
            <a:spLocks noGrp="1"/>
          </p:cNvSpPr>
          <p:nvPr>
            <p:ph type="sldNum" sz="quarter" idx="12"/>
          </p:nvPr>
        </p:nvSpPr>
        <p:spPr/>
        <p:txBody>
          <a:bodyPr/>
          <a:lstStyle/>
          <a:p>
            <a:fld id="{9D5483FB-E775-48EB-A8C5-ABF6539F62C9}" type="slidenum">
              <a:rPr lang="en-US" altLang="en-US"/>
              <a:pPr/>
              <a:t>17</a:t>
            </a:fld>
            <a:endParaRPr lang="en-US" altLang="en-US"/>
          </a:p>
        </p:txBody>
      </p:sp>
      <p:sp>
        <p:nvSpPr>
          <p:cNvPr id="122882" name="Rectangle 2">
            <a:extLst>
              <a:ext uri="{FF2B5EF4-FFF2-40B4-BE49-F238E27FC236}">
                <a16:creationId xmlns:a16="http://schemas.microsoft.com/office/drawing/2014/main" id="{A8D84CF6-A95F-48EE-A083-1761F89EBE57}"/>
              </a:ext>
            </a:extLst>
          </p:cNvPr>
          <p:cNvSpPr>
            <a:spLocks noGrp="1" noChangeArrowheads="1"/>
          </p:cNvSpPr>
          <p:nvPr>
            <p:ph type="title"/>
          </p:nvPr>
        </p:nvSpPr>
        <p:spPr>
          <a:xfrm>
            <a:off x="2209800" y="0"/>
            <a:ext cx="7772400" cy="1428750"/>
          </a:xfrm>
          <a:noFill/>
          <a:ln/>
        </p:spPr>
        <p:txBody>
          <a:bodyPr/>
          <a:lstStyle/>
          <a:p>
            <a:r>
              <a:rPr lang="en-US" altLang="en-US" dirty="0"/>
              <a:t>Package</a:t>
            </a:r>
            <a:endParaRPr lang="en-US" altLang="en-US" dirty="0">
              <a:solidFill>
                <a:schemeClr val="tx1"/>
              </a:solidFill>
            </a:endParaRPr>
          </a:p>
        </p:txBody>
      </p:sp>
      <p:sp>
        <p:nvSpPr>
          <p:cNvPr id="122883" name="Rectangle 3">
            <a:extLst>
              <a:ext uri="{FF2B5EF4-FFF2-40B4-BE49-F238E27FC236}">
                <a16:creationId xmlns:a16="http://schemas.microsoft.com/office/drawing/2014/main" id="{0ECBECBD-141E-4E79-B6EF-8723901FD496}"/>
              </a:ext>
            </a:extLst>
          </p:cNvPr>
          <p:cNvSpPr>
            <a:spLocks noGrp="1" noChangeArrowheads="1"/>
          </p:cNvSpPr>
          <p:nvPr>
            <p:ph type="body" idx="1"/>
          </p:nvPr>
        </p:nvSpPr>
        <p:spPr>
          <a:xfrm>
            <a:off x="1676400" y="1524000"/>
            <a:ext cx="8991600" cy="4876800"/>
          </a:xfrm>
          <a:noFill/>
          <a:ln/>
        </p:spPr>
        <p:txBody>
          <a:bodyPr>
            <a:normAutofit lnSpcReduction="10000"/>
          </a:bodyPr>
          <a:lstStyle/>
          <a:p>
            <a:pPr marL="0" indent="0">
              <a:buNone/>
            </a:pPr>
            <a:r>
              <a:rPr lang="en-US" altLang="en-US" sz="4000" dirty="0">
                <a:solidFill>
                  <a:schemeClr val="tx2"/>
                </a:solidFill>
                <a:latin typeface="Courier"/>
                <a:cs typeface="Times New Roman" panose="02020603050405020304" pitchFamily="18" charset="0"/>
              </a:rPr>
              <a:t>The second line in the program (</a:t>
            </a:r>
            <a:r>
              <a:rPr lang="en-US" altLang="en-US" sz="4000" u="sng" dirty="0">
                <a:solidFill>
                  <a:schemeClr val="tx2"/>
                </a:solidFill>
                <a:latin typeface="Courier"/>
                <a:cs typeface="Times New Roman" panose="02020603050405020304" pitchFamily="18" charset="0"/>
              </a:rPr>
              <a:t>package chapter1;</a:t>
            </a:r>
            <a:r>
              <a:rPr lang="en-US" altLang="en-US" sz="4000" dirty="0">
                <a:solidFill>
                  <a:schemeClr val="tx2"/>
                </a:solidFill>
                <a:latin typeface="Courier"/>
                <a:cs typeface="Times New Roman" panose="02020603050405020304" pitchFamily="18" charset="0"/>
              </a:rPr>
              <a:t>) specifies a package name, </a:t>
            </a:r>
            <a:r>
              <a:rPr lang="en-US" altLang="en-US" sz="4000" u="sng" dirty="0">
                <a:solidFill>
                  <a:schemeClr val="tx2"/>
                </a:solidFill>
                <a:latin typeface="Courier"/>
                <a:cs typeface="Times New Roman" panose="02020603050405020304" pitchFamily="18" charset="0"/>
              </a:rPr>
              <a:t>chapter1</a:t>
            </a:r>
            <a:r>
              <a:rPr lang="en-US" altLang="en-US" sz="4000" dirty="0">
                <a:solidFill>
                  <a:schemeClr val="tx2"/>
                </a:solidFill>
                <a:latin typeface="Courier"/>
                <a:cs typeface="Times New Roman" panose="02020603050405020304" pitchFamily="18" charset="0"/>
              </a:rPr>
              <a:t>, for the class </a:t>
            </a:r>
            <a:r>
              <a:rPr lang="en-US" altLang="en-US" sz="4000" u="sng" dirty="0">
                <a:solidFill>
                  <a:schemeClr val="tx2"/>
                </a:solidFill>
                <a:latin typeface="Courier"/>
                <a:cs typeface="Times New Roman" panose="02020603050405020304" pitchFamily="18" charset="0"/>
              </a:rPr>
              <a:t>Welcome</a:t>
            </a:r>
            <a:r>
              <a:rPr lang="en-US" altLang="en-US" sz="4000" dirty="0">
                <a:solidFill>
                  <a:schemeClr val="tx2"/>
                </a:solidFill>
                <a:latin typeface="Courier"/>
                <a:cs typeface="Times New Roman" panose="02020603050405020304" pitchFamily="18" charset="0"/>
              </a:rPr>
              <a:t>. Forte compiles the source code in Welcome.java, generates </a:t>
            </a:r>
            <a:r>
              <a:rPr lang="en-US" altLang="en-US" sz="4000" dirty="0" err="1">
                <a:solidFill>
                  <a:schemeClr val="tx2"/>
                </a:solidFill>
                <a:latin typeface="Courier"/>
                <a:cs typeface="Times New Roman" panose="02020603050405020304" pitchFamily="18" charset="0"/>
              </a:rPr>
              <a:t>Welcome.class</a:t>
            </a:r>
            <a:r>
              <a:rPr lang="en-US" altLang="en-US" sz="4000" dirty="0">
                <a:solidFill>
                  <a:schemeClr val="tx2"/>
                </a:solidFill>
                <a:latin typeface="Courier"/>
                <a:cs typeface="Times New Roman" panose="02020603050405020304" pitchFamily="18" charset="0"/>
              </a:rPr>
              <a:t>, and stores </a:t>
            </a:r>
            <a:r>
              <a:rPr lang="en-US" altLang="en-US" sz="4000" dirty="0" err="1">
                <a:solidFill>
                  <a:schemeClr val="tx2"/>
                </a:solidFill>
                <a:latin typeface="Courier"/>
                <a:cs typeface="Times New Roman" panose="02020603050405020304" pitchFamily="18" charset="0"/>
              </a:rPr>
              <a:t>Welcome.class</a:t>
            </a:r>
            <a:r>
              <a:rPr lang="en-US" altLang="en-US" sz="4000" dirty="0">
                <a:solidFill>
                  <a:schemeClr val="tx2"/>
                </a:solidFill>
                <a:latin typeface="Courier"/>
                <a:cs typeface="Times New Roman" panose="02020603050405020304" pitchFamily="18" charset="0"/>
              </a:rPr>
              <a:t> in the chapter1 folder.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E0909B6-C514-4AA8-BD20-A751546BB12D}"/>
              </a:ext>
            </a:extLst>
          </p:cNvPr>
          <p:cNvSpPr>
            <a:spLocks noGrp="1"/>
          </p:cNvSpPr>
          <p:nvPr>
            <p:ph type="sldNum" sz="quarter" idx="12"/>
          </p:nvPr>
        </p:nvSpPr>
        <p:spPr/>
        <p:txBody>
          <a:bodyPr/>
          <a:lstStyle/>
          <a:p>
            <a:fld id="{96893D67-4B79-4819-97CE-0BE5567CF5F9}" type="slidenum">
              <a:rPr lang="en-US" altLang="en-US"/>
              <a:pPr/>
              <a:t>18</a:t>
            </a:fld>
            <a:endParaRPr lang="en-US" altLang="en-US"/>
          </a:p>
        </p:txBody>
      </p:sp>
      <p:sp>
        <p:nvSpPr>
          <p:cNvPr id="114690" name="Rectangle 2">
            <a:extLst>
              <a:ext uri="{FF2B5EF4-FFF2-40B4-BE49-F238E27FC236}">
                <a16:creationId xmlns:a16="http://schemas.microsoft.com/office/drawing/2014/main" id="{10EE19DB-A7F5-46AB-A7F5-852735B41FFC}"/>
              </a:ext>
            </a:extLst>
          </p:cNvPr>
          <p:cNvSpPr>
            <a:spLocks noGrp="1" noChangeArrowheads="1"/>
          </p:cNvSpPr>
          <p:nvPr>
            <p:ph type="title"/>
          </p:nvPr>
        </p:nvSpPr>
        <p:spPr>
          <a:xfrm>
            <a:off x="2209800" y="0"/>
            <a:ext cx="7772400" cy="1428750"/>
          </a:xfrm>
          <a:noFill/>
          <a:ln/>
        </p:spPr>
        <p:txBody>
          <a:bodyPr/>
          <a:lstStyle/>
          <a:p>
            <a:r>
              <a:rPr lang="en-US" altLang="en-US"/>
              <a:t>Reserved Words</a:t>
            </a:r>
            <a:endParaRPr lang="en-US" altLang="en-US">
              <a:solidFill>
                <a:schemeClr val="tx1"/>
              </a:solidFill>
            </a:endParaRPr>
          </a:p>
        </p:txBody>
      </p:sp>
      <p:sp>
        <p:nvSpPr>
          <p:cNvPr id="114691" name="Rectangle 3">
            <a:extLst>
              <a:ext uri="{FF2B5EF4-FFF2-40B4-BE49-F238E27FC236}">
                <a16:creationId xmlns:a16="http://schemas.microsoft.com/office/drawing/2014/main" id="{2559796B-639D-41DA-9C9A-4D2F3248C08B}"/>
              </a:ext>
            </a:extLst>
          </p:cNvPr>
          <p:cNvSpPr>
            <a:spLocks noGrp="1" noChangeArrowheads="1"/>
          </p:cNvSpPr>
          <p:nvPr>
            <p:ph type="body" idx="1"/>
          </p:nvPr>
        </p:nvSpPr>
        <p:spPr>
          <a:xfrm>
            <a:off x="1676400" y="1524000"/>
            <a:ext cx="8991600" cy="4876800"/>
          </a:xfrm>
          <a:noFill/>
          <a:ln/>
        </p:spPr>
        <p:txBody>
          <a:bodyPr>
            <a:normAutofit fontScale="92500" lnSpcReduction="10000"/>
          </a:bodyPr>
          <a:lstStyle/>
          <a:p>
            <a:pPr marL="0" indent="0">
              <a:buNone/>
            </a:pPr>
            <a:r>
              <a:rPr lang="en-US" altLang="en-US" sz="3600" i="1" dirty="0">
                <a:solidFill>
                  <a:schemeClr val="tx2"/>
                </a:solidFill>
                <a:latin typeface="Courier" charset="0"/>
                <a:cs typeface="Times New Roman" panose="02020603050405020304" pitchFamily="18" charset="0"/>
              </a:rPr>
              <a:t>Reserved words</a:t>
            </a:r>
            <a:r>
              <a:rPr lang="en-US" altLang="en-US" sz="3600" dirty="0">
                <a:solidFill>
                  <a:schemeClr val="tx2"/>
                </a:solidFill>
                <a:latin typeface="Courier" charset="0"/>
                <a:cs typeface="Times New Roman" panose="02020603050405020304" pitchFamily="18" charset="0"/>
              </a:rPr>
              <a:t> or </a:t>
            </a:r>
            <a:r>
              <a:rPr lang="en-US" altLang="en-US" sz="3600" i="1" dirty="0">
                <a:solidFill>
                  <a:schemeClr val="tx2"/>
                </a:solidFill>
                <a:latin typeface="Courier" charset="0"/>
                <a:cs typeface="Times New Roman" panose="02020603050405020304" pitchFamily="18" charset="0"/>
              </a:rPr>
              <a:t>keywords</a:t>
            </a:r>
            <a:r>
              <a:rPr lang="en-US" altLang="en-US" sz="3600" dirty="0">
                <a:solidFill>
                  <a:schemeClr val="tx2"/>
                </a:solidFill>
                <a:latin typeface="Courier" charset="0"/>
                <a:cs typeface="Times New Roman" panose="02020603050405020304" pitchFamily="18" charset="0"/>
              </a:rPr>
              <a:t> are words that have a specific meaning to the compiler and cannot be used for other purposes in the program. For example, when the compiler sees the word </a:t>
            </a:r>
            <a:r>
              <a:rPr lang="en-US" altLang="en-US" sz="3600" u="sng" dirty="0">
                <a:solidFill>
                  <a:schemeClr val="tx2"/>
                </a:solidFill>
                <a:latin typeface="Courier" charset="0"/>
                <a:cs typeface="Times New Roman" panose="02020603050405020304" pitchFamily="18" charset="0"/>
              </a:rPr>
              <a:t>class</a:t>
            </a:r>
            <a:r>
              <a:rPr lang="en-US" altLang="en-US" sz="3600" dirty="0">
                <a:solidFill>
                  <a:schemeClr val="tx2"/>
                </a:solidFill>
                <a:latin typeface="Courier" charset="0"/>
                <a:cs typeface="Times New Roman" panose="02020603050405020304" pitchFamily="18" charset="0"/>
              </a:rPr>
              <a:t>, it understands that the word after </a:t>
            </a:r>
            <a:r>
              <a:rPr lang="en-US" altLang="en-US" sz="3600" u="sng" dirty="0">
                <a:solidFill>
                  <a:schemeClr val="tx2"/>
                </a:solidFill>
                <a:latin typeface="Courier" charset="0"/>
                <a:cs typeface="Times New Roman" panose="02020603050405020304" pitchFamily="18" charset="0"/>
              </a:rPr>
              <a:t>class</a:t>
            </a:r>
            <a:r>
              <a:rPr lang="en-US" altLang="en-US" sz="3600" dirty="0">
                <a:solidFill>
                  <a:schemeClr val="tx2"/>
                </a:solidFill>
                <a:latin typeface="Courier" charset="0"/>
                <a:cs typeface="Times New Roman" panose="02020603050405020304" pitchFamily="18" charset="0"/>
              </a:rPr>
              <a:t> is the name for the class. Other reserved words in Example 1.1 are </a:t>
            </a:r>
            <a:r>
              <a:rPr lang="en-US" altLang="en-US" sz="3600" u="sng" dirty="0">
                <a:solidFill>
                  <a:schemeClr val="tx2"/>
                </a:solidFill>
                <a:latin typeface="Courier" charset="0"/>
                <a:cs typeface="Times New Roman" panose="02020603050405020304" pitchFamily="18" charset="0"/>
              </a:rPr>
              <a:t>public</a:t>
            </a:r>
            <a:r>
              <a:rPr lang="en-US" altLang="en-US" sz="3600" dirty="0">
                <a:solidFill>
                  <a:schemeClr val="tx2"/>
                </a:solidFill>
                <a:latin typeface="Courier" charset="0"/>
                <a:cs typeface="Times New Roman" panose="02020603050405020304" pitchFamily="18" charset="0"/>
              </a:rPr>
              <a:t>, </a:t>
            </a:r>
            <a:r>
              <a:rPr lang="en-US" altLang="en-US" sz="3600" u="sng" dirty="0">
                <a:solidFill>
                  <a:schemeClr val="tx2"/>
                </a:solidFill>
                <a:latin typeface="Courier" charset="0"/>
                <a:cs typeface="Times New Roman" panose="02020603050405020304" pitchFamily="18" charset="0"/>
              </a:rPr>
              <a:t>static</a:t>
            </a:r>
            <a:r>
              <a:rPr lang="en-US" altLang="en-US" sz="3600" dirty="0">
                <a:solidFill>
                  <a:schemeClr val="tx2"/>
                </a:solidFill>
                <a:latin typeface="Courier" charset="0"/>
                <a:cs typeface="Times New Roman" panose="02020603050405020304" pitchFamily="18" charset="0"/>
              </a:rPr>
              <a:t>, and </a:t>
            </a:r>
            <a:r>
              <a:rPr lang="en-US" altLang="en-US" sz="3600" u="sng" dirty="0">
                <a:solidFill>
                  <a:schemeClr val="tx2"/>
                </a:solidFill>
                <a:latin typeface="Courier" charset="0"/>
                <a:cs typeface="Times New Roman" panose="02020603050405020304" pitchFamily="18" charset="0"/>
              </a:rPr>
              <a:t>void</a:t>
            </a:r>
            <a:r>
              <a:rPr lang="en-US" altLang="en-US" sz="3600" dirty="0">
                <a:solidFill>
                  <a:schemeClr val="tx2"/>
                </a:solidFill>
                <a:latin typeface="Courier" charset="0"/>
                <a:cs typeface="Times New Roman" panose="02020603050405020304" pitchFamily="18" charset="0"/>
              </a:rPr>
              <a:t>. Their use will be introduced later in the book.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B513182-36B9-4BDA-84FF-FC484D187039}"/>
              </a:ext>
            </a:extLst>
          </p:cNvPr>
          <p:cNvSpPr>
            <a:spLocks noGrp="1"/>
          </p:cNvSpPr>
          <p:nvPr>
            <p:ph type="sldNum" sz="quarter" idx="12"/>
          </p:nvPr>
        </p:nvSpPr>
        <p:spPr/>
        <p:txBody>
          <a:bodyPr/>
          <a:lstStyle/>
          <a:p>
            <a:fld id="{807CA19F-EB7D-4E98-8F01-B854CC7DBC8C}" type="slidenum">
              <a:rPr lang="en-US" altLang="en-US"/>
              <a:pPr/>
              <a:t>19</a:t>
            </a:fld>
            <a:endParaRPr lang="en-US" altLang="en-US"/>
          </a:p>
        </p:txBody>
      </p:sp>
      <p:sp>
        <p:nvSpPr>
          <p:cNvPr id="116738" name="Rectangle 2">
            <a:extLst>
              <a:ext uri="{FF2B5EF4-FFF2-40B4-BE49-F238E27FC236}">
                <a16:creationId xmlns:a16="http://schemas.microsoft.com/office/drawing/2014/main" id="{4F5743B1-5F63-486D-BADB-A4E297AB76D8}"/>
              </a:ext>
            </a:extLst>
          </p:cNvPr>
          <p:cNvSpPr>
            <a:spLocks noGrp="1" noChangeArrowheads="1"/>
          </p:cNvSpPr>
          <p:nvPr>
            <p:ph type="title"/>
          </p:nvPr>
        </p:nvSpPr>
        <p:spPr>
          <a:xfrm>
            <a:off x="2209800" y="0"/>
            <a:ext cx="7772400" cy="1428750"/>
          </a:xfrm>
          <a:noFill/>
          <a:ln/>
        </p:spPr>
        <p:txBody>
          <a:bodyPr/>
          <a:lstStyle/>
          <a:p>
            <a:r>
              <a:rPr lang="en-US" altLang="en-US"/>
              <a:t>Modifiers</a:t>
            </a:r>
            <a:endParaRPr lang="en-US" altLang="en-US">
              <a:solidFill>
                <a:schemeClr val="tx1"/>
              </a:solidFill>
            </a:endParaRPr>
          </a:p>
        </p:txBody>
      </p:sp>
      <p:sp>
        <p:nvSpPr>
          <p:cNvPr id="116739" name="Rectangle 3">
            <a:extLst>
              <a:ext uri="{FF2B5EF4-FFF2-40B4-BE49-F238E27FC236}">
                <a16:creationId xmlns:a16="http://schemas.microsoft.com/office/drawing/2014/main" id="{E5FD74E2-EBA2-4176-AD55-1406133403A4}"/>
              </a:ext>
            </a:extLst>
          </p:cNvPr>
          <p:cNvSpPr>
            <a:spLocks noGrp="1" noChangeArrowheads="1"/>
          </p:cNvSpPr>
          <p:nvPr>
            <p:ph type="body" idx="1"/>
          </p:nvPr>
        </p:nvSpPr>
        <p:spPr>
          <a:xfrm>
            <a:off x="1676400" y="1371600"/>
            <a:ext cx="8991600" cy="5029200"/>
          </a:xfrm>
          <a:noFill/>
          <a:ln/>
        </p:spPr>
        <p:txBody>
          <a:bodyPr>
            <a:normAutofit fontScale="85000" lnSpcReduction="10000"/>
          </a:bodyPr>
          <a:lstStyle/>
          <a:p>
            <a:pPr marL="0" indent="0">
              <a:buNone/>
            </a:pPr>
            <a:r>
              <a:rPr lang="en-US" altLang="en-US" sz="3600" dirty="0">
                <a:solidFill>
                  <a:schemeClr val="tx2"/>
                </a:solidFill>
                <a:latin typeface="Courier"/>
                <a:cs typeface="Times New Roman" panose="02020603050405020304" pitchFamily="18" charset="0"/>
              </a:rPr>
              <a:t>Java uses certain reserved words called </a:t>
            </a:r>
            <a:r>
              <a:rPr lang="en-US" altLang="en-US" sz="3600" i="1" dirty="0">
                <a:solidFill>
                  <a:schemeClr val="tx2"/>
                </a:solidFill>
                <a:latin typeface="Courier"/>
                <a:cs typeface="Times New Roman" panose="02020603050405020304" pitchFamily="18" charset="0"/>
              </a:rPr>
              <a:t>modifiers</a:t>
            </a:r>
            <a:r>
              <a:rPr lang="en-US" altLang="en-US" sz="3600" dirty="0">
                <a:solidFill>
                  <a:schemeClr val="tx2"/>
                </a:solidFill>
                <a:latin typeface="Courier"/>
                <a:cs typeface="Times New Roman" panose="02020603050405020304" pitchFamily="18" charset="0"/>
              </a:rPr>
              <a:t> that specify the properties of the data, methods, and classes and how they can be used. Examples of modifiers are </a:t>
            </a:r>
            <a:r>
              <a:rPr lang="en-US" altLang="en-US" sz="3600" u="sng" dirty="0">
                <a:solidFill>
                  <a:schemeClr val="tx2"/>
                </a:solidFill>
                <a:latin typeface="Courier"/>
                <a:cs typeface="Times New Roman" panose="02020603050405020304" pitchFamily="18" charset="0"/>
              </a:rPr>
              <a:t>public</a:t>
            </a:r>
            <a:r>
              <a:rPr lang="en-US" altLang="en-US" sz="3600" dirty="0">
                <a:solidFill>
                  <a:schemeClr val="tx2"/>
                </a:solidFill>
                <a:latin typeface="Courier"/>
                <a:cs typeface="Times New Roman" panose="02020603050405020304" pitchFamily="18" charset="0"/>
              </a:rPr>
              <a:t> and </a:t>
            </a:r>
            <a:r>
              <a:rPr lang="en-US" altLang="en-US" sz="3600" u="sng" dirty="0">
                <a:solidFill>
                  <a:schemeClr val="tx2"/>
                </a:solidFill>
                <a:latin typeface="Courier"/>
                <a:cs typeface="Times New Roman" panose="02020603050405020304" pitchFamily="18" charset="0"/>
              </a:rPr>
              <a:t>static</a:t>
            </a:r>
            <a:r>
              <a:rPr lang="en-US" altLang="en-US" sz="3600" dirty="0">
                <a:solidFill>
                  <a:schemeClr val="tx2"/>
                </a:solidFill>
                <a:latin typeface="Courier"/>
                <a:cs typeface="Times New Roman" panose="02020603050405020304" pitchFamily="18" charset="0"/>
              </a:rPr>
              <a:t>. Other modifiers are </a:t>
            </a:r>
            <a:r>
              <a:rPr lang="en-US" altLang="en-US" sz="3600" u="sng" dirty="0">
                <a:solidFill>
                  <a:schemeClr val="tx2"/>
                </a:solidFill>
                <a:latin typeface="Courier"/>
                <a:cs typeface="Times New Roman" panose="02020603050405020304" pitchFamily="18" charset="0"/>
              </a:rPr>
              <a:t>private</a:t>
            </a:r>
            <a:r>
              <a:rPr lang="en-US" altLang="en-US" sz="3600" dirty="0">
                <a:solidFill>
                  <a:schemeClr val="tx2"/>
                </a:solidFill>
                <a:latin typeface="Courier"/>
                <a:cs typeface="Times New Roman" panose="02020603050405020304" pitchFamily="18" charset="0"/>
              </a:rPr>
              <a:t>, </a:t>
            </a:r>
            <a:r>
              <a:rPr lang="en-US" altLang="en-US" sz="3600" u="sng" dirty="0">
                <a:solidFill>
                  <a:schemeClr val="tx2"/>
                </a:solidFill>
                <a:latin typeface="Courier"/>
                <a:cs typeface="Times New Roman" panose="02020603050405020304" pitchFamily="18" charset="0"/>
              </a:rPr>
              <a:t>final</a:t>
            </a:r>
            <a:r>
              <a:rPr lang="en-US" altLang="en-US" sz="3600" dirty="0">
                <a:solidFill>
                  <a:schemeClr val="tx2"/>
                </a:solidFill>
                <a:latin typeface="Courier"/>
                <a:cs typeface="Times New Roman" panose="02020603050405020304" pitchFamily="18" charset="0"/>
              </a:rPr>
              <a:t>, </a:t>
            </a:r>
            <a:r>
              <a:rPr lang="en-US" altLang="en-US" sz="3600" u="sng" dirty="0">
                <a:solidFill>
                  <a:schemeClr val="tx2"/>
                </a:solidFill>
                <a:latin typeface="Courier"/>
                <a:cs typeface="Times New Roman" panose="02020603050405020304" pitchFamily="18" charset="0"/>
              </a:rPr>
              <a:t>abstract</a:t>
            </a:r>
            <a:r>
              <a:rPr lang="en-US" altLang="en-US" sz="3600" dirty="0">
                <a:solidFill>
                  <a:schemeClr val="tx2"/>
                </a:solidFill>
                <a:latin typeface="Courier"/>
                <a:cs typeface="Times New Roman" panose="02020603050405020304" pitchFamily="18" charset="0"/>
              </a:rPr>
              <a:t>, and </a:t>
            </a:r>
            <a:r>
              <a:rPr lang="en-US" altLang="en-US" sz="3600" u="sng" dirty="0">
                <a:solidFill>
                  <a:schemeClr val="tx2"/>
                </a:solidFill>
                <a:latin typeface="Courier"/>
                <a:cs typeface="Times New Roman" panose="02020603050405020304" pitchFamily="18" charset="0"/>
              </a:rPr>
              <a:t>protected</a:t>
            </a:r>
            <a:r>
              <a:rPr lang="en-US" altLang="en-US" sz="3600" dirty="0">
                <a:solidFill>
                  <a:schemeClr val="tx2"/>
                </a:solidFill>
                <a:latin typeface="Courier"/>
                <a:cs typeface="Times New Roman" panose="02020603050405020304" pitchFamily="18" charset="0"/>
              </a:rPr>
              <a:t>. A </a:t>
            </a:r>
            <a:r>
              <a:rPr lang="en-US" altLang="en-US" sz="3600" u="sng" dirty="0">
                <a:solidFill>
                  <a:schemeClr val="tx2"/>
                </a:solidFill>
                <a:latin typeface="Courier"/>
                <a:cs typeface="Times New Roman" panose="02020603050405020304" pitchFamily="18" charset="0"/>
              </a:rPr>
              <a:t>public</a:t>
            </a:r>
            <a:r>
              <a:rPr lang="en-US" altLang="en-US" sz="3600" dirty="0">
                <a:solidFill>
                  <a:schemeClr val="tx2"/>
                </a:solidFill>
                <a:latin typeface="Courier"/>
                <a:cs typeface="Times New Roman" panose="02020603050405020304" pitchFamily="18" charset="0"/>
              </a:rPr>
              <a:t> datum, method, or class can be accessed by other programs. A </a:t>
            </a:r>
            <a:r>
              <a:rPr lang="en-US" altLang="en-US" sz="3600" u="sng" dirty="0">
                <a:solidFill>
                  <a:schemeClr val="tx2"/>
                </a:solidFill>
                <a:latin typeface="Courier"/>
                <a:cs typeface="Times New Roman" panose="02020603050405020304" pitchFamily="18" charset="0"/>
              </a:rPr>
              <a:t>private</a:t>
            </a:r>
            <a:r>
              <a:rPr lang="en-US" altLang="en-US" sz="3600" dirty="0">
                <a:solidFill>
                  <a:schemeClr val="tx2"/>
                </a:solidFill>
                <a:latin typeface="Courier"/>
                <a:cs typeface="Times New Roman" panose="02020603050405020304" pitchFamily="18" charset="0"/>
              </a:rPr>
              <a:t> datum or method cannot be accessed by other programs. Modifiers are discussed in Chapter 6, "Objects and Classes."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39C7911-4AD6-4DF9-B8C2-BDFE31E72268}"/>
              </a:ext>
            </a:extLst>
          </p:cNvPr>
          <p:cNvSpPr>
            <a:spLocks noGrp="1"/>
          </p:cNvSpPr>
          <p:nvPr>
            <p:ph type="sldNum" sz="quarter" idx="12"/>
          </p:nvPr>
        </p:nvSpPr>
        <p:spPr/>
        <p:txBody>
          <a:bodyPr/>
          <a:lstStyle/>
          <a:p>
            <a:fld id="{B6FD7FED-970D-484C-B7E7-0E8F0D622431}" type="slidenum">
              <a:rPr lang="en-US" altLang="en-US"/>
              <a:pPr/>
              <a:t>2</a:t>
            </a:fld>
            <a:endParaRPr lang="en-US" altLang="en-US"/>
          </a:p>
        </p:txBody>
      </p:sp>
      <p:sp>
        <p:nvSpPr>
          <p:cNvPr id="88066" name="Rectangle 2">
            <a:extLst>
              <a:ext uri="{FF2B5EF4-FFF2-40B4-BE49-F238E27FC236}">
                <a16:creationId xmlns:a16="http://schemas.microsoft.com/office/drawing/2014/main" id="{AFBC80C0-8206-4063-8800-CB136C8BA608}"/>
              </a:ext>
            </a:extLst>
          </p:cNvPr>
          <p:cNvSpPr>
            <a:spLocks noGrp="1" noChangeArrowheads="1"/>
          </p:cNvSpPr>
          <p:nvPr>
            <p:ph type="title"/>
          </p:nvPr>
        </p:nvSpPr>
        <p:spPr>
          <a:xfrm>
            <a:off x="2209800" y="0"/>
            <a:ext cx="4733925" cy="1428750"/>
          </a:xfrm>
        </p:spPr>
        <p:txBody>
          <a:bodyPr/>
          <a:lstStyle/>
          <a:p>
            <a:pPr algn="ctr"/>
            <a:r>
              <a:rPr lang="en-US" altLang="en-US" dirty="0"/>
              <a:t>Introduction to Java</a:t>
            </a:r>
          </a:p>
        </p:txBody>
      </p:sp>
      <p:sp>
        <p:nvSpPr>
          <p:cNvPr id="88067" name="Rectangle 3">
            <a:extLst>
              <a:ext uri="{FF2B5EF4-FFF2-40B4-BE49-F238E27FC236}">
                <a16:creationId xmlns:a16="http://schemas.microsoft.com/office/drawing/2014/main" id="{09BCF660-CEF1-4292-BC51-BD2EA1D8D20D}"/>
              </a:ext>
            </a:extLst>
          </p:cNvPr>
          <p:cNvSpPr>
            <a:spLocks noGrp="1" noChangeArrowheads="1"/>
          </p:cNvSpPr>
          <p:nvPr>
            <p:ph type="body" idx="1"/>
          </p:nvPr>
        </p:nvSpPr>
        <p:spPr>
          <a:xfrm>
            <a:off x="2133600" y="1828800"/>
            <a:ext cx="7772400" cy="4114800"/>
          </a:xfrm>
        </p:spPr>
        <p:txBody>
          <a:bodyPr/>
          <a:lstStyle/>
          <a:p>
            <a:r>
              <a:rPr lang="en-US" altLang="en-US" dirty="0"/>
              <a:t>What Is Java?</a:t>
            </a:r>
          </a:p>
          <a:p>
            <a:r>
              <a:rPr lang="en-US" altLang="en-US" dirty="0"/>
              <a:t>Getting Started With Java Programming</a:t>
            </a:r>
          </a:p>
          <a:p>
            <a:pPr lvl="1"/>
            <a:r>
              <a:rPr lang="en-US" altLang="en-US" dirty="0"/>
              <a:t>Create, </a:t>
            </a:r>
          </a:p>
          <a:p>
            <a:pPr lvl="1"/>
            <a:r>
              <a:rPr lang="en-US" altLang="en-US" dirty="0"/>
              <a:t>Compile and </a:t>
            </a:r>
          </a:p>
          <a:p>
            <a:pPr lvl="1"/>
            <a:r>
              <a:rPr lang="en-US" altLang="en-US" dirty="0"/>
              <a:t>Running a Java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2488067-6E91-42E8-A3ED-B88A745F32ED}"/>
              </a:ext>
            </a:extLst>
          </p:cNvPr>
          <p:cNvSpPr>
            <a:spLocks noGrp="1"/>
          </p:cNvSpPr>
          <p:nvPr>
            <p:ph type="sldNum" sz="quarter" idx="12"/>
          </p:nvPr>
        </p:nvSpPr>
        <p:spPr/>
        <p:txBody>
          <a:bodyPr/>
          <a:lstStyle/>
          <a:p>
            <a:fld id="{3280CE2A-AB5C-4502-8E5A-A47E872D8998}" type="slidenum">
              <a:rPr lang="en-US" altLang="en-US"/>
              <a:pPr/>
              <a:t>20</a:t>
            </a:fld>
            <a:endParaRPr lang="en-US" altLang="en-US"/>
          </a:p>
        </p:txBody>
      </p:sp>
      <p:sp>
        <p:nvSpPr>
          <p:cNvPr id="118786" name="Rectangle 2">
            <a:extLst>
              <a:ext uri="{FF2B5EF4-FFF2-40B4-BE49-F238E27FC236}">
                <a16:creationId xmlns:a16="http://schemas.microsoft.com/office/drawing/2014/main" id="{869E79E8-8604-4142-9A57-14989942BC52}"/>
              </a:ext>
            </a:extLst>
          </p:cNvPr>
          <p:cNvSpPr>
            <a:spLocks noGrp="1" noChangeArrowheads="1"/>
          </p:cNvSpPr>
          <p:nvPr>
            <p:ph type="title"/>
          </p:nvPr>
        </p:nvSpPr>
        <p:spPr>
          <a:xfrm>
            <a:off x="2209800" y="0"/>
            <a:ext cx="7772400" cy="1428750"/>
          </a:xfrm>
          <a:noFill/>
          <a:ln/>
        </p:spPr>
        <p:txBody>
          <a:bodyPr/>
          <a:lstStyle/>
          <a:p>
            <a:r>
              <a:rPr lang="en-US" altLang="en-US"/>
              <a:t>Statements</a:t>
            </a:r>
            <a:endParaRPr lang="en-US" altLang="en-US">
              <a:solidFill>
                <a:schemeClr val="tx1"/>
              </a:solidFill>
            </a:endParaRPr>
          </a:p>
        </p:txBody>
      </p:sp>
      <p:sp>
        <p:nvSpPr>
          <p:cNvPr id="118787" name="Rectangle 3">
            <a:extLst>
              <a:ext uri="{FF2B5EF4-FFF2-40B4-BE49-F238E27FC236}">
                <a16:creationId xmlns:a16="http://schemas.microsoft.com/office/drawing/2014/main" id="{ED53EFB3-9F51-453A-AB2D-5C6D2E2C2634}"/>
              </a:ext>
            </a:extLst>
          </p:cNvPr>
          <p:cNvSpPr>
            <a:spLocks noGrp="1" noChangeArrowheads="1"/>
          </p:cNvSpPr>
          <p:nvPr>
            <p:ph type="body" idx="1"/>
          </p:nvPr>
        </p:nvSpPr>
        <p:spPr>
          <a:xfrm>
            <a:off x="1676400" y="1371600"/>
            <a:ext cx="8991600" cy="5029200"/>
          </a:xfrm>
          <a:noFill/>
          <a:ln/>
        </p:spPr>
        <p:txBody>
          <a:bodyPr>
            <a:normAutofit lnSpcReduction="10000"/>
          </a:bodyPr>
          <a:lstStyle/>
          <a:p>
            <a:pPr marL="0" indent="0">
              <a:buNone/>
            </a:pPr>
            <a:r>
              <a:rPr lang="en-US" altLang="en-US" sz="4000" dirty="0">
                <a:solidFill>
                  <a:schemeClr val="tx2"/>
                </a:solidFill>
                <a:latin typeface="Courier" charset="0"/>
                <a:cs typeface="Times New Roman" panose="02020603050405020304" pitchFamily="18" charset="0"/>
              </a:rPr>
              <a:t>A </a:t>
            </a:r>
            <a:r>
              <a:rPr lang="en-US" altLang="en-US" sz="4000" i="1" dirty="0">
                <a:solidFill>
                  <a:schemeClr val="tx2"/>
                </a:solidFill>
                <a:latin typeface="Courier" charset="0"/>
                <a:cs typeface="Times New Roman" panose="02020603050405020304" pitchFamily="18" charset="0"/>
              </a:rPr>
              <a:t>statement</a:t>
            </a:r>
            <a:r>
              <a:rPr lang="en-US" altLang="en-US" sz="4000" dirty="0">
                <a:solidFill>
                  <a:schemeClr val="tx2"/>
                </a:solidFill>
                <a:latin typeface="Courier" charset="0"/>
                <a:cs typeface="Times New Roman" panose="02020603050405020304" pitchFamily="18" charset="0"/>
              </a:rPr>
              <a:t> represents an action or a sequence of actions. The statement </a:t>
            </a:r>
            <a:r>
              <a:rPr lang="en-US" altLang="en-US" sz="4000" u="sng" dirty="0" err="1">
                <a:solidFill>
                  <a:schemeClr val="tx2"/>
                </a:solidFill>
                <a:latin typeface="Courier" charset="0"/>
                <a:cs typeface="Times New Roman" panose="02020603050405020304" pitchFamily="18" charset="0"/>
              </a:rPr>
              <a:t>System.out.println</a:t>
            </a:r>
            <a:r>
              <a:rPr lang="en-US" altLang="en-US" sz="4000" u="sng" dirty="0">
                <a:solidFill>
                  <a:schemeClr val="tx2"/>
                </a:solidFill>
                <a:latin typeface="Courier" charset="0"/>
                <a:cs typeface="Times New Roman" panose="02020603050405020304" pitchFamily="18" charset="0"/>
              </a:rPr>
              <a:t>("Welcome to Java!")</a:t>
            </a:r>
            <a:r>
              <a:rPr lang="en-US" altLang="en-US" sz="4000" dirty="0">
                <a:solidFill>
                  <a:schemeClr val="tx2"/>
                </a:solidFill>
                <a:latin typeface="Courier" charset="0"/>
                <a:cs typeface="Times New Roman" panose="02020603050405020304" pitchFamily="18" charset="0"/>
              </a:rPr>
              <a:t> in the program in Example 1.1 is a statement to display the greeting "Welcome to Java!" Every statement in Java ends with a semicolon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3C2DF9E-E45B-488B-BD76-00FB2B00BCD4}"/>
              </a:ext>
            </a:extLst>
          </p:cNvPr>
          <p:cNvSpPr>
            <a:spLocks noGrp="1"/>
          </p:cNvSpPr>
          <p:nvPr>
            <p:ph type="sldNum" sz="quarter" idx="12"/>
          </p:nvPr>
        </p:nvSpPr>
        <p:spPr/>
        <p:txBody>
          <a:bodyPr/>
          <a:lstStyle/>
          <a:p>
            <a:fld id="{B4013D2F-0510-41C3-8337-497086418A89}" type="slidenum">
              <a:rPr lang="en-US" altLang="en-US"/>
              <a:pPr/>
              <a:t>21</a:t>
            </a:fld>
            <a:endParaRPr lang="en-US" altLang="en-US"/>
          </a:p>
        </p:txBody>
      </p:sp>
      <p:sp>
        <p:nvSpPr>
          <p:cNvPr id="109570" name="Rectangle 2">
            <a:extLst>
              <a:ext uri="{FF2B5EF4-FFF2-40B4-BE49-F238E27FC236}">
                <a16:creationId xmlns:a16="http://schemas.microsoft.com/office/drawing/2014/main" id="{2430A96C-C922-46E4-B0BC-AE84DFD8930A}"/>
              </a:ext>
            </a:extLst>
          </p:cNvPr>
          <p:cNvSpPr>
            <a:spLocks noGrp="1" noChangeArrowheads="1"/>
          </p:cNvSpPr>
          <p:nvPr>
            <p:ph type="title"/>
          </p:nvPr>
        </p:nvSpPr>
        <p:spPr>
          <a:xfrm>
            <a:off x="2209800" y="152400"/>
            <a:ext cx="7772400" cy="533400"/>
          </a:xfrm>
          <a:noFill/>
          <a:ln/>
        </p:spPr>
        <p:txBody>
          <a:bodyPr>
            <a:normAutofit fontScale="90000"/>
          </a:bodyPr>
          <a:lstStyle/>
          <a:p>
            <a:r>
              <a:rPr lang="en-US" altLang="en-US"/>
              <a:t>Blocks</a:t>
            </a:r>
          </a:p>
        </p:txBody>
      </p:sp>
      <p:sp>
        <p:nvSpPr>
          <p:cNvPr id="109571" name="Rectangle 3">
            <a:extLst>
              <a:ext uri="{FF2B5EF4-FFF2-40B4-BE49-F238E27FC236}">
                <a16:creationId xmlns:a16="http://schemas.microsoft.com/office/drawing/2014/main" id="{6AC01B47-E764-4A46-BFFB-96B225AD9B26}"/>
              </a:ext>
            </a:extLst>
          </p:cNvPr>
          <p:cNvSpPr>
            <a:spLocks noChangeArrowheads="1"/>
          </p:cNvSpPr>
          <p:nvPr/>
        </p:nvSpPr>
        <p:spPr bwMode="auto">
          <a:xfrm>
            <a:off x="3551238" y="17954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3" name="Rectangle 5">
            <a:extLst>
              <a:ext uri="{FF2B5EF4-FFF2-40B4-BE49-F238E27FC236}">
                <a16:creationId xmlns:a16="http://schemas.microsoft.com/office/drawing/2014/main" id="{67792952-EF69-4DD0-8B62-7B74D146DC7F}"/>
              </a:ext>
            </a:extLst>
          </p:cNvPr>
          <p:cNvSpPr>
            <a:spLocks noChangeArrowheads="1"/>
          </p:cNvSpPr>
          <p:nvPr/>
        </p:nvSpPr>
        <p:spPr bwMode="auto">
          <a:xfrm>
            <a:off x="3467100" y="18827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4" name="Rectangle 6">
            <a:extLst>
              <a:ext uri="{FF2B5EF4-FFF2-40B4-BE49-F238E27FC236}">
                <a16:creationId xmlns:a16="http://schemas.microsoft.com/office/drawing/2014/main" id="{D3B44FE2-0A35-42D4-BF32-3F132C06007E}"/>
              </a:ext>
            </a:extLst>
          </p:cNvPr>
          <p:cNvSpPr>
            <a:spLocks noChangeArrowheads="1"/>
          </p:cNvSpPr>
          <p:nvPr/>
        </p:nvSpPr>
        <p:spPr bwMode="auto">
          <a:xfrm>
            <a:off x="3467100" y="21828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5" name="Rectangle 7">
            <a:extLst>
              <a:ext uri="{FF2B5EF4-FFF2-40B4-BE49-F238E27FC236}">
                <a16:creationId xmlns:a16="http://schemas.microsoft.com/office/drawing/2014/main" id="{6666C5A5-03D6-4ABF-AB51-EC4BC7F091D1}"/>
              </a:ext>
            </a:extLst>
          </p:cNvPr>
          <p:cNvSpPr>
            <a:spLocks noChangeArrowheads="1"/>
          </p:cNvSpPr>
          <p:nvPr/>
        </p:nvSpPr>
        <p:spPr bwMode="auto">
          <a:xfrm>
            <a:off x="3962400" y="1981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6" name="Rectangle 8">
            <a:extLst>
              <a:ext uri="{FF2B5EF4-FFF2-40B4-BE49-F238E27FC236}">
                <a16:creationId xmlns:a16="http://schemas.microsoft.com/office/drawing/2014/main" id="{854C7343-FBCA-4D36-AFCD-5B7E4DB80148}"/>
              </a:ext>
            </a:extLst>
          </p:cNvPr>
          <p:cNvSpPr>
            <a:spLocks noChangeArrowheads="1"/>
          </p:cNvSpPr>
          <p:nvPr/>
        </p:nvSpPr>
        <p:spPr bwMode="auto">
          <a:xfrm>
            <a:off x="4179888" y="1428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77" name="Rectangle 9">
            <a:extLst>
              <a:ext uri="{FF2B5EF4-FFF2-40B4-BE49-F238E27FC236}">
                <a16:creationId xmlns:a16="http://schemas.microsoft.com/office/drawing/2014/main" id="{5B19CE8E-0656-470B-8E5F-00467ECB4982}"/>
              </a:ext>
            </a:extLst>
          </p:cNvPr>
          <p:cNvSpPr>
            <a:spLocks noChangeArrowheads="1"/>
          </p:cNvSpPr>
          <p:nvPr/>
        </p:nvSpPr>
        <p:spPr bwMode="auto">
          <a:xfrm>
            <a:off x="4267200" y="23241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80" name="Rectangle 12">
            <a:extLst>
              <a:ext uri="{FF2B5EF4-FFF2-40B4-BE49-F238E27FC236}">
                <a16:creationId xmlns:a16="http://schemas.microsoft.com/office/drawing/2014/main" id="{4CC20C10-EBC7-4583-8EF8-0700C50F4DBF}"/>
              </a:ext>
            </a:extLst>
          </p:cNvPr>
          <p:cNvSpPr>
            <a:spLocks noChangeArrowheads="1"/>
          </p:cNvSpPr>
          <p:nvPr/>
        </p:nvSpPr>
        <p:spPr bwMode="auto">
          <a:xfrm>
            <a:off x="3924300" y="27051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09582" name="Text Box 14">
            <a:extLst>
              <a:ext uri="{FF2B5EF4-FFF2-40B4-BE49-F238E27FC236}">
                <a16:creationId xmlns:a16="http://schemas.microsoft.com/office/drawing/2014/main" id="{5E2EA6F6-CDB6-460F-8F11-9037D429188B}"/>
              </a:ext>
            </a:extLst>
          </p:cNvPr>
          <p:cNvSpPr txBox="1">
            <a:spLocks noChangeArrowheads="1"/>
          </p:cNvSpPr>
          <p:nvPr/>
        </p:nvSpPr>
        <p:spPr bwMode="auto">
          <a:xfrm>
            <a:off x="1524000" y="1066800"/>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a:solidFill>
                  <a:schemeClr val="tx2"/>
                </a:solidFill>
                <a:latin typeface="Courier" charset="0"/>
                <a:cs typeface="Times New Roman" panose="02020603050405020304" pitchFamily="18" charset="0"/>
              </a:rPr>
              <a:t>A pair of braces in a program forms a block that groups components of a program. </a:t>
            </a:r>
          </a:p>
        </p:txBody>
      </p:sp>
      <p:sp>
        <p:nvSpPr>
          <p:cNvPr id="109584" name="Rectangle 16">
            <a:extLst>
              <a:ext uri="{FF2B5EF4-FFF2-40B4-BE49-F238E27FC236}">
                <a16:creationId xmlns:a16="http://schemas.microsoft.com/office/drawing/2014/main" id="{4688EA83-2628-43BA-A3E8-7DE04A00068F}"/>
              </a:ext>
            </a:extLst>
          </p:cNvPr>
          <p:cNvSpPr>
            <a:spLocks noChangeArrowheads="1"/>
          </p:cNvSpPr>
          <p:nvPr/>
        </p:nvSpPr>
        <p:spPr bwMode="auto">
          <a:xfrm>
            <a:off x="3924300" y="2971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109583" name="Object 15">
            <a:extLst>
              <a:ext uri="{FF2B5EF4-FFF2-40B4-BE49-F238E27FC236}">
                <a16:creationId xmlns:a16="http://schemas.microsoft.com/office/drawing/2014/main" id="{7ADD6CF8-2D39-478A-AC12-451BA4C4A59B}"/>
              </a:ext>
            </a:extLst>
          </p:cNvPr>
          <p:cNvGraphicFramePr>
            <a:graphicFrameLocks noChangeAspect="1"/>
          </p:cNvGraphicFramePr>
          <p:nvPr/>
        </p:nvGraphicFramePr>
        <p:xfrm>
          <a:off x="990600" y="3276601"/>
          <a:ext cx="96774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109583" name="Object 15">
                        <a:extLst>
                          <a:ext uri="{FF2B5EF4-FFF2-40B4-BE49-F238E27FC236}">
                            <a16:creationId xmlns:a16="http://schemas.microsoft.com/office/drawing/2014/main" id="{7ADD6CF8-2D39-478A-AC12-451BA4C4A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276601"/>
                        <a:ext cx="9677400"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1FF05DB-F2BB-4597-8651-070809D6F056}"/>
              </a:ext>
            </a:extLst>
          </p:cNvPr>
          <p:cNvSpPr>
            <a:spLocks noGrp="1"/>
          </p:cNvSpPr>
          <p:nvPr>
            <p:ph type="sldNum" sz="quarter" idx="12"/>
          </p:nvPr>
        </p:nvSpPr>
        <p:spPr/>
        <p:txBody>
          <a:bodyPr/>
          <a:lstStyle/>
          <a:p>
            <a:fld id="{525FA0BE-BF97-41E4-B6D3-F7BB98B00C8B}" type="slidenum">
              <a:rPr lang="en-US" altLang="en-US"/>
              <a:pPr/>
              <a:t>22</a:t>
            </a:fld>
            <a:endParaRPr lang="en-US" altLang="en-US"/>
          </a:p>
        </p:txBody>
      </p:sp>
      <p:sp>
        <p:nvSpPr>
          <p:cNvPr id="120834" name="Rectangle 2">
            <a:extLst>
              <a:ext uri="{FF2B5EF4-FFF2-40B4-BE49-F238E27FC236}">
                <a16:creationId xmlns:a16="http://schemas.microsoft.com/office/drawing/2014/main" id="{C33DCCA7-4C39-4782-84A4-EEEAEDBE3C12}"/>
              </a:ext>
            </a:extLst>
          </p:cNvPr>
          <p:cNvSpPr>
            <a:spLocks noGrp="1" noChangeArrowheads="1"/>
          </p:cNvSpPr>
          <p:nvPr>
            <p:ph type="title"/>
          </p:nvPr>
        </p:nvSpPr>
        <p:spPr>
          <a:xfrm>
            <a:off x="2209800" y="0"/>
            <a:ext cx="7772400" cy="1428750"/>
          </a:xfrm>
          <a:noFill/>
          <a:ln/>
        </p:spPr>
        <p:txBody>
          <a:bodyPr/>
          <a:lstStyle/>
          <a:p>
            <a:r>
              <a:rPr lang="en-US" altLang="en-US"/>
              <a:t>Classes</a:t>
            </a:r>
            <a:endParaRPr lang="en-US" altLang="en-US">
              <a:solidFill>
                <a:schemeClr val="tx1"/>
              </a:solidFill>
            </a:endParaRPr>
          </a:p>
        </p:txBody>
      </p:sp>
      <p:sp>
        <p:nvSpPr>
          <p:cNvPr id="120835" name="Rectangle 3">
            <a:extLst>
              <a:ext uri="{FF2B5EF4-FFF2-40B4-BE49-F238E27FC236}">
                <a16:creationId xmlns:a16="http://schemas.microsoft.com/office/drawing/2014/main" id="{8BC0523A-8E1F-4178-B9EC-C0FDBF5A8665}"/>
              </a:ext>
            </a:extLst>
          </p:cNvPr>
          <p:cNvSpPr>
            <a:spLocks noGrp="1" noChangeArrowheads="1"/>
          </p:cNvSpPr>
          <p:nvPr>
            <p:ph type="body" idx="1"/>
          </p:nvPr>
        </p:nvSpPr>
        <p:spPr>
          <a:xfrm>
            <a:off x="1676400" y="1371600"/>
            <a:ext cx="8991600" cy="5029200"/>
          </a:xfrm>
          <a:noFill/>
          <a:ln/>
        </p:spPr>
        <p:txBody>
          <a:bodyPr>
            <a:normAutofit fontScale="92500" lnSpcReduction="10000"/>
          </a:bodyPr>
          <a:lstStyle/>
          <a:p>
            <a:pPr marL="0" indent="0">
              <a:buNone/>
            </a:pPr>
            <a:r>
              <a:rPr lang="en-US" altLang="en-US" sz="3600">
                <a:solidFill>
                  <a:schemeClr val="tx2"/>
                </a:solidFill>
                <a:latin typeface="Courier" charset="0"/>
                <a:cs typeface="Times New Roman" panose="02020603050405020304" pitchFamily="18" charset="0"/>
              </a:rPr>
              <a:t>The </a:t>
            </a:r>
            <a:r>
              <a:rPr lang="en-US" altLang="en-US" sz="3600" i="1">
                <a:solidFill>
                  <a:schemeClr val="tx2"/>
                </a:solidFill>
                <a:latin typeface="Courier" charset="0"/>
                <a:cs typeface="Times New Roman" panose="02020603050405020304" pitchFamily="18" charset="0"/>
              </a:rPr>
              <a:t>class</a:t>
            </a:r>
            <a:r>
              <a:rPr lang="en-US" altLang="en-US" sz="3600">
                <a:solidFill>
                  <a:schemeClr val="tx2"/>
                </a:solidFill>
                <a:latin typeface="Courier" charset="0"/>
                <a:cs typeface="Times New Roman" panose="02020603050405020304" pitchFamily="18" charset="0"/>
              </a:rPr>
              <a:t>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a:t>
            </a:r>
            <a:r>
              <a:rPr lang="en-US" altLang="en-US" sz="4000">
                <a:solidFill>
                  <a:schemeClr val="tx2"/>
                </a:solidFill>
                <a:latin typeface="Courier" charset="0"/>
                <a:cs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DB7632D-692F-496C-9469-3B3A747A06D4}"/>
              </a:ext>
            </a:extLst>
          </p:cNvPr>
          <p:cNvSpPr>
            <a:spLocks noGrp="1"/>
          </p:cNvSpPr>
          <p:nvPr>
            <p:ph type="sldNum" sz="quarter" idx="12"/>
          </p:nvPr>
        </p:nvSpPr>
        <p:spPr/>
        <p:txBody>
          <a:bodyPr/>
          <a:lstStyle/>
          <a:p>
            <a:fld id="{084BD3AB-6DAE-471F-884F-B19F328339C3}" type="slidenum">
              <a:rPr lang="en-US" altLang="en-US"/>
              <a:pPr/>
              <a:t>23</a:t>
            </a:fld>
            <a:endParaRPr lang="en-US" altLang="en-US"/>
          </a:p>
        </p:txBody>
      </p:sp>
      <p:sp>
        <p:nvSpPr>
          <p:cNvPr id="124930" name="Rectangle 2">
            <a:extLst>
              <a:ext uri="{FF2B5EF4-FFF2-40B4-BE49-F238E27FC236}">
                <a16:creationId xmlns:a16="http://schemas.microsoft.com/office/drawing/2014/main" id="{AFDC8509-867F-49D5-8EAB-A923FE817ABE}"/>
              </a:ext>
            </a:extLst>
          </p:cNvPr>
          <p:cNvSpPr>
            <a:spLocks noGrp="1" noChangeArrowheads="1"/>
          </p:cNvSpPr>
          <p:nvPr>
            <p:ph type="title"/>
          </p:nvPr>
        </p:nvSpPr>
        <p:spPr>
          <a:xfrm>
            <a:off x="2209800" y="0"/>
            <a:ext cx="7772400" cy="1428750"/>
          </a:xfrm>
          <a:noFill/>
          <a:ln/>
        </p:spPr>
        <p:txBody>
          <a:bodyPr/>
          <a:lstStyle/>
          <a:p>
            <a:r>
              <a:rPr lang="en-US" altLang="en-US"/>
              <a:t>Methods</a:t>
            </a:r>
            <a:endParaRPr lang="en-US" altLang="en-US">
              <a:solidFill>
                <a:schemeClr val="tx1"/>
              </a:solidFill>
            </a:endParaRPr>
          </a:p>
        </p:txBody>
      </p:sp>
      <p:sp>
        <p:nvSpPr>
          <p:cNvPr id="124931" name="Rectangle 3">
            <a:extLst>
              <a:ext uri="{FF2B5EF4-FFF2-40B4-BE49-F238E27FC236}">
                <a16:creationId xmlns:a16="http://schemas.microsoft.com/office/drawing/2014/main" id="{58BA66EE-ED7B-49E0-97E6-D7F98323DFBE}"/>
              </a:ext>
            </a:extLst>
          </p:cNvPr>
          <p:cNvSpPr>
            <a:spLocks noGrp="1" noChangeArrowheads="1"/>
          </p:cNvSpPr>
          <p:nvPr>
            <p:ph type="body" idx="1"/>
          </p:nvPr>
        </p:nvSpPr>
        <p:spPr>
          <a:xfrm>
            <a:off x="1676400" y="1143000"/>
            <a:ext cx="8991600" cy="5486400"/>
          </a:xfrm>
          <a:noFill/>
          <a:ln/>
        </p:spPr>
        <p:txBody>
          <a:bodyPr>
            <a:normAutofit fontScale="92500" lnSpcReduction="20000"/>
          </a:bodyPr>
          <a:lstStyle/>
          <a:p>
            <a:pPr marL="0" indent="0">
              <a:buNone/>
            </a:pPr>
            <a:r>
              <a:rPr lang="en-US" altLang="en-US" sz="3600" dirty="0">
                <a:solidFill>
                  <a:schemeClr val="tx2"/>
                </a:solidFill>
                <a:latin typeface="Courier"/>
                <a:cs typeface="Times New Roman" panose="02020603050405020304" pitchFamily="18" charset="0"/>
              </a:rPr>
              <a:t>What is </a:t>
            </a:r>
            <a:r>
              <a:rPr lang="en-US" altLang="en-US" sz="3600" u="sng" dirty="0" err="1">
                <a:solidFill>
                  <a:schemeClr val="tx2"/>
                </a:solidFill>
                <a:latin typeface="Courier"/>
                <a:cs typeface="Times New Roman" panose="02020603050405020304" pitchFamily="18" charset="0"/>
              </a:rPr>
              <a:t>System.out.println</a:t>
            </a:r>
            <a:r>
              <a:rPr lang="en-US" altLang="en-US" sz="3600" dirty="0">
                <a:solidFill>
                  <a:schemeClr val="tx2"/>
                </a:solidFill>
                <a:latin typeface="Courier"/>
                <a:cs typeface="Times New Roman" panose="02020603050405020304" pitchFamily="18" charset="0"/>
              </a:rPr>
              <a:t>? It is a </a:t>
            </a:r>
            <a:r>
              <a:rPr lang="en-US" altLang="en-US" sz="3600" i="1" dirty="0">
                <a:solidFill>
                  <a:schemeClr val="tx2"/>
                </a:solidFill>
                <a:latin typeface="Courier"/>
                <a:cs typeface="Times New Roman" panose="02020603050405020304" pitchFamily="18" charset="0"/>
              </a:rPr>
              <a:t>method</a:t>
            </a:r>
            <a:r>
              <a:rPr lang="en-US" altLang="en-US" sz="3600" dirty="0">
                <a:solidFill>
                  <a:schemeClr val="tx2"/>
                </a:solidFill>
                <a:latin typeface="Courier"/>
                <a:cs typeface="Times New Roman" panose="02020603050405020304" pitchFamily="18" charset="0"/>
              </a:rPr>
              <a:t>: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a:t>
            </a:r>
            <a:r>
              <a:rPr lang="en-US" altLang="en-US" sz="3600" u="sng" dirty="0">
                <a:solidFill>
                  <a:schemeClr val="tx2"/>
                </a:solidFill>
                <a:latin typeface="Courier"/>
                <a:cs typeface="Times New Roman" panose="02020603050405020304" pitchFamily="18" charset="0"/>
              </a:rPr>
              <a:t>"Welcome to Java!"</a:t>
            </a:r>
            <a:r>
              <a:rPr lang="en-US" altLang="en-US" sz="3600" dirty="0">
                <a:solidFill>
                  <a:schemeClr val="tx2"/>
                </a:solidFill>
                <a:latin typeface="Courier"/>
                <a:cs typeface="Times New Roman" panose="02020603050405020304" pitchFamily="18" charset="0"/>
              </a:rPr>
              <a:t> You can call the same </a:t>
            </a:r>
            <a:r>
              <a:rPr lang="en-US" altLang="en-US" sz="3600" u="sng" dirty="0" err="1">
                <a:solidFill>
                  <a:schemeClr val="tx2"/>
                </a:solidFill>
                <a:latin typeface="Courier"/>
                <a:cs typeface="Times New Roman" panose="02020603050405020304" pitchFamily="18" charset="0"/>
              </a:rPr>
              <a:t>println</a:t>
            </a:r>
            <a:r>
              <a:rPr lang="en-US" altLang="en-US" sz="3600" dirty="0">
                <a:solidFill>
                  <a:schemeClr val="tx2"/>
                </a:solidFill>
                <a:latin typeface="Courier"/>
                <a:cs typeface="Times New Roman" panose="02020603050405020304" pitchFamily="18" charset="0"/>
              </a:rPr>
              <a:t> method with a different argument to print a different message.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7F640A1-DC11-49C7-A161-50B9DCDEE140}"/>
              </a:ext>
            </a:extLst>
          </p:cNvPr>
          <p:cNvSpPr>
            <a:spLocks noGrp="1"/>
          </p:cNvSpPr>
          <p:nvPr>
            <p:ph type="sldNum" sz="quarter" idx="12"/>
          </p:nvPr>
        </p:nvSpPr>
        <p:spPr/>
        <p:txBody>
          <a:bodyPr/>
          <a:lstStyle/>
          <a:p>
            <a:fld id="{C3910C8D-3A60-4F21-A7A8-B8DDCB5C7F3F}" type="slidenum">
              <a:rPr lang="en-US" altLang="en-US"/>
              <a:pPr/>
              <a:t>3</a:t>
            </a:fld>
            <a:endParaRPr lang="en-US" altLang="en-US"/>
          </a:p>
        </p:txBody>
      </p:sp>
      <p:sp>
        <p:nvSpPr>
          <p:cNvPr id="73730" name="Rectangle 2">
            <a:extLst>
              <a:ext uri="{FF2B5EF4-FFF2-40B4-BE49-F238E27FC236}">
                <a16:creationId xmlns:a16="http://schemas.microsoft.com/office/drawing/2014/main" id="{95E574BD-8C15-44E2-B15B-A8A953EC5A05}"/>
              </a:ext>
            </a:extLst>
          </p:cNvPr>
          <p:cNvSpPr>
            <a:spLocks noGrp="1" noChangeArrowheads="1"/>
          </p:cNvSpPr>
          <p:nvPr>
            <p:ph type="title"/>
          </p:nvPr>
        </p:nvSpPr>
        <p:spPr>
          <a:xfrm>
            <a:off x="2209800" y="0"/>
            <a:ext cx="7772400" cy="1428750"/>
          </a:xfrm>
        </p:spPr>
        <p:txBody>
          <a:bodyPr/>
          <a:lstStyle/>
          <a:p>
            <a:r>
              <a:rPr lang="en-US" altLang="en-US" dirty="0"/>
              <a:t>What Is Java?</a:t>
            </a:r>
          </a:p>
        </p:txBody>
      </p:sp>
      <p:sp>
        <p:nvSpPr>
          <p:cNvPr id="73731" name="Rectangle 3">
            <a:extLst>
              <a:ext uri="{FF2B5EF4-FFF2-40B4-BE49-F238E27FC236}">
                <a16:creationId xmlns:a16="http://schemas.microsoft.com/office/drawing/2014/main" id="{4A247D96-805E-4E16-BF85-10C18984B812}"/>
              </a:ext>
            </a:extLst>
          </p:cNvPr>
          <p:cNvSpPr>
            <a:spLocks noGrp="1" noChangeArrowheads="1"/>
          </p:cNvSpPr>
          <p:nvPr>
            <p:ph type="body" idx="1"/>
          </p:nvPr>
        </p:nvSpPr>
        <p:spPr>
          <a:xfrm>
            <a:off x="2209800" y="1371600"/>
            <a:ext cx="7772400" cy="4114800"/>
          </a:xfrm>
        </p:spPr>
        <p:txBody>
          <a:bodyPr/>
          <a:lstStyle/>
          <a:p>
            <a:r>
              <a:rPr lang="en-US" altLang="en-US" dirty="0"/>
              <a:t>History</a:t>
            </a:r>
          </a:p>
          <a:p>
            <a:r>
              <a:rPr lang="en-US" altLang="en-US" dirty="0"/>
              <a:t>Compilation Process of Java</a:t>
            </a:r>
          </a:p>
          <a:p>
            <a:pPr>
              <a:spcBef>
                <a:spcPct val="50000"/>
              </a:spcBef>
            </a:pPr>
            <a:r>
              <a:rPr lang="en-US" altLang="en-US" dirty="0"/>
              <a:t>Characteristics of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C854811-CDB8-4DFB-AB26-BBD9802E3619}"/>
              </a:ext>
            </a:extLst>
          </p:cNvPr>
          <p:cNvSpPr>
            <a:spLocks noGrp="1"/>
          </p:cNvSpPr>
          <p:nvPr>
            <p:ph type="sldNum" sz="quarter" idx="12"/>
          </p:nvPr>
        </p:nvSpPr>
        <p:spPr/>
        <p:txBody>
          <a:bodyPr/>
          <a:lstStyle/>
          <a:p>
            <a:fld id="{70B56B34-2AD6-46BC-8C00-C31409E45CFD}" type="slidenum">
              <a:rPr lang="en-US" altLang="en-US"/>
              <a:pPr/>
              <a:t>4</a:t>
            </a:fld>
            <a:endParaRPr lang="en-US" altLang="en-US"/>
          </a:p>
        </p:txBody>
      </p:sp>
      <p:sp>
        <p:nvSpPr>
          <p:cNvPr id="74754" name="Rectangle 2">
            <a:extLst>
              <a:ext uri="{FF2B5EF4-FFF2-40B4-BE49-F238E27FC236}">
                <a16:creationId xmlns:a16="http://schemas.microsoft.com/office/drawing/2014/main" id="{4F22A56B-AB8E-4975-B137-46DB75196268}"/>
              </a:ext>
            </a:extLst>
          </p:cNvPr>
          <p:cNvSpPr>
            <a:spLocks noGrp="1" noChangeArrowheads="1"/>
          </p:cNvSpPr>
          <p:nvPr>
            <p:ph type="title"/>
          </p:nvPr>
        </p:nvSpPr>
        <p:spPr>
          <a:xfrm>
            <a:off x="2209800" y="335280"/>
            <a:ext cx="7772400" cy="1428750"/>
          </a:xfrm>
        </p:spPr>
        <p:txBody>
          <a:bodyPr/>
          <a:lstStyle/>
          <a:p>
            <a:r>
              <a:rPr lang="en-US" altLang="en-US"/>
              <a:t>History</a:t>
            </a:r>
          </a:p>
        </p:txBody>
      </p:sp>
      <p:sp>
        <p:nvSpPr>
          <p:cNvPr id="74755" name="Rectangle 3">
            <a:extLst>
              <a:ext uri="{FF2B5EF4-FFF2-40B4-BE49-F238E27FC236}">
                <a16:creationId xmlns:a16="http://schemas.microsoft.com/office/drawing/2014/main" id="{2ECA306A-7238-4A75-9647-5CA9C3C58B43}"/>
              </a:ext>
            </a:extLst>
          </p:cNvPr>
          <p:cNvSpPr>
            <a:spLocks noGrp="1" noChangeArrowheads="1"/>
          </p:cNvSpPr>
          <p:nvPr>
            <p:ph type="body" idx="1"/>
          </p:nvPr>
        </p:nvSpPr>
        <p:spPr>
          <a:xfrm>
            <a:off x="2209800" y="1706880"/>
            <a:ext cx="8001000" cy="5029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JDK Evolutions</a:t>
            </a:r>
          </a:p>
          <a:p>
            <a:pPr>
              <a:lnSpc>
                <a:spcPct val="90000"/>
              </a:lnSpc>
              <a:spcBef>
                <a:spcPct val="50000"/>
              </a:spcBef>
            </a:pPr>
            <a:r>
              <a:rPr lang="en-US" altLang="en-US"/>
              <a:t>J2SE, J2ME, and J2EE (not mentioned in the book, but could discuss here optionally)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E167-1EBA-4D8B-B4F2-B0076CDD0A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8FF00A-0C38-4F49-97D9-99988E5D4F19}"/>
              </a:ext>
            </a:extLst>
          </p:cNvPr>
          <p:cNvSpPr>
            <a:spLocks noGrp="1"/>
          </p:cNvSpPr>
          <p:nvPr>
            <p:ph idx="1"/>
          </p:nvPr>
        </p:nvSpPr>
        <p:spPr/>
        <p:txBody>
          <a:bodyPr/>
          <a:lstStyle/>
          <a:p>
            <a:endParaRPr lang="en-IN"/>
          </a:p>
        </p:txBody>
      </p:sp>
      <p:pic>
        <p:nvPicPr>
          <p:cNvPr id="44034" name="Picture 2">
            <a:extLst>
              <a:ext uri="{FF2B5EF4-FFF2-40B4-BE49-F238E27FC236}">
                <a16:creationId xmlns:a16="http://schemas.microsoft.com/office/drawing/2014/main" id="{110B4575-DA63-4B19-9B7D-C5735E010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4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90B1-C1D6-4193-8E42-D84F4CD502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5249F0-0189-4D62-843A-ED2893823E0E}"/>
              </a:ext>
            </a:extLst>
          </p:cNvPr>
          <p:cNvSpPr>
            <a:spLocks noGrp="1"/>
          </p:cNvSpPr>
          <p:nvPr>
            <p:ph idx="1"/>
          </p:nvPr>
        </p:nvSpPr>
        <p:spPr/>
        <p:txBody>
          <a:bodyPr/>
          <a:lstStyle/>
          <a:p>
            <a:endParaRPr lang="en-IN"/>
          </a:p>
        </p:txBody>
      </p:sp>
      <p:pic>
        <p:nvPicPr>
          <p:cNvPr id="45058" name="Picture 2">
            <a:extLst>
              <a:ext uri="{FF2B5EF4-FFF2-40B4-BE49-F238E27FC236}">
                <a16:creationId xmlns:a16="http://schemas.microsoft.com/office/drawing/2014/main" id="{F0C7A3E2-9386-4C64-BC7C-6FE80C5E9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396875"/>
            <a:ext cx="113538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9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Image result for compiler to interpreter">
            <a:extLst>
              <a:ext uri="{FF2B5EF4-FFF2-40B4-BE49-F238E27FC236}">
                <a16:creationId xmlns:a16="http://schemas.microsoft.com/office/drawing/2014/main" id="{3A49C54E-087D-4062-B690-25E18F16D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0"/>
            <a:ext cx="6143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3D39004-26C1-4052-987E-C3185762251F}"/>
              </a:ext>
            </a:extLst>
          </p:cNvPr>
          <p:cNvSpPr>
            <a:spLocks noGrp="1"/>
          </p:cNvSpPr>
          <p:nvPr>
            <p:ph type="sldNum" sz="quarter" idx="12"/>
          </p:nvPr>
        </p:nvSpPr>
        <p:spPr/>
        <p:txBody>
          <a:bodyPr/>
          <a:lstStyle/>
          <a:p>
            <a:fld id="{F64852E9-49A9-4BFB-A764-8D8E32207E58}" type="slidenum">
              <a:rPr lang="en-US" altLang="en-US"/>
              <a:pPr/>
              <a:t>8</a:t>
            </a:fld>
            <a:endParaRPr lang="en-US" altLang="en-US"/>
          </a:p>
        </p:txBody>
      </p:sp>
      <p:sp>
        <p:nvSpPr>
          <p:cNvPr id="75778" name="Rectangle 2">
            <a:extLst>
              <a:ext uri="{FF2B5EF4-FFF2-40B4-BE49-F238E27FC236}">
                <a16:creationId xmlns:a16="http://schemas.microsoft.com/office/drawing/2014/main" id="{797DC423-5D3B-4F11-837C-B982CA08E980}"/>
              </a:ext>
            </a:extLst>
          </p:cNvPr>
          <p:cNvSpPr>
            <a:spLocks noGrp="1" noChangeArrowheads="1"/>
          </p:cNvSpPr>
          <p:nvPr>
            <p:ph type="title"/>
          </p:nvPr>
        </p:nvSpPr>
        <p:spPr>
          <a:xfrm>
            <a:off x="2209800" y="61124"/>
            <a:ext cx="7772400" cy="1428750"/>
          </a:xfrm>
        </p:spPr>
        <p:txBody>
          <a:bodyPr/>
          <a:lstStyle/>
          <a:p>
            <a:r>
              <a:rPr lang="en-US" altLang="en-US" dirty="0"/>
              <a:t>JDK Versions</a:t>
            </a:r>
          </a:p>
        </p:txBody>
      </p:sp>
      <p:pic>
        <p:nvPicPr>
          <p:cNvPr id="13" name="Picture 12">
            <a:extLst>
              <a:ext uri="{FF2B5EF4-FFF2-40B4-BE49-F238E27FC236}">
                <a16:creationId xmlns:a16="http://schemas.microsoft.com/office/drawing/2014/main" id="{DC7948A1-2DBD-41AE-AFE7-5FC0FA5FFED4}"/>
              </a:ext>
            </a:extLst>
          </p:cNvPr>
          <p:cNvPicPr>
            <a:picLocks noChangeAspect="1"/>
          </p:cNvPicPr>
          <p:nvPr/>
        </p:nvPicPr>
        <p:blipFill>
          <a:blip r:embed="rId2"/>
          <a:stretch>
            <a:fillRect/>
          </a:stretch>
        </p:blipFill>
        <p:spPr>
          <a:xfrm>
            <a:off x="4215928" y="1151583"/>
            <a:ext cx="3760144" cy="5231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9D9E3B2-C5FE-4826-8B8E-8684B53BC3A2}"/>
              </a:ext>
            </a:extLst>
          </p:cNvPr>
          <p:cNvSpPr>
            <a:spLocks noGrp="1"/>
          </p:cNvSpPr>
          <p:nvPr>
            <p:ph type="sldNum" sz="quarter" idx="12"/>
          </p:nvPr>
        </p:nvSpPr>
        <p:spPr/>
        <p:txBody>
          <a:bodyPr/>
          <a:lstStyle/>
          <a:p>
            <a:fld id="{CB1D0F86-A397-4158-AA51-F33F29089E0E}" type="slidenum">
              <a:rPr lang="en-US" altLang="en-US"/>
              <a:pPr/>
              <a:t>9</a:t>
            </a:fld>
            <a:endParaRPr lang="en-US" altLang="en-US"/>
          </a:p>
        </p:txBody>
      </p:sp>
      <p:sp>
        <p:nvSpPr>
          <p:cNvPr id="141314" name="Rectangle 2">
            <a:extLst>
              <a:ext uri="{FF2B5EF4-FFF2-40B4-BE49-F238E27FC236}">
                <a16:creationId xmlns:a16="http://schemas.microsoft.com/office/drawing/2014/main" id="{AD6E8AC8-7EBE-4805-9A26-FA6A5E94EA33}"/>
              </a:ext>
            </a:extLst>
          </p:cNvPr>
          <p:cNvSpPr>
            <a:spLocks noGrp="1" noChangeArrowheads="1"/>
          </p:cNvSpPr>
          <p:nvPr>
            <p:ph type="title"/>
          </p:nvPr>
        </p:nvSpPr>
        <p:spPr>
          <a:xfrm>
            <a:off x="2209800" y="0"/>
            <a:ext cx="7772400" cy="1428750"/>
          </a:xfrm>
        </p:spPr>
        <p:txBody>
          <a:bodyPr/>
          <a:lstStyle/>
          <a:p>
            <a:r>
              <a:rPr lang="en-US" altLang="en-US"/>
              <a:t>JDK Editions</a:t>
            </a:r>
          </a:p>
        </p:txBody>
      </p:sp>
      <p:sp>
        <p:nvSpPr>
          <p:cNvPr id="141315" name="Rectangle 3">
            <a:extLst>
              <a:ext uri="{FF2B5EF4-FFF2-40B4-BE49-F238E27FC236}">
                <a16:creationId xmlns:a16="http://schemas.microsoft.com/office/drawing/2014/main" id="{BC1448F7-D39A-41C9-AA66-683624909BB4}"/>
              </a:ext>
            </a:extLst>
          </p:cNvPr>
          <p:cNvSpPr>
            <a:spLocks noGrp="1" noChangeArrowheads="1"/>
          </p:cNvSpPr>
          <p:nvPr>
            <p:ph type="body" idx="1"/>
          </p:nvPr>
        </p:nvSpPr>
        <p:spPr>
          <a:xfrm>
            <a:off x="1828800" y="1371600"/>
            <a:ext cx="8686800" cy="4876800"/>
          </a:xfrm>
        </p:spPr>
        <p:txBody>
          <a:bodyPr>
            <a:normAutofit lnSpcReduction="10000"/>
          </a:bodyPr>
          <a:lstStyle/>
          <a:p>
            <a:pPr>
              <a:lnSpc>
                <a:spcPct val="90000"/>
              </a:lnSpc>
            </a:pPr>
            <a:r>
              <a:rPr lang="en-US" altLang="en-US" sz="3000" dirty="0">
                <a:latin typeface="Calibri "/>
                <a:cs typeface="Times New Roman" panose="02020603050405020304" pitchFamily="18" charset="0"/>
              </a:rPr>
              <a:t>Java Standard Edition (J2SE)</a:t>
            </a:r>
          </a:p>
          <a:p>
            <a:pPr lvl="1">
              <a:lnSpc>
                <a:spcPct val="90000"/>
              </a:lnSpc>
            </a:pPr>
            <a:r>
              <a:rPr lang="en-US" altLang="en-US" sz="2500" dirty="0">
                <a:latin typeface="Calibri "/>
                <a:cs typeface="Times New Roman" panose="02020603050405020304" pitchFamily="18" charset="0"/>
              </a:rPr>
              <a:t>J2SE can be used to develop client-side standalone applications or applets.</a:t>
            </a:r>
          </a:p>
          <a:p>
            <a:pPr>
              <a:lnSpc>
                <a:spcPct val="90000"/>
              </a:lnSpc>
            </a:pPr>
            <a:r>
              <a:rPr lang="en-US" altLang="en-US" sz="3000" dirty="0">
                <a:latin typeface="Calibri "/>
                <a:cs typeface="Times New Roman" panose="02020603050405020304" pitchFamily="18" charset="0"/>
              </a:rPr>
              <a:t>Java Enterprise Edition (J2EE)</a:t>
            </a:r>
          </a:p>
          <a:p>
            <a:pPr lvl="1">
              <a:lnSpc>
                <a:spcPct val="90000"/>
              </a:lnSpc>
            </a:pPr>
            <a:r>
              <a:rPr lang="en-US" altLang="en-US" sz="2500" dirty="0">
                <a:latin typeface="Calibri "/>
                <a:cs typeface="Times New Roman" panose="02020603050405020304" pitchFamily="18" charset="0"/>
              </a:rPr>
              <a:t>J2EE can be used to develop server-side applications such as Java servlets and Java </a:t>
            </a:r>
            <a:r>
              <a:rPr lang="en-US" altLang="en-US" sz="2500" dirty="0" err="1">
                <a:latin typeface="Calibri "/>
                <a:cs typeface="Times New Roman" panose="02020603050405020304" pitchFamily="18" charset="0"/>
              </a:rPr>
              <a:t>ServerPages</a:t>
            </a:r>
            <a:r>
              <a:rPr lang="en-US" altLang="en-US" sz="2500" dirty="0">
                <a:latin typeface="Calibri "/>
                <a:cs typeface="Times New Roman" panose="02020603050405020304" pitchFamily="18" charset="0"/>
              </a:rPr>
              <a:t>. </a:t>
            </a:r>
          </a:p>
          <a:p>
            <a:pPr>
              <a:lnSpc>
                <a:spcPct val="90000"/>
              </a:lnSpc>
            </a:pPr>
            <a:r>
              <a:rPr lang="en-US" altLang="en-US" sz="3000" dirty="0">
                <a:latin typeface="Calibri "/>
                <a:cs typeface="Times New Roman" panose="02020603050405020304" pitchFamily="18" charset="0"/>
              </a:rPr>
              <a:t>Java Micro Edition (J2ME). </a:t>
            </a:r>
          </a:p>
          <a:p>
            <a:pPr lvl="1">
              <a:lnSpc>
                <a:spcPct val="90000"/>
              </a:lnSpc>
            </a:pPr>
            <a:r>
              <a:rPr lang="en-US" altLang="en-US" sz="2500" dirty="0">
                <a:latin typeface="Calibri "/>
                <a:cs typeface="Times New Roman" panose="02020603050405020304" pitchFamily="18" charset="0"/>
              </a:rPr>
              <a:t>J2ME can be used to develop applications for mobile devices such as cell phones. </a:t>
            </a:r>
          </a:p>
          <a:p>
            <a:pPr>
              <a:lnSpc>
                <a:spcPct val="90000"/>
              </a:lnSpc>
              <a:buFont typeface="Monotype Sorts" pitchFamily="2" charset="2"/>
              <a:buNone/>
            </a:pPr>
            <a:endParaRPr lang="en-US" altLang="en-US" sz="3000" dirty="0">
              <a:latin typeface="Calibri "/>
              <a:cs typeface="Times New Roman" panose="02020603050405020304" pitchFamily="18" charset="0"/>
            </a:endParaRPr>
          </a:p>
          <a:p>
            <a:pPr>
              <a:lnSpc>
                <a:spcPct val="90000"/>
              </a:lnSpc>
              <a:buFont typeface="Monotype Sorts" pitchFamily="2" charset="2"/>
              <a:buNone/>
            </a:pPr>
            <a:r>
              <a:rPr lang="en-US" altLang="en-US" sz="3000" dirty="0">
                <a:latin typeface="Calibri "/>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825</Words>
  <Application>Microsoft Office PowerPoint</Application>
  <PresentationFormat>Widescreen</PresentationFormat>
  <Paragraphs>108</Paragraphs>
  <Slides>23</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5" baseType="lpstr">
      <vt:lpstr>Arial</vt:lpstr>
      <vt:lpstr>Book Antiqua</vt:lpstr>
      <vt:lpstr>Calibri</vt:lpstr>
      <vt:lpstr>Calibri </vt:lpstr>
      <vt:lpstr>Calibri Light</vt:lpstr>
      <vt:lpstr>Courier</vt:lpstr>
      <vt:lpstr>Courier New</vt:lpstr>
      <vt:lpstr>Monotype Sorts</vt:lpstr>
      <vt:lpstr>Palatino</vt:lpstr>
      <vt:lpstr>Office Theme</vt:lpstr>
      <vt:lpstr>Microsoft Word Picture</vt:lpstr>
      <vt:lpstr>Picture</vt:lpstr>
      <vt:lpstr>Introduction to Java </vt:lpstr>
      <vt:lpstr>Introduction to Java</vt:lpstr>
      <vt:lpstr>What Is Java?</vt:lpstr>
      <vt:lpstr>History</vt:lpstr>
      <vt:lpstr>PowerPoint Presentation</vt:lpstr>
      <vt:lpstr>PowerPoint Presentation</vt:lpstr>
      <vt:lpstr>PowerPoint Presentation</vt:lpstr>
      <vt:lpstr>JDK Versions</vt:lpstr>
      <vt:lpstr>JDK Editions</vt:lpstr>
      <vt:lpstr>Getting Started with Java Programming</vt:lpstr>
      <vt:lpstr>A Simple Application</vt:lpstr>
      <vt:lpstr>Creating and Compiling Programs</vt:lpstr>
      <vt:lpstr>Executing Applications</vt:lpstr>
      <vt:lpstr>Example</vt:lpstr>
      <vt:lpstr>Anatomy of a Java Program</vt:lpstr>
      <vt:lpstr>Comments</vt:lpstr>
      <vt:lpstr>Package</vt:lpstr>
      <vt:lpstr>Reserved Words</vt:lpstr>
      <vt:lpstr>Modifiers</vt:lpstr>
      <vt:lpstr>Statements</vt:lpstr>
      <vt:lpstr>Blocks</vt:lpstr>
      <vt:lpstr>Classes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dc:title>
  <dc:creator>Harish A</dc:creator>
  <cp:lastModifiedBy>Harish Annikapati</cp:lastModifiedBy>
  <cp:revision>10</cp:revision>
  <dcterms:created xsi:type="dcterms:W3CDTF">2020-01-03T08:52:07Z</dcterms:created>
  <dcterms:modified xsi:type="dcterms:W3CDTF">2020-12-09T08:22:04Z</dcterms:modified>
</cp:coreProperties>
</file>