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tags/tag1.xml" ContentType="application/vnd.openxmlformats-officedocument.presentationml.tags+xml"/>
  <Override PartName="/ppt/notesSlides/notesSlide92.xml" ContentType="application/vnd.openxmlformats-officedocument.presentationml.notesSlide+xml"/>
  <Override PartName="/ppt/tags/tag2.xml" ContentType="application/vnd.openxmlformats-officedocument.presentationml.tags+xml"/>
  <Override PartName="/ppt/notesSlides/notesSlide93.xml" ContentType="application/vnd.openxmlformats-officedocument.presentationml.notesSlide+xml"/>
  <Override PartName="/ppt/tags/tag3.xml" ContentType="application/vnd.openxmlformats-officedocument.presentationml.tags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22"/>
  </p:notesMasterIdLst>
  <p:handoutMasterIdLst>
    <p:handoutMasterId r:id="rId223"/>
  </p:handoutMasterIdLst>
  <p:sldIdLst>
    <p:sldId id="256" r:id="rId2"/>
    <p:sldId id="1336" r:id="rId3"/>
    <p:sldId id="133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7" r:id="rId21"/>
    <p:sldId id="274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7" r:id="rId51"/>
    <p:sldId id="306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19" r:id="rId64"/>
    <p:sldId id="320" r:id="rId65"/>
    <p:sldId id="321" r:id="rId66"/>
    <p:sldId id="322" r:id="rId67"/>
    <p:sldId id="323" r:id="rId68"/>
    <p:sldId id="324" r:id="rId69"/>
    <p:sldId id="325" r:id="rId70"/>
    <p:sldId id="326" r:id="rId71"/>
    <p:sldId id="327" r:id="rId72"/>
    <p:sldId id="328" r:id="rId73"/>
    <p:sldId id="329" r:id="rId74"/>
    <p:sldId id="330" r:id="rId75"/>
    <p:sldId id="331" r:id="rId76"/>
    <p:sldId id="332" r:id="rId77"/>
    <p:sldId id="333" r:id="rId78"/>
    <p:sldId id="334" r:id="rId79"/>
    <p:sldId id="335" r:id="rId80"/>
    <p:sldId id="336" r:id="rId81"/>
    <p:sldId id="337" r:id="rId82"/>
    <p:sldId id="340" r:id="rId83"/>
    <p:sldId id="338" r:id="rId84"/>
    <p:sldId id="339" r:id="rId85"/>
    <p:sldId id="341" r:id="rId86"/>
    <p:sldId id="342" r:id="rId87"/>
    <p:sldId id="343" r:id="rId88"/>
    <p:sldId id="344" r:id="rId89"/>
    <p:sldId id="387" r:id="rId90"/>
    <p:sldId id="598" r:id="rId91"/>
    <p:sldId id="585" r:id="rId92"/>
    <p:sldId id="574" r:id="rId93"/>
    <p:sldId id="1338" r:id="rId94"/>
    <p:sldId id="599" r:id="rId95"/>
    <p:sldId id="1339" r:id="rId96"/>
    <p:sldId id="602" r:id="rId97"/>
    <p:sldId id="603" r:id="rId98"/>
    <p:sldId id="1340" r:id="rId99"/>
    <p:sldId id="1341" r:id="rId100"/>
    <p:sldId id="535" r:id="rId101"/>
    <p:sldId id="596" r:id="rId102"/>
    <p:sldId id="595" r:id="rId103"/>
    <p:sldId id="597" r:id="rId104"/>
    <p:sldId id="1342" r:id="rId105"/>
    <p:sldId id="446" r:id="rId106"/>
    <p:sldId id="600" r:id="rId107"/>
    <p:sldId id="601" r:id="rId108"/>
    <p:sldId id="636" r:id="rId109"/>
    <p:sldId id="637" r:id="rId110"/>
    <p:sldId id="638" r:id="rId111"/>
    <p:sldId id="639" r:id="rId112"/>
    <p:sldId id="609" r:id="rId113"/>
    <p:sldId id="604" r:id="rId114"/>
    <p:sldId id="605" r:id="rId115"/>
    <p:sldId id="606" r:id="rId116"/>
    <p:sldId id="607" r:id="rId117"/>
    <p:sldId id="608" r:id="rId118"/>
    <p:sldId id="610" r:id="rId119"/>
    <p:sldId id="611" r:id="rId120"/>
    <p:sldId id="612" r:id="rId121"/>
    <p:sldId id="613" r:id="rId122"/>
    <p:sldId id="614" r:id="rId123"/>
    <p:sldId id="667" r:id="rId124"/>
    <p:sldId id="620" r:id="rId125"/>
    <p:sldId id="615" r:id="rId126"/>
    <p:sldId id="616" r:id="rId127"/>
    <p:sldId id="621" r:id="rId128"/>
    <p:sldId id="668" r:id="rId129"/>
    <p:sldId id="617" r:id="rId130"/>
    <p:sldId id="618" r:id="rId131"/>
    <p:sldId id="619" r:id="rId132"/>
    <p:sldId id="622" r:id="rId133"/>
    <p:sldId id="624" r:id="rId134"/>
    <p:sldId id="623" r:id="rId135"/>
    <p:sldId id="625" r:id="rId136"/>
    <p:sldId id="626" r:id="rId137"/>
    <p:sldId id="627" r:id="rId138"/>
    <p:sldId id="629" r:id="rId139"/>
    <p:sldId id="628" r:id="rId140"/>
    <p:sldId id="630" r:id="rId141"/>
    <p:sldId id="631" r:id="rId142"/>
    <p:sldId id="632" r:id="rId143"/>
    <p:sldId id="633" r:id="rId144"/>
    <p:sldId id="634" r:id="rId145"/>
    <p:sldId id="635" r:id="rId146"/>
    <p:sldId id="640" r:id="rId147"/>
    <p:sldId id="641" r:id="rId148"/>
    <p:sldId id="642" r:id="rId149"/>
    <p:sldId id="643" r:id="rId150"/>
    <p:sldId id="645" r:id="rId151"/>
    <p:sldId id="646" r:id="rId152"/>
    <p:sldId id="644" r:id="rId153"/>
    <p:sldId id="647" r:id="rId154"/>
    <p:sldId id="648" r:id="rId155"/>
    <p:sldId id="649" r:id="rId156"/>
    <p:sldId id="650" r:id="rId157"/>
    <p:sldId id="651" r:id="rId158"/>
    <p:sldId id="652" r:id="rId159"/>
    <p:sldId id="653" r:id="rId160"/>
    <p:sldId id="676" r:id="rId161"/>
    <p:sldId id="654" r:id="rId162"/>
    <p:sldId id="655" r:id="rId163"/>
    <p:sldId id="675" r:id="rId164"/>
    <p:sldId id="669" r:id="rId165"/>
    <p:sldId id="670" r:id="rId166"/>
    <p:sldId id="671" r:id="rId167"/>
    <p:sldId id="672" r:id="rId168"/>
    <p:sldId id="673" r:id="rId169"/>
    <p:sldId id="656" r:id="rId170"/>
    <p:sldId id="657" r:id="rId171"/>
    <p:sldId id="658" r:id="rId172"/>
    <p:sldId id="674" r:id="rId173"/>
    <p:sldId id="659" r:id="rId174"/>
    <p:sldId id="660" r:id="rId175"/>
    <p:sldId id="661" r:id="rId176"/>
    <p:sldId id="662" r:id="rId177"/>
    <p:sldId id="665" r:id="rId178"/>
    <p:sldId id="666" r:id="rId179"/>
    <p:sldId id="678" r:id="rId180"/>
    <p:sldId id="679" r:id="rId181"/>
    <p:sldId id="680" r:id="rId182"/>
    <p:sldId id="681" r:id="rId183"/>
    <p:sldId id="682" r:id="rId184"/>
    <p:sldId id="683" r:id="rId185"/>
    <p:sldId id="684" r:id="rId186"/>
    <p:sldId id="685" r:id="rId187"/>
    <p:sldId id="686" r:id="rId188"/>
    <p:sldId id="687" r:id="rId189"/>
    <p:sldId id="688" r:id="rId190"/>
    <p:sldId id="689" r:id="rId191"/>
    <p:sldId id="690" r:id="rId192"/>
    <p:sldId id="691" r:id="rId193"/>
    <p:sldId id="692" r:id="rId194"/>
    <p:sldId id="693" r:id="rId195"/>
    <p:sldId id="694" r:id="rId196"/>
    <p:sldId id="695" r:id="rId197"/>
    <p:sldId id="696" r:id="rId198"/>
    <p:sldId id="697" r:id="rId199"/>
    <p:sldId id="698" r:id="rId200"/>
    <p:sldId id="699" r:id="rId201"/>
    <p:sldId id="700" r:id="rId202"/>
    <p:sldId id="701" r:id="rId203"/>
    <p:sldId id="702" r:id="rId204"/>
    <p:sldId id="703" r:id="rId205"/>
    <p:sldId id="704" r:id="rId206"/>
    <p:sldId id="705" r:id="rId207"/>
    <p:sldId id="706" r:id="rId208"/>
    <p:sldId id="707" r:id="rId209"/>
    <p:sldId id="708" r:id="rId210"/>
    <p:sldId id="709" r:id="rId211"/>
    <p:sldId id="710" r:id="rId212"/>
    <p:sldId id="711" r:id="rId213"/>
    <p:sldId id="712" r:id="rId214"/>
    <p:sldId id="713" r:id="rId215"/>
    <p:sldId id="714" r:id="rId216"/>
    <p:sldId id="715" r:id="rId217"/>
    <p:sldId id="716" r:id="rId218"/>
    <p:sldId id="717" r:id="rId219"/>
    <p:sldId id="718" r:id="rId220"/>
    <p:sldId id="719" r:id="rId221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3374D542-6E3E-455F-9BFB-B45891911720}">
          <p14:sldIdLst>
            <p14:sldId id="256"/>
            <p14:sldId id="1336"/>
            <p14:sldId id="133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7"/>
            <p14:sldId id="274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7"/>
            <p14:sldId id="306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  <p14:sldId id="336"/>
            <p14:sldId id="337"/>
            <p14:sldId id="340"/>
            <p14:sldId id="338"/>
            <p14:sldId id="339"/>
            <p14:sldId id="341"/>
            <p14:sldId id="342"/>
            <p14:sldId id="343"/>
            <p14:sldId id="344"/>
            <p14:sldId id="387"/>
            <p14:sldId id="598"/>
            <p14:sldId id="585"/>
            <p14:sldId id="574"/>
            <p14:sldId id="1338"/>
            <p14:sldId id="599"/>
            <p14:sldId id="1339"/>
            <p14:sldId id="602"/>
            <p14:sldId id="603"/>
            <p14:sldId id="1340"/>
            <p14:sldId id="1341"/>
            <p14:sldId id="535"/>
            <p14:sldId id="596"/>
            <p14:sldId id="595"/>
            <p14:sldId id="597"/>
            <p14:sldId id="1342"/>
            <p14:sldId id="446"/>
            <p14:sldId id="600"/>
            <p14:sldId id="601"/>
            <p14:sldId id="636"/>
            <p14:sldId id="637"/>
            <p14:sldId id="638"/>
            <p14:sldId id="639"/>
            <p14:sldId id="609"/>
            <p14:sldId id="604"/>
            <p14:sldId id="605"/>
            <p14:sldId id="606"/>
            <p14:sldId id="607"/>
            <p14:sldId id="608"/>
            <p14:sldId id="610"/>
            <p14:sldId id="611"/>
            <p14:sldId id="612"/>
            <p14:sldId id="613"/>
            <p14:sldId id="614"/>
            <p14:sldId id="667"/>
            <p14:sldId id="620"/>
            <p14:sldId id="615"/>
            <p14:sldId id="616"/>
            <p14:sldId id="621"/>
            <p14:sldId id="668"/>
            <p14:sldId id="617"/>
            <p14:sldId id="618"/>
            <p14:sldId id="619"/>
            <p14:sldId id="622"/>
            <p14:sldId id="624"/>
            <p14:sldId id="623"/>
            <p14:sldId id="625"/>
            <p14:sldId id="626"/>
            <p14:sldId id="627"/>
            <p14:sldId id="629"/>
            <p14:sldId id="628"/>
            <p14:sldId id="630"/>
            <p14:sldId id="631"/>
            <p14:sldId id="632"/>
            <p14:sldId id="633"/>
            <p14:sldId id="634"/>
            <p14:sldId id="635"/>
            <p14:sldId id="640"/>
            <p14:sldId id="641"/>
            <p14:sldId id="642"/>
            <p14:sldId id="643"/>
            <p14:sldId id="645"/>
            <p14:sldId id="646"/>
            <p14:sldId id="644"/>
            <p14:sldId id="647"/>
            <p14:sldId id="648"/>
            <p14:sldId id="649"/>
            <p14:sldId id="650"/>
            <p14:sldId id="651"/>
            <p14:sldId id="652"/>
            <p14:sldId id="653"/>
            <p14:sldId id="676"/>
            <p14:sldId id="654"/>
            <p14:sldId id="655"/>
            <p14:sldId id="675"/>
            <p14:sldId id="669"/>
            <p14:sldId id="670"/>
            <p14:sldId id="671"/>
            <p14:sldId id="672"/>
            <p14:sldId id="673"/>
            <p14:sldId id="656"/>
            <p14:sldId id="657"/>
            <p14:sldId id="658"/>
            <p14:sldId id="674"/>
            <p14:sldId id="659"/>
            <p14:sldId id="660"/>
            <p14:sldId id="661"/>
            <p14:sldId id="662"/>
            <p14:sldId id="665"/>
            <p14:sldId id="666"/>
            <p14:sldId id="678"/>
            <p14:sldId id="679"/>
            <p14:sldId id="680"/>
            <p14:sldId id="681"/>
            <p14:sldId id="682"/>
            <p14:sldId id="683"/>
            <p14:sldId id="684"/>
            <p14:sldId id="685"/>
            <p14:sldId id="686"/>
            <p14:sldId id="687"/>
            <p14:sldId id="688"/>
            <p14:sldId id="689"/>
            <p14:sldId id="690"/>
            <p14:sldId id="691"/>
            <p14:sldId id="692"/>
            <p14:sldId id="693"/>
            <p14:sldId id="694"/>
            <p14:sldId id="695"/>
            <p14:sldId id="696"/>
            <p14:sldId id="697"/>
            <p14:sldId id="698"/>
            <p14:sldId id="699"/>
            <p14:sldId id="700"/>
            <p14:sldId id="701"/>
            <p14:sldId id="702"/>
            <p14:sldId id="703"/>
            <p14:sldId id="704"/>
            <p14:sldId id="705"/>
            <p14:sldId id="706"/>
            <p14:sldId id="707"/>
            <p14:sldId id="708"/>
            <p14:sldId id="709"/>
            <p14:sldId id="710"/>
            <p14:sldId id="711"/>
            <p14:sldId id="712"/>
            <p14:sldId id="713"/>
            <p14:sldId id="714"/>
            <p14:sldId id="715"/>
            <p14:sldId id="716"/>
            <p14:sldId id="717"/>
            <p14:sldId id="718"/>
            <p14:sldId id="719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463B"/>
    <a:srgbClr val="E3473B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0" autoAdjust="0"/>
    <p:restoredTop sz="94598" autoAdjust="0"/>
  </p:normalViewPr>
  <p:slideViewPr>
    <p:cSldViewPr snapToGrid="0">
      <p:cViewPr varScale="1">
        <p:scale>
          <a:sx n="68" d="100"/>
          <a:sy n="68" d="100"/>
        </p:scale>
        <p:origin x="1264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3134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26" Type="http://schemas.openxmlformats.org/officeDocument/2006/relationships/theme" Target="theme/theme1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16" Type="http://schemas.openxmlformats.org/officeDocument/2006/relationships/slide" Target="slides/slide215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27" Type="http://schemas.openxmlformats.org/officeDocument/2006/relationships/tableStyles" Target="tableStyles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217" Type="http://schemas.openxmlformats.org/officeDocument/2006/relationships/slide" Target="slides/slide216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8" Type="http://schemas.openxmlformats.org/officeDocument/2006/relationships/slide" Target="slides/slide217.xml"/><Relationship Id="rId24" Type="http://schemas.openxmlformats.org/officeDocument/2006/relationships/slide" Target="slides/slide23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31" Type="http://schemas.openxmlformats.org/officeDocument/2006/relationships/slide" Target="slides/slide130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14" Type="http://schemas.openxmlformats.org/officeDocument/2006/relationships/slide" Target="slides/slide13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8" Type="http://schemas.openxmlformats.org/officeDocument/2006/relationships/slide" Target="slides/slide7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219" Type="http://schemas.openxmlformats.org/officeDocument/2006/relationships/slide" Target="slides/slide218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0" Type="http://schemas.openxmlformats.org/officeDocument/2006/relationships/slide" Target="slides/slide219.xml"/><Relationship Id="rId225" Type="http://schemas.openxmlformats.org/officeDocument/2006/relationships/viewProps" Target="viewProps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10" Type="http://schemas.openxmlformats.org/officeDocument/2006/relationships/slide" Target="slides/slide209.xml"/><Relationship Id="rId215" Type="http://schemas.openxmlformats.org/officeDocument/2006/relationships/slide" Target="slides/slide214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11" Type="http://schemas.openxmlformats.org/officeDocument/2006/relationships/slide" Target="slides/slide210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201" Type="http://schemas.openxmlformats.org/officeDocument/2006/relationships/slide" Target="slides/slide200.xml"/><Relationship Id="rId222" Type="http://schemas.openxmlformats.org/officeDocument/2006/relationships/notesMaster" Target="notesMasters/notesMaster1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202" Type="http://schemas.openxmlformats.org/officeDocument/2006/relationships/slide" Target="slides/slide201.xml"/><Relationship Id="rId223" Type="http://schemas.openxmlformats.org/officeDocument/2006/relationships/handoutMaster" Target="handoutMasters/handoutMaster1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19" Type="http://schemas.openxmlformats.org/officeDocument/2006/relationships/slide" Target="slides/slide18.xml"/><Relationship Id="rId224" Type="http://schemas.openxmlformats.org/officeDocument/2006/relationships/presProps" Target="presProps.xml"/><Relationship Id="rId30" Type="http://schemas.openxmlformats.org/officeDocument/2006/relationships/slide" Target="slides/slide2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189" Type="http://schemas.openxmlformats.org/officeDocument/2006/relationships/slide" Target="slides/slide18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CFA27D0-D55F-4AE0-BA23-4AD727EFD36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1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E19131-BE53-481D-AA6E-0324EB80512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79484" y="1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FF0A3A-45BD-432C-A603-45A7D5AC4D0C}" type="datetimeFigureOut">
              <a:rPr lang="en-IN" smtClean="0"/>
              <a:t>01-08-2020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FD9D77-D35C-41BA-A623-337F7491C7A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0F0AC5-09E4-49E2-9714-7B40EFB21DE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50F8BE-0248-4BC6-8698-DDE47A170C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37284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1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C3FCC2-4E7A-4671-AA79-177CB194E449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01C38D-F26D-4167-83EF-8774BC62D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050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3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1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2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3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6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1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3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>
            <a:extLst>
              <a:ext uri="{FF2B5EF4-FFF2-40B4-BE49-F238E27FC236}">
                <a16:creationId xmlns:a16="http://schemas.microsoft.com/office/drawing/2014/main" id="{6F128B1B-D805-40BE-BBB6-D7F1F8B2B8D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63" name="Notes Placeholder 2">
            <a:extLst>
              <a:ext uri="{FF2B5EF4-FFF2-40B4-BE49-F238E27FC236}">
                <a16:creationId xmlns:a16="http://schemas.microsoft.com/office/drawing/2014/main" id="{9E148A42-E27A-40FE-A271-753CCE7E29C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5364" name="Slide Number Placeholder 3">
            <a:extLst>
              <a:ext uri="{FF2B5EF4-FFF2-40B4-BE49-F238E27FC236}">
                <a16:creationId xmlns:a16="http://schemas.microsoft.com/office/drawing/2014/main" id="{45268E75-2C19-453C-9A87-943B09A3FE4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8DD7B1E-43E0-4BD1-9578-E8EBCA67C387}" type="slidenum">
              <a:rPr lang="en-US" altLang="en-US">
                <a:latin typeface="Calibri" panose="020F0502020204030204" pitchFamily="34" charset="0"/>
              </a:rPr>
              <a:pPr eaLnBrk="1" hangingPunct="1"/>
              <a:t>2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Slide Image Placeholder 1">
            <a:extLst>
              <a:ext uri="{FF2B5EF4-FFF2-40B4-BE49-F238E27FC236}">
                <a16:creationId xmlns:a16="http://schemas.microsoft.com/office/drawing/2014/main" id="{5258A516-49E9-4137-9276-CEE06B3D982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1379" name="Notes Placeholder 2">
            <a:extLst>
              <a:ext uri="{FF2B5EF4-FFF2-40B4-BE49-F238E27FC236}">
                <a16:creationId xmlns:a16="http://schemas.microsoft.com/office/drawing/2014/main" id="{2A79DC56-E691-4373-B657-178BEB2B8ED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4580" name="Slide Number Placeholder 3">
            <a:extLst>
              <a:ext uri="{FF2B5EF4-FFF2-40B4-BE49-F238E27FC236}">
                <a16:creationId xmlns:a16="http://schemas.microsoft.com/office/drawing/2014/main" id="{2CD09C41-68F2-47D1-A7A9-3761902F35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D0DD484-D33E-426D-B543-821A01CABA78}" type="slidenum">
              <a:rPr lang="en-US" altLang="en-US">
                <a:latin typeface="Calibri" panose="020F0502020204030204" pitchFamily="34" charset="0"/>
              </a:rPr>
              <a:pPr eaLnBrk="1" hangingPunct="1"/>
              <a:t>11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Slide Image Placeholder 1">
            <a:extLst>
              <a:ext uri="{FF2B5EF4-FFF2-40B4-BE49-F238E27FC236}">
                <a16:creationId xmlns:a16="http://schemas.microsoft.com/office/drawing/2014/main" id="{BF238FB7-AF61-4044-A229-F0107EC6439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03" name="Notes Placeholder 2">
            <a:extLst>
              <a:ext uri="{FF2B5EF4-FFF2-40B4-BE49-F238E27FC236}">
                <a16:creationId xmlns:a16="http://schemas.microsoft.com/office/drawing/2014/main" id="{04DE5662-031B-47FA-9744-4964AB38056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5604" name="Slide Number Placeholder 3">
            <a:extLst>
              <a:ext uri="{FF2B5EF4-FFF2-40B4-BE49-F238E27FC236}">
                <a16:creationId xmlns:a16="http://schemas.microsoft.com/office/drawing/2014/main" id="{39A6EFB4-DE22-4942-B428-D42DA226759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5111EF0-FF58-4AEA-A99C-182FBE7C994C}" type="slidenum">
              <a:rPr lang="en-US" altLang="en-US">
                <a:latin typeface="Calibri" panose="020F0502020204030204" pitchFamily="34" charset="0"/>
              </a:rPr>
              <a:pPr eaLnBrk="1" hangingPunct="1"/>
              <a:t>12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Slide Image Placeholder 1">
            <a:extLst>
              <a:ext uri="{FF2B5EF4-FFF2-40B4-BE49-F238E27FC236}">
                <a16:creationId xmlns:a16="http://schemas.microsoft.com/office/drawing/2014/main" id="{77F57089-5F60-470C-81D3-5732CC4BE98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3427" name="Notes Placeholder 2">
            <a:extLst>
              <a:ext uri="{FF2B5EF4-FFF2-40B4-BE49-F238E27FC236}">
                <a16:creationId xmlns:a16="http://schemas.microsoft.com/office/drawing/2014/main" id="{40D78790-B05C-41D8-96A1-0F2660C7FE6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6628" name="Slide Number Placeholder 3">
            <a:extLst>
              <a:ext uri="{FF2B5EF4-FFF2-40B4-BE49-F238E27FC236}">
                <a16:creationId xmlns:a16="http://schemas.microsoft.com/office/drawing/2014/main" id="{E40ACF98-EF63-4592-A95F-CD776DAE396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7C61980-A7BE-4060-A6B7-CCA6A3E2AB53}" type="slidenum">
              <a:rPr lang="en-US" altLang="en-US">
                <a:latin typeface="Calibri" panose="020F0502020204030204" pitchFamily="34" charset="0"/>
              </a:rPr>
              <a:pPr eaLnBrk="1" hangingPunct="1"/>
              <a:t>13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>
            <a:extLst>
              <a:ext uri="{FF2B5EF4-FFF2-40B4-BE49-F238E27FC236}">
                <a16:creationId xmlns:a16="http://schemas.microsoft.com/office/drawing/2014/main" id="{0ED38A6C-536F-4680-8B40-CA23A3DA125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4451" name="Notes Placeholder 2">
            <a:extLst>
              <a:ext uri="{FF2B5EF4-FFF2-40B4-BE49-F238E27FC236}">
                <a16:creationId xmlns:a16="http://schemas.microsoft.com/office/drawing/2014/main" id="{12E7E0F6-2F56-440F-92E4-4BA31272FF4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C72C06-6D18-4B14-88A9-1EEBB5F4C0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752CEAF-2307-4AED-B8F7-6400786EF601}" type="slidenum">
              <a:rPr lang="en-US" altLang="en-US">
                <a:latin typeface="Calibri" panose="020F0502020204030204" pitchFamily="34" charset="0"/>
              </a:rPr>
              <a:pPr eaLnBrk="1" hangingPunct="1"/>
              <a:t>14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Slide Image Placeholder 1">
            <a:extLst>
              <a:ext uri="{FF2B5EF4-FFF2-40B4-BE49-F238E27FC236}">
                <a16:creationId xmlns:a16="http://schemas.microsoft.com/office/drawing/2014/main" id="{DEC3EF0F-651C-4036-B97D-936103C9DB8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5475" name="Notes Placeholder 2">
            <a:extLst>
              <a:ext uri="{FF2B5EF4-FFF2-40B4-BE49-F238E27FC236}">
                <a16:creationId xmlns:a16="http://schemas.microsoft.com/office/drawing/2014/main" id="{A8B627A4-E9D9-4627-9CD8-C9805EDE9D1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75CB39-0E4D-4598-ADEE-08524C239A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5FF104C-FD1E-45E2-AABB-BA51EA8AB479}" type="slidenum">
              <a:rPr lang="en-US" altLang="en-US">
                <a:latin typeface="Calibri" panose="020F0502020204030204" pitchFamily="34" charset="0"/>
              </a:rPr>
              <a:pPr eaLnBrk="1" hangingPunct="1"/>
              <a:t>15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Image Placeholder 1">
            <a:extLst>
              <a:ext uri="{FF2B5EF4-FFF2-40B4-BE49-F238E27FC236}">
                <a16:creationId xmlns:a16="http://schemas.microsoft.com/office/drawing/2014/main" id="{1413D1FE-7C1C-4FB9-B709-6C4D92ADA6F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6499" name="Notes Placeholder 2">
            <a:extLst>
              <a:ext uri="{FF2B5EF4-FFF2-40B4-BE49-F238E27FC236}">
                <a16:creationId xmlns:a16="http://schemas.microsoft.com/office/drawing/2014/main" id="{4D47BAD2-7915-4705-98C0-DC234CDB153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E9DFAD-E7FD-4BD8-8757-D88ADCE9808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00C7AB2-1006-459B-9381-782EF32FB468}" type="slidenum">
              <a:rPr lang="en-US" altLang="en-US">
                <a:latin typeface="Calibri" panose="020F0502020204030204" pitchFamily="34" charset="0"/>
              </a:rPr>
              <a:pPr eaLnBrk="1" hangingPunct="1"/>
              <a:t>16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Slide Image Placeholder 1">
            <a:extLst>
              <a:ext uri="{FF2B5EF4-FFF2-40B4-BE49-F238E27FC236}">
                <a16:creationId xmlns:a16="http://schemas.microsoft.com/office/drawing/2014/main" id="{8AA0CC61-60D8-4682-9439-C8440EBBAB8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7523" name="Notes Placeholder 2">
            <a:extLst>
              <a:ext uri="{FF2B5EF4-FFF2-40B4-BE49-F238E27FC236}">
                <a16:creationId xmlns:a16="http://schemas.microsoft.com/office/drawing/2014/main" id="{70E326C2-C73E-4356-81AF-F1B94F78DCE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CCB603-4B1A-4B2C-84CE-71540A369A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917C9A4-332C-4917-84CD-6DD42B71E8E8}" type="slidenum">
              <a:rPr lang="en-US" altLang="en-US">
                <a:latin typeface="Calibri" panose="020F0502020204030204" pitchFamily="34" charset="0"/>
              </a:rPr>
              <a:pPr eaLnBrk="1" hangingPunct="1"/>
              <a:t>17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Slide Image Placeholder 1">
            <a:extLst>
              <a:ext uri="{FF2B5EF4-FFF2-40B4-BE49-F238E27FC236}">
                <a16:creationId xmlns:a16="http://schemas.microsoft.com/office/drawing/2014/main" id="{4AC4AE01-590E-4276-B040-9CC0C7758A0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8547" name="Notes Placeholder 2">
            <a:extLst>
              <a:ext uri="{FF2B5EF4-FFF2-40B4-BE49-F238E27FC236}">
                <a16:creationId xmlns:a16="http://schemas.microsoft.com/office/drawing/2014/main" id="{41151C26-C86E-4978-8DA4-B851C73E0DC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D7B48A-4C7A-4BE5-954C-58C337FCE83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4B546B6-237C-42D9-A987-91C3C0C3B6CA}" type="slidenum">
              <a:rPr lang="en-US" altLang="en-US">
                <a:latin typeface="Calibri" panose="020F0502020204030204" pitchFamily="34" charset="0"/>
              </a:rPr>
              <a:pPr eaLnBrk="1" hangingPunct="1"/>
              <a:t>18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Slide Image Placeholder 1">
            <a:extLst>
              <a:ext uri="{FF2B5EF4-FFF2-40B4-BE49-F238E27FC236}">
                <a16:creationId xmlns:a16="http://schemas.microsoft.com/office/drawing/2014/main" id="{965890C7-86B5-42DC-8951-C0AFB3C1458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9571" name="Notes Placeholder 2">
            <a:extLst>
              <a:ext uri="{FF2B5EF4-FFF2-40B4-BE49-F238E27FC236}">
                <a16:creationId xmlns:a16="http://schemas.microsoft.com/office/drawing/2014/main" id="{BCFC7563-1FDC-44EB-A9AC-92EC40D41AC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3464F4-E287-467E-86D1-2424BC5F31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825B805-F05B-4209-BEA6-DF7E978D8EAA}" type="slidenum">
              <a:rPr lang="en-US" altLang="en-US">
                <a:latin typeface="Calibri" panose="020F0502020204030204" pitchFamily="34" charset="0"/>
              </a:rPr>
              <a:pPr eaLnBrk="1" hangingPunct="1"/>
              <a:t>19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Slide Image Placeholder 1">
            <a:extLst>
              <a:ext uri="{FF2B5EF4-FFF2-40B4-BE49-F238E27FC236}">
                <a16:creationId xmlns:a16="http://schemas.microsoft.com/office/drawing/2014/main" id="{D38CD640-E954-43EF-AE9B-90EE859237C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0595" name="Notes Placeholder 2">
            <a:extLst>
              <a:ext uri="{FF2B5EF4-FFF2-40B4-BE49-F238E27FC236}">
                <a16:creationId xmlns:a16="http://schemas.microsoft.com/office/drawing/2014/main" id="{F7E7C195-592F-4752-BF3A-D447AA7F1F7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5B64F8-398B-46F8-B40C-69C167EB13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7B147BE-6568-400D-A691-14423BF6EB2A}" type="slidenum">
              <a:rPr lang="en-US" altLang="en-US">
                <a:latin typeface="Calibri" panose="020F0502020204030204" pitchFamily="34" charset="0"/>
              </a:rPr>
              <a:pPr eaLnBrk="1" hangingPunct="1"/>
              <a:t>20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Image Placeholder 1">
            <a:extLst>
              <a:ext uri="{FF2B5EF4-FFF2-40B4-BE49-F238E27FC236}">
                <a16:creationId xmlns:a16="http://schemas.microsoft.com/office/drawing/2014/main" id="{39F729B5-7B03-4450-A0FD-67E66A3927E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3187" name="Notes Placeholder 2">
            <a:extLst>
              <a:ext uri="{FF2B5EF4-FFF2-40B4-BE49-F238E27FC236}">
                <a16:creationId xmlns:a16="http://schemas.microsoft.com/office/drawing/2014/main" id="{46B65DAD-58CA-4351-BD9B-FCF31DFC70B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6388" name="Slide Number Placeholder 3">
            <a:extLst>
              <a:ext uri="{FF2B5EF4-FFF2-40B4-BE49-F238E27FC236}">
                <a16:creationId xmlns:a16="http://schemas.microsoft.com/office/drawing/2014/main" id="{CAA5D5AB-C42A-49A0-829C-432C0C0C65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321EA52-08ED-4DED-9DC6-D658958F6E8B}" type="slidenum">
              <a:rPr lang="en-US" altLang="en-US">
                <a:latin typeface="Calibri" panose="020F0502020204030204" pitchFamily="34" charset="0"/>
              </a:rPr>
              <a:pPr eaLnBrk="1" hangingPunct="1"/>
              <a:t>3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Slide Image Placeholder 1">
            <a:extLst>
              <a:ext uri="{FF2B5EF4-FFF2-40B4-BE49-F238E27FC236}">
                <a16:creationId xmlns:a16="http://schemas.microsoft.com/office/drawing/2014/main" id="{31C44A0E-C15F-41A9-88F8-1B107F700D5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1619" name="Notes Placeholder 2">
            <a:extLst>
              <a:ext uri="{FF2B5EF4-FFF2-40B4-BE49-F238E27FC236}">
                <a16:creationId xmlns:a16="http://schemas.microsoft.com/office/drawing/2014/main" id="{F8362F8C-3F35-49E2-AA30-8298E40D51C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5FAE1E-1B49-4583-847D-4E01A2C671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8730F0C-30D5-44C3-9CF0-595180E1CF3F}" type="slidenum">
              <a:rPr lang="en-US" altLang="en-US">
                <a:latin typeface="Calibri" panose="020F0502020204030204" pitchFamily="34" charset="0"/>
              </a:rPr>
              <a:pPr eaLnBrk="1" hangingPunct="1"/>
              <a:t>21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Slide Image Placeholder 1">
            <a:extLst>
              <a:ext uri="{FF2B5EF4-FFF2-40B4-BE49-F238E27FC236}">
                <a16:creationId xmlns:a16="http://schemas.microsoft.com/office/drawing/2014/main" id="{EA22A983-AAF0-4BCC-9192-F7E2DC5D36B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43" name="Notes Placeholder 2">
            <a:extLst>
              <a:ext uri="{FF2B5EF4-FFF2-40B4-BE49-F238E27FC236}">
                <a16:creationId xmlns:a16="http://schemas.microsoft.com/office/drawing/2014/main" id="{3EA3FABE-CDE6-4BD2-A0B0-3DACBDA71ED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27ED46-9C35-4640-BA76-10F4C5DBEB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AC75395-23FB-494F-9D8A-77B950562D95}" type="slidenum">
              <a:rPr lang="en-US" altLang="en-US">
                <a:latin typeface="Calibri" panose="020F0502020204030204" pitchFamily="34" charset="0"/>
              </a:rPr>
              <a:pPr eaLnBrk="1" hangingPunct="1"/>
              <a:t>22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Slide Image Placeholder 1">
            <a:extLst>
              <a:ext uri="{FF2B5EF4-FFF2-40B4-BE49-F238E27FC236}">
                <a16:creationId xmlns:a16="http://schemas.microsoft.com/office/drawing/2014/main" id="{09B2CF93-4910-415C-9D5B-4397B1F3ED0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3667" name="Notes Placeholder 2">
            <a:extLst>
              <a:ext uri="{FF2B5EF4-FFF2-40B4-BE49-F238E27FC236}">
                <a16:creationId xmlns:a16="http://schemas.microsoft.com/office/drawing/2014/main" id="{FF54442C-D9E5-46D2-86D4-E86CE83A2FB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452913-18B3-406F-9FD6-2CF5A63C87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12699A1-6ECF-4844-831C-3448751D277B}" type="slidenum">
              <a:rPr lang="en-US" altLang="en-US">
                <a:latin typeface="Calibri" panose="020F0502020204030204" pitchFamily="34" charset="0"/>
              </a:rPr>
              <a:pPr eaLnBrk="1" hangingPunct="1"/>
              <a:t>23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>
            <a:extLst>
              <a:ext uri="{FF2B5EF4-FFF2-40B4-BE49-F238E27FC236}">
                <a16:creationId xmlns:a16="http://schemas.microsoft.com/office/drawing/2014/main" id="{4EF9D9DD-BF2B-4DC7-849B-CAEE57D4C39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4691" name="Notes Placeholder 2">
            <a:extLst>
              <a:ext uri="{FF2B5EF4-FFF2-40B4-BE49-F238E27FC236}">
                <a16:creationId xmlns:a16="http://schemas.microsoft.com/office/drawing/2014/main" id="{641E2EB7-2895-4EB1-80FA-27FCE4C3E47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AFBA3D-CD53-43E4-A2AB-AD7F6B2BD0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C0B7992-A4DC-4825-A42F-ACA43C3B7673}" type="slidenum">
              <a:rPr lang="en-US" altLang="en-US">
                <a:latin typeface="Calibri" panose="020F0502020204030204" pitchFamily="34" charset="0"/>
              </a:rPr>
              <a:pPr eaLnBrk="1" hangingPunct="1"/>
              <a:t>24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Slide Image Placeholder 1">
            <a:extLst>
              <a:ext uri="{FF2B5EF4-FFF2-40B4-BE49-F238E27FC236}">
                <a16:creationId xmlns:a16="http://schemas.microsoft.com/office/drawing/2014/main" id="{9B47C68A-D8CD-4B72-BD1F-527414BB494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5715" name="Notes Placeholder 2">
            <a:extLst>
              <a:ext uri="{FF2B5EF4-FFF2-40B4-BE49-F238E27FC236}">
                <a16:creationId xmlns:a16="http://schemas.microsoft.com/office/drawing/2014/main" id="{4F9E9294-AE12-4F7D-BDF8-49A5E7A9CFB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0A4FFE-4CDC-47F0-B879-D0954622CB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E07096C-8165-4F19-BD3C-C9FBFF568DBF}" type="slidenum">
              <a:rPr lang="en-US" altLang="en-US">
                <a:latin typeface="Calibri" panose="020F0502020204030204" pitchFamily="34" charset="0"/>
              </a:rPr>
              <a:pPr eaLnBrk="1" hangingPunct="1"/>
              <a:t>25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Slide Image Placeholder 1">
            <a:extLst>
              <a:ext uri="{FF2B5EF4-FFF2-40B4-BE49-F238E27FC236}">
                <a16:creationId xmlns:a16="http://schemas.microsoft.com/office/drawing/2014/main" id="{867FC1B6-E1CF-40EB-9F39-661E7C6A969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6739" name="Notes Placeholder 2">
            <a:extLst>
              <a:ext uri="{FF2B5EF4-FFF2-40B4-BE49-F238E27FC236}">
                <a16:creationId xmlns:a16="http://schemas.microsoft.com/office/drawing/2014/main" id="{5B4F1CFC-A5E6-4584-B851-3F47818BCD6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C2A576-8900-4C23-A0F6-9711190D4C5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48594C4-A6BB-4425-8389-B483718BAEC1}" type="slidenum">
              <a:rPr lang="en-US" altLang="en-US">
                <a:latin typeface="Calibri" panose="020F0502020204030204" pitchFamily="34" charset="0"/>
              </a:rPr>
              <a:pPr eaLnBrk="1" hangingPunct="1"/>
              <a:t>26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Slide Image Placeholder 1">
            <a:extLst>
              <a:ext uri="{FF2B5EF4-FFF2-40B4-BE49-F238E27FC236}">
                <a16:creationId xmlns:a16="http://schemas.microsoft.com/office/drawing/2014/main" id="{E5ECFEDA-F537-4DDA-9F7F-670D65B0BEB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7763" name="Notes Placeholder 2">
            <a:extLst>
              <a:ext uri="{FF2B5EF4-FFF2-40B4-BE49-F238E27FC236}">
                <a16:creationId xmlns:a16="http://schemas.microsoft.com/office/drawing/2014/main" id="{888834E1-07DD-4CB1-82A5-2446A5F154B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13D608-4CF8-4412-A3DF-72C9C8214E2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33D5D80-7406-4C8B-8D21-9C391E4A4178}" type="slidenum">
              <a:rPr lang="en-US" altLang="en-US">
                <a:latin typeface="Calibri" panose="020F0502020204030204" pitchFamily="34" charset="0"/>
              </a:rPr>
              <a:pPr eaLnBrk="1" hangingPunct="1"/>
              <a:t>27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Slide Image Placeholder 1">
            <a:extLst>
              <a:ext uri="{FF2B5EF4-FFF2-40B4-BE49-F238E27FC236}">
                <a16:creationId xmlns:a16="http://schemas.microsoft.com/office/drawing/2014/main" id="{285DD14D-F501-4C82-B080-E8595D28371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8787" name="Notes Placeholder 2">
            <a:extLst>
              <a:ext uri="{FF2B5EF4-FFF2-40B4-BE49-F238E27FC236}">
                <a16:creationId xmlns:a16="http://schemas.microsoft.com/office/drawing/2014/main" id="{25AF174E-C170-467E-85D2-AC12266C970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597EE6-5728-4152-A172-107ED96B55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5FC6276-C09E-437F-936E-A94125D26C73}" type="slidenum">
              <a:rPr lang="en-US" altLang="en-US">
                <a:latin typeface="Calibri" panose="020F0502020204030204" pitchFamily="34" charset="0"/>
              </a:rPr>
              <a:pPr eaLnBrk="1" hangingPunct="1"/>
              <a:t>28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Slide Image Placeholder 1">
            <a:extLst>
              <a:ext uri="{FF2B5EF4-FFF2-40B4-BE49-F238E27FC236}">
                <a16:creationId xmlns:a16="http://schemas.microsoft.com/office/drawing/2014/main" id="{15D77341-C1BB-41EF-9532-CB79F9A6BF5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9811" name="Notes Placeholder 2">
            <a:extLst>
              <a:ext uri="{FF2B5EF4-FFF2-40B4-BE49-F238E27FC236}">
                <a16:creationId xmlns:a16="http://schemas.microsoft.com/office/drawing/2014/main" id="{839E309F-B15A-4788-919A-16DD474FACB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78D714-29FF-4AE6-BC57-5ED35A347D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5F60B15-9D06-4F6F-8612-2F8442BFEAC7}" type="slidenum">
              <a:rPr lang="en-US" altLang="en-US">
                <a:latin typeface="Calibri" panose="020F0502020204030204" pitchFamily="34" charset="0"/>
              </a:rPr>
              <a:pPr eaLnBrk="1" hangingPunct="1"/>
              <a:t>29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Slide Image Placeholder 1">
            <a:extLst>
              <a:ext uri="{FF2B5EF4-FFF2-40B4-BE49-F238E27FC236}">
                <a16:creationId xmlns:a16="http://schemas.microsoft.com/office/drawing/2014/main" id="{F23DE02C-049C-4ED8-8C97-26BE08CF723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0835" name="Notes Placeholder 2">
            <a:extLst>
              <a:ext uri="{FF2B5EF4-FFF2-40B4-BE49-F238E27FC236}">
                <a16:creationId xmlns:a16="http://schemas.microsoft.com/office/drawing/2014/main" id="{D9AED177-8824-49B4-AF1B-3654EAC7EC0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0F93FE-85EF-40FD-B35A-81A593C0B59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F064429-6A9C-4197-9E1B-D9D702C78D66}" type="slidenum">
              <a:rPr lang="en-US" altLang="en-US">
                <a:latin typeface="Calibri" panose="020F0502020204030204" pitchFamily="34" charset="0"/>
              </a:rPr>
              <a:pPr eaLnBrk="1" hangingPunct="1"/>
              <a:t>30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>
            <a:extLst>
              <a:ext uri="{FF2B5EF4-FFF2-40B4-BE49-F238E27FC236}">
                <a16:creationId xmlns:a16="http://schemas.microsoft.com/office/drawing/2014/main" id="{43F213E1-A7C5-4941-B9FC-82A48A487ED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4211" name="Notes Placeholder 2">
            <a:extLst>
              <a:ext uri="{FF2B5EF4-FFF2-40B4-BE49-F238E27FC236}">
                <a16:creationId xmlns:a16="http://schemas.microsoft.com/office/drawing/2014/main" id="{9FFBA3CC-EA8E-499A-A7D6-86B180E5731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7412" name="Slide Number Placeholder 3">
            <a:extLst>
              <a:ext uri="{FF2B5EF4-FFF2-40B4-BE49-F238E27FC236}">
                <a16:creationId xmlns:a16="http://schemas.microsoft.com/office/drawing/2014/main" id="{C75FBFDE-0E69-45BF-94D5-56A3B126239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D01EED9-4DC8-45D8-88F0-1EC141C71595}" type="slidenum">
              <a:rPr lang="en-US" altLang="en-US">
                <a:latin typeface="Calibri" panose="020F0502020204030204" pitchFamily="34" charset="0"/>
              </a:rPr>
              <a:pPr eaLnBrk="1" hangingPunct="1"/>
              <a:t>4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Slide Image Placeholder 1">
            <a:extLst>
              <a:ext uri="{FF2B5EF4-FFF2-40B4-BE49-F238E27FC236}">
                <a16:creationId xmlns:a16="http://schemas.microsoft.com/office/drawing/2014/main" id="{6BA8533D-C825-4812-9A61-266F504185B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1859" name="Notes Placeholder 2">
            <a:extLst>
              <a:ext uri="{FF2B5EF4-FFF2-40B4-BE49-F238E27FC236}">
                <a16:creationId xmlns:a16="http://schemas.microsoft.com/office/drawing/2014/main" id="{B459F317-90DE-43F7-AD85-A0AD8B3D5BA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AD5DE3-F706-41CB-A045-F2DA03D5F70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99E8637-ED8C-4784-9728-8EA15EFFA53B}" type="slidenum">
              <a:rPr lang="en-US" altLang="en-US">
                <a:latin typeface="Calibri" panose="020F0502020204030204" pitchFamily="34" charset="0"/>
              </a:rPr>
              <a:pPr eaLnBrk="1" hangingPunct="1"/>
              <a:t>31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Slide Image Placeholder 1">
            <a:extLst>
              <a:ext uri="{FF2B5EF4-FFF2-40B4-BE49-F238E27FC236}">
                <a16:creationId xmlns:a16="http://schemas.microsoft.com/office/drawing/2014/main" id="{D04CD1F7-E92A-4C62-A512-9F0552082F9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883" name="Notes Placeholder 2">
            <a:extLst>
              <a:ext uri="{FF2B5EF4-FFF2-40B4-BE49-F238E27FC236}">
                <a16:creationId xmlns:a16="http://schemas.microsoft.com/office/drawing/2014/main" id="{9627B58E-90FB-42DC-9DA0-24F78483CBB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531EA1-AA1E-4B5E-8853-5599C1ED48C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3DB1291-D091-4194-9A97-462D5FE0FF0F}" type="slidenum">
              <a:rPr lang="en-US" altLang="en-US">
                <a:latin typeface="Calibri" panose="020F0502020204030204" pitchFamily="34" charset="0"/>
              </a:rPr>
              <a:pPr eaLnBrk="1" hangingPunct="1"/>
              <a:t>32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Slide Image Placeholder 1">
            <a:extLst>
              <a:ext uri="{FF2B5EF4-FFF2-40B4-BE49-F238E27FC236}">
                <a16:creationId xmlns:a16="http://schemas.microsoft.com/office/drawing/2014/main" id="{7C112339-A523-4DE0-95DC-06EC7F5A798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3907" name="Notes Placeholder 2">
            <a:extLst>
              <a:ext uri="{FF2B5EF4-FFF2-40B4-BE49-F238E27FC236}">
                <a16:creationId xmlns:a16="http://schemas.microsoft.com/office/drawing/2014/main" id="{42BF3E23-5505-4251-8C66-A7A4A4DD77B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464A08-82DB-4120-9446-E7AEB6C8128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ED7B070-4013-4F81-A837-669132BB7012}" type="slidenum">
              <a:rPr lang="en-US" altLang="en-US">
                <a:latin typeface="Calibri" panose="020F0502020204030204" pitchFamily="34" charset="0"/>
              </a:rPr>
              <a:pPr eaLnBrk="1" hangingPunct="1"/>
              <a:t>33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Slide Image Placeholder 1">
            <a:extLst>
              <a:ext uri="{FF2B5EF4-FFF2-40B4-BE49-F238E27FC236}">
                <a16:creationId xmlns:a16="http://schemas.microsoft.com/office/drawing/2014/main" id="{A4B04792-9A52-4FBF-86C0-35A3C37F753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4931" name="Notes Placeholder 2">
            <a:extLst>
              <a:ext uri="{FF2B5EF4-FFF2-40B4-BE49-F238E27FC236}">
                <a16:creationId xmlns:a16="http://schemas.microsoft.com/office/drawing/2014/main" id="{F2C80F22-93CD-4D12-9599-C65EE97C1E2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7D077B-4C56-4EEA-9FDE-A2ADD5AB6F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52F75D6-6D00-459E-8F28-04EF944BFF39}" type="slidenum">
              <a:rPr lang="en-US" altLang="en-US">
                <a:latin typeface="Calibri" panose="020F0502020204030204" pitchFamily="34" charset="0"/>
              </a:rPr>
              <a:pPr eaLnBrk="1" hangingPunct="1"/>
              <a:t>34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Slide Image Placeholder 1">
            <a:extLst>
              <a:ext uri="{FF2B5EF4-FFF2-40B4-BE49-F238E27FC236}">
                <a16:creationId xmlns:a16="http://schemas.microsoft.com/office/drawing/2014/main" id="{CF76DADE-097A-495E-A70E-9C1FCF47B40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5955" name="Notes Placeholder 2">
            <a:extLst>
              <a:ext uri="{FF2B5EF4-FFF2-40B4-BE49-F238E27FC236}">
                <a16:creationId xmlns:a16="http://schemas.microsoft.com/office/drawing/2014/main" id="{082B914D-679E-47CF-A93F-F71575EF746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45941F-423C-472E-BDA7-8F733999A9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E20E406-39E3-45A3-AADC-4DEFA1A4F50F}" type="slidenum">
              <a:rPr lang="en-US" altLang="en-US">
                <a:latin typeface="Calibri" panose="020F0502020204030204" pitchFamily="34" charset="0"/>
              </a:rPr>
              <a:pPr eaLnBrk="1" hangingPunct="1"/>
              <a:t>35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Slide Image Placeholder 1">
            <a:extLst>
              <a:ext uri="{FF2B5EF4-FFF2-40B4-BE49-F238E27FC236}">
                <a16:creationId xmlns:a16="http://schemas.microsoft.com/office/drawing/2014/main" id="{537B0855-C0A2-4131-8983-DD6EB626AD7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6979" name="Notes Placeholder 2">
            <a:extLst>
              <a:ext uri="{FF2B5EF4-FFF2-40B4-BE49-F238E27FC236}">
                <a16:creationId xmlns:a16="http://schemas.microsoft.com/office/drawing/2014/main" id="{3EFFF266-0E14-4566-B1C1-5AD0A2007E8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785B6A-5D4C-45A6-A5BA-6316EF1F15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B9A86F1-5FE6-4DDE-8A46-8A91B482FFC6}" type="slidenum">
              <a:rPr lang="en-US" altLang="en-US">
                <a:latin typeface="Calibri" panose="020F0502020204030204" pitchFamily="34" charset="0"/>
              </a:rPr>
              <a:pPr eaLnBrk="1" hangingPunct="1"/>
              <a:t>36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Slide Image Placeholder 1">
            <a:extLst>
              <a:ext uri="{FF2B5EF4-FFF2-40B4-BE49-F238E27FC236}">
                <a16:creationId xmlns:a16="http://schemas.microsoft.com/office/drawing/2014/main" id="{1DC71643-F152-4E79-9FF5-C952242D83C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8003" name="Notes Placeholder 2">
            <a:extLst>
              <a:ext uri="{FF2B5EF4-FFF2-40B4-BE49-F238E27FC236}">
                <a16:creationId xmlns:a16="http://schemas.microsoft.com/office/drawing/2014/main" id="{95C96F06-8C3B-4AB2-BE6E-AA530CD6B13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C70830-BEAE-4E2A-9FDD-F2FC67C14A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68E15F1-C9AB-4E1B-9387-F3CA0030D622}" type="slidenum">
              <a:rPr lang="en-US" altLang="en-US">
                <a:latin typeface="Calibri" panose="020F0502020204030204" pitchFamily="34" charset="0"/>
              </a:rPr>
              <a:pPr eaLnBrk="1" hangingPunct="1"/>
              <a:t>37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Slide Image Placeholder 1">
            <a:extLst>
              <a:ext uri="{FF2B5EF4-FFF2-40B4-BE49-F238E27FC236}">
                <a16:creationId xmlns:a16="http://schemas.microsoft.com/office/drawing/2014/main" id="{6AA1FBB4-569D-4C0B-A8AF-54770833618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9027" name="Notes Placeholder 2">
            <a:extLst>
              <a:ext uri="{FF2B5EF4-FFF2-40B4-BE49-F238E27FC236}">
                <a16:creationId xmlns:a16="http://schemas.microsoft.com/office/drawing/2014/main" id="{091EB7A4-3BD4-4B6D-8205-10EC8CE73D6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5E225B-2C21-4B6E-A60F-542224C2286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B99B646-56D6-4CC5-81A0-D22238A967CD}" type="slidenum">
              <a:rPr lang="en-US" altLang="en-US">
                <a:latin typeface="Calibri" panose="020F0502020204030204" pitchFamily="34" charset="0"/>
              </a:rPr>
              <a:pPr eaLnBrk="1" hangingPunct="1"/>
              <a:t>38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Slide Image Placeholder 1">
            <a:extLst>
              <a:ext uri="{FF2B5EF4-FFF2-40B4-BE49-F238E27FC236}">
                <a16:creationId xmlns:a16="http://schemas.microsoft.com/office/drawing/2014/main" id="{E3E36946-667F-4265-BAE3-E5213C92E9B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0051" name="Notes Placeholder 2">
            <a:extLst>
              <a:ext uri="{FF2B5EF4-FFF2-40B4-BE49-F238E27FC236}">
                <a16:creationId xmlns:a16="http://schemas.microsoft.com/office/drawing/2014/main" id="{29B1659D-0071-438A-AA15-CF6F2538FBD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E7768E-4710-45EC-81C1-73CC15AE71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B0EFFF7-7A9A-4B01-877D-4A6C857B1C7F}" type="slidenum">
              <a:rPr lang="en-US" altLang="en-US">
                <a:latin typeface="Calibri" panose="020F0502020204030204" pitchFamily="34" charset="0"/>
              </a:rPr>
              <a:pPr eaLnBrk="1" hangingPunct="1"/>
              <a:t>39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Slide Image Placeholder 1">
            <a:extLst>
              <a:ext uri="{FF2B5EF4-FFF2-40B4-BE49-F238E27FC236}">
                <a16:creationId xmlns:a16="http://schemas.microsoft.com/office/drawing/2014/main" id="{7530BC7A-8E1F-435A-B1DF-29D6A2B8558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1075" name="Notes Placeholder 2">
            <a:extLst>
              <a:ext uri="{FF2B5EF4-FFF2-40B4-BE49-F238E27FC236}">
                <a16:creationId xmlns:a16="http://schemas.microsoft.com/office/drawing/2014/main" id="{18746752-6A97-4867-988D-C35E10DA58D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708973-E794-45F5-8E48-15CD19E7B2A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2031143-6189-4F5F-8672-DEFCB89F1EF5}" type="slidenum">
              <a:rPr lang="en-US" altLang="en-US">
                <a:latin typeface="Calibri" panose="020F0502020204030204" pitchFamily="34" charset="0"/>
              </a:rPr>
              <a:pPr eaLnBrk="1" hangingPunct="1"/>
              <a:t>40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>
            <a:extLst>
              <a:ext uri="{FF2B5EF4-FFF2-40B4-BE49-F238E27FC236}">
                <a16:creationId xmlns:a16="http://schemas.microsoft.com/office/drawing/2014/main" id="{A5A7DC75-5DEE-49BB-B30F-D255D983C87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5235" name="Notes Placeholder 2">
            <a:extLst>
              <a:ext uri="{FF2B5EF4-FFF2-40B4-BE49-F238E27FC236}">
                <a16:creationId xmlns:a16="http://schemas.microsoft.com/office/drawing/2014/main" id="{4CC6026E-DD28-408A-A640-FDB102290F9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8436" name="Slide Number Placeholder 3">
            <a:extLst>
              <a:ext uri="{FF2B5EF4-FFF2-40B4-BE49-F238E27FC236}">
                <a16:creationId xmlns:a16="http://schemas.microsoft.com/office/drawing/2014/main" id="{58D77423-0EC4-40DE-93A4-A5B4477344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E9B0F1F-29DB-4568-A551-8F421EF5CC06}" type="slidenum">
              <a:rPr lang="en-US" altLang="en-US">
                <a:latin typeface="Calibri" panose="020F0502020204030204" pitchFamily="34" charset="0"/>
              </a:rPr>
              <a:pPr eaLnBrk="1" hangingPunct="1"/>
              <a:t>5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Slide Image Placeholder 1">
            <a:extLst>
              <a:ext uri="{FF2B5EF4-FFF2-40B4-BE49-F238E27FC236}">
                <a16:creationId xmlns:a16="http://schemas.microsoft.com/office/drawing/2014/main" id="{6840E628-C49A-49CB-96E2-A62C760F2E5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2099" name="Notes Placeholder 2">
            <a:extLst>
              <a:ext uri="{FF2B5EF4-FFF2-40B4-BE49-F238E27FC236}">
                <a16:creationId xmlns:a16="http://schemas.microsoft.com/office/drawing/2014/main" id="{D88C46D3-976A-4A9A-A8AF-40023A2603E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D5CA27-20E8-4E2E-96A5-8A8DC9E2F4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D9FD232-B5CD-4777-A2CE-C8CB5D8931C9}" type="slidenum">
              <a:rPr lang="en-US" altLang="en-US">
                <a:latin typeface="Calibri" panose="020F0502020204030204" pitchFamily="34" charset="0"/>
              </a:rPr>
              <a:pPr eaLnBrk="1" hangingPunct="1"/>
              <a:t>41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Slide Image Placeholder 1">
            <a:extLst>
              <a:ext uri="{FF2B5EF4-FFF2-40B4-BE49-F238E27FC236}">
                <a16:creationId xmlns:a16="http://schemas.microsoft.com/office/drawing/2014/main" id="{A198B4C8-B8BE-4427-8B72-C412ACC19D5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23" name="Notes Placeholder 2">
            <a:extLst>
              <a:ext uri="{FF2B5EF4-FFF2-40B4-BE49-F238E27FC236}">
                <a16:creationId xmlns:a16="http://schemas.microsoft.com/office/drawing/2014/main" id="{3655B0E9-D260-46F2-A968-B9B38447303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C372B0-9093-420C-BEF4-2D8B206B7C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004006A-8603-4C73-AF30-B056EE739C5B}" type="slidenum">
              <a:rPr lang="en-US" altLang="en-US">
                <a:latin typeface="Calibri" panose="020F0502020204030204" pitchFamily="34" charset="0"/>
              </a:rPr>
              <a:pPr eaLnBrk="1" hangingPunct="1"/>
              <a:t>42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Slide Image Placeholder 1">
            <a:extLst>
              <a:ext uri="{FF2B5EF4-FFF2-40B4-BE49-F238E27FC236}">
                <a16:creationId xmlns:a16="http://schemas.microsoft.com/office/drawing/2014/main" id="{ACE9EB01-8BEA-47F0-996B-27F7E48C360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4147" name="Notes Placeholder 2">
            <a:extLst>
              <a:ext uri="{FF2B5EF4-FFF2-40B4-BE49-F238E27FC236}">
                <a16:creationId xmlns:a16="http://schemas.microsoft.com/office/drawing/2014/main" id="{2C1C7ADE-B2DC-4C6B-BD18-F01EFB3AD89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B2D0E3-FE96-4F64-971C-5F26F77842C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FE412B2-465B-4186-9151-28E36F719A06}" type="slidenum">
              <a:rPr lang="en-US" altLang="en-US">
                <a:latin typeface="Calibri" panose="020F0502020204030204" pitchFamily="34" charset="0"/>
              </a:rPr>
              <a:pPr eaLnBrk="1" hangingPunct="1"/>
              <a:t>43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Slide Image Placeholder 1">
            <a:extLst>
              <a:ext uri="{FF2B5EF4-FFF2-40B4-BE49-F238E27FC236}">
                <a16:creationId xmlns:a16="http://schemas.microsoft.com/office/drawing/2014/main" id="{31AA817B-98B7-42C5-AEE1-487806D7FEC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5171" name="Notes Placeholder 2">
            <a:extLst>
              <a:ext uri="{FF2B5EF4-FFF2-40B4-BE49-F238E27FC236}">
                <a16:creationId xmlns:a16="http://schemas.microsoft.com/office/drawing/2014/main" id="{5A5CF723-E06E-4A07-94E1-AF7C8ED4D9E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54893F-91CB-40D0-B86E-85FC0A3BE2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7E45A96-CC80-4BFF-8048-AD9C6C690493}" type="slidenum">
              <a:rPr lang="en-US" altLang="en-US">
                <a:latin typeface="Calibri" panose="020F0502020204030204" pitchFamily="34" charset="0"/>
              </a:rPr>
              <a:pPr eaLnBrk="1" hangingPunct="1"/>
              <a:t>44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Slide Image Placeholder 1">
            <a:extLst>
              <a:ext uri="{FF2B5EF4-FFF2-40B4-BE49-F238E27FC236}">
                <a16:creationId xmlns:a16="http://schemas.microsoft.com/office/drawing/2014/main" id="{325D0013-D52C-462C-8E11-56E498432E5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6195" name="Notes Placeholder 2">
            <a:extLst>
              <a:ext uri="{FF2B5EF4-FFF2-40B4-BE49-F238E27FC236}">
                <a16:creationId xmlns:a16="http://schemas.microsoft.com/office/drawing/2014/main" id="{F67CE387-9DCC-415A-A98B-7E5D3D4F92A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32EBA0-5D03-41DA-B524-AFE1334A21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772D078-08FD-4ADA-BC0F-3A6C8797C5AF}" type="slidenum">
              <a:rPr lang="en-US" altLang="en-US">
                <a:latin typeface="Calibri" panose="020F0502020204030204" pitchFamily="34" charset="0"/>
              </a:rPr>
              <a:pPr eaLnBrk="1" hangingPunct="1"/>
              <a:t>45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Slide Image Placeholder 1">
            <a:extLst>
              <a:ext uri="{FF2B5EF4-FFF2-40B4-BE49-F238E27FC236}">
                <a16:creationId xmlns:a16="http://schemas.microsoft.com/office/drawing/2014/main" id="{5B5BBBD6-6AC1-4568-A784-725D796DAF3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7219" name="Notes Placeholder 2">
            <a:extLst>
              <a:ext uri="{FF2B5EF4-FFF2-40B4-BE49-F238E27FC236}">
                <a16:creationId xmlns:a16="http://schemas.microsoft.com/office/drawing/2014/main" id="{B748C34C-6F17-48B2-9784-2A4251525B8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4FB665-7A28-4E6B-9318-12EA44CBF4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C096471-F4A6-4750-A706-CA9062D54848}" type="slidenum">
              <a:rPr lang="en-US" altLang="en-US">
                <a:latin typeface="Calibri" panose="020F0502020204030204" pitchFamily="34" charset="0"/>
              </a:rPr>
              <a:pPr eaLnBrk="1" hangingPunct="1"/>
              <a:t>46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Slide Image Placeholder 1">
            <a:extLst>
              <a:ext uri="{FF2B5EF4-FFF2-40B4-BE49-F238E27FC236}">
                <a16:creationId xmlns:a16="http://schemas.microsoft.com/office/drawing/2014/main" id="{0505AD78-C57A-4789-93BA-F509C495323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8243" name="Notes Placeholder 2">
            <a:extLst>
              <a:ext uri="{FF2B5EF4-FFF2-40B4-BE49-F238E27FC236}">
                <a16:creationId xmlns:a16="http://schemas.microsoft.com/office/drawing/2014/main" id="{3E4B34C5-2516-4D9E-BF0C-B013227FFCA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863746-EFC4-419C-9942-3C93A906341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72E61B7-485D-4FB4-B88E-C1227CA733B6}" type="slidenum">
              <a:rPr lang="en-US" altLang="en-US">
                <a:latin typeface="Calibri" panose="020F0502020204030204" pitchFamily="34" charset="0"/>
              </a:rPr>
              <a:pPr eaLnBrk="1" hangingPunct="1"/>
              <a:t>47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Slide Image Placeholder 1">
            <a:extLst>
              <a:ext uri="{FF2B5EF4-FFF2-40B4-BE49-F238E27FC236}">
                <a16:creationId xmlns:a16="http://schemas.microsoft.com/office/drawing/2014/main" id="{348A9428-7D88-4289-B543-7FE02E239D8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9267" name="Notes Placeholder 2">
            <a:extLst>
              <a:ext uri="{FF2B5EF4-FFF2-40B4-BE49-F238E27FC236}">
                <a16:creationId xmlns:a16="http://schemas.microsoft.com/office/drawing/2014/main" id="{64C667C3-2D04-40FE-B9AF-E560C319B37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D34B17-D16A-4F6A-A4EB-6B05879FB2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25EC634-2C07-4EE2-BA38-B35202A5727C}" type="slidenum">
              <a:rPr lang="en-US" altLang="en-US">
                <a:latin typeface="Calibri" panose="020F0502020204030204" pitchFamily="34" charset="0"/>
              </a:rPr>
              <a:pPr eaLnBrk="1" hangingPunct="1"/>
              <a:t>48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Slide Image Placeholder 1">
            <a:extLst>
              <a:ext uri="{FF2B5EF4-FFF2-40B4-BE49-F238E27FC236}">
                <a16:creationId xmlns:a16="http://schemas.microsoft.com/office/drawing/2014/main" id="{740F9EBA-42BC-48D0-81E3-22C85BF4EF9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0291" name="Notes Placeholder 2">
            <a:extLst>
              <a:ext uri="{FF2B5EF4-FFF2-40B4-BE49-F238E27FC236}">
                <a16:creationId xmlns:a16="http://schemas.microsoft.com/office/drawing/2014/main" id="{FB83532B-BE45-48C6-BCEE-9330FAAFEB9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C9B2DA-F5D4-4E4A-B4F9-2F02984917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BDECD9D-F91C-4F32-9DD9-FF122E054318}" type="slidenum">
              <a:rPr lang="en-US" altLang="en-US">
                <a:latin typeface="Calibri" panose="020F0502020204030204" pitchFamily="34" charset="0"/>
              </a:rPr>
              <a:pPr eaLnBrk="1" hangingPunct="1"/>
              <a:t>49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Slide Image Placeholder 1">
            <a:extLst>
              <a:ext uri="{FF2B5EF4-FFF2-40B4-BE49-F238E27FC236}">
                <a16:creationId xmlns:a16="http://schemas.microsoft.com/office/drawing/2014/main" id="{44ADBF12-1412-4F62-AAF2-2D77DF6680F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1315" name="Notes Placeholder 2">
            <a:extLst>
              <a:ext uri="{FF2B5EF4-FFF2-40B4-BE49-F238E27FC236}">
                <a16:creationId xmlns:a16="http://schemas.microsoft.com/office/drawing/2014/main" id="{0FD2A01E-017A-4F34-AC21-35310B2D1F7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CE3640-C74F-486A-A4FC-56AAABF129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E079C35-FE03-4EA8-8E5C-68B5EEE1C028}" type="slidenum">
              <a:rPr lang="en-US" altLang="en-US">
                <a:latin typeface="Calibri" panose="020F0502020204030204" pitchFamily="34" charset="0"/>
              </a:rPr>
              <a:pPr eaLnBrk="1" hangingPunct="1"/>
              <a:t>50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>
            <a:extLst>
              <a:ext uri="{FF2B5EF4-FFF2-40B4-BE49-F238E27FC236}">
                <a16:creationId xmlns:a16="http://schemas.microsoft.com/office/drawing/2014/main" id="{BAC68B5F-739C-4013-BE10-B463DC917CD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6259" name="Notes Placeholder 2">
            <a:extLst>
              <a:ext uri="{FF2B5EF4-FFF2-40B4-BE49-F238E27FC236}">
                <a16:creationId xmlns:a16="http://schemas.microsoft.com/office/drawing/2014/main" id="{E409EF78-65AF-4BCB-8CB0-60D75D6E1FF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9460" name="Slide Number Placeholder 3">
            <a:extLst>
              <a:ext uri="{FF2B5EF4-FFF2-40B4-BE49-F238E27FC236}">
                <a16:creationId xmlns:a16="http://schemas.microsoft.com/office/drawing/2014/main" id="{C3B38D18-4AE3-4239-932A-4F551D77D3E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1C7C964-492D-4E94-8DF8-08EC64C5BCDC}" type="slidenum">
              <a:rPr lang="en-US" altLang="en-US">
                <a:latin typeface="Calibri" panose="020F0502020204030204" pitchFamily="34" charset="0"/>
              </a:rPr>
              <a:pPr eaLnBrk="1" hangingPunct="1"/>
              <a:t>6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Slide Image Placeholder 1">
            <a:extLst>
              <a:ext uri="{FF2B5EF4-FFF2-40B4-BE49-F238E27FC236}">
                <a16:creationId xmlns:a16="http://schemas.microsoft.com/office/drawing/2014/main" id="{27FDC481-520B-48BB-BA02-94F18375600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2339" name="Notes Placeholder 2">
            <a:extLst>
              <a:ext uri="{FF2B5EF4-FFF2-40B4-BE49-F238E27FC236}">
                <a16:creationId xmlns:a16="http://schemas.microsoft.com/office/drawing/2014/main" id="{880DDC6E-4D23-447A-B05C-C56C5456604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3AD6F9-28E3-4C03-9845-8D14F3E51EB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A1879EA-A87E-429B-943C-499F10A54C64}" type="slidenum">
              <a:rPr lang="en-US" altLang="en-US">
                <a:latin typeface="Calibri" panose="020F0502020204030204" pitchFamily="34" charset="0"/>
              </a:rPr>
              <a:pPr eaLnBrk="1" hangingPunct="1"/>
              <a:t>51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Slide Image Placeholder 1">
            <a:extLst>
              <a:ext uri="{FF2B5EF4-FFF2-40B4-BE49-F238E27FC236}">
                <a16:creationId xmlns:a16="http://schemas.microsoft.com/office/drawing/2014/main" id="{A9666E9C-DCA5-4B00-84AC-01919085B84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63" name="Notes Placeholder 2">
            <a:extLst>
              <a:ext uri="{FF2B5EF4-FFF2-40B4-BE49-F238E27FC236}">
                <a16:creationId xmlns:a16="http://schemas.microsoft.com/office/drawing/2014/main" id="{7866F43B-7046-4B70-B31D-2D1C81310B0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587F74-3430-49DE-B798-C6F081AA111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736FA77-1864-4C70-A6D0-A7987355BE6E}" type="slidenum">
              <a:rPr lang="en-US" altLang="en-US">
                <a:latin typeface="Calibri" panose="020F0502020204030204" pitchFamily="34" charset="0"/>
              </a:rPr>
              <a:pPr eaLnBrk="1" hangingPunct="1"/>
              <a:t>52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Slide Image Placeholder 1">
            <a:extLst>
              <a:ext uri="{FF2B5EF4-FFF2-40B4-BE49-F238E27FC236}">
                <a16:creationId xmlns:a16="http://schemas.microsoft.com/office/drawing/2014/main" id="{6A911337-2EA0-4E1B-A6D3-F35C5BF9A28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4387" name="Notes Placeholder 2">
            <a:extLst>
              <a:ext uri="{FF2B5EF4-FFF2-40B4-BE49-F238E27FC236}">
                <a16:creationId xmlns:a16="http://schemas.microsoft.com/office/drawing/2014/main" id="{1EE42A1D-0467-40DD-9E62-44F7A2C51BE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51FE5C-91FA-4255-B265-564A1BE160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29AF16C-DEE7-42E5-B2E2-0639B7648A1E}" type="slidenum">
              <a:rPr lang="en-US" altLang="en-US">
                <a:latin typeface="Calibri" panose="020F0502020204030204" pitchFamily="34" charset="0"/>
              </a:rPr>
              <a:pPr eaLnBrk="1" hangingPunct="1"/>
              <a:t>53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Slide Image Placeholder 1">
            <a:extLst>
              <a:ext uri="{FF2B5EF4-FFF2-40B4-BE49-F238E27FC236}">
                <a16:creationId xmlns:a16="http://schemas.microsoft.com/office/drawing/2014/main" id="{C8361B49-B207-4F62-969F-574CA53BF80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5411" name="Notes Placeholder 2">
            <a:extLst>
              <a:ext uri="{FF2B5EF4-FFF2-40B4-BE49-F238E27FC236}">
                <a16:creationId xmlns:a16="http://schemas.microsoft.com/office/drawing/2014/main" id="{008EC39B-E913-4949-9D2F-050296744B1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7E8ED6-CD6A-4575-AB0C-4AF0659933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B480051-A5DE-4266-B54E-509FC189A8C5}" type="slidenum">
              <a:rPr lang="en-US" altLang="en-US">
                <a:latin typeface="Calibri" panose="020F0502020204030204" pitchFamily="34" charset="0"/>
              </a:rPr>
              <a:pPr eaLnBrk="1" hangingPunct="1"/>
              <a:t>54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Slide Image Placeholder 1">
            <a:extLst>
              <a:ext uri="{FF2B5EF4-FFF2-40B4-BE49-F238E27FC236}">
                <a16:creationId xmlns:a16="http://schemas.microsoft.com/office/drawing/2014/main" id="{D56E8025-7D32-4EF3-B67B-E6D98057272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6435" name="Notes Placeholder 2">
            <a:extLst>
              <a:ext uri="{FF2B5EF4-FFF2-40B4-BE49-F238E27FC236}">
                <a16:creationId xmlns:a16="http://schemas.microsoft.com/office/drawing/2014/main" id="{B002D5B6-65AD-458A-B251-7A2C17734A4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A3A596-BAD3-4CCA-89B7-8123FDAD77C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C3ABEED-56D0-4D12-9CBE-A14E188A438F}" type="slidenum">
              <a:rPr lang="en-US" altLang="en-US">
                <a:latin typeface="Calibri" panose="020F0502020204030204" pitchFamily="34" charset="0"/>
              </a:rPr>
              <a:pPr eaLnBrk="1" hangingPunct="1"/>
              <a:t>55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Slide Image Placeholder 1">
            <a:extLst>
              <a:ext uri="{FF2B5EF4-FFF2-40B4-BE49-F238E27FC236}">
                <a16:creationId xmlns:a16="http://schemas.microsoft.com/office/drawing/2014/main" id="{89D1E86E-20B2-485B-B741-6ECD6BC5700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7459" name="Notes Placeholder 2">
            <a:extLst>
              <a:ext uri="{FF2B5EF4-FFF2-40B4-BE49-F238E27FC236}">
                <a16:creationId xmlns:a16="http://schemas.microsoft.com/office/drawing/2014/main" id="{5D782E59-49A9-4D90-BA46-A3B72C41634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DBD13B-7697-4C73-8E26-1FB7D33B6F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BF3D6F0-C0F0-4B47-AB92-962E942460FC}" type="slidenum">
              <a:rPr lang="en-US" altLang="en-US">
                <a:latin typeface="Calibri" panose="020F0502020204030204" pitchFamily="34" charset="0"/>
              </a:rPr>
              <a:pPr eaLnBrk="1" hangingPunct="1"/>
              <a:t>56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Slide Image Placeholder 1">
            <a:extLst>
              <a:ext uri="{FF2B5EF4-FFF2-40B4-BE49-F238E27FC236}">
                <a16:creationId xmlns:a16="http://schemas.microsoft.com/office/drawing/2014/main" id="{B77B2971-A88F-4FC4-A6E6-0D5449E1C10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8483" name="Notes Placeholder 2">
            <a:extLst>
              <a:ext uri="{FF2B5EF4-FFF2-40B4-BE49-F238E27FC236}">
                <a16:creationId xmlns:a16="http://schemas.microsoft.com/office/drawing/2014/main" id="{B5514074-E56C-494D-B427-1289F798C1A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654642-2FDD-411A-92BB-771D0B5FCE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EB65AC9-B1CB-46D8-95C1-C996AA6752DF}" type="slidenum">
              <a:rPr lang="en-US" altLang="en-US">
                <a:latin typeface="Calibri" panose="020F0502020204030204" pitchFamily="34" charset="0"/>
              </a:rPr>
              <a:pPr eaLnBrk="1" hangingPunct="1"/>
              <a:t>57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Slide Image Placeholder 1">
            <a:extLst>
              <a:ext uri="{FF2B5EF4-FFF2-40B4-BE49-F238E27FC236}">
                <a16:creationId xmlns:a16="http://schemas.microsoft.com/office/drawing/2014/main" id="{0CACCE5D-5CBF-44DE-832A-B036D879D69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9507" name="Notes Placeholder 2">
            <a:extLst>
              <a:ext uri="{FF2B5EF4-FFF2-40B4-BE49-F238E27FC236}">
                <a16:creationId xmlns:a16="http://schemas.microsoft.com/office/drawing/2014/main" id="{506A7534-6C52-4716-A574-3D94A36E3A2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B008ED-0641-44C7-8B90-05F7EF5A0F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52498BA-C043-427A-8218-1D394044D10B}" type="slidenum">
              <a:rPr lang="en-US" altLang="en-US">
                <a:latin typeface="Calibri" panose="020F0502020204030204" pitchFamily="34" charset="0"/>
              </a:rPr>
              <a:pPr eaLnBrk="1" hangingPunct="1"/>
              <a:t>58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Slide Image Placeholder 1">
            <a:extLst>
              <a:ext uri="{FF2B5EF4-FFF2-40B4-BE49-F238E27FC236}">
                <a16:creationId xmlns:a16="http://schemas.microsoft.com/office/drawing/2014/main" id="{F2BB9214-9B4B-4A9E-A3A8-9098765CF1D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0531" name="Notes Placeholder 2">
            <a:extLst>
              <a:ext uri="{FF2B5EF4-FFF2-40B4-BE49-F238E27FC236}">
                <a16:creationId xmlns:a16="http://schemas.microsoft.com/office/drawing/2014/main" id="{26ED6AA3-0F70-4BE1-9AD6-9D2ACC9B0D3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AAEF8D-C174-4E80-B77C-1FA8B3695C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9D08CB8-AF0A-4239-9B10-BAC74DDFF6FD}" type="slidenum">
              <a:rPr lang="en-US" altLang="en-US">
                <a:latin typeface="Calibri" panose="020F0502020204030204" pitchFamily="34" charset="0"/>
              </a:rPr>
              <a:pPr eaLnBrk="1" hangingPunct="1"/>
              <a:t>59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Slide Image Placeholder 1">
            <a:extLst>
              <a:ext uri="{FF2B5EF4-FFF2-40B4-BE49-F238E27FC236}">
                <a16:creationId xmlns:a16="http://schemas.microsoft.com/office/drawing/2014/main" id="{25A5D70F-2E0D-4E0B-8B8C-796A5E5A896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1555" name="Notes Placeholder 2">
            <a:extLst>
              <a:ext uri="{FF2B5EF4-FFF2-40B4-BE49-F238E27FC236}">
                <a16:creationId xmlns:a16="http://schemas.microsoft.com/office/drawing/2014/main" id="{7527D70D-2586-43BD-8A84-3B5AC1C5780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E6EE4F-D731-48A6-B570-18DF39F531B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D3CDB76-F964-4291-B916-0CA654E9A5CD}" type="slidenum">
              <a:rPr lang="en-US" altLang="en-US">
                <a:latin typeface="Calibri" panose="020F0502020204030204" pitchFamily="34" charset="0"/>
              </a:rPr>
              <a:pPr eaLnBrk="1" hangingPunct="1"/>
              <a:t>60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>
            <a:extLst>
              <a:ext uri="{FF2B5EF4-FFF2-40B4-BE49-F238E27FC236}">
                <a16:creationId xmlns:a16="http://schemas.microsoft.com/office/drawing/2014/main" id="{70AFA879-6FE1-48D7-8920-EF6E8D50360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7283" name="Notes Placeholder 2">
            <a:extLst>
              <a:ext uri="{FF2B5EF4-FFF2-40B4-BE49-F238E27FC236}">
                <a16:creationId xmlns:a16="http://schemas.microsoft.com/office/drawing/2014/main" id="{A38F0F54-12BA-4ACF-A50B-94F8CC810B1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0484" name="Slide Number Placeholder 3">
            <a:extLst>
              <a:ext uri="{FF2B5EF4-FFF2-40B4-BE49-F238E27FC236}">
                <a16:creationId xmlns:a16="http://schemas.microsoft.com/office/drawing/2014/main" id="{DAFA7019-CC8F-46CC-898F-47511FB7D6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13916F5-8B05-4B1D-8678-421170285027}" type="slidenum">
              <a:rPr lang="en-US" altLang="en-US">
                <a:latin typeface="Calibri" panose="020F0502020204030204" pitchFamily="34" charset="0"/>
              </a:rPr>
              <a:pPr eaLnBrk="1" hangingPunct="1"/>
              <a:t>7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Slide Image Placeholder 1">
            <a:extLst>
              <a:ext uri="{FF2B5EF4-FFF2-40B4-BE49-F238E27FC236}">
                <a16:creationId xmlns:a16="http://schemas.microsoft.com/office/drawing/2014/main" id="{E1CB4AD5-4834-4BED-81C4-1E55D707D0B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2579" name="Notes Placeholder 2">
            <a:extLst>
              <a:ext uri="{FF2B5EF4-FFF2-40B4-BE49-F238E27FC236}">
                <a16:creationId xmlns:a16="http://schemas.microsoft.com/office/drawing/2014/main" id="{0C4674AF-B8E7-4D99-AAF9-1C02B8C76CC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6BE3D5-0284-40D2-ADBA-CB03C33D12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90AA500-2253-4E32-9A10-595B615D5427}" type="slidenum">
              <a:rPr lang="en-US" altLang="en-US">
                <a:latin typeface="Calibri" panose="020F0502020204030204" pitchFamily="34" charset="0"/>
              </a:rPr>
              <a:pPr eaLnBrk="1" hangingPunct="1"/>
              <a:t>61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Slide Image Placeholder 1">
            <a:extLst>
              <a:ext uri="{FF2B5EF4-FFF2-40B4-BE49-F238E27FC236}">
                <a16:creationId xmlns:a16="http://schemas.microsoft.com/office/drawing/2014/main" id="{7FDA878D-96D5-4FE7-99C4-AC923EE4F99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03" name="Notes Placeholder 2">
            <a:extLst>
              <a:ext uri="{FF2B5EF4-FFF2-40B4-BE49-F238E27FC236}">
                <a16:creationId xmlns:a16="http://schemas.microsoft.com/office/drawing/2014/main" id="{BFA0B27A-F70A-4401-AB91-7F0D3915D42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B092CF-73C7-493A-9AC0-5B1C38C36C8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3BD6D42-9C16-4145-885D-BB9445D736C2}" type="slidenum">
              <a:rPr lang="en-US" altLang="en-US">
                <a:latin typeface="Calibri" panose="020F0502020204030204" pitchFamily="34" charset="0"/>
              </a:rPr>
              <a:pPr eaLnBrk="1" hangingPunct="1"/>
              <a:t>62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Slide Image Placeholder 1">
            <a:extLst>
              <a:ext uri="{FF2B5EF4-FFF2-40B4-BE49-F238E27FC236}">
                <a16:creationId xmlns:a16="http://schemas.microsoft.com/office/drawing/2014/main" id="{4FF63852-3607-4467-A705-CD8D02BBB69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4627" name="Notes Placeholder 2">
            <a:extLst>
              <a:ext uri="{FF2B5EF4-FFF2-40B4-BE49-F238E27FC236}">
                <a16:creationId xmlns:a16="http://schemas.microsoft.com/office/drawing/2014/main" id="{67794AB2-9E77-446F-B456-1037890F683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603E81-D27C-40FE-8127-F3DA490D6F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1ECCC03-C15C-4990-BA46-D16A9F7A4FE4}" type="slidenum">
              <a:rPr lang="en-US" altLang="en-US">
                <a:latin typeface="Calibri" panose="020F0502020204030204" pitchFamily="34" charset="0"/>
              </a:rPr>
              <a:pPr eaLnBrk="1" hangingPunct="1"/>
              <a:t>63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Slide Image Placeholder 1">
            <a:extLst>
              <a:ext uri="{FF2B5EF4-FFF2-40B4-BE49-F238E27FC236}">
                <a16:creationId xmlns:a16="http://schemas.microsoft.com/office/drawing/2014/main" id="{F2A3D6C1-E1D2-4813-8C5D-A84B05C79B5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5651" name="Notes Placeholder 2">
            <a:extLst>
              <a:ext uri="{FF2B5EF4-FFF2-40B4-BE49-F238E27FC236}">
                <a16:creationId xmlns:a16="http://schemas.microsoft.com/office/drawing/2014/main" id="{CE2EDB1D-BB47-499E-A15D-CA8FC73080F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2A3C99-C40C-4330-B4E2-45161CF15C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B05FCC6-0FF5-4864-9A25-7FFF0369D9C3}" type="slidenum">
              <a:rPr lang="en-US" altLang="en-US">
                <a:latin typeface="Calibri" panose="020F0502020204030204" pitchFamily="34" charset="0"/>
              </a:rPr>
              <a:pPr eaLnBrk="1" hangingPunct="1"/>
              <a:t>64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Slide Image Placeholder 1">
            <a:extLst>
              <a:ext uri="{FF2B5EF4-FFF2-40B4-BE49-F238E27FC236}">
                <a16:creationId xmlns:a16="http://schemas.microsoft.com/office/drawing/2014/main" id="{5CF66443-659B-4AAB-871A-C0A3016EBCA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6675" name="Notes Placeholder 2">
            <a:extLst>
              <a:ext uri="{FF2B5EF4-FFF2-40B4-BE49-F238E27FC236}">
                <a16:creationId xmlns:a16="http://schemas.microsoft.com/office/drawing/2014/main" id="{0D35EBD0-2471-4B9F-8DA6-785CCA46441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27F51B-0CD1-4BC6-95F2-D9B74B49AF7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8970E8D-2DB9-4517-92B7-39762229486D}" type="slidenum">
              <a:rPr lang="en-US" altLang="en-US">
                <a:latin typeface="Calibri" panose="020F0502020204030204" pitchFamily="34" charset="0"/>
              </a:rPr>
              <a:pPr eaLnBrk="1" hangingPunct="1"/>
              <a:t>65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Slide Image Placeholder 1">
            <a:extLst>
              <a:ext uri="{FF2B5EF4-FFF2-40B4-BE49-F238E27FC236}">
                <a16:creationId xmlns:a16="http://schemas.microsoft.com/office/drawing/2014/main" id="{9A4C1167-A914-46AC-A321-D61E781F851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7699" name="Notes Placeholder 2">
            <a:extLst>
              <a:ext uri="{FF2B5EF4-FFF2-40B4-BE49-F238E27FC236}">
                <a16:creationId xmlns:a16="http://schemas.microsoft.com/office/drawing/2014/main" id="{BDF04E04-333A-4CC6-843B-8C384411209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96E06F-7E9B-440F-B73E-A5A3F6468C1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A309D23-C096-4EBD-B8EC-A8651D47019A}" type="slidenum">
              <a:rPr lang="en-US" altLang="en-US">
                <a:latin typeface="Calibri" panose="020F0502020204030204" pitchFamily="34" charset="0"/>
              </a:rPr>
              <a:pPr eaLnBrk="1" hangingPunct="1"/>
              <a:t>66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Slide Image Placeholder 1">
            <a:extLst>
              <a:ext uri="{FF2B5EF4-FFF2-40B4-BE49-F238E27FC236}">
                <a16:creationId xmlns:a16="http://schemas.microsoft.com/office/drawing/2014/main" id="{76EE599B-B2D0-47B4-A677-528F40F9BB7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8723" name="Notes Placeholder 2">
            <a:extLst>
              <a:ext uri="{FF2B5EF4-FFF2-40B4-BE49-F238E27FC236}">
                <a16:creationId xmlns:a16="http://schemas.microsoft.com/office/drawing/2014/main" id="{CBB5406F-F5E9-473C-83B3-F6C41FB0097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4E40AF-68FF-403C-8FE3-041581A534F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F30C70C-B1E9-449B-A211-C54718C0E271}" type="slidenum">
              <a:rPr lang="en-US" altLang="en-US">
                <a:latin typeface="Calibri" panose="020F0502020204030204" pitchFamily="34" charset="0"/>
              </a:rPr>
              <a:pPr eaLnBrk="1" hangingPunct="1"/>
              <a:t>67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Slide Image Placeholder 1">
            <a:extLst>
              <a:ext uri="{FF2B5EF4-FFF2-40B4-BE49-F238E27FC236}">
                <a16:creationId xmlns:a16="http://schemas.microsoft.com/office/drawing/2014/main" id="{B49AF8B5-8D03-4A6B-A0DD-B731002D74C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9747" name="Notes Placeholder 2">
            <a:extLst>
              <a:ext uri="{FF2B5EF4-FFF2-40B4-BE49-F238E27FC236}">
                <a16:creationId xmlns:a16="http://schemas.microsoft.com/office/drawing/2014/main" id="{F0655748-9890-4DC0-BDE8-4C1A2D771E5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28DA63-2AB4-4913-992F-B8F124C66E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690D589-2C45-492E-8D3A-E36112C249F9}" type="slidenum">
              <a:rPr lang="en-US" altLang="en-US">
                <a:latin typeface="Calibri" panose="020F0502020204030204" pitchFamily="34" charset="0"/>
              </a:rPr>
              <a:pPr eaLnBrk="1" hangingPunct="1"/>
              <a:t>68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Slide Image Placeholder 1">
            <a:extLst>
              <a:ext uri="{FF2B5EF4-FFF2-40B4-BE49-F238E27FC236}">
                <a16:creationId xmlns:a16="http://schemas.microsoft.com/office/drawing/2014/main" id="{1ECB635A-C91B-4D09-BAB6-036784201ED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0771" name="Notes Placeholder 2">
            <a:extLst>
              <a:ext uri="{FF2B5EF4-FFF2-40B4-BE49-F238E27FC236}">
                <a16:creationId xmlns:a16="http://schemas.microsoft.com/office/drawing/2014/main" id="{1451406C-3B73-4608-B77A-9C64A53C94A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756185-C9D0-42BA-8182-B9D57E9A2A1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217933D-8EF7-440B-A872-8C20AD33353D}" type="slidenum">
              <a:rPr lang="en-US" altLang="en-US">
                <a:latin typeface="Calibri" panose="020F0502020204030204" pitchFamily="34" charset="0"/>
              </a:rPr>
              <a:pPr eaLnBrk="1" hangingPunct="1"/>
              <a:t>69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Slide Image Placeholder 1">
            <a:extLst>
              <a:ext uri="{FF2B5EF4-FFF2-40B4-BE49-F238E27FC236}">
                <a16:creationId xmlns:a16="http://schemas.microsoft.com/office/drawing/2014/main" id="{B224D4B1-CD61-457F-86A0-BB1E0DEF9FD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1795" name="Notes Placeholder 2">
            <a:extLst>
              <a:ext uri="{FF2B5EF4-FFF2-40B4-BE49-F238E27FC236}">
                <a16:creationId xmlns:a16="http://schemas.microsoft.com/office/drawing/2014/main" id="{956D9BAC-39D2-4B3C-9B45-98A6DB0340C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A9C478-54F2-4175-B34E-C6AC119DF1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78374B0-AF35-4072-B68A-5E7A2BBC0D5A}" type="slidenum">
              <a:rPr lang="en-US" altLang="en-US">
                <a:latin typeface="Calibri" panose="020F0502020204030204" pitchFamily="34" charset="0"/>
              </a:rPr>
              <a:pPr eaLnBrk="1" hangingPunct="1"/>
              <a:t>70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Image Placeholder 1">
            <a:extLst>
              <a:ext uri="{FF2B5EF4-FFF2-40B4-BE49-F238E27FC236}">
                <a16:creationId xmlns:a16="http://schemas.microsoft.com/office/drawing/2014/main" id="{D0BC1279-B7D8-47AC-8CE2-73190F9981C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8307" name="Notes Placeholder 2">
            <a:extLst>
              <a:ext uri="{FF2B5EF4-FFF2-40B4-BE49-F238E27FC236}">
                <a16:creationId xmlns:a16="http://schemas.microsoft.com/office/drawing/2014/main" id="{A28BC93C-A196-4079-8C3D-E9C6DB44F8D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1508" name="Slide Number Placeholder 3">
            <a:extLst>
              <a:ext uri="{FF2B5EF4-FFF2-40B4-BE49-F238E27FC236}">
                <a16:creationId xmlns:a16="http://schemas.microsoft.com/office/drawing/2014/main" id="{1AA65E5B-67A7-4E97-8716-42AE27E9481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909A3AE-EBFF-499A-A03A-ED235BBD0DB3}" type="slidenum">
              <a:rPr lang="en-US" altLang="en-US">
                <a:latin typeface="Calibri" panose="020F0502020204030204" pitchFamily="34" charset="0"/>
              </a:rPr>
              <a:pPr eaLnBrk="1" hangingPunct="1"/>
              <a:t>8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Slide Image Placeholder 1">
            <a:extLst>
              <a:ext uri="{FF2B5EF4-FFF2-40B4-BE49-F238E27FC236}">
                <a16:creationId xmlns:a16="http://schemas.microsoft.com/office/drawing/2014/main" id="{6709C015-0472-43AF-B0BE-BD9C5A418E6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2819" name="Notes Placeholder 2">
            <a:extLst>
              <a:ext uri="{FF2B5EF4-FFF2-40B4-BE49-F238E27FC236}">
                <a16:creationId xmlns:a16="http://schemas.microsoft.com/office/drawing/2014/main" id="{FC4E2176-EB2B-46D4-85BC-6E8A89749FD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09EEED-AEAE-40D9-B1DF-649CF66491A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41FE1B7-9310-484E-861C-9A32375CA245}" type="slidenum">
              <a:rPr lang="en-US" altLang="en-US">
                <a:latin typeface="Calibri" panose="020F0502020204030204" pitchFamily="34" charset="0"/>
              </a:rPr>
              <a:pPr eaLnBrk="1" hangingPunct="1"/>
              <a:t>71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Slide Image Placeholder 1">
            <a:extLst>
              <a:ext uri="{FF2B5EF4-FFF2-40B4-BE49-F238E27FC236}">
                <a16:creationId xmlns:a16="http://schemas.microsoft.com/office/drawing/2014/main" id="{443BE7AF-F8CF-457F-A344-A8C958D3E0B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43" name="Notes Placeholder 2">
            <a:extLst>
              <a:ext uri="{FF2B5EF4-FFF2-40B4-BE49-F238E27FC236}">
                <a16:creationId xmlns:a16="http://schemas.microsoft.com/office/drawing/2014/main" id="{BCA09831-036A-4BE8-8E90-04E73D20F56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97A5E3-0CD2-45F7-AC5F-AA46F3203D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5D3EE02-FE08-4548-A53F-43C9496B5064}" type="slidenum">
              <a:rPr lang="en-US" altLang="en-US">
                <a:latin typeface="Calibri" panose="020F0502020204030204" pitchFamily="34" charset="0"/>
              </a:rPr>
              <a:pPr eaLnBrk="1" hangingPunct="1"/>
              <a:t>72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Slide Image Placeholder 1">
            <a:extLst>
              <a:ext uri="{FF2B5EF4-FFF2-40B4-BE49-F238E27FC236}">
                <a16:creationId xmlns:a16="http://schemas.microsoft.com/office/drawing/2014/main" id="{238B87FF-E294-47DC-B3E9-B7BCB4F9585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4867" name="Notes Placeholder 2">
            <a:extLst>
              <a:ext uri="{FF2B5EF4-FFF2-40B4-BE49-F238E27FC236}">
                <a16:creationId xmlns:a16="http://schemas.microsoft.com/office/drawing/2014/main" id="{C92F7DD8-D65E-490B-B1DE-20B5F5E6910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7F0252-35EE-4B23-9BF1-AC69159D116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D269992-E84A-46FB-85D8-80322E864A4E}" type="slidenum">
              <a:rPr lang="en-US" altLang="en-US">
                <a:latin typeface="Calibri" panose="020F0502020204030204" pitchFamily="34" charset="0"/>
              </a:rPr>
              <a:pPr eaLnBrk="1" hangingPunct="1"/>
              <a:t>73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Slide Image Placeholder 1">
            <a:extLst>
              <a:ext uri="{FF2B5EF4-FFF2-40B4-BE49-F238E27FC236}">
                <a16:creationId xmlns:a16="http://schemas.microsoft.com/office/drawing/2014/main" id="{234B6195-AD06-4C6D-91F8-CD56A8DE55F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5891" name="Notes Placeholder 2">
            <a:extLst>
              <a:ext uri="{FF2B5EF4-FFF2-40B4-BE49-F238E27FC236}">
                <a16:creationId xmlns:a16="http://schemas.microsoft.com/office/drawing/2014/main" id="{D86CE915-AE78-4DF0-A786-FEEA4E6AE81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8C502C-8CC5-49DF-9203-10674C8020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B240491-A491-4806-9970-711A277CCC5B}" type="slidenum">
              <a:rPr lang="en-US" altLang="en-US">
                <a:latin typeface="Calibri" panose="020F0502020204030204" pitchFamily="34" charset="0"/>
              </a:rPr>
              <a:pPr eaLnBrk="1" hangingPunct="1"/>
              <a:t>74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Slide Image Placeholder 1">
            <a:extLst>
              <a:ext uri="{FF2B5EF4-FFF2-40B4-BE49-F238E27FC236}">
                <a16:creationId xmlns:a16="http://schemas.microsoft.com/office/drawing/2014/main" id="{348779C5-03D5-43F2-98AE-D0BF25E96F7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6915" name="Notes Placeholder 2">
            <a:extLst>
              <a:ext uri="{FF2B5EF4-FFF2-40B4-BE49-F238E27FC236}">
                <a16:creationId xmlns:a16="http://schemas.microsoft.com/office/drawing/2014/main" id="{B8E3F558-5017-4DB4-AACE-D3E79A22F7C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3F1E82-12E8-45B0-8B2F-926951402E7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83578E5-4446-4246-A3C6-21DDA180F0D5}" type="slidenum">
              <a:rPr lang="en-US" altLang="en-US">
                <a:latin typeface="Calibri" panose="020F0502020204030204" pitchFamily="34" charset="0"/>
              </a:rPr>
              <a:pPr eaLnBrk="1" hangingPunct="1"/>
              <a:t>75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Slide Image Placeholder 1">
            <a:extLst>
              <a:ext uri="{FF2B5EF4-FFF2-40B4-BE49-F238E27FC236}">
                <a16:creationId xmlns:a16="http://schemas.microsoft.com/office/drawing/2014/main" id="{D97F42BD-9F9E-49EA-8606-CB2E7EABD70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7939" name="Notes Placeholder 2">
            <a:extLst>
              <a:ext uri="{FF2B5EF4-FFF2-40B4-BE49-F238E27FC236}">
                <a16:creationId xmlns:a16="http://schemas.microsoft.com/office/drawing/2014/main" id="{E58CD0C7-27FB-49A0-B82F-B17A640A1DF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7E0F01-CCB8-4FE1-B377-026507FF34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6A4CBC5-844A-4D2C-8AEB-803999F791F7}" type="slidenum">
              <a:rPr lang="en-US" altLang="en-US">
                <a:latin typeface="Calibri" panose="020F0502020204030204" pitchFamily="34" charset="0"/>
              </a:rPr>
              <a:pPr eaLnBrk="1" hangingPunct="1"/>
              <a:t>76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Slide Image Placeholder 1">
            <a:extLst>
              <a:ext uri="{FF2B5EF4-FFF2-40B4-BE49-F238E27FC236}">
                <a16:creationId xmlns:a16="http://schemas.microsoft.com/office/drawing/2014/main" id="{9D6066E7-87A3-4238-9E7D-33C39AD14BB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8963" name="Notes Placeholder 2">
            <a:extLst>
              <a:ext uri="{FF2B5EF4-FFF2-40B4-BE49-F238E27FC236}">
                <a16:creationId xmlns:a16="http://schemas.microsoft.com/office/drawing/2014/main" id="{7651E6DB-A54C-4810-AC09-FE0EB7B9AA5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C03BB2-CE3C-4F49-917C-74411D1364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A4EDE6B-001F-4C55-9EA2-D1F3A50CB1D9}" type="slidenum">
              <a:rPr lang="en-US" altLang="en-US">
                <a:latin typeface="Calibri" panose="020F0502020204030204" pitchFamily="34" charset="0"/>
              </a:rPr>
              <a:pPr eaLnBrk="1" hangingPunct="1"/>
              <a:t>77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Slide Image Placeholder 1">
            <a:extLst>
              <a:ext uri="{FF2B5EF4-FFF2-40B4-BE49-F238E27FC236}">
                <a16:creationId xmlns:a16="http://schemas.microsoft.com/office/drawing/2014/main" id="{540FB8C7-4D01-4073-A1CC-16B28613926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9987" name="Notes Placeholder 2">
            <a:extLst>
              <a:ext uri="{FF2B5EF4-FFF2-40B4-BE49-F238E27FC236}">
                <a16:creationId xmlns:a16="http://schemas.microsoft.com/office/drawing/2014/main" id="{140B0B7A-E025-4AC3-AAFD-AD47259779F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4AE82A-6C8A-4C2F-800B-AFD94D1F30E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386350C-4087-4418-848C-FC5601551A29}" type="slidenum">
              <a:rPr lang="en-US" altLang="en-US">
                <a:latin typeface="Calibri" panose="020F0502020204030204" pitchFamily="34" charset="0"/>
              </a:rPr>
              <a:pPr eaLnBrk="1" hangingPunct="1"/>
              <a:t>78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Slide Image Placeholder 1">
            <a:extLst>
              <a:ext uri="{FF2B5EF4-FFF2-40B4-BE49-F238E27FC236}">
                <a16:creationId xmlns:a16="http://schemas.microsoft.com/office/drawing/2014/main" id="{F3231836-43A9-4A62-8428-6DDDBF6B32A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1011" name="Notes Placeholder 2">
            <a:extLst>
              <a:ext uri="{FF2B5EF4-FFF2-40B4-BE49-F238E27FC236}">
                <a16:creationId xmlns:a16="http://schemas.microsoft.com/office/drawing/2014/main" id="{E9B4A698-EEA6-49B7-B83C-963895929F1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B36C58-EE9E-4692-994A-A15B2ED490F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6378D87-4E30-441D-826C-BB8B8E7DED8B}" type="slidenum">
              <a:rPr lang="en-US" altLang="en-US">
                <a:latin typeface="Calibri" panose="020F0502020204030204" pitchFamily="34" charset="0"/>
              </a:rPr>
              <a:pPr eaLnBrk="1" hangingPunct="1"/>
              <a:t>79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Slide Image Placeholder 1">
            <a:extLst>
              <a:ext uri="{FF2B5EF4-FFF2-40B4-BE49-F238E27FC236}">
                <a16:creationId xmlns:a16="http://schemas.microsoft.com/office/drawing/2014/main" id="{EDB5F8AB-F961-437B-9250-5F53B6C8505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2035" name="Notes Placeholder 2">
            <a:extLst>
              <a:ext uri="{FF2B5EF4-FFF2-40B4-BE49-F238E27FC236}">
                <a16:creationId xmlns:a16="http://schemas.microsoft.com/office/drawing/2014/main" id="{D7E9B569-F2BC-4DE3-80A4-641DCE09641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880347-1947-42FA-BDB2-823989AF9FB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10252D3-3E46-494F-A085-9CD6302FEFDC}" type="slidenum">
              <a:rPr lang="en-US" altLang="en-US">
                <a:latin typeface="Calibri" panose="020F0502020204030204" pitchFamily="34" charset="0"/>
              </a:rPr>
              <a:pPr eaLnBrk="1" hangingPunct="1"/>
              <a:t>80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Slide Image Placeholder 1">
            <a:extLst>
              <a:ext uri="{FF2B5EF4-FFF2-40B4-BE49-F238E27FC236}">
                <a16:creationId xmlns:a16="http://schemas.microsoft.com/office/drawing/2014/main" id="{94DBCB17-F2B2-4BAF-99DC-9B71DDD9D17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9331" name="Notes Placeholder 2">
            <a:extLst>
              <a:ext uri="{FF2B5EF4-FFF2-40B4-BE49-F238E27FC236}">
                <a16:creationId xmlns:a16="http://schemas.microsoft.com/office/drawing/2014/main" id="{EBB6CB62-208A-4273-8392-B84BC7028D0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2532" name="Slide Number Placeholder 3">
            <a:extLst>
              <a:ext uri="{FF2B5EF4-FFF2-40B4-BE49-F238E27FC236}">
                <a16:creationId xmlns:a16="http://schemas.microsoft.com/office/drawing/2014/main" id="{DAB2BAFC-DDC8-49CB-87B8-A70FBFF4C7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621C7DC-B813-4782-970A-F60FC9656CEF}" type="slidenum">
              <a:rPr lang="en-US" altLang="en-US">
                <a:latin typeface="Calibri" panose="020F0502020204030204" pitchFamily="34" charset="0"/>
              </a:rPr>
              <a:pPr eaLnBrk="1" hangingPunct="1"/>
              <a:t>9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Slide Image Placeholder 1">
            <a:extLst>
              <a:ext uri="{FF2B5EF4-FFF2-40B4-BE49-F238E27FC236}">
                <a16:creationId xmlns:a16="http://schemas.microsoft.com/office/drawing/2014/main" id="{AF270CE5-4118-46F2-B4A6-0EF65CEC800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3059" name="Notes Placeholder 2">
            <a:extLst>
              <a:ext uri="{FF2B5EF4-FFF2-40B4-BE49-F238E27FC236}">
                <a16:creationId xmlns:a16="http://schemas.microsoft.com/office/drawing/2014/main" id="{0EE16312-D7B8-4E4C-A8D2-3655738B649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4F8B03-441F-43F8-AA4B-F4A1CC4CBE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1E0A1BE-1753-421D-B594-D024D56D2E75}" type="slidenum">
              <a:rPr lang="en-US" altLang="en-US">
                <a:latin typeface="Calibri" panose="020F0502020204030204" pitchFamily="34" charset="0"/>
              </a:rPr>
              <a:pPr eaLnBrk="1" hangingPunct="1"/>
              <a:t>81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Slide Image Placeholder 1">
            <a:extLst>
              <a:ext uri="{FF2B5EF4-FFF2-40B4-BE49-F238E27FC236}">
                <a16:creationId xmlns:a16="http://schemas.microsoft.com/office/drawing/2014/main" id="{12BE9282-1517-454C-AE43-C06FF5F544C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083" name="Notes Placeholder 2">
            <a:extLst>
              <a:ext uri="{FF2B5EF4-FFF2-40B4-BE49-F238E27FC236}">
                <a16:creationId xmlns:a16="http://schemas.microsoft.com/office/drawing/2014/main" id="{D3D6CC18-2EE1-4FF0-9373-647A5E90183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B3467F-D7D4-44A1-A828-2321B03392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12500EB-84A8-4D87-835B-F1518338AA47}" type="slidenum">
              <a:rPr lang="en-US" altLang="en-US">
                <a:latin typeface="Calibri" panose="020F0502020204030204" pitchFamily="34" charset="0"/>
              </a:rPr>
              <a:pPr eaLnBrk="1" hangingPunct="1"/>
              <a:t>82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Slide Image Placeholder 1">
            <a:extLst>
              <a:ext uri="{FF2B5EF4-FFF2-40B4-BE49-F238E27FC236}">
                <a16:creationId xmlns:a16="http://schemas.microsoft.com/office/drawing/2014/main" id="{E5DD2128-E94F-44E2-B71D-91FE66ACBDF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5107" name="Notes Placeholder 2">
            <a:extLst>
              <a:ext uri="{FF2B5EF4-FFF2-40B4-BE49-F238E27FC236}">
                <a16:creationId xmlns:a16="http://schemas.microsoft.com/office/drawing/2014/main" id="{5D10ADB5-5B5A-4E7A-A188-8614C0E596C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B1F0B7-5016-4895-878B-AE2FC6F6AAD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146FCEB-9280-4CAA-8B16-12ADE92AD0FD}" type="slidenum">
              <a:rPr lang="en-US" altLang="en-US">
                <a:latin typeface="Calibri" panose="020F0502020204030204" pitchFamily="34" charset="0"/>
              </a:rPr>
              <a:pPr eaLnBrk="1" hangingPunct="1"/>
              <a:t>83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Slide Image Placeholder 1">
            <a:extLst>
              <a:ext uri="{FF2B5EF4-FFF2-40B4-BE49-F238E27FC236}">
                <a16:creationId xmlns:a16="http://schemas.microsoft.com/office/drawing/2014/main" id="{78C83761-8D7D-46D8-824A-A4D0118A0E2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6131" name="Notes Placeholder 2">
            <a:extLst>
              <a:ext uri="{FF2B5EF4-FFF2-40B4-BE49-F238E27FC236}">
                <a16:creationId xmlns:a16="http://schemas.microsoft.com/office/drawing/2014/main" id="{F333E8CF-59B1-43FD-A037-B1D1F5FB8E7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6B34C6-2B39-46C5-B07F-7818DE2F2C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882EF38-6DEF-407D-8E6C-E196420DA620}" type="slidenum">
              <a:rPr lang="en-US" altLang="en-US">
                <a:latin typeface="Calibri" panose="020F0502020204030204" pitchFamily="34" charset="0"/>
              </a:rPr>
              <a:pPr eaLnBrk="1" hangingPunct="1"/>
              <a:t>84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Slide Image Placeholder 1">
            <a:extLst>
              <a:ext uri="{FF2B5EF4-FFF2-40B4-BE49-F238E27FC236}">
                <a16:creationId xmlns:a16="http://schemas.microsoft.com/office/drawing/2014/main" id="{6781C08F-4EB1-43F4-913A-AEA842CDEF4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7155" name="Notes Placeholder 2">
            <a:extLst>
              <a:ext uri="{FF2B5EF4-FFF2-40B4-BE49-F238E27FC236}">
                <a16:creationId xmlns:a16="http://schemas.microsoft.com/office/drawing/2014/main" id="{689DF3BF-A8D6-4996-8E4A-5C1ACEAFB8C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276B27-A0DE-48BF-8A3C-60F937D132A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268942B-FFF6-4BF8-951A-C90455E451F5}" type="slidenum">
              <a:rPr lang="en-US" altLang="en-US">
                <a:latin typeface="Calibri" panose="020F0502020204030204" pitchFamily="34" charset="0"/>
              </a:rPr>
              <a:pPr eaLnBrk="1" hangingPunct="1"/>
              <a:t>85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Slide Image Placeholder 1">
            <a:extLst>
              <a:ext uri="{FF2B5EF4-FFF2-40B4-BE49-F238E27FC236}">
                <a16:creationId xmlns:a16="http://schemas.microsoft.com/office/drawing/2014/main" id="{A287AB2A-8983-4DDA-9025-62E82955010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8179" name="Notes Placeholder 2">
            <a:extLst>
              <a:ext uri="{FF2B5EF4-FFF2-40B4-BE49-F238E27FC236}">
                <a16:creationId xmlns:a16="http://schemas.microsoft.com/office/drawing/2014/main" id="{B0576A3B-0A20-479F-A6CE-36932134FE7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967613-E374-4E11-B3B6-AB0E27117EA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9F219C9-EE52-4CEF-BC5A-3BEB98EED4DA}" type="slidenum">
              <a:rPr lang="en-US" altLang="en-US">
                <a:latin typeface="Calibri" panose="020F0502020204030204" pitchFamily="34" charset="0"/>
              </a:rPr>
              <a:pPr eaLnBrk="1" hangingPunct="1"/>
              <a:t>86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Slide Image Placeholder 1">
            <a:extLst>
              <a:ext uri="{FF2B5EF4-FFF2-40B4-BE49-F238E27FC236}">
                <a16:creationId xmlns:a16="http://schemas.microsoft.com/office/drawing/2014/main" id="{0D4ECCA9-A929-401B-AFEA-89622A1408A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9203" name="Notes Placeholder 2">
            <a:extLst>
              <a:ext uri="{FF2B5EF4-FFF2-40B4-BE49-F238E27FC236}">
                <a16:creationId xmlns:a16="http://schemas.microsoft.com/office/drawing/2014/main" id="{43AA2F19-E9D8-45A7-9D1B-7D182006A62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FDAEA8-972F-41EB-8C97-C4F8471CBB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C295A86-2C04-4B8B-9FFC-6D3DEE03A055}" type="slidenum">
              <a:rPr lang="en-US" altLang="en-US">
                <a:latin typeface="Calibri" panose="020F0502020204030204" pitchFamily="34" charset="0"/>
              </a:rPr>
              <a:pPr eaLnBrk="1" hangingPunct="1"/>
              <a:t>87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Slide Image Placeholder 1">
            <a:extLst>
              <a:ext uri="{FF2B5EF4-FFF2-40B4-BE49-F238E27FC236}">
                <a16:creationId xmlns:a16="http://schemas.microsoft.com/office/drawing/2014/main" id="{E5DAFE27-E00C-4E46-8E1D-BB18C770101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0227" name="Notes Placeholder 2">
            <a:extLst>
              <a:ext uri="{FF2B5EF4-FFF2-40B4-BE49-F238E27FC236}">
                <a16:creationId xmlns:a16="http://schemas.microsoft.com/office/drawing/2014/main" id="{56A5C590-D3F5-4F6F-8F5A-743F8C2FA30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E73634-C35A-4ED1-8CD3-240C2F5E56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CA46554-43A8-46D8-B3E9-FB0E344CC5C7}" type="slidenum">
              <a:rPr lang="en-US" altLang="en-US">
                <a:latin typeface="Calibri" panose="020F0502020204030204" pitchFamily="34" charset="0"/>
              </a:rPr>
              <a:pPr eaLnBrk="1" hangingPunct="1"/>
              <a:t>88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Slide Image Placeholder 1">
            <a:extLst>
              <a:ext uri="{FF2B5EF4-FFF2-40B4-BE49-F238E27FC236}">
                <a16:creationId xmlns:a16="http://schemas.microsoft.com/office/drawing/2014/main" id="{3EC29EE5-4B5C-4557-8AB1-5B2C0FC743B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63" name="Notes Placeholder 2">
            <a:extLst>
              <a:ext uri="{FF2B5EF4-FFF2-40B4-BE49-F238E27FC236}">
                <a16:creationId xmlns:a16="http://schemas.microsoft.com/office/drawing/2014/main" id="{EBB4F770-F796-4367-8B92-1C8F2C760A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IE" altLang="en-US"/>
          </a:p>
        </p:txBody>
      </p:sp>
      <p:sp>
        <p:nvSpPr>
          <p:cNvPr id="143364" name="Slide Number Placeholder 3">
            <a:extLst>
              <a:ext uri="{FF2B5EF4-FFF2-40B4-BE49-F238E27FC236}">
                <a16:creationId xmlns:a16="http://schemas.microsoft.com/office/drawing/2014/main" id="{22767C7F-5CE7-4F87-BFF3-A72985D1D3C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4135438" y="9105900"/>
            <a:ext cx="3163887" cy="47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497" tIns="48248" rIns="96497" bIns="48248"/>
          <a:lstStyle>
            <a:lvl1pPr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eaLnBrk="1" hangingPunct="1"/>
            <a:fld id="{B3AC97A2-AA5B-4999-976F-F30D8E5BC9B6}" type="slidenum">
              <a:rPr lang="en-IE" altLang="en-US"/>
              <a:pPr eaLnBrk="1" hangingPunct="1"/>
              <a:t>153</a:t>
            </a:fld>
            <a:endParaRPr lang="en-IE" altLang="en-US"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>
            <a:extLst>
              <a:ext uri="{FF2B5EF4-FFF2-40B4-BE49-F238E27FC236}">
                <a16:creationId xmlns:a16="http://schemas.microsoft.com/office/drawing/2014/main" id="{48DE7C87-31B1-4062-91A7-CE11CC6FB999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35438" y="9105900"/>
            <a:ext cx="3163887" cy="47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497" tIns="48248" rIns="96497" bIns="48248"/>
          <a:lstStyle>
            <a:lvl1pPr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eaLnBrk="1" hangingPunct="1"/>
            <a:fld id="{E1A7ADBB-9F14-495B-9082-FA3C1080F638}" type="slidenum">
              <a:rPr lang="en-US" altLang="en-US"/>
              <a:pPr eaLnBrk="1" hangingPunct="1"/>
              <a:t>179</a:t>
            </a:fld>
            <a:endParaRPr lang="en-US" altLang="en-US"/>
          </a:p>
        </p:txBody>
      </p:sp>
      <p:sp>
        <p:nvSpPr>
          <p:cNvPr id="144387" name="Rectangle 2">
            <a:extLst>
              <a:ext uri="{FF2B5EF4-FFF2-40B4-BE49-F238E27FC236}">
                <a16:creationId xmlns:a16="http://schemas.microsoft.com/office/drawing/2014/main" id="{7D65E6D4-F064-491C-87AE-5278ED6202E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5713" y="719138"/>
            <a:ext cx="4794250" cy="3595687"/>
          </a:xfrm>
          <a:ln/>
        </p:spPr>
      </p:sp>
      <p:sp>
        <p:nvSpPr>
          <p:cNvPr id="144388" name="Rectangle 3">
            <a:extLst>
              <a:ext uri="{FF2B5EF4-FFF2-40B4-BE49-F238E27FC236}">
                <a16:creationId xmlns:a16="http://schemas.microsoft.com/office/drawing/2014/main" id="{6B2F9C3D-E493-4179-9147-65FFF88A8D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FR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lide Image Placeholder 1">
            <a:extLst>
              <a:ext uri="{FF2B5EF4-FFF2-40B4-BE49-F238E27FC236}">
                <a16:creationId xmlns:a16="http://schemas.microsoft.com/office/drawing/2014/main" id="{E3325625-6D41-424E-91F0-36F35854556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0355" name="Notes Placeholder 2">
            <a:extLst>
              <a:ext uri="{FF2B5EF4-FFF2-40B4-BE49-F238E27FC236}">
                <a16:creationId xmlns:a16="http://schemas.microsoft.com/office/drawing/2014/main" id="{62502ED3-D38C-4792-815C-28F64412477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3556" name="Slide Number Placeholder 3">
            <a:extLst>
              <a:ext uri="{FF2B5EF4-FFF2-40B4-BE49-F238E27FC236}">
                <a16:creationId xmlns:a16="http://schemas.microsoft.com/office/drawing/2014/main" id="{912B48F5-0129-4684-BB81-B0E0066AB32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DD594DF-A776-4D65-A913-D8D11C6F9337}" type="slidenum">
              <a:rPr lang="en-US" altLang="en-US">
                <a:latin typeface="Calibri" panose="020F0502020204030204" pitchFamily="34" charset="0"/>
              </a:rPr>
              <a:pPr eaLnBrk="1" hangingPunct="1"/>
              <a:t>10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Slide Image Placeholder 1">
            <a:extLst>
              <a:ext uri="{FF2B5EF4-FFF2-40B4-BE49-F238E27FC236}">
                <a16:creationId xmlns:a16="http://schemas.microsoft.com/office/drawing/2014/main" id="{A094D08D-A559-4DD6-AEF4-F91A93EA04C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5411" name="Notes Placeholder 2">
            <a:extLst>
              <a:ext uri="{FF2B5EF4-FFF2-40B4-BE49-F238E27FC236}">
                <a16:creationId xmlns:a16="http://schemas.microsoft.com/office/drawing/2014/main" id="{C84478F9-7A74-492F-814F-91957AF655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45412" name="Slide Number Placeholder 3">
            <a:extLst>
              <a:ext uri="{FF2B5EF4-FFF2-40B4-BE49-F238E27FC236}">
                <a16:creationId xmlns:a16="http://schemas.microsoft.com/office/drawing/2014/main" id="{B661C66E-81D5-4E1B-B5C7-21069CE10F6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4135438" y="9105900"/>
            <a:ext cx="3163887" cy="47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497" tIns="48248" rIns="96497" bIns="48248"/>
          <a:lstStyle>
            <a:lvl1pPr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eaLnBrk="1" hangingPunct="1"/>
            <a:fld id="{7BA5E3EE-CC5F-4ED2-862B-A9E137E1C4B0}" type="slidenum">
              <a:rPr lang="en-US" altLang="en-US"/>
              <a:pPr eaLnBrk="1" hangingPunct="1"/>
              <a:t>181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7">
            <a:extLst>
              <a:ext uri="{FF2B5EF4-FFF2-40B4-BE49-F238E27FC236}">
                <a16:creationId xmlns:a16="http://schemas.microsoft.com/office/drawing/2014/main" id="{ADCCB213-804A-44AF-83E1-F747ADB65C48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35438" y="9105900"/>
            <a:ext cx="3163887" cy="47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497" tIns="48248" rIns="96497" bIns="48248"/>
          <a:lstStyle>
            <a:lvl1pPr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eaLnBrk="1" hangingPunct="1"/>
            <a:fld id="{17554FCF-CD13-4D09-A295-D7AEB740D481}" type="slidenum">
              <a:rPr lang="en-US" altLang="en-US"/>
              <a:pPr eaLnBrk="1" hangingPunct="1"/>
              <a:t>182</a:t>
            </a:fld>
            <a:endParaRPr lang="en-US" altLang="en-US"/>
          </a:p>
        </p:txBody>
      </p:sp>
      <p:sp>
        <p:nvSpPr>
          <p:cNvPr id="146435" name="Rectangle 2">
            <a:extLst>
              <a:ext uri="{FF2B5EF4-FFF2-40B4-BE49-F238E27FC236}">
                <a16:creationId xmlns:a16="http://schemas.microsoft.com/office/drawing/2014/main" id="{AEBB6710-0E16-49C1-963A-7240EEB65DA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5713" y="719138"/>
            <a:ext cx="4794250" cy="3595687"/>
          </a:xfrm>
          <a:ln/>
        </p:spPr>
      </p:sp>
      <p:sp>
        <p:nvSpPr>
          <p:cNvPr id="146436" name="Rectangle 3">
            <a:extLst>
              <a:ext uri="{FF2B5EF4-FFF2-40B4-BE49-F238E27FC236}">
                <a16:creationId xmlns:a16="http://schemas.microsoft.com/office/drawing/2014/main" id="{960D2A40-5E13-4C4C-BF58-56FFAA03C2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7">
            <a:extLst>
              <a:ext uri="{FF2B5EF4-FFF2-40B4-BE49-F238E27FC236}">
                <a16:creationId xmlns:a16="http://schemas.microsoft.com/office/drawing/2014/main" id="{876BC5B2-AEB3-4BD2-AB70-06B7378750F8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35438" y="9105900"/>
            <a:ext cx="3163887" cy="47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497" tIns="48248" rIns="96497" bIns="48248"/>
          <a:lstStyle>
            <a:lvl1pPr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eaLnBrk="1" hangingPunct="1"/>
            <a:fld id="{897E865B-9F51-4A1F-B965-E54F3E908F38}" type="slidenum">
              <a:rPr lang="en-US" altLang="en-US"/>
              <a:pPr eaLnBrk="1" hangingPunct="1"/>
              <a:t>183</a:t>
            </a:fld>
            <a:endParaRPr lang="en-US" altLang="en-US"/>
          </a:p>
        </p:txBody>
      </p:sp>
      <p:sp>
        <p:nvSpPr>
          <p:cNvPr id="147459" name="Rectangle 2">
            <a:extLst>
              <a:ext uri="{FF2B5EF4-FFF2-40B4-BE49-F238E27FC236}">
                <a16:creationId xmlns:a16="http://schemas.microsoft.com/office/drawing/2014/main" id="{E38AAA27-0FDF-422B-86C9-C767CC0133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5713" y="719138"/>
            <a:ext cx="4794250" cy="3595687"/>
          </a:xfrm>
          <a:ln/>
        </p:spPr>
      </p:sp>
      <p:sp>
        <p:nvSpPr>
          <p:cNvPr id="147460" name="Rectangle 3">
            <a:extLst>
              <a:ext uri="{FF2B5EF4-FFF2-40B4-BE49-F238E27FC236}">
                <a16:creationId xmlns:a16="http://schemas.microsoft.com/office/drawing/2014/main" id="{DA93675D-5269-41B3-BAE9-A5BE6641C4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269" tIns="45634" rIns="91269" bIns="45634"/>
          <a:lstStyle/>
          <a:p>
            <a:pPr eaLnBrk="1" hangingPunct="1"/>
            <a:endParaRPr lang="en-GB" altLang="en-US"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>
            <a:extLst>
              <a:ext uri="{FF2B5EF4-FFF2-40B4-BE49-F238E27FC236}">
                <a16:creationId xmlns:a16="http://schemas.microsoft.com/office/drawing/2014/main" id="{5E45F40C-68F2-4717-A5BC-80F1F897AABA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35438" y="9105900"/>
            <a:ext cx="3163887" cy="47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497" tIns="48248" rIns="96497" bIns="48248"/>
          <a:lstStyle>
            <a:lvl1pPr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eaLnBrk="1" hangingPunct="1"/>
            <a:fld id="{D15A6E43-A6DB-4205-8341-6AA30F573FFC}" type="slidenum">
              <a:rPr lang="en-US" altLang="en-US"/>
              <a:pPr eaLnBrk="1" hangingPunct="1"/>
              <a:t>186</a:t>
            </a:fld>
            <a:endParaRPr lang="en-US" altLang="en-US"/>
          </a:p>
        </p:txBody>
      </p:sp>
      <p:sp>
        <p:nvSpPr>
          <p:cNvPr id="148483" name="Rectangle 2">
            <a:extLst>
              <a:ext uri="{FF2B5EF4-FFF2-40B4-BE49-F238E27FC236}">
                <a16:creationId xmlns:a16="http://schemas.microsoft.com/office/drawing/2014/main" id="{769D9A0B-19F5-410F-9D65-85B98C30464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5713" y="719138"/>
            <a:ext cx="4794250" cy="3595687"/>
          </a:xfrm>
          <a:ln/>
        </p:spPr>
      </p:sp>
      <p:sp>
        <p:nvSpPr>
          <p:cNvPr id="148484" name="Rectangle 3">
            <a:extLst>
              <a:ext uri="{FF2B5EF4-FFF2-40B4-BE49-F238E27FC236}">
                <a16:creationId xmlns:a16="http://schemas.microsoft.com/office/drawing/2014/main" id="{5C1E59A4-1399-4E46-935C-F01F6B9E5C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269" tIns="45634" rIns="91269" bIns="45634"/>
          <a:lstStyle/>
          <a:p>
            <a:pPr eaLnBrk="1" hangingPunct="1"/>
            <a:endParaRPr lang="en-GB" altLang="en-US"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7">
            <a:extLst>
              <a:ext uri="{FF2B5EF4-FFF2-40B4-BE49-F238E27FC236}">
                <a16:creationId xmlns:a16="http://schemas.microsoft.com/office/drawing/2014/main" id="{BAE49172-FF6B-462C-9985-71C7E1B1FFE3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35438" y="9105900"/>
            <a:ext cx="3163887" cy="47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497" tIns="48248" rIns="96497" bIns="48248"/>
          <a:lstStyle>
            <a:lvl1pPr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eaLnBrk="1" hangingPunct="1"/>
            <a:fld id="{81923899-E977-4000-A91F-39B72408DF21}" type="slidenum">
              <a:rPr lang="en-US" altLang="en-US"/>
              <a:pPr eaLnBrk="1" hangingPunct="1"/>
              <a:t>191</a:t>
            </a:fld>
            <a:endParaRPr lang="en-US" altLang="en-US"/>
          </a:p>
        </p:txBody>
      </p:sp>
      <p:sp>
        <p:nvSpPr>
          <p:cNvPr id="149507" name="Rectangle 2">
            <a:extLst>
              <a:ext uri="{FF2B5EF4-FFF2-40B4-BE49-F238E27FC236}">
                <a16:creationId xmlns:a16="http://schemas.microsoft.com/office/drawing/2014/main" id="{6E78F9B5-359C-4578-ACFD-971D3DFFF76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5713" y="719138"/>
            <a:ext cx="4794250" cy="3595687"/>
          </a:xfrm>
          <a:ln/>
        </p:spPr>
      </p:sp>
      <p:sp>
        <p:nvSpPr>
          <p:cNvPr id="149508" name="Rectangle 3">
            <a:extLst>
              <a:ext uri="{FF2B5EF4-FFF2-40B4-BE49-F238E27FC236}">
                <a16:creationId xmlns:a16="http://schemas.microsoft.com/office/drawing/2014/main" id="{8CC0786C-28F4-47FE-AA95-A170FB89B8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480" tIns="48240" rIns="96480" bIns="48240"/>
          <a:lstStyle/>
          <a:p>
            <a:pPr eaLnBrk="1" hangingPunct="1"/>
            <a:endParaRPr lang="en-GB" altLang="en-US"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7">
            <a:extLst>
              <a:ext uri="{FF2B5EF4-FFF2-40B4-BE49-F238E27FC236}">
                <a16:creationId xmlns:a16="http://schemas.microsoft.com/office/drawing/2014/main" id="{70F4C97E-DD9D-47BC-A2ED-4C31C4A2A2CC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35438" y="9105900"/>
            <a:ext cx="3163887" cy="47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497" tIns="48248" rIns="96497" bIns="48248"/>
          <a:lstStyle>
            <a:lvl1pPr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eaLnBrk="1" hangingPunct="1"/>
            <a:fld id="{3F4FBBEC-BFBD-42F6-AECA-367A0F78AC2A}" type="slidenum">
              <a:rPr lang="en-US" altLang="en-US"/>
              <a:pPr eaLnBrk="1" hangingPunct="1"/>
              <a:t>195</a:t>
            </a:fld>
            <a:endParaRPr lang="en-US" altLang="en-US"/>
          </a:p>
        </p:txBody>
      </p:sp>
      <p:sp>
        <p:nvSpPr>
          <p:cNvPr id="150531" name="Rectangle 2">
            <a:extLst>
              <a:ext uri="{FF2B5EF4-FFF2-40B4-BE49-F238E27FC236}">
                <a16:creationId xmlns:a16="http://schemas.microsoft.com/office/drawing/2014/main" id="{85F9415C-6408-499F-8A36-6777FCCEA49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5713" y="719138"/>
            <a:ext cx="4794250" cy="3595687"/>
          </a:xfrm>
          <a:ln/>
        </p:spPr>
      </p:sp>
      <p:sp>
        <p:nvSpPr>
          <p:cNvPr id="150532" name="Rectangle 3">
            <a:extLst>
              <a:ext uri="{FF2B5EF4-FFF2-40B4-BE49-F238E27FC236}">
                <a16:creationId xmlns:a16="http://schemas.microsoft.com/office/drawing/2014/main" id="{9050C8CC-D0A9-4464-A5DB-07C1A1ADE3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7">
            <a:extLst>
              <a:ext uri="{FF2B5EF4-FFF2-40B4-BE49-F238E27FC236}">
                <a16:creationId xmlns:a16="http://schemas.microsoft.com/office/drawing/2014/main" id="{385E0D4B-D923-483C-9D9E-9F01AE2B9F8F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35438" y="9105900"/>
            <a:ext cx="3163887" cy="47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497" tIns="48248" rIns="96497" bIns="48248"/>
          <a:lstStyle>
            <a:lvl1pPr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eaLnBrk="1" hangingPunct="1"/>
            <a:fld id="{084ADA14-C34D-4A57-98E8-BB43B08E2B4E}" type="slidenum">
              <a:rPr lang="en-US" altLang="en-US"/>
              <a:pPr eaLnBrk="1" hangingPunct="1"/>
              <a:t>213</a:t>
            </a:fld>
            <a:endParaRPr lang="en-US" altLang="en-US"/>
          </a:p>
        </p:txBody>
      </p:sp>
      <p:sp>
        <p:nvSpPr>
          <p:cNvPr id="151555" name="Rectangle 2">
            <a:extLst>
              <a:ext uri="{FF2B5EF4-FFF2-40B4-BE49-F238E27FC236}">
                <a16:creationId xmlns:a16="http://schemas.microsoft.com/office/drawing/2014/main" id="{8F409898-69FD-4F8E-90FF-B6367A601A4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6" name="Rectangle 3">
            <a:extLst>
              <a:ext uri="{FF2B5EF4-FFF2-40B4-BE49-F238E27FC236}">
                <a16:creationId xmlns:a16="http://schemas.microsoft.com/office/drawing/2014/main" id="{A7E71118-E1EB-4CEF-9795-3B8AE89AB6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7">
            <a:extLst>
              <a:ext uri="{FF2B5EF4-FFF2-40B4-BE49-F238E27FC236}">
                <a16:creationId xmlns:a16="http://schemas.microsoft.com/office/drawing/2014/main" id="{022D2A44-252E-4BD6-AC83-2EED116BFC31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35438" y="9105900"/>
            <a:ext cx="3163887" cy="47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497" tIns="48248" rIns="96497" bIns="48248"/>
          <a:lstStyle>
            <a:lvl1pPr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eaLnBrk="1" hangingPunct="1"/>
            <a:fld id="{29141B16-F9EF-4A0F-80D5-87214B2A4225}" type="slidenum">
              <a:rPr lang="en-US" altLang="en-US"/>
              <a:pPr eaLnBrk="1" hangingPunct="1"/>
              <a:t>217</a:t>
            </a:fld>
            <a:endParaRPr lang="en-US" altLang="en-US"/>
          </a:p>
        </p:txBody>
      </p:sp>
      <p:sp>
        <p:nvSpPr>
          <p:cNvPr id="152579" name="Rectangle 2">
            <a:extLst>
              <a:ext uri="{FF2B5EF4-FFF2-40B4-BE49-F238E27FC236}">
                <a16:creationId xmlns:a16="http://schemas.microsoft.com/office/drawing/2014/main" id="{3FC5A660-B71A-46C4-B975-2161FECBCE2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80" name="Rectangle 3">
            <a:extLst>
              <a:ext uri="{FF2B5EF4-FFF2-40B4-BE49-F238E27FC236}">
                <a16:creationId xmlns:a16="http://schemas.microsoft.com/office/drawing/2014/main" id="{E8DC3EA5-D00D-47A7-A9A8-4274309F97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191214" y="262785"/>
            <a:ext cx="8762287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191213" y="262785"/>
            <a:ext cx="8761576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906" y="1536192"/>
            <a:ext cx="5157216" cy="640080"/>
          </a:xfrm>
        </p:spPr>
        <p:txBody>
          <a:bodyPr>
            <a:normAutofit/>
          </a:bodyPr>
          <a:lstStyle>
            <a:lvl1pPr>
              <a:defRPr sz="27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404622" y="2560320"/>
            <a:ext cx="7084314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750"/>
              </a:spcBef>
              <a:spcAft>
                <a:spcPts val="900"/>
              </a:spcAft>
              <a:buNone/>
            </a:pPr>
            <a:r>
              <a:rPr lang="en-US" dirty="0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750"/>
              </a:spcBef>
              <a:spcAft>
                <a:spcPts val="900"/>
              </a:spcAft>
              <a:buNone/>
            </a:pPr>
            <a:r>
              <a:rPr lang="en-US" dirty="0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750"/>
              </a:spcBef>
              <a:spcAft>
                <a:spcPts val="900"/>
              </a:spcAft>
              <a:buNone/>
            </a:pPr>
            <a:r>
              <a:rPr lang="en-US" dirty="0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750"/>
              </a:spcBef>
              <a:spcAft>
                <a:spcPts val="900"/>
              </a:spcAft>
              <a:buNone/>
            </a:pPr>
            <a:r>
              <a:rPr lang="en-US" dirty="0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750"/>
              </a:spcBef>
              <a:spcAft>
                <a:spcPts val="900"/>
              </a:spcAft>
              <a:buNone/>
            </a:pPr>
            <a:r>
              <a:rPr lang="en-US" dirty="0"/>
              <a:t>Fifth level</a:t>
            </a:r>
          </a:p>
        </p:txBody>
      </p:sp>
      <p:sp>
        <p:nvSpPr>
          <p:cNvPr id="11" name="L-shape 10">
            <a:extLst>
              <a:ext uri="{FF2B5EF4-FFF2-40B4-BE49-F238E27FC236}">
                <a16:creationId xmlns:a16="http://schemas.microsoft.com/office/drawing/2014/main" id="{DD51BE57-7D13-D643-B7A8-5D7B5F437ADD}"/>
              </a:ext>
            </a:extLst>
          </p:cNvPr>
          <p:cNvSpPr/>
          <p:nvPr userDrawn="1"/>
        </p:nvSpPr>
        <p:spPr>
          <a:xfrm rot="10800000">
            <a:off x="1916104" y="-2"/>
            <a:ext cx="7227896" cy="5174938"/>
          </a:xfrm>
          <a:prstGeom prst="corner">
            <a:avLst>
              <a:gd name="adj1" fmla="val 1588"/>
              <a:gd name="adj2" fmla="val 1422"/>
            </a:avLst>
          </a:prstGeom>
          <a:solidFill>
            <a:srgbClr val="E4463B"/>
          </a:solidFill>
          <a:ln>
            <a:solidFill>
              <a:srgbClr val="E446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-shape 11">
            <a:extLst>
              <a:ext uri="{FF2B5EF4-FFF2-40B4-BE49-F238E27FC236}">
                <a16:creationId xmlns:a16="http://schemas.microsoft.com/office/drawing/2014/main" id="{31ABB352-5B43-4A4E-8BAD-81E001686E0C}"/>
              </a:ext>
            </a:extLst>
          </p:cNvPr>
          <p:cNvSpPr/>
          <p:nvPr userDrawn="1"/>
        </p:nvSpPr>
        <p:spPr>
          <a:xfrm>
            <a:off x="0" y="1683062"/>
            <a:ext cx="7227896" cy="5174939"/>
          </a:xfrm>
          <a:prstGeom prst="corner">
            <a:avLst>
              <a:gd name="adj1" fmla="val 1588"/>
              <a:gd name="adj2" fmla="val 1422"/>
            </a:avLst>
          </a:prstGeom>
          <a:solidFill>
            <a:srgbClr val="E4463B"/>
          </a:solidFill>
          <a:ln>
            <a:solidFill>
              <a:srgbClr val="E446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0FE6AC9-4632-3B4E-808A-E22675BD8A04}"/>
              </a:ext>
            </a:extLst>
          </p:cNvPr>
          <p:cNvSpPr txBox="1"/>
          <p:nvPr userDrawn="1"/>
        </p:nvSpPr>
        <p:spPr>
          <a:xfrm>
            <a:off x="6303264" y="6569530"/>
            <a:ext cx="2282424" cy="202325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0" indent="0" algn="l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9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COURSE: DM	UNIT: 3        Pg. </a:t>
            </a:r>
            <a:fld id="{9797E4EC-1DFC-48AB-99D7-D9FEFAC238D0}" type="slidenum">
              <a:rPr lang="en-US" sz="900" b="0" kern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n-ea"/>
                <a:cs typeface="Segoe UI" panose="020B0502040204020203" pitchFamily="34" charset="0"/>
              </a:rPr>
              <a:pPr marL="0" indent="0" algn="l">
                <a:lnSpc>
                  <a:spcPct val="100000"/>
                </a:lnSpc>
                <a:spcAft>
                  <a:spcPts val="600"/>
                </a:spcAft>
                <a:buNone/>
              </a:pPr>
              <a:t>‹#›</a:t>
            </a:fld>
            <a:endParaRPr lang="en-US" sz="900" b="0" kern="1200" dirty="0">
              <a:solidFill>
                <a:schemeClr val="tx1">
                  <a:lumMod val="50000"/>
                  <a:lumOff val="50000"/>
                </a:schemeClr>
              </a:solidFill>
              <a:latin typeface="Century Gothic" panose="020B0502020202020204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7828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76400"/>
            <a:ext cx="3962400" cy="4456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0" y="1676400"/>
            <a:ext cx="3962400" cy="4456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FFA1F74-888C-4867-89D7-5DA48738EA8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3F736EA-FE09-491D-93EE-1F336F8FC16F}" type="slidenum">
              <a:rPr lang="zh-CN" altLang="en-GB"/>
              <a:pPr/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514908666"/>
      </p:ext>
    </p:extLst>
  </p:cSld>
  <p:clrMapOvr>
    <a:masterClrMapping/>
  </p:clrMapOvr>
  <p:transition advTm="100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9">
            <a:extLst>
              <a:ext uri="{FF2B5EF4-FFF2-40B4-BE49-F238E27FC236}">
                <a16:creationId xmlns:a16="http://schemas.microsoft.com/office/drawing/2014/main" id="{88242745-31EC-4BCC-8C6B-5DF76D08D259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90">
              <a:extLst>
                <a:ext uri="{FF2B5EF4-FFF2-40B4-BE49-F238E27FC236}">
                  <a16:creationId xmlns:a16="http://schemas.microsoft.com/office/drawing/2014/main" id="{CC818916-6E82-4C08-8866-83BC1238A500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696" y="1979"/>
              <a:ext cx="3132" cy="324"/>
              <a:chOff x="696" y="894"/>
              <a:chExt cx="3132" cy="324"/>
            </a:xfrm>
          </p:grpSpPr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63E026DD-3517-4396-A864-F30817436E18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ltGray">
              <a:xfrm>
                <a:off x="696" y="894"/>
                <a:ext cx="1104" cy="288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6FFC6B33-084B-4BF5-8149-C60B07ADE98A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ltGray">
              <a:xfrm>
                <a:off x="696" y="1122"/>
                <a:ext cx="1440" cy="9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5894A224-1EB4-4A32-9E3E-4092BF3B0600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ltGray">
              <a:xfrm>
                <a:off x="1716" y="1068"/>
                <a:ext cx="2112" cy="108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602A8D2E-6B38-4F1A-B475-3CD0F6B87AC9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ltGray">
              <a:xfrm>
                <a:off x="1713" y="954"/>
                <a:ext cx="1872" cy="144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6" name="Rectangle 56">
              <a:extLst>
                <a:ext uri="{FF2B5EF4-FFF2-40B4-BE49-F238E27FC236}">
                  <a16:creationId xmlns:a16="http://schemas.microsoft.com/office/drawing/2014/main" id="{D464AB6A-4033-4895-A3E7-92A5CA847AF5}"/>
                </a:ext>
              </a:extLst>
            </p:cNvPr>
            <p:cNvSpPr>
              <a:spLocks noChangeArrowheads="1"/>
            </p:cNvSpPr>
            <p:nvPr userDrawn="1"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7" name="Group 2">
              <a:extLst>
                <a:ext uri="{FF2B5EF4-FFF2-40B4-BE49-F238E27FC236}">
                  <a16:creationId xmlns:a16="http://schemas.microsoft.com/office/drawing/2014/main" id="{EB83693E-40D0-4859-B393-0BBD2E2631AA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34" name="Group 3">
                <a:extLst>
                  <a:ext uri="{FF2B5EF4-FFF2-40B4-BE49-F238E27FC236}">
                    <a16:creationId xmlns:a16="http://schemas.microsoft.com/office/drawing/2014/main" id="{9F64D14A-F04F-4C26-9801-A4504D8C70C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65" name="Line 4">
                  <a:extLst>
                    <a:ext uri="{FF2B5EF4-FFF2-40B4-BE49-F238E27FC236}">
                      <a16:creationId xmlns:a16="http://schemas.microsoft.com/office/drawing/2014/main" id="{9DD6474B-1E76-4681-B4C9-02EC3A8E650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66" name="Line 5">
                  <a:extLst>
                    <a:ext uri="{FF2B5EF4-FFF2-40B4-BE49-F238E27FC236}">
                      <a16:creationId xmlns:a16="http://schemas.microsoft.com/office/drawing/2014/main" id="{27EF652F-BE7B-4F74-A8FD-DA32F949B44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67" name="Line 6">
                  <a:extLst>
                    <a:ext uri="{FF2B5EF4-FFF2-40B4-BE49-F238E27FC236}">
                      <a16:creationId xmlns:a16="http://schemas.microsoft.com/office/drawing/2014/main" id="{F961E4C9-532D-41F1-BB19-E32B0335B4F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68" name="Line 7">
                  <a:extLst>
                    <a:ext uri="{FF2B5EF4-FFF2-40B4-BE49-F238E27FC236}">
                      <a16:creationId xmlns:a16="http://schemas.microsoft.com/office/drawing/2014/main" id="{DD67ACA5-FFD8-4ACF-B488-A23BC0EA787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69" name="Line 8">
                  <a:extLst>
                    <a:ext uri="{FF2B5EF4-FFF2-40B4-BE49-F238E27FC236}">
                      <a16:creationId xmlns:a16="http://schemas.microsoft.com/office/drawing/2014/main" id="{1C27AB6F-A7B3-4BB5-8CCF-A6A6EEEE934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70" name="Line 9">
                  <a:extLst>
                    <a:ext uri="{FF2B5EF4-FFF2-40B4-BE49-F238E27FC236}">
                      <a16:creationId xmlns:a16="http://schemas.microsoft.com/office/drawing/2014/main" id="{59DC656A-C3CA-429E-9C0F-45CD6CFC068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71" name="Line 10">
                  <a:extLst>
                    <a:ext uri="{FF2B5EF4-FFF2-40B4-BE49-F238E27FC236}">
                      <a16:creationId xmlns:a16="http://schemas.microsoft.com/office/drawing/2014/main" id="{D9017C59-0AEE-4411-A2E4-B3C06813CBD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72" name="Line 11">
                  <a:extLst>
                    <a:ext uri="{FF2B5EF4-FFF2-40B4-BE49-F238E27FC236}">
                      <a16:creationId xmlns:a16="http://schemas.microsoft.com/office/drawing/2014/main" id="{22C913BE-6E99-41F2-8BA6-57C92C25BD9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73" name="Line 12">
                  <a:extLst>
                    <a:ext uri="{FF2B5EF4-FFF2-40B4-BE49-F238E27FC236}">
                      <a16:creationId xmlns:a16="http://schemas.microsoft.com/office/drawing/2014/main" id="{D277B31F-1CF8-446C-A67A-5DE9F0A296F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74" name="Line 13">
                  <a:extLst>
                    <a:ext uri="{FF2B5EF4-FFF2-40B4-BE49-F238E27FC236}">
                      <a16:creationId xmlns:a16="http://schemas.microsoft.com/office/drawing/2014/main" id="{D111FF12-8DE7-4EE2-916F-35A6C55484A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75" name="Line 14">
                  <a:extLst>
                    <a:ext uri="{FF2B5EF4-FFF2-40B4-BE49-F238E27FC236}">
                      <a16:creationId xmlns:a16="http://schemas.microsoft.com/office/drawing/2014/main" id="{D41A91E1-24B6-407C-A22C-9505E80C798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76" name="Line 15">
                  <a:extLst>
                    <a:ext uri="{FF2B5EF4-FFF2-40B4-BE49-F238E27FC236}">
                      <a16:creationId xmlns:a16="http://schemas.microsoft.com/office/drawing/2014/main" id="{6925A044-3894-4BEC-9E36-300B201F8CE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77" name="Line 16">
                  <a:extLst>
                    <a:ext uri="{FF2B5EF4-FFF2-40B4-BE49-F238E27FC236}">
                      <a16:creationId xmlns:a16="http://schemas.microsoft.com/office/drawing/2014/main" id="{F0319B6E-222C-4EC0-86CA-0383A8CD8CC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78" name="Line 17">
                  <a:extLst>
                    <a:ext uri="{FF2B5EF4-FFF2-40B4-BE49-F238E27FC236}">
                      <a16:creationId xmlns:a16="http://schemas.microsoft.com/office/drawing/2014/main" id="{8B397807-A4A7-4FAB-A518-56E46014747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79" name="Line 18">
                  <a:extLst>
                    <a:ext uri="{FF2B5EF4-FFF2-40B4-BE49-F238E27FC236}">
                      <a16:creationId xmlns:a16="http://schemas.microsoft.com/office/drawing/2014/main" id="{81A668CB-F485-4B52-BF02-7A207886622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80" name="Line 19">
                  <a:extLst>
                    <a:ext uri="{FF2B5EF4-FFF2-40B4-BE49-F238E27FC236}">
                      <a16:creationId xmlns:a16="http://schemas.microsoft.com/office/drawing/2014/main" id="{CC7FF042-329F-414D-A007-5C83226337D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81" name="Line 20">
                  <a:extLst>
                    <a:ext uri="{FF2B5EF4-FFF2-40B4-BE49-F238E27FC236}">
                      <a16:creationId xmlns:a16="http://schemas.microsoft.com/office/drawing/2014/main" id="{EB99BC64-89AB-4B13-A78A-68DC2DDEFF1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82" name="Line 21">
                  <a:extLst>
                    <a:ext uri="{FF2B5EF4-FFF2-40B4-BE49-F238E27FC236}">
                      <a16:creationId xmlns:a16="http://schemas.microsoft.com/office/drawing/2014/main" id="{1CB1EDE5-6D85-4D70-AC33-111B0AEFB63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83" name="Line 22">
                  <a:extLst>
                    <a:ext uri="{FF2B5EF4-FFF2-40B4-BE49-F238E27FC236}">
                      <a16:creationId xmlns:a16="http://schemas.microsoft.com/office/drawing/2014/main" id="{55CB03A9-EB63-4F54-A684-71170E3EA1D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84" name="Line 23">
                  <a:extLst>
                    <a:ext uri="{FF2B5EF4-FFF2-40B4-BE49-F238E27FC236}">
                      <a16:creationId xmlns:a16="http://schemas.microsoft.com/office/drawing/2014/main" id="{C04C39D2-C209-4E87-BF52-A7A32E2895A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85" name="Line 24">
                  <a:extLst>
                    <a:ext uri="{FF2B5EF4-FFF2-40B4-BE49-F238E27FC236}">
                      <a16:creationId xmlns:a16="http://schemas.microsoft.com/office/drawing/2014/main" id="{ADED8453-13C3-4782-A66F-6002E2D0CAF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86" name="Line 25">
                  <a:extLst>
                    <a:ext uri="{FF2B5EF4-FFF2-40B4-BE49-F238E27FC236}">
                      <a16:creationId xmlns:a16="http://schemas.microsoft.com/office/drawing/2014/main" id="{AA298B56-F975-4329-9424-30F5B549292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35" name="Group 26">
                <a:extLst>
                  <a:ext uri="{FF2B5EF4-FFF2-40B4-BE49-F238E27FC236}">
                    <a16:creationId xmlns:a16="http://schemas.microsoft.com/office/drawing/2014/main" id="{2077D20A-0342-4A0C-AB99-588716BB183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36" name="Line 27">
                  <a:extLst>
                    <a:ext uri="{FF2B5EF4-FFF2-40B4-BE49-F238E27FC236}">
                      <a16:creationId xmlns:a16="http://schemas.microsoft.com/office/drawing/2014/main" id="{237E7703-78A6-43C3-9281-5815722A945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7" name="Line 28">
                  <a:extLst>
                    <a:ext uri="{FF2B5EF4-FFF2-40B4-BE49-F238E27FC236}">
                      <a16:creationId xmlns:a16="http://schemas.microsoft.com/office/drawing/2014/main" id="{E390E102-C97C-4488-A91C-505F2CB86CE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8" name="Line 29">
                  <a:extLst>
                    <a:ext uri="{FF2B5EF4-FFF2-40B4-BE49-F238E27FC236}">
                      <a16:creationId xmlns:a16="http://schemas.microsoft.com/office/drawing/2014/main" id="{F38F2ED4-0603-41AE-A490-CE3D2F92148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9" name="Line 30">
                  <a:extLst>
                    <a:ext uri="{FF2B5EF4-FFF2-40B4-BE49-F238E27FC236}">
                      <a16:creationId xmlns:a16="http://schemas.microsoft.com/office/drawing/2014/main" id="{5443AE49-AA1D-4E73-83CD-2B2C032EEA8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0" name="Line 31">
                  <a:extLst>
                    <a:ext uri="{FF2B5EF4-FFF2-40B4-BE49-F238E27FC236}">
                      <a16:creationId xmlns:a16="http://schemas.microsoft.com/office/drawing/2014/main" id="{BFE6DCBF-49A0-49AD-A00B-CB33068D671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1" name="Line 32">
                  <a:extLst>
                    <a:ext uri="{FF2B5EF4-FFF2-40B4-BE49-F238E27FC236}">
                      <a16:creationId xmlns:a16="http://schemas.microsoft.com/office/drawing/2014/main" id="{3AAD4729-0E19-4126-BF0A-9A4AE627881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2" name="Line 33">
                  <a:extLst>
                    <a:ext uri="{FF2B5EF4-FFF2-40B4-BE49-F238E27FC236}">
                      <a16:creationId xmlns:a16="http://schemas.microsoft.com/office/drawing/2014/main" id="{D3D25C12-3462-4663-9CB5-1C6B63AEA91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3" name="Line 34">
                  <a:extLst>
                    <a:ext uri="{FF2B5EF4-FFF2-40B4-BE49-F238E27FC236}">
                      <a16:creationId xmlns:a16="http://schemas.microsoft.com/office/drawing/2014/main" id="{DC0ED180-911F-4099-98EC-DF4835E8EA9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4" name="Line 35">
                  <a:extLst>
                    <a:ext uri="{FF2B5EF4-FFF2-40B4-BE49-F238E27FC236}">
                      <a16:creationId xmlns:a16="http://schemas.microsoft.com/office/drawing/2014/main" id="{2D7CAF4D-800A-4008-A7EE-24A4EDD185F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5" name="Line 36">
                  <a:extLst>
                    <a:ext uri="{FF2B5EF4-FFF2-40B4-BE49-F238E27FC236}">
                      <a16:creationId xmlns:a16="http://schemas.microsoft.com/office/drawing/2014/main" id="{D00219CC-40F0-465A-86A3-371C6FB6475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6" name="Line 37">
                  <a:extLst>
                    <a:ext uri="{FF2B5EF4-FFF2-40B4-BE49-F238E27FC236}">
                      <a16:creationId xmlns:a16="http://schemas.microsoft.com/office/drawing/2014/main" id="{1727D4F1-8907-40EF-8F67-DCBB024063A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7" name="Line 38">
                  <a:extLst>
                    <a:ext uri="{FF2B5EF4-FFF2-40B4-BE49-F238E27FC236}">
                      <a16:creationId xmlns:a16="http://schemas.microsoft.com/office/drawing/2014/main" id="{B04E5635-CB4F-46D0-B622-177674EA8FC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8" name="Line 39">
                  <a:extLst>
                    <a:ext uri="{FF2B5EF4-FFF2-40B4-BE49-F238E27FC236}">
                      <a16:creationId xmlns:a16="http://schemas.microsoft.com/office/drawing/2014/main" id="{70C6B065-DE9A-4842-88C6-2A29BB28710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9" name="Line 40">
                  <a:extLst>
                    <a:ext uri="{FF2B5EF4-FFF2-40B4-BE49-F238E27FC236}">
                      <a16:creationId xmlns:a16="http://schemas.microsoft.com/office/drawing/2014/main" id="{70625155-54B5-4026-B000-27CD83D932A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0" name="Line 41">
                  <a:extLst>
                    <a:ext uri="{FF2B5EF4-FFF2-40B4-BE49-F238E27FC236}">
                      <a16:creationId xmlns:a16="http://schemas.microsoft.com/office/drawing/2014/main" id="{DEA5007A-1E9E-4FA1-8D24-A346633AD62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1" name="Line 42">
                  <a:extLst>
                    <a:ext uri="{FF2B5EF4-FFF2-40B4-BE49-F238E27FC236}">
                      <a16:creationId xmlns:a16="http://schemas.microsoft.com/office/drawing/2014/main" id="{14A8E88F-F304-44F1-999C-5C2E51345A7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2" name="Line 43">
                  <a:extLst>
                    <a:ext uri="{FF2B5EF4-FFF2-40B4-BE49-F238E27FC236}">
                      <a16:creationId xmlns:a16="http://schemas.microsoft.com/office/drawing/2014/main" id="{AC6495F3-A228-43A9-B08C-D8C92ACE994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3" name="Line 44">
                  <a:extLst>
                    <a:ext uri="{FF2B5EF4-FFF2-40B4-BE49-F238E27FC236}">
                      <a16:creationId xmlns:a16="http://schemas.microsoft.com/office/drawing/2014/main" id="{F7F25203-8D31-4AA7-BF1E-5200BA36764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4" name="Line 45">
                  <a:extLst>
                    <a:ext uri="{FF2B5EF4-FFF2-40B4-BE49-F238E27FC236}">
                      <a16:creationId xmlns:a16="http://schemas.microsoft.com/office/drawing/2014/main" id="{FEAD588C-4FE1-41B8-A3D1-2923011CB1D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5" name="Line 46">
                  <a:extLst>
                    <a:ext uri="{FF2B5EF4-FFF2-40B4-BE49-F238E27FC236}">
                      <a16:creationId xmlns:a16="http://schemas.microsoft.com/office/drawing/2014/main" id="{0140B4E8-B01C-4AAE-AB70-1A0CD6F5498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6" name="Line 47">
                  <a:extLst>
                    <a:ext uri="{FF2B5EF4-FFF2-40B4-BE49-F238E27FC236}">
                      <a16:creationId xmlns:a16="http://schemas.microsoft.com/office/drawing/2014/main" id="{7A774369-D0F0-41CB-BCEC-C1D29CF0C55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7" name="Line 48">
                  <a:extLst>
                    <a:ext uri="{FF2B5EF4-FFF2-40B4-BE49-F238E27FC236}">
                      <a16:creationId xmlns:a16="http://schemas.microsoft.com/office/drawing/2014/main" id="{B7E6F935-585D-4FED-B3B0-1C1ABB63845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8" name="Line 49">
                  <a:extLst>
                    <a:ext uri="{FF2B5EF4-FFF2-40B4-BE49-F238E27FC236}">
                      <a16:creationId xmlns:a16="http://schemas.microsoft.com/office/drawing/2014/main" id="{50E9B72A-45B0-49AC-AE78-125806FC44C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9" name="Line 50">
                  <a:extLst>
                    <a:ext uri="{FF2B5EF4-FFF2-40B4-BE49-F238E27FC236}">
                      <a16:creationId xmlns:a16="http://schemas.microsoft.com/office/drawing/2014/main" id="{4D59FD6F-CCE0-46A9-B852-FC6EB80BFF3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60" name="Line 51">
                  <a:extLst>
                    <a:ext uri="{FF2B5EF4-FFF2-40B4-BE49-F238E27FC236}">
                      <a16:creationId xmlns:a16="http://schemas.microsoft.com/office/drawing/2014/main" id="{2165E2A1-14E4-449C-A66E-537C58BB6B3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61" name="Line 52">
                  <a:extLst>
                    <a:ext uri="{FF2B5EF4-FFF2-40B4-BE49-F238E27FC236}">
                      <a16:creationId xmlns:a16="http://schemas.microsoft.com/office/drawing/2014/main" id="{6A830FD4-5472-4BC2-ADB2-7E9D18183AE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62" name="Line 53">
                  <a:extLst>
                    <a:ext uri="{FF2B5EF4-FFF2-40B4-BE49-F238E27FC236}">
                      <a16:creationId xmlns:a16="http://schemas.microsoft.com/office/drawing/2014/main" id="{21912D1A-E381-4129-BD84-04D46CC32CD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63" name="Line 54">
                  <a:extLst>
                    <a:ext uri="{FF2B5EF4-FFF2-40B4-BE49-F238E27FC236}">
                      <a16:creationId xmlns:a16="http://schemas.microsoft.com/office/drawing/2014/main" id="{72DDB44D-EF63-469D-8B6B-CC8A1A2F824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64" name="Line 55">
                  <a:extLst>
                    <a:ext uri="{FF2B5EF4-FFF2-40B4-BE49-F238E27FC236}">
                      <a16:creationId xmlns:a16="http://schemas.microsoft.com/office/drawing/2014/main" id="{06F22F9A-CE05-485A-9F4F-470E06C1727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  <p:grpSp>
          <p:nvGrpSpPr>
            <p:cNvPr id="8" name="Group 63">
              <a:extLst>
                <a:ext uri="{FF2B5EF4-FFF2-40B4-BE49-F238E27FC236}">
                  <a16:creationId xmlns:a16="http://schemas.microsoft.com/office/drawing/2014/main" id="{285CBC68-9B12-4F3B-906C-B052C24AB37F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4512" y="3984"/>
              <a:ext cx="912" cy="288"/>
              <a:chOff x="4512" y="3984"/>
              <a:chExt cx="912" cy="288"/>
            </a:xfrm>
          </p:grpSpPr>
          <p:sp>
            <p:nvSpPr>
              <p:cNvPr id="29" name="Rectangle 64" descr="60%">
                <a:extLst>
                  <a:ext uri="{FF2B5EF4-FFF2-40B4-BE49-F238E27FC236}">
                    <a16:creationId xmlns:a16="http://schemas.microsoft.com/office/drawing/2014/main" id="{BCBA1BF6-DBEA-440D-B5CC-217F2BED070C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ltGray">
              <a:xfrm>
                <a:off x="4560" y="4032"/>
                <a:ext cx="816" cy="192"/>
              </a:xfrm>
              <a:prstGeom prst="rect">
                <a:avLst/>
              </a:prstGeom>
              <a:pattFill prst="pct60">
                <a:fgClr>
                  <a:schemeClr val="folHlink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0" name="Line 65">
                <a:extLst>
                  <a:ext uri="{FF2B5EF4-FFF2-40B4-BE49-F238E27FC236}">
                    <a16:creationId xmlns:a16="http://schemas.microsoft.com/office/drawing/2014/main" id="{C9FB395D-9053-4BE3-9F25-12799EB856C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ltGray">
              <a:xfrm>
                <a:off x="4512" y="4032"/>
                <a:ext cx="912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1" name="Line 66">
                <a:extLst>
                  <a:ext uri="{FF2B5EF4-FFF2-40B4-BE49-F238E27FC236}">
                    <a16:creationId xmlns:a16="http://schemas.microsoft.com/office/drawing/2014/main" id="{F49E7185-E556-41EB-9930-36FCD56302E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ltGray">
              <a:xfrm>
                <a:off x="4512" y="4224"/>
                <a:ext cx="912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2" name="Line 67">
                <a:extLst>
                  <a:ext uri="{FF2B5EF4-FFF2-40B4-BE49-F238E27FC236}">
                    <a16:creationId xmlns:a16="http://schemas.microsoft.com/office/drawing/2014/main" id="{F2159C91-DC3E-47BB-BF65-B88A800168C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ltGray">
              <a:xfrm>
                <a:off x="4560" y="3984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3" name="Line 68">
                <a:extLst>
                  <a:ext uri="{FF2B5EF4-FFF2-40B4-BE49-F238E27FC236}">
                    <a16:creationId xmlns:a16="http://schemas.microsoft.com/office/drawing/2014/main" id="{493A3D3A-45F2-44F5-B62D-72F3114D661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ltGray">
              <a:xfrm>
                <a:off x="5376" y="3984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9" name="Line 80">
              <a:extLst>
                <a:ext uri="{FF2B5EF4-FFF2-40B4-BE49-F238E27FC236}">
                  <a16:creationId xmlns:a16="http://schemas.microsoft.com/office/drawing/2014/main" id="{C8D53E3B-2DA8-42AA-A69D-6A0EDAFE588D}"/>
                </a:ext>
              </a:extLst>
            </p:cNvPr>
            <p:cNvSpPr>
              <a:spLocks noChangeShapeType="1"/>
            </p:cNvSpPr>
            <p:nvPr userDrawn="1"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10" name="Group 106">
              <a:extLst>
                <a:ext uri="{FF2B5EF4-FFF2-40B4-BE49-F238E27FC236}">
                  <a16:creationId xmlns:a16="http://schemas.microsoft.com/office/drawing/2014/main" id="{E7CD3051-F544-4973-827D-6AD0B137020C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261" y="1962"/>
              <a:ext cx="3567" cy="1494"/>
              <a:chOff x="261" y="877"/>
              <a:chExt cx="3567" cy="1494"/>
            </a:xfrm>
          </p:grpSpPr>
          <p:sp>
            <p:nvSpPr>
              <p:cNvPr id="11" name="Line 82">
                <a:extLst>
                  <a:ext uri="{FF2B5EF4-FFF2-40B4-BE49-F238E27FC236}">
                    <a16:creationId xmlns:a16="http://schemas.microsoft.com/office/drawing/2014/main" id="{CBE09630-0576-4BE4-AD9D-A2B2215F0E99}"/>
                  </a:ext>
                </a:extLst>
              </p:cNvPr>
              <p:cNvSpPr>
                <a:spLocks noChangeShapeType="1"/>
              </p:cNvSpPr>
              <p:nvPr/>
            </p:nvSpPr>
            <p:spPr bwMode="ltGray">
              <a:xfrm flipH="1">
                <a:off x="261" y="951"/>
                <a:ext cx="1533" cy="3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2" name="Line 83">
                <a:extLst>
                  <a:ext uri="{FF2B5EF4-FFF2-40B4-BE49-F238E27FC236}">
                    <a16:creationId xmlns:a16="http://schemas.microsoft.com/office/drawing/2014/main" id="{FA83FFB2-B069-4119-A0CA-4570DE367B31}"/>
                  </a:ext>
                </a:extLst>
              </p:cNvPr>
              <p:cNvSpPr>
                <a:spLocks noChangeShapeType="1"/>
              </p:cNvSpPr>
              <p:nvPr/>
            </p:nvSpPr>
            <p:spPr bwMode="ltGray">
              <a:xfrm>
                <a:off x="383" y="879"/>
                <a:ext cx="0" cy="149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3" name="Arc 84">
                <a:extLst>
                  <a:ext uri="{FF2B5EF4-FFF2-40B4-BE49-F238E27FC236}">
                    <a16:creationId xmlns:a16="http://schemas.microsoft.com/office/drawing/2014/main" id="{481EB046-C5A9-4A41-8040-C78D2FA586BD}"/>
                  </a:ext>
                </a:extLst>
              </p:cNvPr>
              <p:cNvSpPr>
                <a:spLocks/>
              </p:cNvSpPr>
              <p:nvPr/>
            </p:nvSpPr>
            <p:spPr bwMode="ltGray">
              <a:xfrm rot="16200000" flipH="1">
                <a:off x="302" y="876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4" name="Arc 91">
                <a:extLst>
                  <a:ext uri="{FF2B5EF4-FFF2-40B4-BE49-F238E27FC236}">
                    <a16:creationId xmlns:a16="http://schemas.microsoft.com/office/drawing/2014/main" id="{A7351CC9-AE5C-4AC9-8C9B-043898016AFC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>
                <a:off x="692" y="895"/>
                <a:ext cx="267" cy="209"/>
              </a:xfrm>
              <a:custGeom>
                <a:avLst/>
                <a:gdLst>
                  <a:gd name="G0" fmla="+- 16787 0 0"/>
                  <a:gd name="G1" fmla="+- 8563 0 0"/>
                  <a:gd name="G2" fmla="+- 21600 0 0"/>
                  <a:gd name="T0" fmla="*/ 36617 w 38387"/>
                  <a:gd name="T1" fmla="*/ 0 h 30163"/>
                  <a:gd name="T2" fmla="*/ 0 w 38387"/>
                  <a:gd name="T3" fmla="*/ 22156 h 30163"/>
                  <a:gd name="T4" fmla="*/ 16787 w 38387"/>
                  <a:gd name="T5" fmla="*/ 8563 h 30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8387" h="30163" fill="none" extrusionOk="0">
                    <a:moveTo>
                      <a:pt x="36617" y="-1"/>
                    </a:moveTo>
                    <a:cubicBezTo>
                      <a:pt x="37784" y="2703"/>
                      <a:pt x="38387" y="5617"/>
                      <a:pt x="38387" y="8563"/>
                    </a:cubicBezTo>
                    <a:cubicBezTo>
                      <a:pt x="38387" y="20492"/>
                      <a:pt x="28716" y="30163"/>
                      <a:pt x="16787" y="30163"/>
                    </a:cubicBezTo>
                    <a:cubicBezTo>
                      <a:pt x="10269" y="30163"/>
                      <a:pt x="4101" y="27220"/>
                      <a:pt x="0" y="22155"/>
                    </a:cubicBezTo>
                  </a:path>
                  <a:path w="38387" h="30163" stroke="0" extrusionOk="0">
                    <a:moveTo>
                      <a:pt x="36617" y="-1"/>
                    </a:moveTo>
                    <a:cubicBezTo>
                      <a:pt x="37784" y="2703"/>
                      <a:pt x="38387" y="5617"/>
                      <a:pt x="38387" y="8563"/>
                    </a:cubicBezTo>
                    <a:cubicBezTo>
                      <a:pt x="38387" y="20492"/>
                      <a:pt x="28716" y="30163"/>
                      <a:pt x="16787" y="30163"/>
                    </a:cubicBezTo>
                    <a:cubicBezTo>
                      <a:pt x="10269" y="30163"/>
                      <a:pt x="4101" y="27220"/>
                      <a:pt x="0" y="22155"/>
                    </a:cubicBezTo>
                    <a:lnTo>
                      <a:pt x="16787" y="8563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5" name="Arc 92">
                <a:extLst>
                  <a:ext uri="{FF2B5EF4-FFF2-40B4-BE49-F238E27FC236}">
                    <a16:creationId xmlns:a16="http://schemas.microsoft.com/office/drawing/2014/main" id="{A7896374-9D3D-42C2-892A-8ECEEEC9304F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 flipV="1">
                <a:off x="834" y="893"/>
                <a:ext cx="288" cy="322"/>
              </a:xfrm>
              <a:custGeom>
                <a:avLst/>
                <a:gdLst>
                  <a:gd name="G0" fmla="+- 21600 0 0"/>
                  <a:gd name="G1" fmla="+- 5361 0 0"/>
                  <a:gd name="G2" fmla="+- 21600 0 0"/>
                  <a:gd name="T0" fmla="*/ 10995 w 21600"/>
                  <a:gd name="T1" fmla="*/ 24179 h 24179"/>
                  <a:gd name="T2" fmla="*/ 676 w 21600"/>
                  <a:gd name="T3" fmla="*/ 0 h 24179"/>
                  <a:gd name="T4" fmla="*/ 21600 w 21600"/>
                  <a:gd name="T5" fmla="*/ 5361 h 24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4179" fill="none" extrusionOk="0">
                    <a:moveTo>
                      <a:pt x="10995" y="24178"/>
                    </a:moveTo>
                    <a:cubicBezTo>
                      <a:pt x="4202" y="20350"/>
                      <a:pt x="0" y="13158"/>
                      <a:pt x="0" y="5361"/>
                    </a:cubicBezTo>
                    <a:cubicBezTo>
                      <a:pt x="-1" y="3552"/>
                      <a:pt x="227" y="1751"/>
                      <a:pt x="675" y="-1"/>
                    </a:cubicBezTo>
                  </a:path>
                  <a:path w="21600" h="24179" stroke="0" extrusionOk="0">
                    <a:moveTo>
                      <a:pt x="10995" y="24178"/>
                    </a:moveTo>
                    <a:cubicBezTo>
                      <a:pt x="4202" y="20350"/>
                      <a:pt x="0" y="13158"/>
                      <a:pt x="0" y="5361"/>
                    </a:cubicBezTo>
                    <a:cubicBezTo>
                      <a:pt x="-1" y="3552"/>
                      <a:pt x="227" y="1751"/>
                      <a:pt x="675" y="-1"/>
                    </a:cubicBezTo>
                    <a:lnTo>
                      <a:pt x="21600" y="5361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6" name="Arc 93">
                <a:extLst>
                  <a:ext uri="{FF2B5EF4-FFF2-40B4-BE49-F238E27FC236}">
                    <a16:creationId xmlns:a16="http://schemas.microsoft.com/office/drawing/2014/main" id="{CB23ADE0-8FDC-4862-B6C7-4E007FE6397C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 flipV="1">
                <a:off x="1124" y="888"/>
                <a:ext cx="288" cy="329"/>
              </a:xfrm>
              <a:custGeom>
                <a:avLst/>
                <a:gdLst>
                  <a:gd name="G0" fmla="+- 0 0 0"/>
                  <a:gd name="G1" fmla="+- 4933 0 0"/>
                  <a:gd name="G2" fmla="+- 21600 0 0"/>
                  <a:gd name="T0" fmla="*/ 21029 w 21600"/>
                  <a:gd name="T1" fmla="*/ 0 h 24653"/>
                  <a:gd name="T2" fmla="*/ 8813 w 21600"/>
                  <a:gd name="T3" fmla="*/ 24653 h 24653"/>
                  <a:gd name="T4" fmla="*/ 0 w 21600"/>
                  <a:gd name="T5" fmla="*/ 4933 h 246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4653" fill="none" extrusionOk="0">
                    <a:moveTo>
                      <a:pt x="21029" y="-1"/>
                    </a:moveTo>
                    <a:cubicBezTo>
                      <a:pt x="21408" y="1616"/>
                      <a:pt x="21600" y="3272"/>
                      <a:pt x="21600" y="4933"/>
                    </a:cubicBezTo>
                    <a:cubicBezTo>
                      <a:pt x="21600" y="13452"/>
                      <a:pt x="16591" y="21176"/>
                      <a:pt x="8813" y="24653"/>
                    </a:cubicBezTo>
                  </a:path>
                  <a:path w="21600" h="24653" stroke="0" extrusionOk="0">
                    <a:moveTo>
                      <a:pt x="21029" y="-1"/>
                    </a:moveTo>
                    <a:cubicBezTo>
                      <a:pt x="21408" y="1616"/>
                      <a:pt x="21600" y="3272"/>
                      <a:pt x="21600" y="4933"/>
                    </a:cubicBezTo>
                    <a:cubicBezTo>
                      <a:pt x="21600" y="13452"/>
                      <a:pt x="16591" y="21176"/>
                      <a:pt x="8813" y="24653"/>
                    </a:cubicBezTo>
                    <a:lnTo>
                      <a:pt x="0" y="4933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7" name="Line 94">
                <a:extLst>
                  <a:ext uri="{FF2B5EF4-FFF2-40B4-BE49-F238E27FC236}">
                    <a16:creationId xmlns:a16="http://schemas.microsoft.com/office/drawing/2014/main" id="{DB54F463-2B62-4786-9C8A-947840361DE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ltGray">
              <a:xfrm flipV="1">
                <a:off x="720" y="891"/>
                <a:ext cx="417" cy="327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8" name="Line 95">
                <a:extLst>
                  <a:ext uri="{FF2B5EF4-FFF2-40B4-BE49-F238E27FC236}">
                    <a16:creationId xmlns:a16="http://schemas.microsoft.com/office/drawing/2014/main" id="{30F04B93-28C8-438F-91B4-7E8A19C1D6F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ltGray">
              <a:xfrm>
                <a:off x="771" y="891"/>
                <a:ext cx="300" cy="324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9" name="Arc 96">
                <a:extLst>
                  <a:ext uri="{FF2B5EF4-FFF2-40B4-BE49-F238E27FC236}">
                    <a16:creationId xmlns:a16="http://schemas.microsoft.com/office/drawing/2014/main" id="{96FECFFD-7C28-4238-B437-B4DE75051636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 flipV="1">
                <a:off x="2708" y="954"/>
                <a:ext cx="727" cy="619"/>
              </a:xfrm>
              <a:custGeom>
                <a:avLst/>
                <a:gdLst>
                  <a:gd name="G0" fmla="+- 18917 0 0"/>
                  <a:gd name="G1" fmla="+- 0 0 0"/>
                  <a:gd name="G2" fmla="+- 21600 0 0"/>
                  <a:gd name="T0" fmla="*/ 4536 w 18917"/>
                  <a:gd name="T1" fmla="*/ 16117 h 16117"/>
                  <a:gd name="T2" fmla="*/ 0 w 18917"/>
                  <a:gd name="T3" fmla="*/ 10426 h 16117"/>
                  <a:gd name="T4" fmla="*/ 18917 w 18917"/>
                  <a:gd name="T5" fmla="*/ 0 h 16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8917" h="16117" fill="none" extrusionOk="0">
                    <a:moveTo>
                      <a:pt x="4536" y="16116"/>
                    </a:moveTo>
                    <a:cubicBezTo>
                      <a:pt x="2713" y="14490"/>
                      <a:pt x="1179" y="12565"/>
                      <a:pt x="-1" y="10426"/>
                    </a:cubicBezTo>
                  </a:path>
                  <a:path w="18917" h="16117" stroke="0" extrusionOk="0">
                    <a:moveTo>
                      <a:pt x="4536" y="16116"/>
                    </a:moveTo>
                    <a:cubicBezTo>
                      <a:pt x="2713" y="14490"/>
                      <a:pt x="1179" y="12565"/>
                      <a:pt x="-1" y="10426"/>
                    </a:cubicBezTo>
                    <a:lnTo>
                      <a:pt x="18917" y="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0" name="Arc 97">
                <a:extLst>
                  <a:ext uri="{FF2B5EF4-FFF2-40B4-BE49-F238E27FC236}">
                    <a16:creationId xmlns:a16="http://schemas.microsoft.com/office/drawing/2014/main" id="{4779D55D-1F4B-457F-A1B9-9A83E98CBF30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>
                <a:off x="3076" y="922"/>
                <a:ext cx="425" cy="215"/>
              </a:xfrm>
              <a:custGeom>
                <a:avLst/>
                <a:gdLst>
                  <a:gd name="G0" fmla="+- 21430 0 0"/>
                  <a:gd name="G1" fmla="+- 0 0 0"/>
                  <a:gd name="G2" fmla="+- 21600 0 0"/>
                  <a:gd name="T0" fmla="*/ 42771 w 42771"/>
                  <a:gd name="T1" fmla="*/ 3334 h 21600"/>
                  <a:gd name="T2" fmla="*/ 0 w 42771"/>
                  <a:gd name="T3" fmla="*/ 2703 h 21600"/>
                  <a:gd name="T4" fmla="*/ 21430 w 42771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771" h="21600" fill="none" extrusionOk="0">
                    <a:moveTo>
                      <a:pt x="42771" y="3334"/>
                    </a:moveTo>
                    <a:cubicBezTo>
                      <a:pt x="41128" y="13848"/>
                      <a:pt x="32072" y="21599"/>
                      <a:pt x="21430" y="21600"/>
                    </a:cubicBezTo>
                    <a:cubicBezTo>
                      <a:pt x="10545" y="21600"/>
                      <a:pt x="1361" y="13501"/>
                      <a:pt x="-1" y="2703"/>
                    </a:cubicBezTo>
                  </a:path>
                  <a:path w="42771" h="21600" stroke="0" extrusionOk="0">
                    <a:moveTo>
                      <a:pt x="42771" y="3334"/>
                    </a:moveTo>
                    <a:cubicBezTo>
                      <a:pt x="41128" y="13848"/>
                      <a:pt x="32072" y="21599"/>
                      <a:pt x="21430" y="21600"/>
                    </a:cubicBezTo>
                    <a:cubicBezTo>
                      <a:pt x="10545" y="21600"/>
                      <a:pt x="1361" y="13501"/>
                      <a:pt x="-1" y="2703"/>
                    </a:cubicBezTo>
                    <a:lnTo>
                      <a:pt x="21430" y="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1" name="Arc 98">
                <a:extLst>
                  <a:ext uri="{FF2B5EF4-FFF2-40B4-BE49-F238E27FC236}">
                    <a16:creationId xmlns:a16="http://schemas.microsoft.com/office/drawing/2014/main" id="{D8D7B617-37E5-46AD-9737-FC2F734D6C93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 flipH="1" flipV="1">
                <a:off x="3441" y="1037"/>
                <a:ext cx="288" cy="144"/>
              </a:xfrm>
              <a:custGeom>
                <a:avLst/>
                <a:gdLst>
                  <a:gd name="G0" fmla="+- 21571 0 0"/>
                  <a:gd name="G1" fmla="+- 0 0 0"/>
                  <a:gd name="G2" fmla="+- 21600 0 0"/>
                  <a:gd name="T0" fmla="*/ 43129 w 43129"/>
                  <a:gd name="T1" fmla="*/ 1348 h 21600"/>
                  <a:gd name="T2" fmla="*/ 0 w 43129"/>
                  <a:gd name="T3" fmla="*/ 1115 h 21600"/>
                  <a:gd name="T4" fmla="*/ 21571 w 43129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29" h="21600" fill="none" extrusionOk="0">
                    <a:moveTo>
                      <a:pt x="43128" y="1347"/>
                    </a:moveTo>
                    <a:cubicBezTo>
                      <a:pt x="42417" y="12731"/>
                      <a:pt x="32976" y="21599"/>
                      <a:pt x="21571" y="21600"/>
                    </a:cubicBezTo>
                    <a:cubicBezTo>
                      <a:pt x="10074" y="21600"/>
                      <a:pt x="593" y="12595"/>
                      <a:pt x="-1" y="1115"/>
                    </a:cubicBezTo>
                  </a:path>
                  <a:path w="43129" h="21600" stroke="0" extrusionOk="0">
                    <a:moveTo>
                      <a:pt x="43128" y="1347"/>
                    </a:moveTo>
                    <a:cubicBezTo>
                      <a:pt x="42417" y="12731"/>
                      <a:pt x="32976" y="21599"/>
                      <a:pt x="21571" y="21600"/>
                    </a:cubicBezTo>
                    <a:cubicBezTo>
                      <a:pt x="10074" y="21600"/>
                      <a:pt x="593" y="12595"/>
                      <a:pt x="-1" y="1115"/>
                    </a:cubicBezTo>
                    <a:lnTo>
                      <a:pt x="21571" y="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2" name="Arc 99">
                <a:extLst>
                  <a:ext uri="{FF2B5EF4-FFF2-40B4-BE49-F238E27FC236}">
                    <a16:creationId xmlns:a16="http://schemas.microsoft.com/office/drawing/2014/main" id="{597F115F-12A0-4CFA-AA7E-B21D979F50CC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 flipH="1" flipV="1">
                <a:off x="2745" y="1045"/>
                <a:ext cx="201" cy="130"/>
              </a:xfrm>
              <a:custGeom>
                <a:avLst/>
                <a:gdLst>
                  <a:gd name="G0" fmla="+- 21600 0 0"/>
                  <a:gd name="G1" fmla="+- 6405 0 0"/>
                  <a:gd name="G2" fmla="+- 21600 0 0"/>
                  <a:gd name="T0" fmla="*/ 42229 w 43200"/>
                  <a:gd name="T1" fmla="*/ 0 h 28005"/>
                  <a:gd name="T2" fmla="*/ 764 w 43200"/>
                  <a:gd name="T3" fmla="*/ 710 h 28005"/>
                  <a:gd name="T4" fmla="*/ 21600 w 43200"/>
                  <a:gd name="T5" fmla="*/ 6405 h 280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8005" fill="none" extrusionOk="0">
                    <a:moveTo>
                      <a:pt x="42228" y="0"/>
                    </a:moveTo>
                    <a:cubicBezTo>
                      <a:pt x="42872" y="2074"/>
                      <a:pt x="43200" y="4233"/>
                      <a:pt x="43200" y="6405"/>
                    </a:cubicBezTo>
                    <a:cubicBezTo>
                      <a:pt x="43200" y="18334"/>
                      <a:pt x="33529" y="28005"/>
                      <a:pt x="21600" y="28005"/>
                    </a:cubicBezTo>
                    <a:cubicBezTo>
                      <a:pt x="9670" y="28005"/>
                      <a:pt x="0" y="18334"/>
                      <a:pt x="0" y="6405"/>
                    </a:cubicBezTo>
                    <a:cubicBezTo>
                      <a:pt x="-1" y="4481"/>
                      <a:pt x="257" y="2565"/>
                      <a:pt x="764" y="710"/>
                    </a:cubicBezTo>
                  </a:path>
                  <a:path w="43200" h="28005" stroke="0" extrusionOk="0">
                    <a:moveTo>
                      <a:pt x="42228" y="0"/>
                    </a:moveTo>
                    <a:cubicBezTo>
                      <a:pt x="42872" y="2074"/>
                      <a:pt x="43200" y="4233"/>
                      <a:pt x="43200" y="6405"/>
                    </a:cubicBezTo>
                    <a:cubicBezTo>
                      <a:pt x="43200" y="18334"/>
                      <a:pt x="33529" y="28005"/>
                      <a:pt x="21600" y="28005"/>
                    </a:cubicBezTo>
                    <a:cubicBezTo>
                      <a:pt x="9670" y="28005"/>
                      <a:pt x="0" y="18334"/>
                      <a:pt x="0" y="6405"/>
                    </a:cubicBezTo>
                    <a:cubicBezTo>
                      <a:pt x="-1" y="4481"/>
                      <a:pt x="257" y="2565"/>
                      <a:pt x="764" y="710"/>
                    </a:cubicBezTo>
                    <a:lnTo>
                      <a:pt x="21600" y="640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3" name="Line 100">
                <a:extLst>
                  <a:ext uri="{FF2B5EF4-FFF2-40B4-BE49-F238E27FC236}">
                    <a16:creationId xmlns:a16="http://schemas.microsoft.com/office/drawing/2014/main" id="{9A9CD63A-25F5-4F42-952C-4D5153D0CBD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ltGray">
              <a:xfrm>
                <a:off x="2784" y="960"/>
                <a:ext cx="219" cy="21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4" name="Line 101">
                <a:extLst>
                  <a:ext uri="{FF2B5EF4-FFF2-40B4-BE49-F238E27FC236}">
                    <a16:creationId xmlns:a16="http://schemas.microsoft.com/office/drawing/2014/main" id="{B215292B-7892-4B90-B962-EF5D613A2A3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ltGray">
              <a:xfrm>
                <a:off x="3282" y="951"/>
                <a:ext cx="300" cy="22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5" name="Line 102">
                <a:extLst>
                  <a:ext uri="{FF2B5EF4-FFF2-40B4-BE49-F238E27FC236}">
                    <a16:creationId xmlns:a16="http://schemas.microsoft.com/office/drawing/2014/main" id="{CE7E4C51-6A4B-4E83-A251-7A973B0EA93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ltGray">
              <a:xfrm flipH="1">
                <a:off x="2976" y="951"/>
                <a:ext cx="300" cy="22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6" name="Line 103">
                <a:extLst>
                  <a:ext uri="{FF2B5EF4-FFF2-40B4-BE49-F238E27FC236}">
                    <a16:creationId xmlns:a16="http://schemas.microsoft.com/office/drawing/2014/main" id="{1EE7C22F-6A53-480C-9302-2D7011148D2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ltGray">
              <a:xfrm>
                <a:off x="3279" y="951"/>
                <a:ext cx="0" cy="22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7" name="Line 104">
                <a:extLst>
                  <a:ext uri="{FF2B5EF4-FFF2-40B4-BE49-F238E27FC236}">
                    <a16:creationId xmlns:a16="http://schemas.microsoft.com/office/drawing/2014/main" id="{AB8991CA-EE9B-4E6B-9148-47B60811CC8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ltGray">
              <a:xfrm>
                <a:off x="3579" y="951"/>
                <a:ext cx="0" cy="297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8" name="Line 105">
                <a:extLst>
                  <a:ext uri="{FF2B5EF4-FFF2-40B4-BE49-F238E27FC236}">
                    <a16:creationId xmlns:a16="http://schemas.microsoft.com/office/drawing/2014/main" id="{62B09850-A06B-4F61-A810-6C9E869EDD3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ltGray">
              <a:xfrm>
                <a:off x="288" y="1176"/>
                <a:ext cx="3540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</p:grpSp>
      <p:sp>
        <p:nvSpPr>
          <p:cNvPr id="33867" name="Rectangle 75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3868" name="Rectangle 76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886200"/>
            <a:ext cx="6400800" cy="17526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1" name="Rectangle 77">
            <a:extLst>
              <a:ext uri="{FF2B5EF4-FFF2-40B4-BE49-F238E27FC236}">
                <a16:creationId xmlns:a16="http://schemas.microsoft.com/office/drawing/2014/main" id="{D0DDF2F3-05D1-4EF7-9232-FA87AFBFBC6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7239000" y="6248400"/>
            <a:ext cx="1339850" cy="457200"/>
          </a:xfrm>
          <a:prstGeom prst="rect">
            <a:avLst/>
          </a:prstGeom>
        </p:spPr>
        <p:txBody>
          <a:bodyPr/>
          <a:lstStyle>
            <a:lvl1pPr algn="ctr">
              <a:defRPr sz="1400"/>
            </a:lvl1pPr>
          </a:lstStyle>
          <a:p>
            <a:pPr>
              <a:defRPr/>
            </a:pPr>
            <a:r>
              <a:rPr lang="en-US"/>
              <a:t>Introduction to OOP</a:t>
            </a:r>
          </a:p>
        </p:txBody>
      </p:sp>
      <p:sp>
        <p:nvSpPr>
          <p:cNvPr id="92" name="Rectangle 78">
            <a:extLst>
              <a:ext uri="{FF2B5EF4-FFF2-40B4-BE49-F238E27FC236}">
                <a16:creationId xmlns:a16="http://schemas.microsoft.com/office/drawing/2014/main" id="{CB6ECFB9-BD4F-4116-A046-887AF21FFC0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en-US"/>
              <a:t>P.Lakshmi</a:t>
            </a:r>
          </a:p>
        </p:txBody>
      </p:sp>
      <p:sp>
        <p:nvSpPr>
          <p:cNvPr id="93" name="Rectangle 79">
            <a:extLst>
              <a:ext uri="{FF2B5EF4-FFF2-40B4-BE49-F238E27FC236}">
                <a16:creationId xmlns:a16="http://schemas.microsoft.com/office/drawing/2014/main" id="{D45DC157-59EF-454C-81F9-D77EA12D231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Page </a:t>
            </a:r>
            <a:fld id="{515C25AE-E3AE-4959-B4AD-0F781C0C8B1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07067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838200" y="1905000"/>
            <a:ext cx="77724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77">
            <a:extLst>
              <a:ext uri="{FF2B5EF4-FFF2-40B4-BE49-F238E27FC236}">
                <a16:creationId xmlns:a16="http://schemas.microsoft.com/office/drawing/2014/main" id="{AC09E5F9-FA53-4ED7-BDBE-C8F93B4341E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OOP</a:t>
            </a:r>
          </a:p>
        </p:txBody>
      </p:sp>
      <p:sp>
        <p:nvSpPr>
          <p:cNvPr id="5" name="Rectangle 78">
            <a:extLst>
              <a:ext uri="{FF2B5EF4-FFF2-40B4-BE49-F238E27FC236}">
                <a16:creationId xmlns:a16="http://schemas.microsoft.com/office/drawing/2014/main" id="{7EBEA40C-1A94-4A2C-80D2-F6F9F4F8D67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352800" y="64008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P.Lakshmi</a:t>
            </a:r>
          </a:p>
        </p:txBody>
      </p:sp>
      <p:sp>
        <p:nvSpPr>
          <p:cNvPr id="6" name="Rectangle 79">
            <a:extLst>
              <a:ext uri="{FF2B5EF4-FFF2-40B4-BE49-F238E27FC236}">
                <a16:creationId xmlns:a16="http://schemas.microsoft.com/office/drawing/2014/main" id="{ED88C07B-927E-4567-8C0B-8137DDFA852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Page </a:t>
            </a:r>
            <a:fld id="{DC6652BE-472E-4DBC-B99A-A10F9968DF8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777635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77">
            <a:extLst>
              <a:ext uri="{FF2B5EF4-FFF2-40B4-BE49-F238E27FC236}">
                <a16:creationId xmlns:a16="http://schemas.microsoft.com/office/drawing/2014/main" id="{279EF4DA-8BF0-4328-998F-95122219696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OOP</a:t>
            </a:r>
          </a:p>
        </p:txBody>
      </p:sp>
      <p:sp>
        <p:nvSpPr>
          <p:cNvPr id="6" name="Rectangle 78">
            <a:extLst>
              <a:ext uri="{FF2B5EF4-FFF2-40B4-BE49-F238E27FC236}">
                <a16:creationId xmlns:a16="http://schemas.microsoft.com/office/drawing/2014/main" id="{61CA328E-D973-4FAF-91BC-93697777BE4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352800" y="64008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P.Lakshmi</a:t>
            </a:r>
          </a:p>
        </p:txBody>
      </p:sp>
      <p:sp>
        <p:nvSpPr>
          <p:cNvPr id="7" name="Rectangle 79">
            <a:extLst>
              <a:ext uri="{FF2B5EF4-FFF2-40B4-BE49-F238E27FC236}">
                <a16:creationId xmlns:a16="http://schemas.microsoft.com/office/drawing/2014/main" id="{99402617-ADE4-4109-A9D9-26F5FD2B8FA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Page </a:t>
            </a:r>
            <a:fld id="{C317A10E-2B62-47F5-9261-89AA52658F4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15334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800600" y="19050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800600" y="40386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77">
            <a:extLst>
              <a:ext uri="{FF2B5EF4-FFF2-40B4-BE49-F238E27FC236}">
                <a16:creationId xmlns:a16="http://schemas.microsoft.com/office/drawing/2014/main" id="{0A80FB2C-E002-4E37-B9FB-BA1347A3937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OOP</a:t>
            </a:r>
          </a:p>
        </p:txBody>
      </p:sp>
      <p:sp>
        <p:nvSpPr>
          <p:cNvPr id="7" name="Rectangle 78">
            <a:extLst>
              <a:ext uri="{FF2B5EF4-FFF2-40B4-BE49-F238E27FC236}">
                <a16:creationId xmlns:a16="http://schemas.microsoft.com/office/drawing/2014/main" id="{FC103D4E-9DC8-4A64-A48A-C3F2E701A97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352800" y="64008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P.Lakshmi</a:t>
            </a:r>
          </a:p>
        </p:txBody>
      </p:sp>
      <p:sp>
        <p:nvSpPr>
          <p:cNvPr id="8" name="Rectangle 79">
            <a:extLst>
              <a:ext uri="{FF2B5EF4-FFF2-40B4-BE49-F238E27FC236}">
                <a16:creationId xmlns:a16="http://schemas.microsoft.com/office/drawing/2014/main" id="{95A01470-3D0C-4C7D-8F39-5C008FDF167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Page </a:t>
            </a:r>
            <a:fld id="{4FA588EB-CE63-4902-9978-9283FA65861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46773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B7B85FB-BE77-4A54-BF87-FDBF0A74D14B}"/>
              </a:ext>
            </a:extLst>
          </p:cNvPr>
          <p:cNvSpPr/>
          <p:nvPr userDrawn="1"/>
        </p:nvSpPr>
        <p:spPr>
          <a:xfrm>
            <a:off x="768096" y="1685235"/>
            <a:ext cx="226771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  <a:latin typeface="Century Gothic" panose="020B0502020202020204" pitchFamily="34" charset="0"/>
              </a:rPr>
              <a:t>DEPT &amp; SEM	: </a:t>
            </a:r>
            <a:br>
              <a:rPr lang="en-US" sz="2000" b="1" dirty="0">
                <a:solidFill>
                  <a:srgbClr val="C00000"/>
                </a:solidFill>
                <a:latin typeface="Century Gothic" panose="020B0502020202020204" pitchFamily="34" charset="0"/>
              </a:rPr>
            </a:br>
            <a:br>
              <a:rPr lang="en-US" sz="2000" b="1" dirty="0">
                <a:solidFill>
                  <a:srgbClr val="FFFF00"/>
                </a:solidFill>
                <a:latin typeface="Century Gothic" panose="020B0502020202020204" pitchFamily="34" charset="0"/>
              </a:rPr>
            </a:br>
            <a:r>
              <a:rPr lang="en-US" sz="2000" b="1" dirty="0">
                <a:solidFill>
                  <a:srgbClr val="C00000"/>
                </a:solidFill>
                <a:latin typeface="Century Gothic" panose="020B0502020202020204" pitchFamily="34" charset="0"/>
              </a:rPr>
              <a:t>SUBJECT NAME	:</a:t>
            </a:r>
            <a:br>
              <a:rPr lang="en-US" sz="2000" b="1" dirty="0">
                <a:solidFill>
                  <a:srgbClr val="C00000"/>
                </a:solidFill>
                <a:latin typeface="Century Gothic" panose="020B0502020202020204" pitchFamily="34" charset="0"/>
              </a:rPr>
            </a:br>
            <a:br>
              <a:rPr lang="en-US" sz="2000" b="1" dirty="0">
                <a:solidFill>
                  <a:srgbClr val="FFFF00"/>
                </a:solidFill>
                <a:latin typeface="Century Gothic" panose="020B0502020202020204" pitchFamily="34" charset="0"/>
              </a:rPr>
            </a:br>
            <a:r>
              <a:rPr lang="en-US" sz="2000" b="1" dirty="0">
                <a:solidFill>
                  <a:srgbClr val="C00000"/>
                </a:solidFill>
                <a:latin typeface="Century Gothic" panose="020B0502020202020204" pitchFamily="34" charset="0"/>
              </a:rPr>
              <a:t>COURSE CODE	:</a:t>
            </a:r>
            <a:br>
              <a:rPr lang="en-US" sz="2000" b="1" dirty="0">
                <a:solidFill>
                  <a:srgbClr val="C00000"/>
                </a:solidFill>
                <a:latin typeface="Century Gothic" panose="020B0502020202020204" pitchFamily="34" charset="0"/>
              </a:rPr>
            </a:br>
            <a:br>
              <a:rPr lang="en-US" sz="2000" b="1" dirty="0">
                <a:solidFill>
                  <a:srgbClr val="C00000"/>
                </a:solidFill>
                <a:latin typeface="Century Gothic" panose="020B0502020202020204" pitchFamily="34" charset="0"/>
              </a:rPr>
            </a:br>
            <a:r>
              <a:rPr lang="en-US" sz="2000" b="1" dirty="0">
                <a:solidFill>
                  <a:srgbClr val="C00000"/>
                </a:solidFill>
                <a:latin typeface="Century Gothic" panose="020B0502020202020204" pitchFamily="34" charset="0"/>
              </a:rPr>
              <a:t>UNIT		:</a:t>
            </a:r>
            <a:br>
              <a:rPr lang="en-US" sz="2000" b="1" dirty="0">
                <a:solidFill>
                  <a:srgbClr val="C00000"/>
                </a:solidFill>
                <a:latin typeface="Century Gothic" panose="020B0502020202020204" pitchFamily="34" charset="0"/>
              </a:rPr>
            </a:br>
            <a:br>
              <a:rPr lang="en-US" sz="2000" b="1" dirty="0">
                <a:solidFill>
                  <a:srgbClr val="C00000"/>
                </a:solidFill>
                <a:latin typeface="Century Gothic" panose="020B0502020202020204" pitchFamily="34" charset="0"/>
              </a:rPr>
            </a:br>
            <a:r>
              <a:rPr lang="en-US" sz="2000" b="1" dirty="0">
                <a:solidFill>
                  <a:srgbClr val="C00000"/>
                </a:solidFill>
                <a:latin typeface="Century Gothic" panose="020B0502020202020204" pitchFamily="34" charset="0"/>
              </a:rPr>
              <a:t>PREPARED BY	:</a:t>
            </a:r>
            <a:endParaRPr lang="en-IN" sz="2000" dirty="0"/>
          </a:p>
        </p:txBody>
      </p:sp>
      <p:sp>
        <p:nvSpPr>
          <p:cNvPr id="9" name="L-shape 8">
            <a:extLst>
              <a:ext uri="{FF2B5EF4-FFF2-40B4-BE49-F238E27FC236}">
                <a16:creationId xmlns:a16="http://schemas.microsoft.com/office/drawing/2014/main" id="{1E7C5966-CFE5-604F-8AE4-1C7E7F09D6E0}"/>
              </a:ext>
            </a:extLst>
          </p:cNvPr>
          <p:cNvSpPr/>
          <p:nvPr userDrawn="1"/>
        </p:nvSpPr>
        <p:spPr>
          <a:xfrm rot="10800000">
            <a:off x="1916104" y="-2"/>
            <a:ext cx="7227896" cy="5174938"/>
          </a:xfrm>
          <a:prstGeom prst="corner">
            <a:avLst>
              <a:gd name="adj1" fmla="val 1588"/>
              <a:gd name="adj2" fmla="val 1422"/>
            </a:avLst>
          </a:prstGeom>
          <a:solidFill>
            <a:srgbClr val="E4463B"/>
          </a:solidFill>
          <a:ln>
            <a:solidFill>
              <a:srgbClr val="E446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-shape 9">
            <a:extLst>
              <a:ext uri="{FF2B5EF4-FFF2-40B4-BE49-F238E27FC236}">
                <a16:creationId xmlns:a16="http://schemas.microsoft.com/office/drawing/2014/main" id="{D6E4C64B-C13B-2142-8A2B-CBB52E4C3075}"/>
              </a:ext>
            </a:extLst>
          </p:cNvPr>
          <p:cNvSpPr/>
          <p:nvPr userDrawn="1"/>
        </p:nvSpPr>
        <p:spPr>
          <a:xfrm>
            <a:off x="0" y="1683062"/>
            <a:ext cx="7227896" cy="5174939"/>
          </a:xfrm>
          <a:prstGeom prst="corner">
            <a:avLst>
              <a:gd name="adj1" fmla="val 1588"/>
              <a:gd name="adj2" fmla="val 1422"/>
            </a:avLst>
          </a:prstGeom>
          <a:solidFill>
            <a:srgbClr val="E4463B"/>
          </a:solidFill>
          <a:ln>
            <a:solidFill>
              <a:srgbClr val="E446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269062-7BE6-8A4A-A724-D337344B8317}"/>
              </a:ext>
            </a:extLst>
          </p:cNvPr>
          <p:cNvSpPr txBox="1"/>
          <p:nvPr userDrawn="1"/>
        </p:nvSpPr>
        <p:spPr>
          <a:xfrm>
            <a:off x="6303264" y="6569530"/>
            <a:ext cx="2282424" cy="202325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0" indent="0" algn="l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9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COURSE: DM	UNIT: 3        Pg. </a:t>
            </a:r>
            <a:fld id="{9797E4EC-1DFC-48AB-99D7-D9FEFAC238D0}" type="slidenum">
              <a:rPr lang="en-US" sz="900" b="0" kern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n-ea"/>
                <a:cs typeface="Segoe UI" panose="020B0502040204020203" pitchFamily="34" charset="0"/>
              </a:rPr>
              <a:pPr marL="0" indent="0" algn="l">
                <a:lnSpc>
                  <a:spcPct val="100000"/>
                </a:lnSpc>
                <a:spcAft>
                  <a:spcPts val="600"/>
                </a:spcAft>
                <a:buNone/>
              </a:pPr>
              <a:t>‹#›</a:t>
            </a:fld>
            <a:endParaRPr lang="en-US" sz="900" b="0" kern="1200" dirty="0">
              <a:solidFill>
                <a:schemeClr val="tx1">
                  <a:lumMod val="50000"/>
                  <a:lumOff val="50000"/>
                </a:schemeClr>
              </a:solidFill>
              <a:latin typeface="Century Gothic" panose="020B0502020202020204" pitchFamily="34" charset="0"/>
              <a:ea typeface="+mn-ea"/>
              <a:cs typeface="Segoe UI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0BD1FF6-9A9E-413A-B199-BCFFD4E8781A}"/>
              </a:ext>
            </a:extLst>
          </p:cNvPr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29341" y="125559"/>
            <a:ext cx="1771650" cy="6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146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9B673-4507-4B72-871E-001890787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325" y="1604211"/>
            <a:ext cx="8237348" cy="4572752"/>
          </a:xfrm>
        </p:spPr>
        <p:txBody>
          <a:bodyPr>
            <a:normAutofit/>
          </a:bodyPr>
          <a:lstStyle>
            <a:lvl1pPr marL="0" indent="0">
              <a:spcAft>
                <a:spcPts val="900"/>
              </a:spcAft>
              <a:buSzPct val="25000"/>
              <a:buFont typeface="Segoe UI" panose="020B0502040204020203" pitchFamily="34" charset="0"/>
              <a:buChar char=" "/>
              <a:defRPr sz="1800"/>
            </a:lvl1pPr>
            <a:lvl2pPr marL="301229" indent="5954">
              <a:spcBef>
                <a:spcPts val="450"/>
              </a:spcBef>
              <a:spcAft>
                <a:spcPts val="900"/>
              </a:spcAft>
              <a:buFont typeface="Segoe UI" panose="020B0502040204020203" pitchFamily="34" charset="0"/>
              <a:buChar char=" "/>
              <a:defRPr sz="1600"/>
            </a:lvl2pPr>
            <a:lvl3pPr marL="857250" indent="-171450">
              <a:buFont typeface="Segoe UI" panose="020B0502040204020203" pitchFamily="34" charset="0"/>
              <a:buChar char=" "/>
              <a:defRPr/>
            </a:lvl3pPr>
            <a:lvl4pPr marL="1200150" indent="-171450">
              <a:buFont typeface="Segoe UI" panose="020B0502040204020203" pitchFamily="34" charset="0"/>
              <a:buChar char=" "/>
              <a:defRPr/>
            </a:lvl4pPr>
            <a:lvl5pPr marL="1543050" indent="-17145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8B3D87-1DFC-FB4B-86C4-56BD0C24394E}"/>
              </a:ext>
            </a:extLst>
          </p:cNvPr>
          <p:cNvSpPr txBox="1"/>
          <p:nvPr userDrawn="1"/>
        </p:nvSpPr>
        <p:spPr>
          <a:xfrm>
            <a:off x="6541477" y="6506308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endParaRPr lang="en-US" sz="12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333072-E0D0-1E43-8862-0555F08CD556}"/>
              </a:ext>
            </a:extLst>
          </p:cNvPr>
          <p:cNvSpPr txBox="1"/>
          <p:nvPr userDrawn="1"/>
        </p:nvSpPr>
        <p:spPr>
          <a:xfrm>
            <a:off x="8311662" y="433754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endParaRPr lang="en-US" sz="12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FA204DBC-7244-2648-BCE5-3CD8071A7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53514"/>
            <a:ext cx="6599246" cy="47991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sz="220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10340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9B673-4507-4B72-871E-001890787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325" y="1604211"/>
            <a:ext cx="8237348" cy="4572752"/>
          </a:xfrm>
        </p:spPr>
        <p:txBody>
          <a:bodyPr/>
          <a:lstStyle>
            <a:lvl1pPr marL="0" indent="0">
              <a:spcAft>
                <a:spcPts val="900"/>
              </a:spcAft>
              <a:buSzPct val="25000"/>
              <a:buFont typeface="Segoe UI" panose="020B0502040204020203" pitchFamily="34" charset="0"/>
              <a:buChar char=" "/>
              <a:defRPr sz="1800"/>
            </a:lvl1pPr>
            <a:lvl2pPr marL="301229" indent="5954">
              <a:spcBef>
                <a:spcPts val="450"/>
              </a:spcBef>
              <a:spcAft>
                <a:spcPts val="900"/>
              </a:spcAft>
              <a:buFont typeface="Segoe UI" panose="020B0502040204020203" pitchFamily="34" charset="0"/>
              <a:buChar char=" "/>
              <a:defRPr sz="1400"/>
            </a:lvl2pPr>
            <a:lvl3pPr marL="857250" indent="-171450">
              <a:buFont typeface="Segoe UI" panose="020B0502040204020203" pitchFamily="34" charset="0"/>
              <a:buChar char=" "/>
              <a:defRPr/>
            </a:lvl3pPr>
            <a:lvl4pPr marL="1200150" indent="-171450">
              <a:buFont typeface="Segoe UI" panose="020B0502040204020203" pitchFamily="34" charset="0"/>
              <a:buChar char=" "/>
              <a:defRPr/>
            </a:lvl4pPr>
            <a:lvl5pPr marL="1543050" indent="-17145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E04E79F9-AA71-A540-8584-DE923C8C9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53514"/>
            <a:ext cx="6599246" cy="47991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sz="220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0465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D47175-944E-463B-ABBB-06669A473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146" y="1507068"/>
            <a:ext cx="3541418" cy="4669896"/>
          </a:xfrm>
        </p:spPr>
        <p:txBody>
          <a:bodyPr anchor="ctr">
            <a:normAutofit/>
          </a:bodyPr>
          <a:lstStyle>
            <a:lvl1pPr marL="0" indent="0" algn="l">
              <a:lnSpc>
                <a:spcPct val="150000"/>
              </a:lnSpc>
              <a:spcAft>
                <a:spcPts val="9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301229" indent="5954" algn="l">
              <a:spcBef>
                <a:spcPts val="450"/>
              </a:spcBef>
              <a:spcAft>
                <a:spcPts val="900"/>
              </a:spcAft>
              <a:buFont typeface="Segoe UI" panose="020B0502040204020203" pitchFamily="34" charset="0"/>
              <a:buChar char=" "/>
              <a:defRPr sz="1200"/>
            </a:lvl2pPr>
            <a:lvl3pPr marL="857250" indent="-171450">
              <a:buFont typeface="Segoe UI" panose="020B0502040204020203" pitchFamily="34" charset="0"/>
              <a:buChar char=" "/>
              <a:defRPr/>
            </a:lvl3pPr>
            <a:lvl4pPr marL="1200150" indent="-171450">
              <a:buFont typeface="Segoe UI" panose="020B0502040204020203" pitchFamily="34" charset="0"/>
              <a:buChar char=" "/>
              <a:defRPr/>
            </a:lvl4pPr>
            <a:lvl5pPr marL="1543050" indent="-17145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40725B0-0DB7-41CE-9C4C-39E8D0F6325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987636" y="1507068"/>
            <a:ext cx="3666946" cy="4669896"/>
          </a:xfrm>
        </p:spPr>
        <p:txBody>
          <a:bodyPr anchor="ctr">
            <a:normAutofit/>
          </a:bodyPr>
          <a:lstStyle>
            <a:lvl1pPr marL="0" indent="0">
              <a:spcAft>
                <a:spcPts val="9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301229" indent="5954">
              <a:spcBef>
                <a:spcPts val="450"/>
              </a:spcBef>
              <a:spcAft>
                <a:spcPts val="900"/>
              </a:spcAft>
              <a:buFont typeface="Segoe UI" panose="020B0502040204020203" pitchFamily="34" charset="0"/>
              <a:buChar char=" "/>
              <a:defRPr sz="1200"/>
            </a:lvl2pPr>
            <a:lvl3pPr marL="857250" indent="-171450">
              <a:buFont typeface="Segoe UI" panose="020B0502040204020203" pitchFamily="34" charset="0"/>
              <a:buChar char=" "/>
              <a:defRPr/>
            </a:lvl3pPr>
            <a:lvl4pPr marL="1200150" indent="-171450">
              <a:buFont typeface="Segoe UI" panose="020B0502040204020203" pitchFamily="34" charset="0"/>
              <a:buChar char=" "/>
              <a:defRPr/>
            </a:lvl4pPr>
            <a:lvl5pPr marL="1543050" indent="-17145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0C77CC4A-4D56-0E48-9BCA-04D20CF4F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53514"/>
            <a:ext cx="6599246" cy="47991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sz="220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49444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CBB79B3E-720D-8E45-9440-316F5C59F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53514"/>
            <a:ext cx="6599246" cy="47991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sz="220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3501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6675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9C6D0009-3CE8-499C-BD35-A0565B7DF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6060DC-D011-4C89-BE41-C142BCB7A9C0}" type="datetimeFigureOut">
              <a:rPr lang="en-US"/>
              <a:pPr>
                <a:defRPr/>
              </a:pPr>
              <a:t>8/1/2020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D7ECE298-3FC2-4DF9-9776-A0560219F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BDFBFE7-5FC5-4D37-AE69-C526380C2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319FBD-4B5E-412D-81F6-295DFBCF1D4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69639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9" name="Rectangle 9"/>
          <p:cNvSpPr>
            <a:spLocks noGrp="1" noChangeArrowheads="1"/>
          </p:cNvSpPr>
          <p:nvPr>
            <p:ph type="ctrTitle"/>
          </p:nvPr>
        </p:nvSpPr>
        <p:spPr>
          <a:xfrm>
            <a:off x="838200" y="2057400"/>
            <a:ext cx="7772400" cy="1143000"/>
          </a:xfrm>
          <a:noFill/>
        </p:spPr>
        <p:txBody>
          <a:bodyPr anchor="b"/>
          <a:lstStyle>
            <a:lvl1pPr>
              <a:defRPr/>
            </a:lvl1pPr>
          </a:lstStyle>
          <a:p>
            <a:r>
              <a:rPr lang="en-GB" altLang="zh-CN"/>
              <a:t>Click to edit Master title style</a:t>
            </a:r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8E31BB32-32FB-420D-A95C-31D4B488134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7239000" y="63246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B0D6E50-DD92-4857-9044-AEE943D3F301}" type="slidenum">
              <a:rPr lang="zh-CN" altLang="en-GB"/>
              <a:pPr/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158102680"/>
      </p:ext>
    </p:extLst>
  </p:cSld>
  <p:clrMapOvr>
    <a:masterClrMapping/>
  </p:clrMapOvr>
  <p:transition advTm="100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AFE014-E3CD-4B9A-A705-F1CADD8F4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53514"/>
            <a:ext cx="6599246" cy="47991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ADE5F7-8A52-43AD-8F30-F13CF54506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32A06DA-7FF5-4DDE-94D0-63A83DB241E8}"/>
              </a:ext>
            </a:extLst>
          </p:cNvPr>
          <p:cNvCxnSpPr>
            <a:cxnSpLocks/>
          </p:cNvCxnSpPr>
          <p:nvPr userDrawn="1"/>
        </p:nvCxnSpPr>
        <p:spPr>
          <a:xfrm>
            <a:off x="49203" y="685799"/>
            <a:ext cx="7215637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BC0CD5C-12EC-433F-86F9-93766F08CADE}"/>
              </a:ext>
            </a:extLst>
          </p:cNvPr>
          <p:cNvSpPr txBox="1"/>
          <p:nvPr userDrawn="1"/>
        </p:nvSpPr>
        <p:spPr>
          <a:xfrm>
            <a:off x="9020908" y="1196391"/>
            <a:ext cx="685800" cy="914400"/>
          </a:xfrm>
          <a:prstGeom prst="rect">
            <a:avLst/>
          </a:prstGeom>
        </p:spPr>
        <p:txBody>
          <a:bodyPr vert="horz" wrap="none" lIns="68580" tIns="34290" rIns="68580" bIns="34290" rtlCol="0">
            <a:noAutofit/>
          </a:bodyPr>
          <a:lstStyle/>
          <a:p>
            <a:pPr marL="0" indent="0" algn="l">
              <a:lnSpc>
                <a:spcPts val="1350"/>
              </a:lnSpc>
              <a:spcAft>
                <a:spcPts val="450"/>
              </a:spcAft>
              <a:buNone/>
            </a:pPr>
            <a:endParaRPr lang="en-IN" sz="9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784202-F930-4423-90C1-321CCDE04C24}"/>
              </a:ext>
            </a:extLst>
          </p:cNvPr>
          <p:cNvSpPr txBox="1"/>
          <p:nvPr userDrawn="1"/>
        </p:nvSpPr>
        <p:spPr>
          <a:xfrm>
            <a:off x="8820883" y="448628"/>
            <a:ext cx="309929" cy="228600"/>
          </a:xfrm>
          <a:prstGeom prst="rect">
            <a:avLst/>
          </a:prstGeom>
        </p:spPr>
        <p:txBody>
          <a:bodyPr vert="horz" wrap="square" lIns="68580" tIns="34290" rIns="68580" bIns="34290" rtlCol="0">
            <a:noAutofit/>
          </a:bodyPr>
          <a:lstStyle/>
          <a:p>
            <a:pPr marL="0" indent="0" algn="l">
              <a:lnSpc>
                <a:spcPts val="1350"/>
              </a:lnSpc>
              <a:spcAft>
                <a:spcPts val="450"/>
              </a:spcAft>
              <a:buNone/>
            </a:pPr>
            <a:endParaRPr lang="en-IN" sz="788" b="1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L-shape 3">
            <a:extLst>
              <a:ext uri="{FF2B5EF4-FFF2-40B4-BE49-F238E27FC236}">
                <a16:creationId xmlns:a16="http://schemas.microsoft.com/office/drawing/2014/main" id="{62A75336-BC13-4240-AE0A-CE061945C44F}"/>
              </a:ext>
            </a:extLst>
          </p:cNvPr>
          <p:cNvSpPr/>
          <p:nvPr userDrawn="1"/>
        </p:nvSpPr>
        <p:spPr>
          <a:xfrm rot="10800000">
            <a:off x="1916104" y="-2"/>
            <a:ext cx="7227896" cy="5174938"/>
          </a:xfrm>
          <a:prstGeom prst="corner">
            <a:avLst>
              <a:gd name="adj1" fmla="val 1588"/>
              <a:gd name="adj2" fmla="val 1422"/>
            </a:avLst>
          </a:prstGeom>
          <a:solidFill>
            <a:srgbClr val="E4463B"/>
          </a:solidFill>
          <a:ln>
            <a:solidFill>
              <a:srgbClr val="E446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-shape 11">
            <a:extLst>
              <a:ext uri="{FF2B5EF4-FFF2-40B4-BE49-F238E27FC236}">
                <a16:creationId xmlns:a16="http://schemas.microsoft.com/office/drawing/2014/main" id="{75EC54BC-F7B2-F240-9F20-8FB9FE0A0321}"/>
              </a:ext>
            </a:extLst>
          </p:cNvPr>
          <p:cNvSpPr/>
          <p:nvPr userDrawn="1"/>
        </p:nvSpPr>
        <p:spPr>
          <a:xfrm>
            <a:off x="0" y="1683062"/>
            <a:ext cx="7227896" cy="5174939"/>
          </a:xfrm>
          <a:prstGeom prst="corner">
            <a:avLst>
              <a:gd name="adj1" fmla="val 1588"/>
              <a:gd name="adj2" fmla="val 1422"/>
            </a:avLst>
          </a:prstGeom>
          <a:solidFill>
            <a:srgbClr val="E4463B"/>
          </a:solidFill>
          <a:ln>
            <a:solidFill>
              <a:srgbClr val="E446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B000DB9-53A1-F94D-A904-174EF922A3AF}"/>
              </a:ext>
            </a:extLst>
          </p:cNvPr>
          <p:cNvSpPr txBox="1"/>
          <p:nvPr userDrawn="1"/>
        </p:nvSpPr>
        <p:spPr>
          <a:xfrm>
            <a:off x="6303264" y="6569530"/>
            <a:ext cx="2282424" cy="202325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0" indent="0" algn="l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9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COURSE: DM	UNIT: 3        Pg. </a:t>
            </a:r>
            <a:fld id="{9797E4EC-1DFC-48AB-99D7-D9FEFAC238D0}" type="slidenum">
              <a:rPr lang="en-US" sz="900" b="0" kern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n-ea"/>
                <a:cs typeface="Segoe UI" panose="020B0502040204020203" pitchFamily="34" charset="0"/>
              </a:rPr>
              <a:pPr marL="0" indent="0" algn="l">
                <a:lnSpc>
                  <a:spcPct val="100000"/>
                </a:lnSpc>
                <a:spcAft>
                  <a:spcPts val="600"/>
                </a:spcAft>
                <a:buNone/>
              </a:pPr>
              <a:t>‹#›</a:t>
            </a:fld>
            <a:endParaRPr lang="en-US" sz="900" b="0" kern="1200" dirty="0">
              <a:solidFill>
                <a:schemeClr val="tx1">
                  <a:lumMod val="50000"/>
                  <a:lumOff val="50000"/>
                </a:schemeClr>
              </a:solidFill>
              <a:latin typeface="Century Gothic" panose="020B0502020202020204" pitchFamily="34" charset="0"/>
              <a:ea typeface="+mn-ea"/>
              <a:cs typeface="Segoe UI" panose="020B0502040204020203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FA8D5F6-46C4-4914-96B0-41DC68AC3AF0}"/>
              </a:ext>
            </a:extLst>
          </p:cNvPr>
          <p:cNvPicPr>
            <a:picLocks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29341" y="125559"/>
            <a:ext cx="1771650" cy="6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514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50" r:id="rId3"/>
    <p:sldLayoutId id="2147483663" r:id="rId4"/>
    <p:sldLayoutId id="2147483652" r:id="rId5"/>
    <p:sldLayoutId id="2147483661" r:id="rId6"/>
    <p:sldLayoutId id="2147483655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lang="en-US" sz="2100" b="1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3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3.xml"/></Relationships>
</file>

<file path=ppt/slides/_rels/slide1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8.xml"/></Relationships>
</file>

<file path=ppt/slides/_rels/slide18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2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.xml"/><Relationship Id="rId4" Type="http://schemas.openxmlformats.org/officeDocument/2006/relationships/image" Target="../media/image3.png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3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4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3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8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3.xml"/></Relationships>
</file>

<file path=ppt/slides/_rels/slide2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3.xml"/></Relationships>
</file>

<file path=ppt/slides/_rels/slide2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0FE0F52F-ADF1-4011-A51B-92383D0AB7F8}"/>
              </a:ext>
            </a:extLst>
          </p:cNvPr>
          <p:cNvSpPr txBox="1">
            <a:spLocks/>
          </p:cNvSpPr>
          <p:nvPr/>
        </p:nvSpPr>
        <p:spPr>
          <a:xfrm>
            <a:off x="6058321" y="5000625"/>
            <a:ext cx="2820554" cy="76542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kern="1200">
                <a:solidFill>
                  <a:schemeClr val="bg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u="sng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306FF7B-CE5D-415D-9BFF-73E8C6A6585E}"/>
              </a:ext>
            </a:extLst>
          </p:cNvPr>
          <p:cNvSpPr txBox="1"/>
          <p:nvPr/>
        </p:nvSpPr>
        <p:spPr>
          <a:xfrm>
            <a:off x="2813747" y="1772129"/>
            <a:ext cx="5866957" cy="2885215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r>
              <a:rPr lang="en-IN" sz="2000" b="1" dirty="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IT &amp; I SEM</a:t>
            </a:r>
          </a:p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endParaRPr lang="en-IN" sz="2000" b="1" i="1" dirty="0">
              <a:solidFill>
                <a:srgbClr val="00B0F0"/>
              </a:solidFill>
              <a:latin typeface="Century Gothic" panose="020B0502020202020204" pitchFamily="34" charset="0"/>
              <a:cs typeface="Segoe UI" panose="020B0502040204020203" pitchFamily="34" charset="0"/>
            </a:endParaRPr>
          </a:p>
          <a:p>
            <a:pPr>
              <a:lnSpc>
                <a:spcPts val="1800"/>
              </a:lnSpc>
              <a:spcAft>
                <a:spcPts val="600"/>
              </a:spcAft>
            </a:pPr>
            <a:r>
              <a:rPr lang="en-IN" sz="2000" b="1" dirty="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Object Oriented Programming through Java</a:t>
            </a:r>
          </a:p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endParaRPr lang="en-IN" sz="2000" b="1" i="1" dirty="0">
              <a:solidFill>
                <a:srgbClr val="00B0F0"/>
              </a:solidFill>
              <a:latin typeface="Century Gothic" panose="020B0502020202020204" pitchFamily="34" charset="0"/>
              <a:cs typeface="Segoe UI" panose="020B0502040204020203" pitchFamily="34" charset="0"/>
            </a:endParaRPr>
          </a:p>
          <a:p>
            <a:pPr>
              <a:lnSpc>
                <a:spcPts val="1800"/>
              </a:lnSpc>
              <a:spcAft>
                <a:spcPts val="600"/>
              </a:spcAft>
            </a:pPr>
            <a:r>
              <a:rPr lang="en-IN" sz="2000" b="1" dirty="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OOPJ</a:t>
            </a:r>
          </a:p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endParaRPr lang="en-IN" sz="2000" b="1" i="1" dirty="0">
              <a:solidFill>
                <a:srgbClr val="00B0F0"/>
              </a:solidFill>
              <a:latin typeface="Century Gothic" panose="020B0502020202020204" pitchFamily="34" charset="0"/>
              <a:cs typeface="Segoe UI" panose="020B0502040204020203" pitchFamily="34" charset="0"/>
            </a:endParaRPr>
          </a:p>
          <a:p>
            <a:pPr>
              <a:lnSpc>
                <a:spcPts val="1800"/>
              </a:lnSpc>
              <a:spcAft>
                <a:spcPts val="600"/>
              </a:spcAft>
            </a:pPr>
            <a:r>
              <a:rPr lang="en-IN" sz="2000" b="1" dirty="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I</a:t>
            </a:r>
          </a:p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endParaRPr lang="en-IN" sz="2000" b="1" i="1" dirty="0">
              <a:solidFill>
                <a:srgbClr val="00B0F0"/>
              </a:solidFill>
              <a:latin typeface="Century Gothic" panose="020B0502020202020204" pitchFamily="34" charset="0"/>
              <a:cs typeface="Segoe UI" panose="020B0502040204020203" pitchFamily="34" charset="0"/>
            </a:endParaRPr>
          </a:p>
          <a:p>
            <a:pPr indent="0">
              <a:lnSpc>
                <a:spcPts val="1800"/>
              </a:lnSpc>
              <a:spcAft>
                <a:spcPts val="600"/>
              </a:spcAft>
              <a:buNone/>
            </a:pPr>
            <a:r>
              <a:rPr lang="en-IN" sz="2000" b="1" dirty="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A.HARISH</a:t>
            </a:r>
          </a:p>
        </p:txBody>
      </p:sp>
    </p:spTree>
    <p:extLst>
      <p:ext uri="{BB962C8B-B14F-4D97-AF65-F5344CB8AC3E}">
        <p14:creationId xmlns:p14="http://schemas.microsoft.com/office/powerpoint/2010/main" val="2997580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D56BD-E830-4CEB-B7AC-8611AF957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686800" cy="457200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dirty="0"/>
              <a:t>Buzzwords..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DADFB-7AE3-4A81-A6B8-09C18677C0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09600"/>
            <a:ext cx="8686800" cy="5516563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400" b="1"/>
              <a:t>Distributed:</a:t>
            </a:r>
          </a:p>
          <a:p>
            <a:pPr eaLnBrk="1" hangingPunct="1">
              <a:buFont typeface="Wingdings" panose="05000000000000000000" pitchFamily="2" charset="2"/>
              <a:buChar char="ü"/>
            </a:pPr>
            <a:r>
              <a:rPr lang="en-US" altLang="en-US" sz="2400"/>
              <a:t>Java is designed as a distributed language for creating applications.</a:t>
            </a:r>
          </a:p>
          <a:p>
            <a:pPr eaLnBrk="1" hangingPunct="1">
              <a:buFont typeface="Wingdings" panose="05000000000000000000" pitchFamily="2" charset="2"/>
              <a:buChar char="ü"/>
            </a:pPr>
            <a:r>
              <a:rPr lang="en-US" altLang="en-US" sz="2400"/>
              <a:t>It has the ability to share data &amp; programs.</a:t>
            </a:r>
          </a:p>
          <a:p>
            <a:pPr eaLnBrk="1" hangingPunct="1">
              <a:buFont typeface="Wingdings" panose="05000000000000000000" pitchFamily="2" charset="2"/>
              <a:buChar char="ü"/>
            </a:pPr>
            <a:r>
              <a:rPr lang="en-US" altLang="en-US" sz="2400"/>
              <a:t>Java applications can access remote objects.</a:t>
            </a:r>
          </a:p>
          <a:p>
            <a:pPr eaLnBrk="1" hangingPunct="1">
              <a:buFont typeface="Wingdings" panose="05000000000000000000" pitchFamily="2" charset="2"/>
              <a:buChar char="ü"/>
            </a:pPr>
            <a:r>
              <a:rPr lang="en-US" altLang="en-US" sz="2400"/>
              <a:t>This enables multiple programmers at multiple locations work together on the same project.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400" b="1"/>
              <a:t>Dynamic:</a:t>
            </a:r>
          </a:p>
          <a:p>
            <a:pPr eaLnBrk="1" hangingPunct="1">
              <a:buFont typeface="Wingdings" panose="05000000000000000000" pitchFamily="2" charset="2"/>
              <a:buChar char="ü"/>
            </a:pPr>
            <a:r>
              <a:rPr lang="en-US" altLang="en-US" sz="2400"/>
              <a:t>Before developing of java only static text displayed on the internet.</a:t>
            </a:r>
          </a:p>
          <a:p>
            <a:pPr eaLnBrk="1" hangingPunct="1">
              <a:buFont typeface="Wingdings" panose="05000000000000000000" pitchFamily="2" charset="2"/>
              <a:buChar char="ü"/>
            </a:pPr>
            <a:r>
              <a:rPr lang="en-US" altLang="en-US" sz="2400"/>
              <a:t>After inventing java, to display rich GUI &amp; animated objects displayed on the internet browser.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5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3">
            <a:extLst>
              <a:ext uri="{FF2B5EF4-FFF2-40B4-BE49-F238E27FC236}">
                <a16:creationId xmlns:a16="http://schemas.microsoft.com/office/drawing/2014/main" id="{951714B9-4CC3-4842-841F-FF4B225ED22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0104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9pPr>
          </a:lstStyle>
          <a:p>
            <a:pPr eaLnBrk="1" hangingPunct="1"/>
            <a:fld id="{9D8FEE4E-06AC-4D30-A016-19CB1181116F}" type="slidenum">
              <a:rPr lang="zh-CN" altLang="en-GB" smtClean="0"/>
              <a:pPr/>
              <a:t>100</a:t>
            </a:fld>
            <a:endParaRPr lang="en-GB" altLang="zh-CN" sz="14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5CE49E4F-895F-4865-9C6F-8CEE091D20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AU"/>
              <a:t>Creating objects of a class</a:t>
            </a:r>
          </a:p>
        </p:txBody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7F149879-4D09-41E9-B4A2-A3D8576C2D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AU" altLang="en-AU"/>
              <a:t>Objects are created dynamically using the </a:t>
            </a:r>
            <a:r>
              <a:rPr lang="en-AU" altLang="en-AU" i="1">
                <a:solidFill>
                  <a:srgbClr val="FC0128"/>
                </a:solidFill>
              </a:rPr>
              <a:t>new</a:t>
            </a:r>
            <a:r>
              <a:rPr lang="en-AU" altLang="en-AU"/>
              <a:t> keyword.</a:t>
            </a:r>
          </a:p>
          <a:p>
            <a:pPr eaLnBrk="1" hangingPunct="1"/>
            <a:r>
              <a:rPr lang="en-AU" altLang="en-AU"/>
              <a:t>aCircle and bCircle refer to Circle objects</a:t>
            </a:r>
          </a:p>
          <a:p>
            <a:pPr eaLnBrk="1" hangingPunct="1"/>
            <a:endParaRPr lang="en-AU" altLang="en-AU"/>
          </a:p>
        </p:txBody>
      </p:sp>
      <p:sp>
        <p:nvSpPr>
          <p:cNvPr id="18437" name="Text Box 18">
            <a:extLst>
              <a:ext uri="{FF2B5EF4-FFF2-40B4-BE49-F238E27FC236}">
                <a16:creationId xmlns:a16="http://schemas.microsoft.com/office/drawing/2014/main" id="{CE9770BE-5F60-4105-9D53-5005B4A2B9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3581400"/>
            <a:ext cx="3886200" cy="46672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algn="l"/>
            <a:r>
              <a:rPr lang="en-AU" altLang="en-AU" sz="2400">
                <a:latin typeface="Times" panose="02020603050405020304" pitchFamily="18" charset="0"/>
              </a:rPr>
              <a:t>bCircle = new Circle() </a:t>
            </a:r>
            <a:r>
              <a:rPr lang="en-AU" altLang="en-AU" sz="2400"/>
              <a:t>;</a:t>
            </a:r>
          </a:p>
        </p:txBody>
      </p:sp>
      <p:sp>
        <p:nvSpPr>
          <p:cNvPr id="18438" name="Text Box 4">
            <a:extLst>
              <a:ext uri="{FF2B5EF4-FFF2-40B4-BE49-F238E27FC236}">
                <a16:creationId xmlns:a16="http://schemas.microsoft.com/office/drawing/2014/main" id="{0DFB38AC-2871-44E4-B7F9-E7191EB882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3581400"/>
            <a:ext cx="3124200" cy="401638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algn="l"/>
            <a:r>
              <a:rPr lang="en-AU" altLang="en-AU" sz="2000">
                <a:latin typeface="Times" panose="02020603050405020304" pitchFamily="18" charset="0"/>
              </a:rPr>
              <a:t>aCircle = new Circle()</a:t>
            </a:r>
            <a:r>
              <a:rPr lang="en-AU" altLang="en-AU" sz="2000"/>
              <a:t>;</a:t>
            </a:r>
          </a:p>
        </p:txBody>
      </p:sp>
      <p:sp>
        <p:nvSpPr>
          <p:cNvPr id="18439" name="Rectangle 6">
            <a:extLst>
              <a:ext uri="{FF2B5EF4-FFF2-40B4-BE49-F238E27FC236}">
                <a16:creationId xmlns:a16="http://schemas.microsoft.com/office/drawing/2014/main" id="{2BB90B45-ABC5-4E6D-BBC0-64C89469FF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1950" y="4354513"/>
            <a:ext cx="414338" cy="3873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40" name="AutoShape 8">
            <a:extLst>
              <a:ext uri="{FF2B5EF4-FFF2-40B4-BE49-F238E27FC236}">
                <a16:creationId xmlns:a16="http://schemas.microsoft.com/office/drawing/2014/main" id="{058FA97E-A27A-41B0-8174-C2A8AA75DE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1013" y="4741863"/>
            <a:ext cx="177800" cy="581025"/>
          </a:xfrm>
          <a:prstGeom prst="curvedRightArrow">
            <a:avLst>
              <a:gd name="adj1" fmla="val 65357"/>
              <a:gd name="adj2" fmla="val 130714"/>
              <a:gd name="adj3" fmla="val 33333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41" name="Oval 9">
            <a:extLst>
              <a:ext uri="{FF2B5EF4-FFF2-40B4-BE49-F238E27FC236}">
                <a16:creationId xmlns:a16="http://schemas.microsoft.com/office/drawing/2014/main" id="{6C09AB1F-ED77-4A6C-9D7B-E515B2B8EC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8813" y="4870450"/>
            <a:ext cx="1181100" cy="12255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42" name="Rectangle 12">
            <a:extLst>
              <a:ext uri="{FF2B5EF4-FFF2-40B4-BE49-F238E27FC236}">
                <a16:creationId xmlns:a16="http://schemas.microsoft.com/office/drawing/2014/main" id="{E39D1C51-0799-4F2D-8A72-C7FDDCABDC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9725" y="4284663"/>
            <a:ext cx="414338" cy="3873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43" name="AutoShape 14">
            <a:extLst>
              <a:ext uri="{FF2B5EF4-FFF2-40B4-BE49-F238E27FC236}">
                <a16:creationId xmlns:a16="http://schemas.microsoft.com/office/drawing/2014/main" id="{2FEA7ABC-AE9D-46E6-9E9E-A08C157A14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8788" y="4672013"/>
            <a:ext cx="176212" cy="581025"/>
          </a:xfrm>
          <a:prstGeom prst="curvedRightArrow">
            <a:avLst>
              <a:gd name="adj1" fmla="val 65946"/>
              <a:gd name="adj2" fmla="val 131892"/>
              <a:gd name="adj3" fmla="val 33333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44" name="Oval 15">
            <a:extLst>
              <a:ext uri="{FF2B5EF4-FFF2-40B4-BE49-F238E27FC236}">
                <a16:creationId xmlns:a16="http://schemas.microsoft.com/office/drawing/2014/main" id="{51702FBE-FE03-4C1D-A547-7353450546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4800600"/>
            <a:ext cx="1182688" cy="122555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45" name="Line 19">
            <a:extLst>
              <a:ext uri="{FF2B5EF4-FFF2-40B4-BE49-F238E27FC236}">
                <a16:creationId xmlns:a16="http://schemas.microsoft.com/office/drawing/2014/main" id="{08546883-0D29-452A-9310-2B932EFCA19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73375" y="3968750"/>
            <a:ext cx="473075" cy="96678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18446" name="Line 20">
            <a:extLst>
              <a:ext uri="{FF2B5EF4-FFF2-40B4-BE49-F238E27FC236}">
                <a16:creationId xmlns:a16="http://schemas.microsoft.com/office/drawing/2014/main" id="{53C4AC39-6887-4DCA-A214-C70CD21456C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705600" y="4038600"/>
            <a:ext cx="304800" cy="838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18447" name="AutoShape 22">
            <a:extLst>
              <a:ext uri="{FF2B5EF4-FFF2-40B4-BE49-F238E27FC236}">
                <a16:creationId xmlns:a16="http://schemas.microsoft.com/office/drawing/2014/main" id="{79F18ADE-0605-45DF-AFDC-1D4607E24C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5925" y="4419600"/>
            <a:ext cx="304800" cy="3048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48" name="AutoShape 23">
            <a:extLst>
              <a:ext uri="{FF2B5EF4-FFF2-40B4-BE49-F238E27FC236}">
                <a16:creationId xmlns:a16="http://schemas.microsoft.com/office/drawing/2014/main" id="{2E40F46E-B511-4BD9-BB46-40781EDDCF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4343400"/>
            <a:ext cx="304800" cy="3048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1">
            <a:extLst>
              <a:ext uri="{FF2B5EF4-FFF2-40B4-BE49-F238E27FC236}">
                <a16:creationId xmlns:a16="http://schemas.microsoft.com/office/drawing/2014/main" id="{3A56BDE2-00DD-4280-A96C-22DC2A8AC4E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0104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9pPr>
          </a:lstStyle>
          <a:p>
            <a:pPr eaLnBrk="1" hangingPunct="1"/>
            <a:fld id="{D4E6D53B-6B20-4634-8508-7A8AF471A393}" type="slidenum">
              <a:rPr lang="zh-CN" altLang="en-GB" smtClean="0"/>
              <a:pPr/>
              <a:t>101</a:t>
            </a:fld>
            <a:endParaRPr lang="en-GB" altLang="zh-CN" sz="1400"/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C406915A-757E-4D7D-B1CC-C119B97CCAA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8793163" cy="990600"/>
          </a:xfrm>
        </p:spPr>
        <p:txBody>
          <a:bodyPr/>
          <a:lstStyle/>
          <a:p>
            <a:pPr eaLnBrk="1" hangingPunct="1"/>
            <a:r>
              <a:rPr lang="en-AU" altLang="en-AU"/>
              <a:t>Creating objects of a class</a:t>
            </a:r>
          </a:p>
        </p:txBody>
      </p:sp>
      <p:sp>
        <p:nvSpPr>
          <p:cNvPr id="19460" name="Text Box 3">
            <a:extLst>
              <a:ext uri="{FF2B5EF4-FFF2-40B4-BE49-F238E27FC236}">
                <a16:creationId xmlns:a16="http://schemas.microsoft.com/office/drawing/2014/main" id="{397AEDC2-94C3-44A6-8A22-7B13287E7E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447800"/>
            <a:ext cx="3886200" cy="15621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algn="l"/>
            <a:r>
              <a:rPr lang="en-AU" altLang="en-AU" sz="2400">
                <a:latin typeface="Times" panose="02020603050405020304" pitchFamily="18" charset="0"/>
              </a:rPr>
              <a:t>aCircle = new Circle();</a:t>
            </a:r>
          </a:p>
          <a:p>
            <a:pPr algn="l"/>
            <a:r>
              <a:rPr lang="en-AU" altLang="en-AU" sz="2400">
                <a:latin typeface="Times" panose="02020603050405020304" pitchFamily="18" charset="0"/>
              </a:rPr>
              <a:t>bCircle = new Circle()</a:t>
            </a:r>
            <a:r>
              <a:rPr lang="en-AU" altLang="en-AU" sz="2400"/>
              <a:t>;</a:t>
            </a:r>
          </a:p>
          <a:p>
            <a:pPr algn="l"/>
            <a:endParaRPr lang="en-AU" altLang="en-AU" sz="2400"/>
          </a:p>
          <a:p>
            <a:pPr algn="l"/>
            <a:r>
              <a:rPr lang="en-AU" altLang="en-AU" sz="2400">
                <a:latin typeface="Times New Roman" panose="02020603050405020304" pitchFamily="18" charset="0"/>
              </a:rPr>
              <a:t>bCircle = aCircle;</a:t>
            </a: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1">
            <a:extLst>
              <a:ext uri="{FF2B5EF4-FFF2-40B4-BE49-F238E27FC236}">
                <a16:creationId xmlns:a16="http://schemas.microsoft.com/office/drawing/2014/main" id="{B1B7897A-5CEE-42CB-8207-B5B8EC3D22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0104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9pPr>
          </a:lstStyle>
          <a:p>
            <a:pPr eaLnBrk="1" hangingPunct="1"/>
            <a:fld id="{D4E6D53B-6B20-4634-8508-7A8AF471A393}" type="slidenum">
              <a:rPr lang="zh-CN" altLang="en-GB" smtClean="0"/>
              <a:pPr/>
              <a:t>102</a:t>
            </a:fld>
            <a:endParaRPr lang="en-GB" altLang="zh-CN" sz="1400"/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A495540B-64E0-4FDF-9F16-C91D065A4FA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8793163" cy="990600"/>
          </a:xfrm>
        </p:spPr>
        <p:txBody>
          <a:bodyPr/>
          <a:lstStyle/>
          <a:p>
            <a:pPr eaLnBrk="1" hangingPunct="1"/>
            <a:r>
              <a:rPr lang="en-AU" altLang="en-AU"/>
              <a:t>Creating objects of a class</a:t>
            </a:r>
          </a:p>
        </p:txBody>
      </p:sp>
      <p:sp>
        <p:nvSpPr>
          <p:cNvPr id="20484" name="Text Box 4">
            <a:extLst>
              <a:ext uri="{FF2B5EF4-FFF2-40B4-BE49-F238E27FC236}">
                <a16:creationId xmlns:a16="http://schemas.microsoft.com/office/drawing/2014/main" id="{04AA6C03-1F81-4BF4-A017-58517A4B7A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447800"/>
            <a:ext cx="3886200" cy="15621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algn="l"/>
            <a:r>
              <a:rPr lang="en-AU" altLang="en-AU" sz="2400">
                <a:latin typeface="Times" panose="02020603050405020304" pitchFamily="18" charset="0"/>
              </a:rPr>
              <a:t>aCircle = new Circle();</a:t>
            </a:r>
          </a:p>
          <a:p>
            <a:pPr algn="l"/>
            <a:r>
              <a:rPr lang="en-AU" altLang="en-AU" sz="2400">
                <a:latin typeface="Times" panose="02020603050405020304" pitchFamily="18" charset="0"/>
              </a:rPr>
              <a:t>bCircle = new Circle() </a:t>
            </a:r>
            <a:r>
              <a:rPr lang="en-AU" altLang="en-AU" sz="2400"/>
              <a:t>;</a:t>
            </a:r>
          </a:p>
          <a:p>
            <a:pPr algn="l"/>
            <a:endParaRPr lang="en-AU" altLang="en-AU" sz="2400"/>
          </a:p>
          <a:p>
            <a:pPr algn="l"/>
            <a:r>
              <a:rPr lang="en-AU" altLang="en-AU" sz="2400">
                <a:latin typeface="Times New Roman" panose="02020603050405020304" pitchFamily="18" charset="0"/>
              </a:rPr>
              <a:t>bCircle = aCircle;</a:t>
            </a:r>
          </a:p>
        </p:txBody>
      </p:sp>
      <p:grpSp>
        <p:nvGrpSpPr>
          <p:cNvPr id="20485" name="Group 24">
            <a:extLst>
              <a:ext uri="{FF2B5EF4-FFF2-40B4-BE49-F238E27FC236}">
                <a16:creationId xmlns:a16="http://schemas.microsoft.com/office/drawing/2014/main" id="{609762B8-AF34-4E02-9702-B38B46C7B438}"/>
              </a:ext>
            </a:extLst>
          </p:cNvPr>
          <p:cNvGrpSpPr>
            <a:grpSpLocks/>
          </p:cNvGrpSpPr>
          <p:nvPr/>
        </p:nvGrpSpPr>
        <p:grpSpPr bwMode="auto">
          <a:xfrm>
            <a:off x="307975" y="4016375"/>
            <a:ext cx="1368425" cy="1774825"/>
            <a:chOff x="194" y="2530"/>
            <a:chExt cx="862" cy="1118"/>
          </a:xfrm>
        </p:grpSpPr>
        <p:sp>
          <p:nvSpPr>
            <p:cNvPr id="20508" name="Rectangle 10">
              <a:extLst>
                <a:ext uri="{FF2B5EF4-FFF2-40B4-BE49-F238E27FC236}">
                  <a16:creationId xmlns:a16="http://schemas.microsoft.com/office/drawing/2014/main" id="{E22403DA-04A4-4DDC-9F56-B5BDDAE38A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" y="2891"/>
              <a:ext cx="261" cy="2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0509" name="AutoShape 11">
              <a:extLst>
                <a:ext uri="{FF2B5EF4-FFF2-40B4-BE49-F238E27FC236}">
                  <a16:creationId xmlns:a16="http://schemas.microsoft.com/office/drawing/2014/main" id="{14C072D7-8637-4DCF-B8CE-FB35D421C2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" y="3135"/>
              <a:ext cx="111" cy="366"/>
            </a:xfrm>
            <a:prstGeom prst="curvedRightArrow">
              <a:avLst>
                <a:gd name="adj1" fmla="val 65946"/>
                <a:gd name="adj2" fmla="val 131892"/>
                <a:gd name="adj3" fmla="val 33333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0510" name="Oval 12">
              <a:extLst>
                <a:ext uri="{FF2B5EF4-FFF2-40B4-BE49-F238E27FC236}">
                  <a16:creationId xmlns:a16="http://schemas.microsoft.com/office/drawing/2014/main" id="{8CEB29B3-3716-43DF-B428-62E64C4DE5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3168"/>
              <a:ext cx="480" cy="48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en-US"/>
                <a:t>P</a:t>
              </a:r>
            </a:p>
          </p:txBody>
        </p:sp>
        <p:sp>
          <p:nvSpPr>
            <p:cNvPr id="20511" name="AutoShape 17">
              <a:extLst>
                <a:ext uri="{FF2B5EF4-FFF2-40B4-BE49-F238E27FC236}">
                  <a16:creationId xmlns:a16="http://schemas.microsoft.com/office/drawing/2014/main" id="{67633BCD-D55A-468A-9F86-2E71225417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2928"/>
              <a:ext cx="192" cy="192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0512" name="Text Box 18">
              <a:extLst>
                <a:ext uri="{FF2B5EF4-FFF2-40B4-BE49-F238E27FC236}">
                  <a16:creationId xmlns:a16="http://schemas.microsoft.com/office/drawing/2014/main" id="{BB585473-1693-4DA4-99EC-0AD084F670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4" y="2530"/>
              <a:ext cx="67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en-US" sz="2400"/>
                <a:t>aCircle</a:t>
              </a:r>
            </a:p>
          </p:txBody>
        </p:sp>
      </p:grpSp>
      <p:sp>
        <p:nvSpPr>
          <p:cNvPr id="20486" name="Rectangle 26">
            <a:extLst>
              <a:ext uri="{FF2B5EF4-FFF2-40B4-BE49-F238E27FC236}">
                <a16:creationId xmlns:a16="http://schemas.microsoft.com/office/drawing/2014/main" id="{649E8C3D-A584-413E-AE54-B150D0DC12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3350" y="4611688"/>
            <a:ext cx="414338" cy="3873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0487" name="AutoShape 27">
            <a:extLst>
              <a:ext uri="{FF2B5EF4-FFF2-40B4-BE49-F238E27FC236}">
                <a16:creationId xmlns:a16="http://schemas.microsoft.com/office/drawing/2014/main" id="{60087010-842D-4985-8CF1-41D821CDC2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2413" y="4999038"/>
            <a:ext cx="176212" cy="581025"/>
          </a:xfrm>
          <a:prstGeom prst="curvedRightArrow">
            <a:avLst>
              <a:gd name="adj1" fmla="val 65946"/>
              <a:gd name="adj2" fmla="val 131892"/>
              <a:gd name="adj3" fmla="val 33333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0488" name="Oval 28">
            <a:extLst>
              <a:ext uri="{FF2B5EF4-FFF2-40B4-BE49-F238E27FC236}">
                <a16:creationId xmlns:a16="http://schemas.microsoft.com/office/drawing/2014/main" id="{B2ECAE77-2FD2-48F4-B866-96FFA72F24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8625" y="5051425"/>
            <a:ext cx="762000" cy="7620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eaLnBrk="1" hangingPunct="1"/>
            <a:r>
              <a:rPr lang="en-US" altLang="en-US"/>
              <a:t>Q</a:t>
            </a:r>
          </a:p>
        </p:txBody>
      </p:sp>
      <p:sp>
        <p:nvSpPr>
          <p:cNvPr id="20489" name="AutoShape 29">
            <a:extLst>
              <a:ext uri="{FF2B5EF4-FFF2-40B4-BE49-F238E27FC236}">
                <a16:creationId xmlns:a16="http://schemas.microsoft.com/office/drawing/2014/main" id="{1E1FFFA3-A673-409D-860C-7CCEC428EF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0025" y="4670425"/>
            <a:ext cx="304800" cy="3048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0490" name="Text Box 30">
            <a:extLst>
              <a:ext uri="{FF2B5EF4-FFF2-40B4-BE49-F238E27FC236}">
                <a16:creationId xmlns:a16="http://schemas.microsoft.com/office/drawing/2014/main" id="{2A245658-DE98-44D1-8A5B-767A64A4E5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7438" y="4038600"/>
            <a:ext cx="10858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eaLnBrk="1" hangingPunct="1"/>
            <a:r>
              <a:rPr lang="en-US" altLang="en-US" sz="2400"/>
              <a:t>bCircle</a:t>
            </a:r>
          </a:p>
        </p:txBody>
      </p:sp>
      <p:sp>
        <p:nvSpPr>
          <p:cNvPr id="20491" name="Text Box 31">
            <a:extLst>
              <a:ext uri="{FF2B5EF4-FFF2-40B4-BE49-F238E27FC236}">
                <a16:creationId xmlns:a16="http://schemas.microsoft.com/office/drawing/2014/main" id="{EA5BEBB3-7E98-43F9-927A-3F31003BC0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" y="3330575"/>
            <a:ext cx="2701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eaLnBrk="1" hangingPunct="1"/>
            <a:r>
              <a:rPr lang="en-US" altLang="en-US" sz="2400"/>
              <a:t>Before Assignment</a:t>
            </a:r>
          </a:p>
        </p:txBody>
      </p:sp>
      <p:grpSp>
        <p:nvGrpSpPr>
          <p:cNvPr id="20492" name="Group 32">
            <a:extLst>
              <a:ext uri="{FF2B5EF4-FFF2-40B4-BE49-F238E27FC236}">
                <a16:creationId xmlns:a16="http://schemas.microsoft.com/office/drawing/2014/main" id="{92F4C9F6-E9B7-428A-8911-0CDA841B89F2}"/>
              </a:ext>
            </a:extLst>
          </p:cNvPr>
          <p:cNvGrpSpPr>
            <a:grpSpLocks/>
          </p:cNvGrpSpPr>
          <p:nvPr/>
        </p:nvGrpSpPr>
        <p:grpSpPr bwMode="auto">
          <a:xfrm>
            <a:off x="5037138" y="4092575"/>
            <a:ext cx="1368425" cy="1774825"/>
            <a:chOff x="194" y="2530"/>
            <a:chExt cx="862" cy="1118"/>
          </a:xfrm>
        </p:grpSpPr>
        <p:sp>
          <p:nvSpPr>
            <p:cNvPr id="20503" name="Rectangle 33">
              <a:extLst>
                <a:ext uri="{FF2B5EF4-FFF2-40B4-BE49-F238E27FC236}">
                  <a16:creationId xmlns:a16="http://schemas.microsoft.com/office/drawing/2014/main" id="{44E67AB3-8869-434F-B910-A10C46A2CC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" y="2891"/>
              <a:ext cx="261" cy="2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0504" name="AutoShape 34">
              <a:extLst>
                <a:ext uri="{FF2B5EF4-FFF2-40B4-BE49-F238E27FC236}">
                  <a16:creationId xmlns:a16="http://schemas.microsoft.com/office/drawing/2014/main" id="{EDCE6AD2-0187-409B-87DD-6E9BEA2BD5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" y="3135"/>
              <a:ext cx="111" cy="366"/>
            </a:xfrm>
            <a:prstGeom prst="curvedRightArrow">
              <a:avLst>
                <a:gd name="adj1" fmla="val 65946"/>
                <a:gd name="adj2" fmla="val 131892"/>
                <a:gd name="adj3" fmla="val 33333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0505" name="Oval 35">
              <a:extLst>
                <a:ext uri="{FF2B5EF4-FFF2-40B4-BE49-F238E27FC236}">
                  <a16:creationId xmlns:a16="http://schemas.microsoft.com/office/drawing/2014/main" id="{08CFA8F4-31E5-481D-929C-3C413D61E9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3168"/>
              <a:ext cx="480" cy="48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en-US"/>
                <a:t>P</a:t>
              </a:r>
            </a:p>
          </p:txBody>
        </p:sp>
        <p:sp>
          <p:nvSpPr>
            <p:cNvPr id="20506" name="AutoShape 36">
              <a:extLst>
                <a:ext uri="{FF2B5EF4-FFF2-40B4-BE49-F238E27FC236}">
                  <a16:creationId xmlns:a16="http://schemas.microsoft.com/office/drawing/2014/main" id="{A4172055-9E2D-49A5-A5C6-76B7ED4707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2928"/>
              <a:ext cx="192" cy="192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0507" name="Text Box 37">
              <a:extLst>
                <a:ext uri="{FF2B5EF4-FFF2-40B4-BE49-F238E27FC236}">
                  <a16:creationId xmlns:a16="http://schemas.microsoft.com/office/drawing/2014/main" id="{48488788-3936-41E3-AEB8-BBF67977B6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4" y="2530"/>
              <a:ext cx="67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en-US" sz="2400"/>
                <a:t>aCircle</a:t>
              </a:r>
            </a:p>
          </p:txBody>
        </p:sp>
      </p:grpSp>
      <p:sp>
        <p:nvSpPr>
          <p:cNvPr id="20493" name="Rectangle 38">
            <a:extLst>
              <a:ext uri="{FF2B5EF4-FFF2-40B4-BE49-F238E27FC236}">
                <a16:creationId xmlns:a16="http://schemas.microsoft.com/office/drawing/2014/main" id="{8180051F-26EC-4183-B8F6-7AB9631CED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02513" y="4687888"/>
            <a:ext cx="414337" cy="3873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0494" name="Oval 40">
            <a:extLst>
              <a:ext uri="{FF2B5EF4-FFF2-40B4-BE49-F238E27FC236}">
                <a16:creationId xmlns:a16="http://schemas.microsoft.com/office/drawing/2014/main" id="{34CD7E20-8131-4DF4-BC17-02361C66F8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5105400"/>
            <a:ext cx="762000" cy="7620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eaLnBrk="1" hangingPunct="1"/>
            <a:r>
              <a:rPr lang="en-US" altLang="en-US"/>
              <a:t>Q</a:t>
            </a:r>
          </a:p>
        </p:txBody>
      </p:sp>
      <p:sp>
        <p:nvSpPr>
          <p:cNvPr id="20495" name="AutoShape 41">
            <a:extLst>
              <a:ext uri="{FF2B5EF4-FFF2-40B4-BE49-F238E27FC236}">
                <a16:creationId xmlns:a16="http://schemas.microsoft.com/office/drawing/2014/main" id="{42FD9217-C144-4080-BF73-B0A27588BD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9188" y="4746625"/>
            <a:ext cx="304800" cy="3048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0496" name="Text Box 42">
            <a:extLst>
              <a:ext uri="{FF2B5EF4-FFF2-40B4-BE49-F238E27FC236}">
                <a16:creationId xmlns:a16="http://schemas.microsoft.com/office/drawing/2014/main" id="{B9A766AB-17AB-451E-A969-C28803B37B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4114800"/>
            <a:ext cx="10858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eaLnBrk="1" hangingPunct="1"/>
            <a:r>
              <a:rPr lang="en-US" altLang="en-US" sz="2400"/>
              <a:t>bCircle</a:t>
            </a:r>
          </a:p>
        </p:txBody>
      </p:sp>
      <p:sp>
        <p:nvSpPr>
          <p:cNvPr id="20497" name="Text Box 43">
            <a:extLst>
              <a:ext uri="{FF2B5EF4-FFF2-40B4-BE49-F238E27FC236}">
                <a16:creationId xmlns:a16="http://schemas.microsoft.com/office/drawing/2014/main" id="{C51551D2-1F16-442F-AC11-A95E023B99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6863" y="3406775"/>
            <a:ext cx="25034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eaLnBrk="1" hangingPunct="1"/>
            <a:r>
              <a:rPr lang="en-US" altLang="en-US" sz="2400"/>
              <a:t>After Assignment</a:t>
            </a:r>
          </a:p>
        </p:txBody>
      </p:sp>
      <p:sp>
        <p:nvSpPr>
          <p:cNvPr id="20498" name="Line 45">
            <a:extLst>
              <a:ext uri="{FF2B5EF4-FFF2-40B4-BE49-F238E27FC236}">
                <a16:creationId xmlns:a16="http://schemas.microsoft.com/office/drawing/2014/main" id="{E33E6C7E-A976-43BC-9F63-9285CE2A9B5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00800" y="4953000"/>
            <a:ext cx="914400" cy="381000"/>
          </a:xfrm>
          <a:prstGeom prst="line">
            <a:avLst/>
          </a:prstGeom>
          <a:noFill/>
          <a:ln w="762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20499" name="Line 46">
            <a:extLst>
              <a:ext uri="{FF2B5EF4-FFF2-40B4-BE49-F238E27FC236}">
                <a16:creationId xmlns:a16="http://schemas.microsoft.com/office/drawing/2014/main" id="{F62E3F83-F527-4A00-A9E2-E0973AA9605D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7200" y="3200400"/>
            <a:ext cx="0" cy="3429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20500" name="Line 48">
            <a:extLst>
              <a:ext uri="{FF2B5EF4-FFF2-40B4-BE49-F238E27FC236}">
                <a16:creationId xmlns:a16="http://schemas.microsoft.com/office/drawing/2014/main" id="{8541CB38-2F48-421D-9B90-1985AF692FF6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" y="3200400"/>
            <a:ext cx="8610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cxnSp>
        <p:nvCxnSpPr>
          <p:cNvPr id="20501" name="Curved Connector 31">
            <a:extLst>
              <a:ext uri="{FF2B5EF4-FFF2-40B4-BE49-F238E27FC236}">
                <a16:creationId xmlns:a16="http://schemas.microsoft.com/office/drawing/2014/main" id="{80C5423B-AF1E-4EC0-BF3E-BE7163462737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2895600" y="2438400"/>
            <a:ext cx="1600200" cy="533400"/>
          </a:xfrm>
          <a:prstGeom prst="curved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02" name="Curved Connector 33">
            <a:extLst>
              <a:ext uri="{FF2B5EF4-FFF2-40B4-BE49-F238E27FC236}">
                <a16:creationId xmlns:a16="http://schemas.microsoft.com/office/drawing/2014/main" id="{547473B1-BB32-4136-885E-4AA7935FFEA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895600" y="2819400"/>
            <a:ext cx="2438400" cy="838200"/>
          </a:xfrm>
          <a:prstGeom prst="curved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3">
            <a:extLst>
              <a:ext uri="{FF2B5EF4-FFF2-40B4-BE49-F238E27FC236}">
                <a16:creationId xmlns:a16="http://schemas.microsoft.com/office/drawing/2014/main" id="{503E25E0-7CF3-44AE-97D7-416EE0828C2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0104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9pPr>
          </a:lstStyle>
          <a:p>
            <a:pPr eaLnBrk="1" hangingPunct="1"/>
            <a:fld id="{9D8FEE4E-06AC-4D30-A016-19CB1181116F}" type="slidenum">
              <a:rPr lang="zh-CN" altLang="en-GB" smtClean="0"/>
              <a:pPr/>
              <a:t>103</a:t>
            </a:fld>
            <a:endParaRPr lang="en-GB" altLang="zh-CN" sz="1400"/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3B96CE85-2446-4CC7-966F-243ABD6D41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AU"/>
              <a:t>Automatic garbage collection</a:t>
            </a:r>
          </a:p>
        </p:txBody>
      </p:sp>
      <p:sp>
        <p:nvSpPr>
          <p:cNvPr id="21508" name="Rectangle 30">
            <a:extLst>
              <a:ext uri="{FF2B5EF4-FFF2-40B4-BE49-F238E27FC236}">
                <a16:creationId xmlns:a16="http://schemas.microsoft.com/office/drawing/2014/main" id="{62B53896-EA1A-494D-8B59-B2B80A39BE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295400"/>
            <a:ext cx="8077200" cy="483711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The object              does  not have a reference and cannot be used in future.</a:t>
            </a:r>
          </a:p>
          <a:p>
            <a:pPr eaLnBrk="1" hangingPunct="1">
              <a:lnSpc>
                <a:spcPct val="90000"/>
              </a:lnSpc>
            </a:pPr>
            <a:endParaRPr lang="en-US" altLang="en-US"/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 The object becomes a candidate for automatic </a:t>
            </a:r>
            <a:r>
              <a:rPr lang="en-US" altLang="en-US">
                <a:solidFill>
                  <a:schemeClr val="hlink"/>
                </a:solidFill>
              </a:rPr>
              <a:t>garbage collection</a:t>
            </a:r>
            <a:r>
              <a:rPr lang="en-US" altLang="en-US"/>
              <a:t>.</a:t>
            </a:r>
          </a:p>
          <a:p>
            <a:pPr eaLnBrk="1" hangingPunct="1">
              <a:lnSpc>
                <a:spcPct val="90000"/>
              </a:lnSpc>
            </a:pPr>
            <a:endParaRPr lang="en-US" altLang="en-US"/>
          </a:p>
          <a:p>
            <a:pPr eaLnBrk="1" hangingPunct="1">
              <a:lnSpc>
                <a:spcPct val="90000"/>
              </a:lnSpc>
            </a:pPr>
            <a:r>
              <a:rPr lang="en-US" altLang="en-US">
                <a:solidFill>
                  <a:srgbClr val="00B7A5"/>
                </a:solidFill>
              </a:rPr>
              <a:t>Java automatically </a:t>
            </a:r>
            <a:r>
              <a:rPr lang="en-US" altLang="en-US"/>
              <a:t>collects garbage periodically and </a:t>
            </a:r>
            <a:r>
              <a:rPr lang="en-US" altLang="en-US">
                <a:solidFill>
                  <a:srgbClr val="00B7A5"/>
                </a:solidFill>
              </a:rPr>
              <a:t>releases the memory </a:t>
            </a:r>
            <a:r>
              <a:rPr lang="en-US" altLang="en-US"/>
              <a:t>used to be used in  the future.</a:t>
            </a:r>
          </a:p>
          <a:p>
            <a:pPr eaLnBrk="1" hangingPunct="1">
              <a:lnSpc>
                <a:spcPct val="90000"/>
              </a:lnSpc>
            </a:pPr>
            <a:endParaRPr lang="en-US" altLang="en-US"/>
          </a:p>
          <a:p>
            <a:pPr eaLnBrk="1" hangingPunct="1">
              <a:lnSpc>
                <a:spcPct val="90000"/>
              </a:lnSpc>
            </a:pPr>
            <a:endParaRPr lang="en-US" altLang="en-US"/>
          </a:p>
          <a:p>
            <a:pPr lvl="4" eaLnBrk="1" hangingPunct="1">
              <a:lnSpc>
                <a:spcPct val="90000"/>
              </a:lnSpc>
            </a:pPr>
            <a:endParaRPr lang="en-US" altLang="en-US"/>
          </a:p>
          <a:p>
            <a:pPr eaLnBrk="1" hangingPunct="1">
              <a:lnSpc>
                <a:spcPct val="90000"/>
              </a:lnSpc>
            </a:pPr>
            <a:endParaRPr lang="en-US" altLang="en-US"/>
          </a:p>
          <a:p>
            <a:pPr eaLnBrk="1" hangingPunct="1">
              <a:lnSpc>
                <a:spcPct val="90000"/>
              </a:lnSpc>
            </a:pPr>
            <a:endParaRPr lang="en-US" altLang="en-US"/>
          </a:p>
        </p:txBody>
      </p:sp>
      <p:sp>
        <p:nvSpPr>
          <p:cNvPr id="21509" name="Oval 31">
            <a:extLst>
              <a:ext uri="{FF2B5EF4-FFF2-40B4-BE49-F238E27FC236}">
                <a16:creationId xmlns:a16="http://schemas.microsoft.com/office/drawing/2014/main" id="{5F7BA67E-D395-4E93-9D35-DAFC23DC31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990600"/>
            <a:ext cx="762000" cy="7620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eaLnBrk="1" hangingPunct="1"/>
            <a:r>
              <a:rPr lang="en-US" altLang="en-US"/>
              <a:t>Q</a:t>
            </a: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3">
            <a:extLst>
              <a:ext uri="{FF2B5EF4-FFF2-40B4-BE49-F238E27FC236}">
                <a16:creationId xmlns:a16="http://schemas.microsoft.com/office/drawing/2014/main" id="{00DA00BC-9B0E-4C14-B840-3A7C8A19868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0104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9pPr>
          </a:lstStyle>
          <a:p>
            <a:pPr eaLnBrk="1" hangingPunct="1"/>
            <a:fld id="{9D8FEE4E-06AC-4D30-A016-19CB1181116F}" type="slidenum">
              <a:rPr lang="zh-CN" altLang="en-GB" smtClean="0"/>
              <a:pPr/>
              <a:t>104</a:t>
            </a:fld>
            <a:endParaRPr lang="en-GB" altLang="zh-CN" sz="1400"/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7704F60A-4CA8-46A7-B580-0AFEEC565B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AU"/>
              <a:t>Accessing Object/Circle Data</a:t>
            </a:r>
          </a:p>
        </p:txBody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B8A8925A-63F1-4402-9AB0-47634A473F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219200"/>
            <a:ext cx="8077200" cy="4913313"/>
          </a:xfrm>
        </p:spPr>
        <p:txBody>
          <a:bodyPr/>
          <a:lstStyle/>
          <a:p>
            <a:pPr eaLnBrk="1" hangingPunct="1"/>
            <a:r>
              <a:rPr lang="en-AU" altLang="en-AU"/>
              <a:t> Syntax for accessing data defined in a structure.</a:t>
            </a:r>
          </a:p>
          <a:p>
            <a:pPr eaLnBrk="1" hangingPunct="1"/>
            <a:endParaRPr lang="en-AU" altLang="en-AU"/>
          </a:p>
          <a:p>
            <a:pPr eaLnBrk="1" hangingPunct="1"/>
            <a:endParaRPr lang="en-AU" altLang="en-AU"/>
          </a:p>
        </p:txBody>
      </p:sp>
      <p:sp>
        <p:nvSpPr>
          <p:cNvPr id="18437" name="Text Box 4">
            <a:extLst>
              <a:ext uri="{FF2B5EF4-FFF2-40B4-BE49-F238E27FC236}">
                <a16:creationId xmlns:a16="http://schemas.microsoft.com/office/drawing/2014/main" id="{61D58DBD-1662-46D4-A493-37041926F2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4244975"/>
            <a:ext cx="6781800" cy="15716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l" eaLnBrk="0" hangingPunct="0">
              <a:defRPr/>
            </a:pPr>
            <a:r>
              <a:rPr lang="en-AU" altLang="en-AU" sz="2400" dirty="0">
                <a:latin typeface="Times" pitchFamily="18" charset="0"/>
              </a:rPr>
              <a:t>Circle </a:t>
            </a:r>
            <a:r>
              <a:rPr lang="en-AU" altLang="en-AU" sz="2400" dirty="0" err="1">
                <a:latin typeface="Times" pitchFamily="18" charset="0"/>
              </a:rPr>
              <a:t>aCircle</a:t>
            </a:r>
            <a:r>
              <a:rPr lang="en-AU" altLang="en-AU" sz="2400" dirty="0">
                <a:latin typeface="Times" pitchFamily="18" charset="0"/>
              </a:rPr>
              <a:t> = new Circle();</a:t>
            </a:r>
          </a:p>
          <a:p>
            <a:pPr algn="l" eaLnBrk="0" hangingPunct="0">
              <a:defRPr/>
            </a:pPr>
            <a:r>
              <a:rPr lang="en-AU" altLang="en-AU" sz="2400" b="1" dirty="0" err="1">
                <a:solidFill>
                  <a:schemeClr val="tx2">
                    <a:lumMod val="50000"/>
                  </a:schemeClr>
                </a:solidFill>
                <a:latin typeface="Times" pitchFamily="18" charset="0"/>
              </a:rPr>
              <a:t>aCircle.x</a:t>
            </a:r>
            <a:r>
              <a:rPr lang="en-AU" altLang="en-AU" sz="2400" b="1" dirty="0">
                <a:solidFill>
                  <a:schemeClr val="tx2">
                    <a:lumMod val="50000"/>
                  </a:schemeClr>
                </a:solidFill>
                <a:latin typeface="Times" pitchFamily="18" charset="0"/>
              </a:rPr>
              <a:t> = 2.0 // initialize </a:t>
            </a:r>
            <a:r>
              <a:rPr lang="en-AU" altLang="en-AU" sz="2400" b="1" dirty="0" err="1">
                <a:solidFill>
                  <a:schemeClr val="tx2">
                    <a:lumMod val="50000"/>
                  </a:schemeClr>
                </a:solidFill>
                <a:latin typeface="Times" pitchFamily="18" charset="0"/>
              </a:rPr>
              <a:t>center</a:t>
            </a:r>
            <a:r>
              <a:rPr lang="en-AU" altLang="en-AU" sz="2400" b="1" dirty="0">
                <a:solidFill>
                  <a:schemeClr val="tx2">
                    <a:lumMod val="50000"/>
                  </a:schemeClr>
                </a:solidFill>
                <a:latin typeface="Times" pitchFamily="18" charset="0"/>
              </a:rPr>
              <a:t> and radius</a:t>
            </a:r>
          </a:p>
          <a:p>
            <a:pPr algn="l" eaLnBrk="0" hangingPunct="0">
              <a:defRPr/>
            </a:pPr>
            <a:r>
              <a:rPr lang="en-AU" altLang="en-AU" sz="2400" b="1" dirty="0" err="1">
                <a:solidFill>
                  <a:schemeClr val="tx2">
                    <a:lumMod val="50000"/>
                  </a:schemeClr>
                </a:solidFill>
                <a:latin typeface="Times" pitchFamily="18" charset="0"/>
              </a:rPr>
              <a:t>aCircle.y</a:t>
            </a:r>
            <a:r>
              <a:rPr lang="en-AU" altLang="en-AU" sz="2400" b="1" dirty="0">
                <a:solidFill>
                  <a:schemeClr val="tx2">
                    <a:lumMod val="50000"/>
                  </a:schemeClr>
                </a:solidFill>
                <a:latin typeface="Times" pitchFamily="18" charset="0"/>
              </a:rPr>
              <a:t> = 2.0</a:t>
            </a:r>
          </a:p>
          <a:p>
            <a:pPr algn="l" eaLnBrk="0" hangingPunct="0">
              <a:defRPr/>
            </a:pPr>
            <a:r>
              <a:rPr lang="en-AU" altLang="en-AU" sz="2400" b="1" dirty="0" err="1">
                <a:solidFill>
                  <a:schemeClr val="tx2">
                    <a:lumMod val="50000"/>
                  </a:schemeClr>
                </a:solidFill>
                <a:latin typeface="Times" pitchFamily="18" charset="0"/>
              </a:rPr>
              <a:t>aCircle.r</a:t>
            </a:r>
            <a:r>
              <a:rPr lang="en-AU" altLang="en-AU" sz="2400" b="1" dirty="0">
                <a:solidFill>
                  <a:schemeClr val="tx2">
                    <a:lumMod val="50000"/>
                  </a:schemeClr>
                </a:solidFill>
                <a:latin typeface="Times" pitchFamily="18" charset="0"/>
              </a:rPr>
              <a:t> = 1.0</a:t>
            </a:r>
          </a:p>
        </p:txBody>
      </p:sp>
      <p:sp>
        <p:nvSpPr>
          <p:cNvPr id="22534" name="Text Box 8">
            <a:extLst>
              <a:ext uri="{FF2B5EF4-FFF2-40B4-BE49-F238E27FC236}">
                <a16:creationId xmlns:a16="http://schemas.microsoft.com/office/drawing/2014/main" id="{6AA24F00-780B-4572-AFDE-C22ABAA8A7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2438400"/>
            <a:ext cx="6324600" cy="15081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algn="l" eaLnBrk="1" hangingPunct="1"/>
            <a:endParaRPr lang="en-US" altLang="en-US"/>
          </a:p>
          <a:p>
            <a:pPr algn="l" eaLnBrk="1" hangingPunct="1"/>
            <a:r>
              <a:rPr lang="en-US" altLang="en-US" sz="2800" i="1">
                <a:solidFill>
                  <a:srgbClr val="00B7A5"/>
                </a:solidFill>
                <a:latin typeface="Times New Roman" panose="02020603050405020304" pitchFamily="18" charset="0"/>
              </a:rPr>
              <a:t>ObjectName </a:t>
            </a:r>
            <a:r>
              <a:rPr lang="en-US" altLang="en-US" sz="2800" i="1">
                <a:latin typeface="Times New Roman" panose="02020603050405020304" pitchFamily="18" charset="0"/>
              </a:rPr>
              <a:t>. </a:t>
            </a:r>
            <a:r>
              <a:rPr lang="en-US" altLang="en-US" sz="2800" i="1">
                <a:solidFill>
                  <a:srgbClr val="FF0000"/>
                </a:solidFill>
                <a:latin typeface="Times New Roman" panose="02020603050405020304" pitchFamily="18" charset="0"/>
              </a:rPr>
              <a:t>VariableName</a:t>
            </a:r>
          </a:p>
          <a:p>
            <a:pPr algn="l" eaLnBrk="1" hangingPunct="1"/>
            <a:r>
              <a:rPr lang="en-US" altLang="en-US" sz="2800">
                <a:solidFill>
                  <a:srgbClr val="00B7A5"/>
                </a:solidFill>
                <a:latin typeface="Times New Roman" panose="02020603050405020304" pitchFamily="18" charset="0"/>
              </a:rPr>
              <a:t>ObjectName </a:t>
            </a:r>
            <a:r>
              <a:rPr lang="en-US" altLang="en-US" sz="2800">
                <a:latin typeface="Times New Roman" panose="02020603050405020304" pitchFamily="18" charset="0"/>
              </a:rPr>
              <a:t>.</a:t>
            </a:r>
            <a:r>
              <a:rPr lang="en-US" altLang="en-US" sz="2800">
                <a:solidFill>
                  <a:srgbClr val="C00000"/>
                </a:solidFill>
                <a:latin typeface="Times New Roman" panose="02020603050405020304" pitchFamily="18" charset="0"/>
              </a:rPr>
              <a:t>MethodName(parameter-list)</a:t>
            </a:r>
          </a:p>
          <a:p>
            <a:pPr algn="l" eaLnBrk="1" hangingPunct="1"/>
            <a:endParaRPr lang="en-US" altLang="en-US" sz="20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3">
            <a:extLst>
              <a:ext uri="{FF2B5EF4-FFF2-40B4-BE49-F238E27FC236}">
                <a16:creationId xmlns:a16="http://schemas.microsoft.com/office/drawing/2014/main" id="{69EBBDF8-864A-4E03-AEC2-AF9FC03C773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0104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9pPr>
          </a:lstStyle>
          <a:p>
            <a:pPr eaLnBrk="1" hangingPunct="1"/>
            <a:fld id="{9D8FEE4E-06AC-4D30-A016-19CB1181116F}" type="slidenum">
              <a:rPr lang="zh-CN" altLang="en-GB" smtClean="0"/>
              <a:pPr/>
              <a:t>105</a:t>
            </a:fld>
            <a:endParaRPr lang="en-GB" altLang="zh-CN" sz="1400"/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4A4D3B1E-76CB-45D8-B059-6F1418121E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AU"/>
              <a:t>Executing Methods in Object/Circle</a:t>
            </a:r>
          </a:p>
        </p:txBody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3D7CC89B-D1A6-44D3-829D-6B1AC42170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AU" altLang="en-AU"/>
              <a:t>Using Object Methods:</a:t>
            </a:r>
          </a:p>
        </p:txBody>
      </p:sp>
      <p:sp>
        <p:nvSpPr>
          <p:cNvPr id="23557" name="Text Box 5">
            <a:extLst>
              <a:ext uri="{FF2B5EF4-FFF2-40B4-BE49-F238E27FC236}">
                <a16:creationId xmlns:a16="http://schemas.microsoft.com/office/drawing/2014/main" id="{F059D954-C324-42EC-9E19-C529EA3843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3657600"/>
            <a:ext cx="4267200" cy="1927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algn="l"/>
            <a:r>
              <a:rPr lang="en-AU" altLang="en-AU" sz="2400">
                <a:latin typeface="Times" panose="02020603050405020304" pitchFamily="18" charset="0"/>
              </a:rPr>
              <a:t>Circle aCircle = new Circle();</a:t>
            </a:r>
          </a:p>
          <a:p>
            <a:pPr algn="l"/>
            <a:endParaRPr lang="en-AU" altLang="en-AU" sz="2400">
              <a:latin typeface="Times" panose="02020603050405020304" pitchFamily="18" charset="0"/>
            </a:endParaRPr>
          </a:p>
          <a:p>
            <a:pPr algn="l"/>
            <a:r>
              <a:rPr lang="en-AU" altLang="en-AU" sz="2400">
                <a:latin typeface="Times" panose="02020603050405020304" pitchFamily="18" charset="0"/>
              </a:rPr>
              <a:t>double area; </a:t>
            </a:r>
          </a:p>
          <a:p>
            <a:pPr algn="l"/>
            <a:r>
              <a:rPr lang="en-AU" altLang="en-AU" sz="2400">
                <a:latin typeface="Times" panose="02020603050405020304" pitchFamily="18" charset="0"/>
              </a:rPr>
              <a:t>aCircle.r = 1.0;</a:t>
            </a:r>
          </a:p>
          <a:p>
            <a:pPr algn="l"/>
            <a:r>
              <a:rPr lang="en-AU" altLang="en-AU" sz="2400">
                <a:solidFill>
                  <a:schemeClr val="hlink"/>
                </a:solidFill>
                <a:latin typeface="Times" panose="02020603050405020304" pitchFamily="18" charset="0"/>
              </a:rPr>
              <a:t>area = aCircle.area();</a:t>
            </a:r>
          </a:p>
        </p:txBody>
      </p:sp>
      <p:sp>
        <p:nvSpPr>
          <p:cNvPr id="23558" name="Line 6">
            <a:extLst>
              <a:ext uri="{FF2B5EF4-FFF2-40B4-BE49-F238E27FC236}">
                <a16:creationId xmlns:a16="http://schemas.microsoft.com/office/drawing/2014/main" id="{D3F47661-E2BA-4F19-B336-46BB41F33CD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95800" y="2819400"/>
            <a:ext cx="2362200" cy="2590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en-IN"/>
          </a:p>
        </p:txBody>
      </p:sp>
      <p:sp>
        <p:nvSpPr>
          <p:cNvPr id="23559" name="Text Box 7">
            <a:extLst>
              <a:ext uri="{FF2B5EF4-FFF2-40B4-BE49-F238E27FC236}">
                <a16:creationId xmlns:a16="http://schemas.microsoft.com/office/drawing/2014/main" id="{4B15EA89-0F68-4429-BB80-2C112EA213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2438400"/>
            <a:ext cx="3697288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algn="l"/>
            <a:r>
              <a:rPr lang="en-AU" altLang="en-AU" sz="2400">
                <a:latin typeface="Times" panose="02020603050405020304" pitchFamily="18" charset="0"/>
              </a:rPr>
              <a:t>sent ‘message’ to aCircle</a:t>
            </a: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3">
            <a:extLst>
              <a:ext uri="{FF2B5EF4-FFF2-40B4-BE49-F238E27FC236}">
                <a16:creationId xmlns:a16="http://schemas.microsoft.com/office/drawing/2014/main" id="{9990C5A8-7ED6-42E9-ACBA-985380B7858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0104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9pPr>
          </a:lstStyle>
          <a:p>
            <a:pPr eaLnBrk="1" hangingPunct="1"/>
            <a:fld id="{9D8FEE4E-06AC-4D30-A016-19CB1181116F}" type="slidenum">
              <a:rPr lang="zh-CN" altLang="en-GB" smtClean="0"/>
              <a:pPr/>
              <a:t>106</a:t>
            </a:fld>
            <a:endParaRPr lang="en-GB" altLang="zh-CN" sz="1400"/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857FA724-1598-4299-9A01-7BFB65549E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Using Circle Class</a:t>
            </a:r>
          </a:p>
        </p:txBody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EF093EFE-C1AB-4C13-99C4-46B86AC665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8077200" cy="4456113"/>
          </a:xfrm>
        </p:spPr>
        <p:txBody>
          <a:bodyPr>
            <a:normAutofit fontScale="25000" lnSpcReduction="20000"/>
          </a:bodyPr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/>
              <a:t>// Circle.java:  Contains both Circle class and its user class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/>
              <a:t>//Add Circle class code here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/>
              <a:t>class MyMain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/>
              <a:t>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/>
              <a:t>        public static void main(String args[])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/>
              <a:t>        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/>
              <a:t>                Circle aCircle;  // creating reference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/>
              <a:t>                aCircle = new Circle(); // creating object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/>
              <a:t>                aCircle.x = 10;  // assigning value to data field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/>
              <a:t>                aCircle.y = 20;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/>
              <a:t>                aCircle.r = 5;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/>
              <a:t>                double area = aCircle.area(); // invoking method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/>
              <a:t>                double circumf = aCircle.circumference();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/>
              <a:t>                System.out.println("Radius="+aCircle.r+" Area="+area);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/>
              <a:t>                System.out.println("Radius="+aCircle.r+" Circumference ="+circumf);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/>
              <a:t>        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/>
              <a:t>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60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/>
              <a:t>OUT PUT :</a:t>
            </a:r>
          </a:p>
        </p:txBody>
      </p:sp>
      <p:sp>
        <p:nvSpPr>
          <p:cNvPr id="24581" name="Text Box 4">
            <a:extLst>
              <a:ext uri="{FF2B5EF4-FFF2-40B4-BE49-F238E27FC236}">
                <a16:creationId xmlns:a16="http://schemas.microsoft.com/office/drawing/2014/main" id="{2BD84FBD-566F-4645-BBE4-63900CE6A8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5715000"/>
            <a:ext cx="4757738" cy="584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algn="l" eaLnBrk="1" hangingPunct="1"/>
            <a:r>
              <a:rPr lang="en-US" altLang="en-US"/>
              <a:t>Radius=5.0 Area=78.5</a:t>
            </a:r>
          </a:p>
          <a:p>
            <a:pPr algn="l" eaLnBrk="1" hangingPunct="1"/>
            <a:r>
              <a:rPr lang="en-US" altLang="en-US"/>
              <a:t>Radius=5.0 Circumference =31.400000000000002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3">
            <a:extLst>
              <a:ext uri="{FF2B5EF4-FFF2-40B4-BE49-F238E27FC236}">
                <a16:creationId xmlns:a16="http://schemas.microsoft.com/office/drawing/2014/main" id="{CB461E50-E0AA-46DF-8D20-A3676B038F9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0104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9pPr>
          </a:lstStyle>
          <a:p>
            <a:pPr eaLnBrk="1" hangingPunct="1"/>
            <a:fld id="{9D8FEE4E-06AC-4D30-A016-19CB1181116F}" type="slidenum">
              <a:rPr lang="zh-CN" altLang="en-GB" smtClean="0"/>
              <a:pPr/>
              <a:t>107</a:t>
            </a:fld>
            <a:endParaRPr lang="en-GB" altLang="zh-CN" sz="1400"/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5A2669B7-D65D-4DFE-AECD-C4084F0C32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Summary</a:t>
            </a:r>
          </a:p>
        </p:txBody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663CC8C2-FE13-4F85-856F-3B4883526F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Classes, objects, and methods are the basic components used in Java programming.</a:t>
            </a:r>
          </a:p>
          <a:p>
            <a:pPr eaLnBrk="1" hangingPunct="1"/>
            <a:r>
              <a:rPr lang="en-US" altLang="en-US" sz="2800"/>
              <a:t>We have discussed:</a:t>
            </a:r>
          </a:p>
          <a:p>
            <a:pPr lvl="1" eaLnBrk="1" hangingPunct="1"/>
            <a:r>
              <a:rPr lang="en-US" altLang="en-US" sz="2400"/>
              <a:t>How to </a:t>
            </a:r>
            <a:r>
              <a:rPr lang="en-US" altLang="en-US" sz="2400">
                <a:solidFill>
                  <a:srgbClr val="00B7A5"/>
                </a:solidFill>
              </a:rPr>
              <a:t>define a class</a:t>
            </a:r>
          </a:p>
          <a:p>
            <a:pPr lvl="1" eaLnBrk="1" hangingPunct="1"/>
            <a:r>
              <a:rPr lang="en-US" altLang="en-US" sz="2400"/>
              <a:t>How to </a:t>
            </a:r>
            <a:r>
              <a:rPr lang="en-US" altLang="en-US" sz="2400">
                <a:solidFill>
                  <a:srgbClr val="00B7A5"/>
                </a:solidFill>
              </a:rPr>
              <a:t>create objects</a:t>
            </a:r>
          </a:p>
          <a:p>
            <a:pPr lvl="1" eaLnBrk="1" hangingPunct="1"/>
            <a:r>
              <a:rPr lang="en-US" altLang="en-US" sz="2400"/>
              <a:t>How to </a:t>
            </a:r>
            <a:r>
              <a:rPr lang="en-US" altLang="en-US" sz="2400">
                <a:solidFill>
                  <a:srgbClr val="00B7A5"/>
                </a:solidFill>
              </a:rPr>
              <a:t>add data fields </a:t>
            </a:r>
            <a:r>
              <a:rPr lang="en-US" altLang="en-US" sz="2400"/>
              <a:t>and methods to classes</a:t>
            </a:r>
          </a:p>
          <a:p>
            <a:pPr lvl="1" eaLnBrk="1" hangingPunct="1"/>
            <a:r>
              <a:rPr lang="en-US" altLang="en-US" sz="2400"/>
              <a:t>How to </a:t>
            </a:r>
            <a:r>
              <a:rPr lang="en-US" altLang="en-US" sz="2400">
                <a:solidFill>
                  <a:srgbClr val="00B7A5"/>
                </a:solidFill>
              </a:rPr>
              <a:t>access data fields </a:t>
            </a:r>
            <a:r>
              <a:rPr lang="en-US" altLang="en-US" sz="2400"/>
              <a:t>and methods to classes</a:t>
            </a:r>
          </a:p>
          <a:p>
            <a:pPr eaLnBrk="1" hangingPunct="1"/>
            <a:endParaRPr lang="en-US" altLang="en-US" sz="28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>
            <a:extLst>
              <a:ext uri="{FF2B5EF4-FFF2-40B4-BE49-F238E27FC236}">
                <a16:creationId xmlns:a16="http://schemas.microsoft.com/office/drawing/2014/main" id="{56380C30-09AC-41A2-8867-337EB8A57E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/>
          <a:lstStyle/>
          <a:p>
            <a:r>
              <a:rPr lang="en-US" altLang="en-US"/>
              <a:t>Costructors </a:t>
            </a:r>
          </a:p>
        </p:txBody>
      </p:sp>
      <p:sp>
        <p:nvSpPr>
          <p:cNvPr id="26627" name="Slide Number Placeholder 2">
            <a:extLst>
              <a:ext uri="{FF2B5EF4-FFF2-40B4-BE49-F238E27FC236}">
                <a16:creationId xmlns:a16="http://schemas.microsoft.com/office/drawing/2014/main" id="{67A8A1FB-1283-48B3-B00B-4A6AAE43FB7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eaLnBrk="1" hangingPunct="1"/>
            <a:fld id="{F86174AE-2273-44AD-A915-DADF3D00C57A}" type="slidenum">
              <a:rPr lang="zh-CN" altLang="en-GB" sz="1400">
                <a:solidFill>
                  <a:schemeClr val="bg2"/>
                </a:solidFill>
              </a:rPr>
              <a:pPr eaLnBrk="1" hangingPunct="1"/>
              <a:t>108</a:t>
            </a:fld>
            <a:endParaRPr lang="en-GB" altLang="zh-CN" sz="1400"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 advTm="1000"/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>
            <a:extLst>
              <a:ext uri="{FF2B5EF4-FFF2-40B4-BE49-F238E27FC236}">
                <a16:creationId xmlns:a16="http://schemas.microsoft.com/office/drawing/2014/main" id="{18972A8D-9D2C-40F3-88FB-802FCD3A1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27651" name="Content Placeholder 2">
            <a:extLst>
              <a:ext uri="{FF2B5EF4-FFF2-40B4-BE49-F238E27FC236}">
                <a16:creationId xmlns:a16="http://schemas.microsoft.com/office/drawing/2014/main" id="{C705AB38-7F4C-472E-9327-A9605F7413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304800"/>
            <a:ext cx="8686800" cy="5827713"/>
          </a:xfrm>
        </p:spPr>
        <p:txBody>
          <a:bodyPr>
            <a:normAutofit fontScale="85000" lnSpcReduction="20000"/>
          </a:bodyPr>
          <a:lstStyle/>
          <a:p>
            <a:r>
              <a:rPr lang="en-US" altLang="en-US" sz="2400" b="1"/>
              <a:t>Constructor in java</a:t>
            </a:r>
            <a:r>
              <a:rPr lang="en-US" altLang="en-US" sz="2400"/>
              <a:t> is a </a:t>
            </a:r>
            <a:r>
              <a:rPr lang="en-US" altLang="en-US" sz="2400" i="1"/>
              <a:t>special type of method</a:t>
            </a:r>
            <a:r>
              <a:rPr lang="en-US" altLang="en-US" sz="2400"/>
              <a:t> that is used to initialize the object.</a:t>
            </a:r>
          </a:p>
          <a:p>
            <a:r>
              <a:rPr lang="en-US" altLang="en-US" sz="2400"/>
              <a:t>Java constructor is </a:t>
            </a:r>
            <a:r>
              <a:rPr lang="en-US" altLang="en-US" sz="2400" i="1"/>
              <a:t>invoked at the time of object creation</a:t>
            </a:r>
            <a:r>
              <a:rPr lang="en-US" altLang="en-US" sz="2400"/>
              <a:t>. It constructs the values i.e. provides data for the object that is why it is known as constructor.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 u="sng">
                <a:solidFill>
                  <a:srgbClr val="FF0000"/>
                </a:solidFill>
              </a:rPr>
              <a:t>Rules for creating java constructor: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/>
              <a:t>There are basically two rules defined for the constructor.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/>
              <a:t>1.Constructor name must be same as its class name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/>
              <a:t>2.Constructor must have no explicit return type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 u="sng">
                <a:solidFill>
                  <a:srgbClr val="FF0000"/>
                </a:solidFill>
              </a:rPr>
              <a:t>Types of java constructors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/>
              <a:t>There are two types of constructors:</a:t>
            </a:r>
          </a:p>
          <a:p>
            <a:r>
              <a:rPr lang="en-US" altLang="en-US" sz="2400"/>
              <a:t>Default constructor (no-arg constructor)</a:t>
            </a:r>
          </a:p>
          <a:p>
            <a:r>
              <a:rPr lang="en-US" altLang="en-US" sz="2400"/>
              <a:t>Parameterized constructor</a:t>
            </a:r>
          </a:p>
          <a:p>
            <a:endParaRPr lang="en-US" altLang="en-US"/>
          </a:p>
        </p:txBody>
      </p:sp>
      <p:sp>
        <p:nvSpPr>
          <p:cNvPr id="27652" name="Slide Number Placeholder 3">
            <a:extLst>
              <a:ext uri="{FF2B5EF4-FFF2-40B4-BE49-F238E27FC236}">
                <a16:creationId xmlns:a16="http://schemas.microsoft.com/office/drawing/2014/main" id="{609408EC-E459-4A9D-AB29-95E0C9A7D20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0104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9pPr>
          </a:lstStyle>
          <a:p>
            <a:pPr eaLnBrk="1" hangingPunct="1"/>
            <a:fld id="{9D8FEE4E-06AC-4D30-A016-19CB1181116F}" type="slidenum">
              <a:rPr lang="zh-CN" altLang="en-GB" smtClean="0"/>
              <a:pPr/>
              <a:t>109</a:t>
            </a:fld>
            <a:endParaRPr lang="en-GB" altLang="zh-CN" sz="14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A04D5-D1F0-460F-AB99-39C651A56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686800" cy="381000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US" altLang="en-US" sz="3300"/>
              <a:t>Differences between java &amp; C++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474A9D5-7A3C-42C8-9ECE-888FD4F7E91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28600" y="457200"/>
          <a:ext cx="8915400" cy="759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73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903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57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2635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T="49640" marB="49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C++</a:t>
                      </a:r>
                    </a:p>
                  </a:txBody>
                  <a:tcPr marT="49640" marB="49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java</a:t>
                      </a:r>
                    </a:p>
                  </a:txBody>
                  <a:tcPr marT="49640" marB="49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495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marT="49640" marB="49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C++ is oops concepts supported language</a:t>
                      </a:r>
                    </a:p>
                  </a:txBody>
                  <a:tcPr marT="49640" marB="49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Java is pure oops language</a:t>
                      </a:r>
                    </a:p>
                  </a:txBody>
                  <a:tcPr marT="49640" marB="49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263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</a:p>
                  </a:txBody>
                  <a:tcPr marT="49640" marB="49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Pointer are available</a:t>
                      </a:r>
                      <a:r>
                        <a:rPr lang="en-US" sz="2000" baseline="0" dirty="0"/>
                        <a:t> in C++</a:t>
                      </a:r>
                      <a:endParaRPr lang="en-US" sz="2000" dirty="0"/>
                    </a:p>
                  </a:txBody>
                  <a:tcPr marT="49640" marB="49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We can’t create &amp; use pointers in java</a:t>
                      </a:r>
                    </a:p>
                  </a:txBody>
                  <a:tcPr marT="49640" marB="49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495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</a:t>
                      </a:r>
                    </a:p>
                  </a:txBody>
                  <a:tcPr marT="49640" marB="49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Memory management is programmers responsibility</a:t>
                      </a:r>
                    </a:p>
                  </a:txBody>
                  <a:tcPr marT="49640" marB="49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Memory management is taken</a:t>
                      </a:r>
                      <a:r>
                        <a:rPr lang="en-US" sz="2000" baseline="0" dirty="0"/>
                        <a:t> care by JVM.</a:t>
                      </a:r>
                      <a:endParaRPr lang="en-US" sz="2000" dirty="0"/>
                    </a:p>
                  </a:txBody>
                  <a:tcPr marT="49640" marB="49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263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4</a:t>
                      </a:r>
                    </a:p>
                  </a:txBody>
                  <a:tcPr marT="49640" marB="49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C++</a:t>
                      </a:r>
                      <a:r>
                        <a:rPr lang="en-US" sz="2000" baseline="0" dirty="0"/>
                        <a:t> has </a:t>
                      </a:r>
                      <a:r>
                        <a:rPr lang="en-US" sz="2000" baseline="0" dirty="0" err="1"/>
                        <a:t>goto</a:t>
                      </a:r>
                      <a:r>
                        <a:rPr lang="en-US" sz="2000" baseline="0" dirty="0"/>
                        <a:t> statement</a:t>
                      </a:r>
                      <a:endParaRPr lang="en-US" sz="2000" dirty="0"/>
                    </a:p>
                  </a:txBody>
                  <a:tcPr marT="49640" marB="49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Java does not have </a:t>
                      </a:r>
                      <a:r>
                        <a:rPr lang="en-US" sz="2000" dirty="0" err="1"/>
                        <a:t>goto</a:t>
                      </a:r>
                      <a:r>
                        <a:rPr lang="en-US" sz="2000" dirty="0"/>
                        <a:t> statement</a:t>
                      </a:r>
                    </a:p>
                  </a:txBody>
                  <a:tcPr marT="49640" marB="49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9279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5</a:t>
                      </a:r>
                    </a:p>
                  </a:txBody>
                  <a:tcPr marT="49640" marB="49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Automatic casting is available</a:t>
                      </a:r>
                    </a:p>
                  </a:txBody>
                  <a:tcPr marT="49640" marB="49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In some cases implicit casting is available,</a:t>
                      </a:r>
                      <a:r>
                        <a:rPr lang="en-US" sz="2000" baseline="0" dirty="0"/>
                        <a:t> but it is advised that programmer should used casting wherever  required.</a:t>
                      </a:r>
                      <a:endParaRPr lang="en-US" sz="2000" dirty="0"/>
                    </a:p>
                  </a:txBody>
                  <a:tcPr marT="49640" marB="49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495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6</a:t>
                      </a:r>
                    </a:p>
                  </a:txBody>
                  <a:tcPr marT="49640" marB="49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Multiple</a:t>
                      </a:r>
                      <a:r>
                        <a:rPr lang="en-US" sz="2000" baseline="0" dirty="0"/>
                        <a:t> inheritance is available </a:t>
                      </a:r>
                      <a:endParaRPr lang="en-US" sz="2000" dirty="0"/>
                    </a:p>
                  </a:txBody>
                  <a:tcPr marT="49640" marB="49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No  Multiple</a:t>
                      </a:r>
                      <a:r>
                        <a:rPr lang="en-US" sz="2000" baseline="0" dirty="0"/>
                        <a:t> inheritance, but there means to achieve it</a:t>
                      </a:r>
                      <a:endParaRPr lang="en-US" sz="2000" dirty="0"/>
                    </a:p>
                  </a:txBody>
                  <a:tcPr marT="49640" marB="49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263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7</a:t>
                      </a:r>
                    </a:p>
                  </a:txBody>
                  <a:tcPr marT="49640" marB="49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Operator overloading</a:t>
                      </a:r>
                      <a:r>
                        <a:rPr lang="en-US" sz="2000" baseline="0" dirty="0"/>
                        <a:t> is available</a:t>
                      </a:r>
                      <a:endParaRPr lang="en-US" sz="2000" dirty="0"/>
                    </a:p>
                  </a:txBody>
                  <a:tcPr marT="49640" marB="49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No operator over loading</a:t>
                      </a:r>
                    </a:p>
                  </a:txBody>
                  <a:tcPr marT="49640" marB="49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9495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8</a:t>
                      </a:r>
                    </a:p>
                  </a:txBody>
                  <a:tcPr marT="49640" marB="49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Header</a:t>
                      </a:r>
                      <a:r>
                        <a:rPr lang="en-US" sz="2000" baseline="0" dirty="0"/>
                        <a:t> files in C++</a:t>
                      </a:r>
                      <a:endParaRPr lang="en-US" sz="2000" dirty="0"/>
                    </a:p>
                  </a:txBody>
                  <a:tcPr marT="49640" marB="49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No header files in Java, but there means to achieve it.</a:t>
                      </a:r>
                    </a:p>
                  </a:txBody>
                  <a:tcPr marT="49640" marB="49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263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9</a:t>
                      </a:r>
                    </a:p>
                  </a:txBody>
                  <a:tcPr marT="49640" marB="49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Structures, unions in C++</a:t>
                      </a:r>
                    </a:p>
                  </a:txBody>
                  <a:tcPr marT="49640" marB="49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No structures &amp; unions in Java</a:t>
                      </a:r>
                    </a:p>
                  </a:txBody>
                  <a:tcPr marT="49640" marB="49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69495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10</a:t>
                      </a:r>
                    </a:p>
                  </a:txBody>
                  <a:tcPr marT="49640" marB="49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There are 3 access </a:t>
                      </a:r>
                      <a:r>
                        <a:rPr lang="en-US" sz="2000" dirty="0" err="1"/>
                        <a:t>specifiers</a:t>
                      </a:r>
                      <a:endParaRPr lang="en-US" sz="2000" dirty="0"/>
                    </a:p>
                  </a:txBody>
                  <a:tcPr marT="49640" marB="49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There are 4 access </a:t>
                      </a:r>
                      <a:r>
                        <a:rPr lang="en-US" sz="2000" dirty="0" err="1"/>
                        <a:t>specifiers</a:t>
                      </a:r>
                      <a:endParaRPr lang="en-US" sz="2000" dirty="0"/>
                    </a:p>
                    <a:p>
                      <a:endParaRPr lang="en-US" sz="2000" dirty="0"/>
                    </a:p>
                  </a:txBody>
                  <a:tcPr marT="49640" marB="49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0263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11</a:t>
                      </a:r>
                    </a:p>
                  </a:txBody>
                  <a:tcPr marT="49640" marB="49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There are constructors &amp; destructors</a:t>
                      </a:r>
                    </a:p>
                  </a:txBody>
                  <a:tcPr marT="49640" marB="49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Only constructors</a:t>
                      </a:r>
                    </a:p>
                  </a:txBody>
                  <a:tcPr marT="49640" marB="49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>
            <a:extLst>
              <a:ext uri="{FF2B5EF4-FFF2-40B4-BE49-F238E27FC236}">
                <a16:creationId xmlns:a16="http://schemas.microsoft.com/office/drawing/2014/main" id="{86DA2CF4-4596-4E82-ADD5-C0436BE3F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28675" name="Content Placeholder 2">
            <a:extLst>
              <a:ext uri="{FF2B5EF4-FFF2-40B4-BE49-F238E27FC236}">
                <a16:creationId xmlns:a16="http://schemas.microsoft.com/office/drawing/2014/main" id="{591C0010-483C-43B3-AEB0-649EC2BE7E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57200"/>
            <a:ext cx="8915400" cy="5675313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/>
              <a:t>Example of default constructor</a:t>
            </a:r>
            <a:endParaRPr lang="en-US" altLang="en-US" b="1"/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/>
              <a:t>class</a:t>
            </a:r>
            <a:r>
              <a:rPr lang="en-US" altLang="en-US"/>
              <a:t> Bike1{  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/>
              <a:t>Bike1(){System.out.println("Bike is created");}  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/>
              <a:t>public</a:t>
            </a:r>
            <a:r>
              <a:rPr lang="en-US" altLang="en-US"/>
              <a:t> </a:t>
            </a:r>
            <a:r>
              <a:rPr lang="en-US" altLang="en-US" b="1"/>
              <a:t>static</a:t>
            </a:r>
            <a:r>
              <a:rPr lang="en-US" altLang="en-US"/>
              <a:t> </a:t>
            </a:r>
            <a:r>
              <a:rPr lang="en-US" altLang="en-US" b="1"/>
              <a:t>void</a:t>
            </a:r>
            <a:r>
              <a:rPr lang="en-US" altLang="en-US"/>
              <a:t> main(String args[]){  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/>
              <a:t>Bike1 b=</a:t>
            </a:r>
            <a:r>
              <a:rPr lang="en-US" altLang="en-US" b="1"/>
              <a:t>new</a:t>
            </a:r>
            <a:r>
              <a:rPr lang="en-US" altLang="en-US"/>
              <a:t> Bike1();  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/>
              <a:t>}  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/>
              <a:t>}  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/>
              <a:t>Output: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/>
              <a:t>           Bike is created</a:t>
            </a:r>
          </a:p>
        </p:txBody>
      </p:sp>
      <p:sp>
        <p:nvSpPr>
          <p:cNvPr id="28676" name="Slide Number Placeholder 3">
            <a:extLst>
              <a:ext uri="{FF2B5EF4-FFF2-40B4-BE49-F238E27FC236}">
                <a16:creationId xmlns:a16="http://schemas.microsoft.com/office/drawing/2014/main" id="{F16893AA-0A21-40C5-932A-E83925B7B4A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0104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9pPr>
          </a:lstStyle>
          <a:p>
            <a:pPr eaLnBrk="1" hangingPunct="1"/>
            <a:fld id="{9D8FEE4E-06AC-4D30-A016-19CB1181116F}" type="slidenum">
              <a:rPr lang="zh-CN" altLang="en-GB" smtClean="0"/>
              <a:pPr/>
              <a:t>110</a:t>
            </a:fld>
            <a:endParaRPr lang="en-GB" altLang="zh-CN" sz="14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>
            <a:extLst>
              <a:ext uri="{FF2B5EF4-FFF2-40B4-BE49-F238E27FC236}">
                <a16:creationId xmlns:a16="http://schemas.microsoft.com/office/drawing/2014/main" id="{885C5427-44C6-4299-BCA5-340479D41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29699" name="Content Placeholder 2">
            <a:extLst>
              <a:ext uri="{FF2B5EF4-FFF2-40B4-BE49-F238E27FC236}">
                <a16:creationId xmlns:a16="http://schemas.microsoft.com/office/drawing/2014/main" id="{73F06B40-4273-4827-AE55-8CBFB2AD0F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28600"/>
            <a:ext cx="8915400" cy="5903913"/>
          </a:xfrm>
        </p:spPr>
        <p:txBody>
          <a:bodyPr>
            <a:normAutofit fontScale="25000" lnSpcReduction="20000"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/>
              <a:t>Example of parameterized constructor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600" b="1"/>
              <a:t>class</a:t>
            </a:r>
            <a:r>
              <a:rPr lang="en-US" altLang="en-US" sz="1600"/>
              <a:t> Student4{  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600"/>
              <a:t>    </a:t>
            </a:r>
            <a:r>
              <a:rPr lang="en-US" altLang="en-US" sz="1600" b="1"/>
              <a:t>int</a:t>
            </a:r>
            <a:r>
              <a:rPr lang="en-US" altLang="en-US" sz="1600"/>
              <a:t> id;  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600"/>
              <a:t>    String name;  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600"/>
              <a:t>      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600"/>
              <a:t>    Student4(</a:t>
            </a:r>
            <a:r>
              <a:rPr lang="en-US" altLang="en-US" sz="1600" b="1"/>
              <a:t>int</a:t>
            </a:r>
            <a:r>
              <a:rPr lang="en-US" altLang="en-US" sz="1600"/>
              <a:t> i,String n){  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600"/>
              <a:t>    id = i;  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600"/>
              <a:t>    name = n;  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600"/>
              <a:t>    }  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600"/>
              <a:t>    </a:t>
            </a:r>
            <a:r>
              <a:rPr lang="en-US" altLang="en-US" sz="1600" b="1"/>
              <a:t>void</a:t>
            </a:r>
            <a:r>
              <a:rPr lang="en-US" altLang="en-US" sz="1600"/>
              <a:t> display(){System.out.println(id+" "+name);}  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600"/>
              <a:t>   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600"/>
              <a:t>    </a:t>
            </a:r>
            <a:r>
              <a:rPr lang="en-US" altLang="en-US" sz="1600" b="1"/>
              <a:t>public</a:t>
            </a:r>
            <a:r>
              <a:rPr lang="en-US" altLang="en-US" sz="1600"/>
              <a:t> </a:t>
            </a:r>
            <a:r>
              <a:rPr lang="en-US" altLang="en-US" sz="1600" b="1"/>
              <a:t>static</a:t>
            </a:r>
            <a:r>
              <a:rPr lang="en-US" altLang="en-US" sz="1600"/>
              <a:t> </a:t>
            </a:r>
            <a:r>
              <a:rPr lang="en-US" altLang="en-US" sz="1600" b="1"/>
              <a:t>void</a:t>
            </a:r>
            <a:r>
              <a:rPr lang="en-US" altLang="en-US" sz="1600"/>
              <a:t> main(String args[]){  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600"/>
              <a:t>    Student4 s1 = </a:t>
            </a:r>
            <a:r>
              <a:rPr lang="en-US" altLang="en-US" sz="1600" b="1"/>
              <a:t>new</a:t>
            </a:r>
            <a:r>
              <a:rPr lang="en-US" altLang="en-US" sz="1600"/>
              <a:t> Student4(111,"Karan");  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600"/>
              <a:t>    Student4 s2 = </a:t>
            </a:r>
            <a:r>
              <a:rPr lang="en-US" altLang="en-US" sz="1600" b="1"/>
              <a:t>new</a:t>
            </a:r>
            <a:r>
              <a:rPr lang="en-US" altLang="en-US" sz="1600"/>
              <a:t> Student4(222,"Aryan");  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600"/>
              <a:t>    s1.display();  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600"/>
              <a:t>    s2.display();  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600"/>
              <a:t>   }  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600"/>
              <a:t>}  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600"/>
              <a:t>Output: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600"/>
              <a:t>111 Karan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600"/>
              <a:t>222 Aryan</a:t>
            </a:r>
            <a:endParaRPr lang="en-US" altLang="en-US"/>
          </a:p>
          <a:p>
            <a:endParaRPr lang="en-US" altLang="en-US"/>
          </a:p>
        </p:txBody>
      </p:sp>
      <p:sp>
        <p:nvSpPr>
          <p:cNvPr id="29700" name="Slide Number Placeholder 3">
            <a:extLst>
              <a:ext uri="{FF2B5EF4-FFF2-40B4-BE49-F238E27FC236}">
                <a16:creationId xmlns:a16="http://schemas.microsoft.com/office/drawing/2014/main" id="{54CD8062-5F99-489D-B5F4-741C48D1B56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0104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9pPr>
          </a:lstStyle>
          <a:p>
            <a:pPr eaLnBrk="1" hangingPunct="1"/>
            <a:fld id="{9D8FEE4E-06AC-4D30-A016-19CB1181116F}" type="slidenum">
              <a:rPr lang="zh-CN" altLang="en-GB" smtClean="0"/>
              <a:pPr/>
              <a:t>111</a:t>
            </a:fld>
            <a:endParaRPr lang="en-GB" altLang="zh-CN" sz="14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>
            <a:extLst>
              <a:ext uri="{FF2B5EF4-FFF2-40B4-BE49-F238E27FC236}">
                <a16:creationId xmlns:a16="http://schemas.microsoft.com/office/drawing/2014/main" id="{65E2A829-080F-4D7C-B0C9-6B59656B20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/>
          <a:lstStyle/>
          <a:p>
            <a:r>
              <a:rPr lang="en-US" altLang="en-US" sz="6600">
                <a:solidFill>
                  <a:srgbClr val="438E00"/>
                </a:solidFill>
              </a:rPr>
              <a:t>this</a:t>
            </a:r>
            <a:r>
              <a:rPr lang="en-US" altLang="en-US" sz="6600"/>
              <a:t> keyword</a:t>
            </a:r>
          </a:p>
        </p:txBody>
      </p:sp>
      <p:sp>
        <p:nvSpPr>
          <p:cNvPr id="30723" name="Slide Number Placeholder 2">
            <a:extLst>
              <a:ext uri="{FF2B5EF4-FFF2-40B4-BE49-F238E27FC236}">
                <a16:creationId xmlns:a16="http://schemas.microsoft.com/office/drawing/2014/main" id="{FB4DDA2E-63B6-4150-A048-7CC2B849A6E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eaLnBrk="1" hangingPunct="1"/>
            <a:fld id="{B172571C-5669-420F-868A-BBC3F6A89882}" type="slidenum">
              <a:rPr lang="zh-CN" altLang="en-GB" sz="1400">
                <a:solidFill>
                  <a:schemeClr val="bg2"/>
                </a:solidFill>
              </a:rPr>
              <a:pPr eaLnBrk="1" hangingPunct="1"/>
              <a:t>112</a:t>
            </a:fld>
            <a:endParaRPr lang="en-GB" altLang="zh-CN" sz="1400"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 advTm="1000"/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>
            <a:extLst>
              <a:ext uri="{FF2B5EF4-FFF2-40B4-BE49-F238E27FC236}">
                <a16:creationId xmlns:a16="http://schemas.microsoft.com/office/drawing/2014/main" id="{80D85670-6630-4969-80E0-85C3469E3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1747" name="Content Placeholder 2">
            <a:extLst>
              <a:ext uri="{FF2B5EF4-FFF2-40B4-BE49-F238E27FC236}">
                <a16:creationId xmlns:a16="http://schemas.microsoft.com/office/drawing/2014/main" id="{4845FCF5-BDE8-43CE-95DD-031226AA3E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532313"/>
          </a:xfrm>
        </p:spPr>
        <p:txBody>
          <a:bodyPr/>
          <a:lstStyle/>
          <a:p>
            <a:r>
              <a:rPr lang="en-US" altLang="en-US" b="1"/>
              <a:t>this</a:t>
            </a:r>
            <a:r>
              <a:rPr lang="en-US" altLang="en-US"/>
              <a:t> is a </a:t>
            </a:r>
            <a:r>
              <a:rPr lang="en-US" altLang="en-US">
                <a:solidFill>
                  <a:srgbClr val="438E00"/>
                </a:solidFill>
              </a:rPr>
              <a:t>reference variable </a:t>
            </a:r>
            <a:r>
              <a:rPr lang="en-US" altLang="en-US"/>
              <a:t>that refers to the </a:t>
            </a:r>
            <a:r>
              <a:rPr lang="en-US" altLang="en-US">
                <a:solidFill>
                  <a:srgbClr val="438E00"/>
                </a:solidFill>
              </a:rPr>
              <a:t>current object </a:t>
            </a:r>
            <a:r>
              <a:rPr lang="en-US" altLang="en-US"/>
              <a:t>in java. </a:t>
            </a:r>
          </a:p>
          <a:p>
            <a:r>
              <a:rPr lang="en-US" altLang="en-US"/>
              <a:t>It is a </a:t>
            </a:r>
            <a:r>
              <a:rPr lang="en-US" altLang="en-US">
                <a:solidFill>
                  <a:srgbClr val="438E00"/>
                </a:solidFill>
              </a:rPr>
              <a:t>keyword</a:t>
            </a:r>
            <a:r>
              <a:rPr lang="en-US" altLang="en-US"/>
              <a:t> in java language represents current class object.</a:t>
            </a:r>
          </a:p>
          <a:p>
            <a:r>
              <a:rPr lang="en-US" altLang="en-US"/>
              <a:t>this is </a:t>
            </a:r>
            <a:r>
              <a:rPr lang="en-US" altLang="en-US">
                <a:solidFill>
                  <a:srgbClr val="438E00"/>
                </a:solidFill>
              </a:rPr>
              <a:t>always a reference to the object </a:t>
            </a:r>
            <a:r>
              <a:rPr lang="en-US" altLang="en-US"/>
              <a:t>on which the </a:t>
            </a:r>
            <a:r>
              <a:rPr lang="en-US" altLang="en-US">
                <a:solidFill>
                  <a:srgbClr val="438E00"/>
                </a:solidFill>
              </a:rPr>
              <a:t>method was invoked</a:t>
            </a:r>
            <a:r>
              <a:rPr lang="en-US" altLang="en-US"/>
              <a:t>. </a:t>
            </a:r>
          </a:p>
          <a:p>
            <a:r>
              <a:rPr lang="en-US" altLang="en-US"/>
              <a:t>It can be used </a:t>
            </a:r>
            <a:r>
              <a:rPr lang="en-US" altLang="en-US">
                <a:solidFill>
                  <a:srgbClr val="438E00"/>
                </a:solidFill>
              </a:rPr>
              <a:t>in side of method or constructor.</a:t>
            </a:r>
          </a:p>
        </p:txBody>
      </p:sp>
      <p:sp>
        <p:nvSpPr>
          <p:cNvPr id="31748" name="Slide Number Placeholder 3">
            <a:extLst>
              <a:ext uri="{FF2B5EF4-FFF2-40B4-BE49-F238E27FC236}">
                <a16:creationId xmlns:a16="http://schemas.microsoft.com/office/drawing/2014/main" id="{1135C12B-4AE4-4095-9D0C-17E51087C6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0104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9pPr>
          </a:lstStyle>
          <a:p>
            <a:pPr eaLnBrk="1" hangingPunct="1"/>
            <a:fld id="{9D8FEE4E-06AC-4D30-A016-19CB1181116F}" type="slidenum">
              <a:rPr lang="zh-CN" altLang="en-GB" smtClean="0"/>
              <a:pPr/>
              <a:t>113</a:t>
            </a:fld>
            <a:endParaRPr lang="en-GB" altLang="zh-CN" sz="14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>
            <a:extLst>
              <a:ext uri="{FF2B5EF4-FFF2-40B4-BE49-F238E27FC236}">
                <a16:creationId xmlns:a16="http://schemas.microsoft.com/office/drawing/2014/main" id="{41181BB9-59A6-4DF5-A337-7437137AD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2771" name="Content Placeholder 2">
            <a:extLst>
              <a:ext uri="{FF2B5EF4-FFF2-40B4-BE49-F238E27FC236}">
                <a16:creationId xmlns:a16="http://schemas.microsoft.com/office/drawing/2014/main" id="{AE298D0C-DC46-4084-89FF-DD79C24F92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990600"/>
            <a:ext cx="8991600" cy="5715000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b="1"/>
              <a:t>Usage of this keyword</a:t>
            </a:r>
          </a:p>
          <a:p>
            <a:r>
              <a:rPr lang="en-US" altLang="en-US" sz="2400"/>
              <a:t>It can be used to refer </a:t>
            </a:r>
            <a:r>
              <a:rPr lang="en-US" altLang="en-US" sz="2400">
                <a:solidFill>
                  <a:srgbClr val="FF0000"/>
                </a:solidFill>
              </a:rPr>
              <a:t>current class instance variable. </a:t>
            </a:r>
            <a:r>
              <a:rPr lang="en-US" altLang="en-US" sz="2400">
                <a:solidFill>
                  <a:srgbClr val="00B7A5"/>
                </a:solidFill>
              </a:rPr>
              <a:t>{ this.x  }</a:t>
            </a:r>
          </a:p>
          <a:p>
            <a:r>
              <a:rPr lang="en-US" altLang="en-US" sz="2400"/>
              <a:t>this() can be used to </a:t>
            </a:r>
            <a:r>
              <a:rPr lang="en-US" altLang="en-US" sz="2400">
                <a:solidFill>
                  <a:srgbClr val="FF0000"/>
                </a:solidFill>
              </a:rPr>
              <a:t>invoke current class  constructor</a:t>
            </a:r>
            <a:r>
              <a:rPr lang="en-US" altLang="en-US" sz="2400"/>
              <a:t> from another method or constructor.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/>
              <a:t>     </a:t>
            </a:r>
            <a:r>
              <a:rPr lang="en-US" altLang="en-US" sz="2400">
                <a:solidFill>
                  <a:srgbClr val="00B7A5"/>
                </a:solidFill>
              </a:rPr>
              <a:t>{  this(); }</a:t>
            </a:r>
          </a:p>
          <a:p>
            <a:r>
              <a:rPr lang="en-US" altLang="en-US" sz="2400"/>
              <a:t>It can be used to </a:t>
            </a:r>
            <a:r>
              <a:rPr lang="en-US" altLang="en-US" sz="2400">
                <a:solidFill>
                  <a:srgbClr val="FF0000"/>
                </a:solidFill>
              </a:rPr>
              <a:t>invoke current class method </a:t>
            </a:r>
            <a:r>
              <a:rPr lang="en-US" altLang="en-US" sz="2400"/>
              <a:t>(implicitly)         </a:t>
            </a:r>
            <a:r>
              <a:rPr lang="en-US" altLang="en-US" sz="2400">
                <a:solidFill>
                  <a:srgbClr val="00B7A5"/>
                </a:solidFill>
              </a:rPr>
              <a:t>{  this.add()  }</a:t>
            </a:r>
          </a:p>
          <a:p>
            <a:r>
              <a:rPr lang="en-US" altLang="en-US" sz="2400"/>
              <a:t>It can be </a:t>
            </a:r>
            <a:r>
              <a:rPr lang="en-US" altLang="en-US" sz="2400">
                <a:solidFill>
                  <a:srgbClr val="438E00"/>
                </a:solidFill>
              </a:rPr>
              <a:t>passed as an argument in the method </a:t>
            </a:r>
            <a:r>
              <a:rPr lang="en-US" altLang="en-US" sz="2400"/>
              <a:t>call.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>
                <a:solidFill>
                  <a:srgbClr val="00B7A5"/>
                </a:solidFill>
              </a:rPr>
              <a:t>     {  add(this);}</a:t>
            </a:r>
          </a:p>
          <a:p>
            <a:r>
              <a:rPr lang="en-US" altLang="en-US" sz="2400"/>
              <a:t>It can be </a:t>
            </a:r>
            <a:r>
              <a:rPr lang="en-US" altLang="en-US" sz="2400">
                <a:solidFill>
                  <a:srgbClr val="438E00"/>
                </a:solidFill>
              </a:rPr>
              <a:t>passed as argument in the constructor </a:t>
            </a:r>
            <a:r>
              <a:rPr lang="en-US" altLang="en-US" sz="2400"/>
              <a:t>call.</a:t>
            </a:r>
          </a:p>
          <a:p>
            <a:r>
              <a:rPr lang="en-US" altLang="en-US" sz="2400"/>
              <a:t>It can also be used to </a:t>
            </a:r>
            <a:r>
              <a:rPr lang="en-US" altLang="en-US" sz="2400">
                <a:solidFill>
                  <a:srgbClr val="438E00"/>
                </a:solidFill>
              </a:rPr>
              <a:t>return the current class instance.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>
                <a:solidFill>
                  <a:srgbClr val="438E00"/>
                </a:solidFill>
              </a:rPr>
              <a:t>    {  return this; }</a:t>
            </a:r>
          </a:p>
          <a:p>
            <a:endParaRPr lang="en-US" altLang="en-US"/>
          </a:p>
        </p:txBody>
      </p:sp>
      <p:sp>
        <p:nvSpPr>
          <p:cNvPr id="32772" name="Slide Number Placeholder 3">
            <a:extLst>
              <a:ext uri="{FF2B5EF4-FFF2-40B4-BE49-F238E27FC236}">
                <a16:creationId xmlns:a16="http://schemas.microsoft.com/office/drawing/2014/main" id="{9D0B2476-03D5-4DC2-BD44-9BE031087DD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0104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9pPr>
          </a:lstStyle>
          <a:p>
            <a:pPr eaLnBrk="1" hangingPunct="1"/>
            <a:fld id="{9D8FEE4E-06AC-4D30-A016-19CB1181116F}" type="slidenum">
              <a:rPr lang="zh-CN" altLang="en-GB" smtClean="0"/>
              <a:pPr/>
              <a:t>114</a:t>
            </a:fld>
            <a:endParaRPr lang="en-GB" altLang="zh-CN" sz="14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>
            <a:extLst>
              <a:ext uri="{FF2B5EF4-FFF2-40B4-BE49-F238E27FC236}">
                <a16:creationId xmlns:a16="http://schemas.microsoft.com/office/drawing/2014/main" id="{4E60491C-A661-4844-B452-6925683C1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3795" name="Content Placeholder 2">
            <a:extLst>
              <a:ext uri="{FF2B5EF4-FFF2-40B4-BE49-F238E27FC236}">
                <a16:creationId xmlns:a16="http://schemas.microsoft.com/office/drawing/2014/main" id="{8BC189BE-E4D2-41F3-BC11-243D0AD4A8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181600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b="1"/>
              <a:t>Why use this keyword in java ?</a:t>
            </a:r>
          </a:p>
          <a:p>
            <a:pPr algn="just"/>
            <a:r>
              <a:rPr lang="en-US" altLang="en-US" sz="2800"/>
              <a:t>The main purpose of </a:t>
            </a:r>
            <a:r>
              <a:rPr lang="en-US" altLang="en-US" sz="2800" b="1"/>
              <a:t>using this keyword</a:t>
            </a:r>
            <a:r>
              <a:rPr lang="en-US" altLang="en-US" sz="2800"/>
              <a:t> is to </a:t>
            </a:r>
            <a:r>
              <a:rPr lang="en-US" altLang="en-US" sz="2800">
                <a:solidFill>
                  <a:srgbClr val="00B7A5"/>
                </a:solidFill>
              </a:rPr>
              <a:t>differentiate the formal parameter and data members of class.</a:t>
            </a:r>
            <a:endParaRPr lang="en-US" altLang="en-US" sz="2800"/>
          </a:p>
          <a:p>
            <a:pPr algn="just"/>
            <a:r>
              <a:rPr lang="en-US" altLang="en-US" sz="2800"/>
              <a:t>whenever the formal parameter and data members of the class are similar then </a:t>
            </a:r>
            <a:r>
              <a:rPr lang="en-US" altLang="en-US" sz="2800">
                <a:solidFill>
                  <a:srgbClr val="00B7A5"/>
                </a:solidFill>
              </a:rPr>
              <a:t>jvm get ambiguity </a:t>
            </a:r>
            <a:r>
              <a:rPr lang="en-US" altLang="en-US" sz="2800"/>
              <a:t>(no clarity between formal parameter and member of the class)</a:t>
            </a:r>
          </a:p>
          <a:p>
            <a:pPr algn="just"/>
            <a:r>
              <a:rPr lang="en-US" altLang="en-US" sz="2800"/>
              <a:t>To differentiate between formal parameter and data member of the class, </a:t>
            </a:r>
            <a:r>
              <a:rPr lang="en-US" altLang="en-US" sz="2800">
                <a:solidFill>
                  <a:srgbClr val="438E00"/>
                </a:solidFill>
              </a:rPr>
              <a:t>the data member of the class must be preceded by "this".</a:t>
            </a:r>
          </a:p>
          <a:p>
            <a:endParaRPr lang="en-US" altLang="en-US"/>
          </a:p>
        </p:txBody>
      </p:sp>
      <p:sp>
        <p:nvSpPr>
          <p:cNvPr id="33796" name="Slide Number Placeholder 3">
            <a:extLst>
              <a:ext uri="{FF2B5EF4-FFF2-40B4-BE49-F238E27FC236}">
                <a16:creationId xmlns:a16="http://schemas.microsoft.com/office/drawing/2014/main" id="{47EE5839-57CF-484B-AF8F-9BCF840CA20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0104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9pPr>
          </a:lstStyle>
          <a:p>
            <a:pPr eaLnBrk="1" hangingPunct="1"/>
            <a:fld id="{9D8FEE4E-06AC-4D30-A016-19CB1181116F}" type="slidenum">
              <a:rPr lang="zh-CN" altLang="en-GB" smtClean="0"/>
              <a:pPr/>
              <a:t>115</a:t>
            </a:fld>
            <a:endParaRPr lang="en-GB" altLang="zh-CN" sz="14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>
            <a:extLst>
              <a:ext uri="{FF2B5EF4-FFF2-40B4-BE49-F238E27FC236}">
                <a16:creationId xmlns:a16="http://schemas.microsoft.com/office/drawing/2014/main" id="{C3D6C83E-D6B3-46FF-B106-F22C2E42F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4819" name="Content Placeholder 2">
            <a:extLst>
              <a:ext uri="{FF2B5EF4-FFF2-40B4-BE49-F238E27FC236}">
                <a16:creationId xmlns:a16="http://schemas.microsoft.com/office/drawing/2014/main" id="{EE5C20CF-4437-4D66-ADC9-4DE5A3ACE4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52400"/>
            <a:ext cx="8763000" cy="6477000"/>
          </a:xfrm>
        </p:spPr>
        <p:txBody>
          <a:bodyPr>
            <a:normAutofit fontScale="47500" lnSpcReduction="20000"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b="1"/>
              <a:t>Example without using this keyword</a:t>
            </a:r>
            <a:endParaRPr lang="en-US" altLang="en-US" sz="2000" b="1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 b="1"/>
              <a:t>class</a:t>
            </a:r>
            <a:r>
              <a:rPr lang="en-US" altLang="en-US" sz="2000"/>
              <a:t> Employee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/>
              <a:t>{ </a:t>
            </a:r>
            <a:r>
              <a:rPr lang="en-US" altLang="en-US" sz="2000" b="1"/>
              <a:t>int</a:t>
            </a:r>
            <a:r>
              <a:rPr lang="en-US" altLang="en-US" sz="2000"/>
              <a:t> id; String name;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/>
              <a:t>Employee(</a:t>
            </a:r>
            <a:r>
              <a:rPr lang="en-US" altLang="en-US" sz="2000" b="1"/>
              <a:t>int</a:t>
            </a:r>
            <a:r>
              <a:rPr lang="en-US" altLang="en-US" sz="2000"/>
              <a:t> id,String name)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/>
              <a:t> {  </a:t>
            </a:r>
            <a:r>
              <a:rPr lang="en-US" altLang="en-US" sz="2000">
                <a:solidFill>
                  <a:srgbClr val="438E00"/>
                </a:solidFill>
              </a:rPr>
              <a:t>id = id;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rgbClr val="438E00"/>
                </a:solidFill>
              </a:rPr>
              <a:t>     name = name;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/>
              <a:t>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/>
              <a:t> </a:t>
            </a:r>
            <a:r>
              <a:rPr lang="en-US" altLang="en-US" sz="2000" b="1"/>
              <a:t>void</a:t>
            </a:r>
            <a:r>
              <a:rPr lang="en-US" altLang="en-US" sz="2000"/>
              <a:t> show()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/>
              <a:t> { System.</a:t>
            </a:r>
            <a:r>
              <a:rPr lang="en-US" altLang="en-US" sz="2000" b="1"/>
              <a:t>out</a:t>
            </a:r>
            <a:r>
              <a:rPr lang="en-US" altLang="en-US" sz="2000"/>
              <a:t>.println(id+" "+name); 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/>
              <a:t> </a:t>
            </a:r>
            <a:r>
              <a:rPr lang="en-US" altLang="en-US" sz="2000" b="1"/>
              <a:t>public</a:t>
            </a:r>
            <a:r>
              <a:rPr lang="en-US" altLang="en-US" sz="2000"/>
              <a:t> </a:t>
            </a:r>
            <a:r>
              <a:rPr lang="en-US" altLang="en-US" sz="2000" b="1"/>
              <a:t>static</a:t>
            </a:r>
            <a:r>
              <a:rPr lang="en-US" altLang="en-US" sz="2000"/>
              <a:t> </a:t>
            </a:r>
            <a:r>
              <a:rPr lang="en-US" altLang="en-US" sz="2000" b="1"/>
              <a:t>void</a:t>
            </a:r>
            <a:r>
              <a:rPr lang="en-US" altLang="en-US" sz="2000"/>
              <a:t> main(String args[])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/>
              <a:t>{ Employee e1 = </a:t>
            </a:r>
            <a:r>
              <a:rPr lang="en-US" altLang="en-US" sz="2000" b="1"/>
              <a:t>new</a:t>
            </a:r>
            <a:r>
              <a:rPr lang="en-US" altLang="en-US" sz="2000"/>
              <a:t> Employee(111,"Harry");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/>
              <a:t>  Employee e2 = </a:t>
            </a:r>
            <a:r>
              <a:rPr lang="en-US" altLang="en-US" sz="2000" b="1"/>
              <a:t>new</a:t>
            </a:r>
            <a:r>
              <a:rPr lang="en-US" altLang="en-US" sz="2000"/>
              <a:t> Employee(112,"Jacy");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/>
              <a:t>   e1.show();   e2.show();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/>
              <a:t>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/>
              <a:t> } </a:t>
            </a:r>
          </a:p>
          <a:p>
            <a:r>
              <a:rPr lang="en-US" altLang="en-US" sz="2000" b="1"/>
              <a:t>Output</a:t>
            </a:r>
          </a:p>
          <a:p>
            <a:r>
              <a:rPr lang="en-US" altLang="en-US" sz="2000"/>
              <a:t> 0 null 0 null</a:t>
            </a:r>
          </a:p>
          <a:p>
            <a:endParaRPr lang="en-US" altLang="en-US"/>
          </a:p>
        </p:txBody>
      </p:sp>
      <p:sp>
        <p:nvSpPr>
          <p:cNvPr id="34820" name="Slide Number Placeholder 3">
            <a:extLst>
              <a:ext uri="{FF2B5EF4-FFF2-40B4-BE49-F238E27FC236}">
                <a16:creationId xmlns:a16="http://schemas.microsoft.com/office/drawing/2014/main" id="{77B76836-9320-4BE7-81C0-379098B6940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0104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9pPr>
          </a:lstStyle>
          <a:p>
            <a:pPr eaLnBrk="1" hangingPunct="1"/>
            <a:fld id="{9D8FEE4E-06AC-4D30-A016-19CB1181116F}" type="slidenum">
              <a:rPr lang="zh-CN" altLang="en-GB" smtClean="0"/>
              <a:pPr/>
              <a:t>116</a:t>
            </a:fld>
            <a:endParaRPr lang="en-GB" altLang="zh-CN" sz="14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>
            <a:extLst>
              <a:ext uri="{FF2B5EF4-FFF2-40B4-BE49-F238E27FC236}">
                <a16:creationId xmlns:a16="http://schemas.microsoft.com/office/drawing/2014/main" id="{3AAC3EB6-6B14-4A26-98F2-4D4A41940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5843" name="Content Placeholder 2">
            <a:extLst>
              <a:ext uri="{FF2B5EF4-FFF2-40B4-BE49-F238E27FC236}">
                <a16:creationId xmlns:a16="http://schemas.microsoft.com/office/drawing/2014/main" id="{8DA3468C-1A1E-4566-A5D1-57A99ABBF7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228600"/>
            <a:ext cx="8763000" cy="5903913"/>
          </a:xfrm>
        </p:spPr>
        <p:txBody>
          <a:bodyPr>
            <a:normAutofit fontScale="40000" lnSpcReduction="20000"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b="1"/>
              <a:t>Example with using this keyword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 b="1"/>
              <a:t>class</a:t>
            </a:r>
            <a:r>
              <a:rPr lang="en-US" altLang="en-US" sz="2000"/>
              <a:t> Employee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/>
              <a:t>{ </a:t>
            </a:r>
            <a:r>
              <a:rPr lang="en-US" altLang="en-US" sz="2000" b="1"/>
              <a:t>int</a:t>
            </a:r>
            <a:r>
              <a:rPr lang="en-US" altLang="en-US" sz="2000"/>
              <a:t> id; String name;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/>
              <a:t>Employee(</a:t>
            </a:r>
            <a:r>
              <a:rPr lang="en-US" altLang="en-US" sz="2000" b="1"/>
              <a:t>int</a:t>
            </a:r>
            <a:r>
              <a:rPr lang="en-US" altLang="en-US" sz="2000"/>
              <a:t> id,String name)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/>
              <a:t> {    </a:t>
            </a:r>
            <a:r>
              <a:rPr lang="en-US" altLang="en-US" sz="2000">
                <a:solidFill>
                  <a:srgbClr val="438E00"/>
                </a:solidFill>
              </a:rPr>
              <a:t>this. id = id;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rgbClr val="438E00"/>
                </a:solidFill>
              </a:rPr>
              <a:t>      this. name = name;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/>
              <a:t>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/>
              <a:t> </a:t>
            </a:r>
            <a:r>
              <a:rPr lang="en-US" altLang="en-US" sz="2000" b="1"/>
              <a:t>void</a:t>
            </a:r>
            <a:r>
              <a:rPr lang="en-US" altLang="en-US" sz="2000"/>
              <a:t> show()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/>
              <a:t> { System.</a:t>
            </a:r>
            <a:r>
              <a:rPr lang="en-US" altLang="en-US" sz="2000" b="1"/>
              <a:t>out</a:t>
            </a:r>
            <a:r>
              <a:rPr lang="en-US" altLang="en-US" sz="2000"/>
              <a:t>.println(id+" "+name); 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/>
              <a:t> </a:t>
            </a:r>
            <a:r>
              <a:rPr lang="en-US" altLang="en-US" sz="2000" b="1"/>
              <a:t>public</a:t>
            </a:r>
            <a:r>
              <a:rPr lang="en-US" altLang="en-US" sz="2000"/>
              <a:t> </a:t>
            </a:r>
            <a:r>
              <a:rPr lang="en-US" altLang="en-US" sz="2000" b="1"/>
              <a:t>static</a:t>
            </a:r>
            <a:r>
              <a:rPr lang="en-US" altLang="en-US" sz="2000"/>
              <a:t> </a:t>
            </a:r>
            <a:r>
              <a:rPr lang="en-US" altLang="en-US" sz="2000" b="1"/>
              <a:t>void</a:t>
            </a:r>
            <a:r>
              <a:rPr lang="en-US" altLang="en-US" sz="2000"/>
              <a:t> main(String args[])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/>
              <a:t>{ Employee e1 = </a:t>
            </a:r>
            <a:r>
              <a:rPr lang="en-US" altLang="en-US" sz="2000" b="1"/>
              <a:t>new</a:t>
            </a:r>
            <a:r>
              <a:rPr lang="en-US" altLang="en-US" sz="2000"/>
              <a:t> Employee(111,"Harry");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/>
              <a:t>  Employee e2 = </a:t>
            </a:r>
            <a:r>
              <a:rPr lang="en-US" altLang="en-US" sz="2000" b="1"/>
              <a:t>new</a:t>
            </a:r>
            <a:r>
              <a:rPr lang="en-US" altLang="en-US" sz="2000"/>
              <a:t> Employee(112,"Jacy");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/>
              <a:t>   e1.show();   e2.show();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/>
              <a:t>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/>
              <a:t> } </a:t>
            </a:r>
          </a:p>
          <a:p>
            <a:r>
              <a:rPr lang="en-US" altLang="en-US" sz="2000" b="1"/>
              <a:t>Output</a:t>
            </a:r>
          </a:p>
          <a:p>
            <a:r>
              <a:rPr lang="en-US" altLang="en-US" sz="2000"/>
              <a:t>111 Harry 112 Jacy</a:t>
            </a:r>
          </a:p>
        </p:txBody>
      </p:sp>
      <p:sp>
        <p:nvSpPr>
          <p:cNvPr id="35844" name="Slide Number Placeholder 3">
            <a:extLst>
              <a:ext uri="{FF2B5EF4-FFF2-40B4-BE49-F238E27FC236}">
                <a16:creationId xmlns:a16="http://schemas.microsoft.com/office/drawing/2014/main" id="{D34AD996-122D-4010-96B8-E6D66E4B868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0104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9pPr>
          </a:lstStyle>
          <a:p>
            <a:pPr eaLnBrk="1" hangingPunct="1"/>
            <a:fld id="{9D8FEE4E-06AC-4D30-A016-19CB1181116F}" type="slidenum">
              <a:rPr lang="zh-CN" altLang="en-GB" smtClean="0"/>
              <a:pPr/>
              <a:t>117</a:t>
            </a:fld>
            <a:endParaRPr lang="en-GB" altLang="zh-CN" sz="14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>
            <a:extLst>
              <a:ext uri="{FF2B5EF4-FFF2-40B4-BE49-F238E27FC236}">
                <a16:creationId xmlns:a16="http://schemas.microsoft.com/office/drawing/2014/main" id="{899AA0DB-A505-4A0F-B0D4-05C958230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6867" name="Content Placeholder 2">
            <a:extLst>
              <a:ext uri="{FF2B5EF4-FFF2-40B4-BE49-F238E27FC236}">
                <a16:creationId xmlns:a16="http://schemas.microsoft.com/office/drawing/2014/main" id="{C08AF863-773D-4FA7-85D7-6DB78A19F3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990600"/>
            <a:ext cx="8763000" cy="5141913"/>
          </a:xfrm>
        </p:spPr>
        <p:txBody>
          <a:bodyPr/>
          <a:lstStyle/>
          <a:p>
            <a:r>
              <a:rPr lang="en-US" altLang="en-US"/>
              <a:t> this: to </a:t>
            </a:r>
            <a:r>
              <a:rPr lang="en-US" altLang="en-US">
                <a:solidFill>
                  <a:srgbClr val="FF0066"/>
                </a:solidFill>
              </a:rPr>
              <a:t>invoke current class method</a:t>
            </a:r>
          </a:p>
          <a:p>
            <a:endParaRPr lang="en-US" altLang="en-US"/>
          </a:p>
          <a:p>
            <a:pPr>
              <a:buFont typeface="Wingdings" panose="05000000000000000000" pitchFamily="2" charset="2"/>
              <a:buNone/>
            </a:pPr>
            <a:endParaRPr lang="en-US" altLang="en-US"/>
          </a:p>
          <a:p>
            <a:endParaRPr lang="en-US" altLang="en-US"/>
          </a:p>
        </p:txBody>
      </p:sp>
      <p:sp>
        <p:nvSpPr>
          <p:cNvPr id="36868" name="Slide Number Placeholder 3">
            <a:extLst>
              <a:ext uri="{FF2B5EF4-FFF2-40B4-BE49-F238E27FC236}">
                <a16:creationId xmlns:a16="http://schemas.microsoft.com/office/drawing/2014/main" id="{97C1B668-6AAC-4CB7-A74C-30CDAD82A62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0104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9pPr>
          </a:lstStyle>
          <a:p>
            <a:pPr eaLnBrk="1" hangingPunct="1"/>
            <a:fld id="{9D8FEE4E-06AC-4D30-A016-19CB1181116F}" type="slidenum">
              <a:rPr lang="zh-CN" altLang="en-GB" smtClean="0"/>
              <a:pPr/>
              <a:t>118</a:t>
            </a:fld>
            <a:endParaRPr lang="en-GB" altLang="zh-CN" sz="1400"/>
          </a:p>
        </p:txBody>
      </p:sp>
      <p:pic>
        <p:nvPicPr>
          <p:cNvPr id="36869" name="Picture 4" descr="this keyword">
            <a:extLst>
              <a:ext uri="{FF2B5EF4-FFF2-40B4-BE49-F238E27FC236}">
                <a16:creationId xmlns:a16="http://schemas.microsoft.com/office/drawing/2014/main" id="{75ADEDA5-D5F2-4B57-BD5A-71586FEB57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219325"/>
            <a:ext cx="8305800" cy="364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>
            <a:extLst>
              <a:ext uri="{FF2B5EF4-FFF2-40B4-BE49-F238E27FC236}">
                <a16:creationId xmlns:a16="http://schemas.microsoft.com/office/drawing/2014/main" id="{252799D8-BA48-42D3-BD6D-6CA83DFC1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7891" name="Content Placeholder 2">
            <a:extLst>
              <a:ext uri="{FF2B5EF4-FFF2-40B4-BE49-F238E27FC236}">
                <a16:creationId xmlns:a16="http://schemas.microsoft.com/office/drawing/2014/main" id="{A02E71C3-0958-4605-B373-87823A10C2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14400"/>
            <a:ext cx="8915400" cy="5715000"/>
          </a:xfrm>
        </p:spPr>
        <p:txBody>
          <a:bodyPr>
            <a:normAutofit fontScale="55000" lnSpcReduction="20000"/>
          </a:bodyPr>
          <a:lstStyle/>
          <a:p>
            <a:r>
              <a:rPr lang="en-US" altLang="en-US"/>
              <a:t> this() : to invoke </a:t>
            </a:r>
            <a:r>
              <a:rPr lang="en-US" altLang="en-US">
                <a:solidFill>
                  <a:srgbClr val="FF0066"/>
                </a:solidFill>
              </a:rPr>
              <a:t>current class constructor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 b="1"/>
              <a:t>           class</a:t>
            </a:r>
            <a:r>
              <a:rPr lang="en-US" altLang="en-US" sz="2000"/>
              <a:t> A{  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/>
              <a:t>           A(){System.out.println("hello a");}  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/>
              <a:t>           A(</a:t>
            </a:r>
            <a:r>
              <a:rPr lang="en-US" altLang="en-US" sz="2000" b="1"/>
              <a:t>int</a:t>
            </a:r>
            <a:r>
              <a:rPr lang="en-US" altLang="en-US" sz="2000"/>
              <a:t> x){  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 b="1">
                <a:solidFill>
                  <a:srgbClr val="FF0066"/>
                </a:solidFill>
              </a:rPr>
              <a:t>             this</a:t>
            </a:r>
            <a:r>
              <a:rPr lang="en-US" altLang="en-US" sz="2000">
                <a:solidFill>
                  <a:srgbClr val="FF0066"/>
                </a:solidFill>
              </a:rPr>
              <a:t>();</a:t>
            </a:r>
            <a:r>
              <a:rPr lang="en-US" altLang="en-US" sz="2000"/>
              <a:t>  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/>
              <a:t>            System.out.println(x);  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/>
              <a:t>            }  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/>
              <a:t>            }  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 b="1"/>
              <a:t>             class</a:t>
            </a:r>
            <a:r>
              <a:rPr lang="en-US" altLang="en-US" sz="2000"/>
              <a:t> TestThis5{  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 b="1"/>
              <a:t>              public</a:t>
            </a:r>
            <a:r>
              <a:rPr lang="en-US" altLang="en-US" sz="2000"/>
              <a:t> </a:t>
            </a:r>
            <a:r>
              <a:rPr lang="en-US" altLang="en-US" sz="2000" b="1"/>
              <a:t>static</a:t>
            </a:r>
            <a:r>
              <a:rPr lang="en-US" altLang="en-US" sz="2000"/>
              <a:t> </a:t>
            </a:r>
            <a:r>
              <a:rPr lang="en-US" altLang="en-US" sz="2000" b="1"/>
              <a:t>void</a:t>
            </a:r>
            <a:r>
              <a:rPr lang="en-US" altLang="en-US" sz="2000"/>
              <a:t> main(String args[]){  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/>
              <a:t>             A a=</a:t>
            </a:r>
            <a:r>
              <a:rPr lang="en-US" altLang="en-US" sz="2000" b="1"/>
              <a:t>new</a:t>
            </a:r>
            <a:r>
              <a:rPr lang="en-US" altLang="en-US" sz="2000"/>
              <a:t> A(10);  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/>
              <a:t>             }}  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/>
              <a:t>              Out put: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/>
              <a:t>               hello a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/>
              <a:t>                 10</a:t>
            </a:r>
          </a:p>
        </p:txBody>
      </p:sp>
      <p:sp>
        <p:nvSpPr>
          <p:cNvPr id="37892" name="Slide Number Placeholder 3">
            <a:extLst>
              <a:ext uri="{FF2B5EF4-FFF2-40B4-BE49-F238E27FC236}">
                <a16:creationId xmlns:a16="http://schemas.microsoft.com/office/drawing/2014/main" id="{D2F3B18D-6AE7-4D38-821D-BFD82B30F82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0104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9pPr>
          </a:lstStyle>
          <a:p>
            <a:pPr eaLnBrk="1" hangingPunct="1"/>
            <a:fld id="{9D8FEE4E-06AC-4D30-A016-19CB1181116F}" type="slidenum">
              <a:rPr lang="zh-CN" altLang="en-GB" smtClean="0"/>
              <a:pPr/>
              <a:t>119</a:t>
            </a:fld>
            <a:endParaRPr lang="en-GB" altLang="zh-CN" sz="1400"/>
          </a:p>
        </p:txBody>
      </p:sp>
      <p:sp>
        <p:nvSpPr>
          <p:cNvPr id="16" name="Bent-Up Arrow 15">
            <a:extLst>
              <a:ext uri="{FF2B5EF4-FFF2-40B4-BE49-F238E27FC236}">
                <a16:creationId xmlns:a16="http://schemas.microsoft.com/office/drawing/2014/main" id="{2DC4DFDD-F60A-49E7-B352-B0DDC04FF7B5}"/>
              </a:ext>
            </a:extLst>
          </p:cNvPr>
          <p:cNvSpPr/>
          <p:nvPr/>
        </p:nvSpPr>
        <p:spPr bwMode="auto">
          <a:xfrm>
            <a:off x="1828800" y="2209800"/>
            <a:ext cx="838200" cy="609600"/>
          </a:xfrm>
          <a:prstGeom prst="bentUp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DD243-98E5-4A0C-9866-78EC949B6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686800" cy="685800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b="1" dirty="0"/>
              <a:t>Parts/ flavors of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E0E678-9247-4036-860E-A197A11E3A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85800"/>
            <a:ext cx="9144000" cy="6172200"/>
          </a:xfrm>
        </p:spPr>
        <p:txBody>
          <a:bodyPr rtlCol="0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n-US" sz="2400" dirty="0"/>
              <a:t>Sun micro systems divide java in 3 parts based on the type applications to support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400" b="1" dirty="0"/>
              <a:t>Java SE:</a:t>
            </a:r>
            <a:r>
              <a:rPr lang="en-US" sz="2400" dirty="0"/>
              <a:t>  it is the java standard edition that contains core java classes</a:t>
            </a:r>
          </a:p>
          <a:p>
            <a:pPr eaLnBrk="1" fontAlgn="auto" hangingPunct="1"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n-US" sz="2400" dirty="0"/>
              <a:t>This edition is used to develop standard applets &amp; applications.</a:t>
            </a:r>
          </a:p>
          <a:p>
            <a:pPr eaLnBrk="1" fontAlgn="auto" hangingPunct="1"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n-US" sz="2400" dirty="0"/>
              <a:t>In web environment this is used for developing client side applications.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400" b="1" dirty="0"/>
              <a:t>Java EE:</a:t>
            </a:r>
          </a:p>
          <a:p>
            <a:pPr eaLnBrk="1" fontAlgn="auto" hangingPunct="1"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n-US" sz="2400" dirty="0"/>
              <a:t>It is the java enterprise edition that contains rich set of classes for distributed &amp; dynamic programming.</a:t>
            </a:r>
          </a:p>
          <a:p>
            <a:pPr eaLnBrk="1" fontAlgn="auto" hangingPunct="1"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n-US" sz="2400" dirty="0"/>
              <a:t>It used to provide business solutions over network</a:t>
            </a:r>
          </a:p>
          <a:p>
            <a:pPr eaLnBrk="1" fontAlgn="auto" hangingPunct="1"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n-US" sz="2400" dirty="0"/>
              <a:t>In web environment this is used for developing server side applications.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400" b="1" dirty="0"/>
              <a:t>Java ME:</a:t>
            </a:r>
          </a:p>
          <a:p>
            <a:pPr eaLnBrk="1" fontAlgn="auto" hangingPunct="1"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n-US" sz="2400" dirty="0"/>
              <a:t>It is java micro edition</a:t>
            </a:r>
          </a:p>
          <a:p>
            <a:pPr eaLnBrk="1" fontAlgn="auto" hangingPunct="1"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n-US" sz="2400" dirty="0"/>
              <a:t>It is used for developing code for PDAs &amp; cellular phones.</a:t>
            </a:r>
          </a:p>
          <a:p>
            <a:pPr eaLnBrk="1" fontAlgn="auto" hangingPunct="1"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n-US" sz="2400" dirty="0"/>
              <a:t>It is popularly used for mobile gamming.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>
            <a:extLst>
              <a:ext uri="{FF2B5EF4-FFF2-40B4-BE49-F238E27FC236}">
                <a16:creationId xmlns:a16="http://schemas.microsoft.com/office/drawing/2014/main" id="{8BBD875A-2838-4135-9B48-0445317E1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8915" name="Content Placeholder 2">
            <a:extLst>
              <a:ext uri="{FF2B5EF4-FFF2-40B4-BE49-F238E27FC236}">
                <a16:creationId xmlns:a16="http://schemas.microsoft.com/office/drawing/2014/main" id="{D3D98C30-1F63-4665-8F49-331A4294DA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28600"/>
            <a:ext cx="8305800" cy="6629400"/>
          </a:xfrm>
        </p:spPr>
        <p:txBody>
          <a:bodyPr>
            <a:normAutofit fontScale="55000" lnSpcReduction="20000"/>
          </a:bodyPr>
          <a:lstStyle/>
          <a:p>
            <a:r>
              <a:rPr lang="en-US" altLang="en-US" sz="2000" b="1"/>
              <a:t>Calling </a:t>
            </a:r>
            <a:r>
              <a:rPr lang="en-US" altLang="en-US" sz="2400" b="1">
                <a:solidFill>
                  <a:srgbClr val="FF0066"/>
                </a:solidFill>
              </a:rPr>
              <a:t>parameterized constructor from default constructor</a:t>
            </a:r>
            <a:r>
              <a:rPr lang="en-US" altLang="en-US" sz="2000" b="1"/>
              <a:t>:</a:t>
            </a:r>
            <a:endParaRPr lang="en-US" altLang="en-US" sz="2000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/>
              <a:t>class A{  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/>
              <a:t>A(){  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rgbClr val="FF0066"/>
                </a:solidFill>
              </a:rPr>
              <a:t>this(5);</a:t>
            </a:r>
            <a:r>
              <a:rPr lang="en-US" altLang="en-US" sz="2000"/>
              <a:t>  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/>
              <a:t>System.out.println("hello a");  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/>
              <a:t>}  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/>
              <a:t>A(int x){  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/>
              <a:t>System.out.println(x);  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/>
              <a:t>}  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/>
              <a:t>}  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/>
              <a:t>class TestThis6{  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/>
              <a:t>public static void main(String args[]){  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/>
              <a:t>A a=new A();  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/>
              <a:t>}}  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/>
              <a:t>Out put: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/>
              <a:t>5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/>
              <a:t>hello a</a:t>
            </a:r>
          </a:p>
          <a:p>
            <a:endParaRPr lang="en-US" altLang="en-US"/>
          </a:p>
        </p:txBody>
      </p:sp>
      <p:sp>
        <p:nvSpPr>
          <p:cNvPr id="38916" name="Slide Number Placeholder 3">
            <a:extLst>
              <a:ext uri="{FF2B5EF4-FFF2-40B4-BE49-F238E27FC236}">
                <a16:creationId xmlns:a16="http://schemas.microsoft.com/office/drawing/2014/main" id="{C4D6A8ED-5043-451E-BFAF-655E0DA89E6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0104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9pPr>
          </a:lstStyle>
          <a:p>
            <a:pPr eaLnBrk="1" hangingPunct="1"/>
            <a:fld id="{9D8FEE4E-06AC-4D30-A016-19CB1181116F}" type="slidenum">
              <a:rPr lang="zh-CN" altLang="en-GB" smtClean="0"/>
              <a:pPr/>
              <a:t>120</a:t>
            </a:fld>
            <a:endParaRPr lang="en-GB" altLang="zh-CN" sz="1400"/>
          </a:p>
        </p:txBody>
      </p:sp>
      <p:sp>
        <p:nvSpPr>
          <p:cNvPr id="38917" name="Curved Right Arrow 6">
            <a:extLst>
              <a:ext uri="{FF2B5EF4-FFF2-40B4-BE49-F238E27FC236}">
                <a16:creationId xmlns:a16="http://schemas.microsoft.com/office/drawing/2014/main" id="{79AD52B5-AC18-46F0-949E-F957D78C0E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905000"/>
            <a:ext cx="304800" cy="1219200"/>
          </a:xfrm>
          <a:prstGeom prst="curvedRight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>
            <a:extLst>
              <a:ext uri="{FF2B5EF4-FFF2-40B4-BE49-F238E27FC236}">
                <a16:creationId xmlns:a16="http://schemas.microsoft.com/office/drawing/2014/main" id="{F2B2D01C-FBED-402F-8E35-D797A8BE5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9939" name="Content Placeholder 2">
            <a:extLst>
              <a:ext uri="{FF2B5EF4-FFF2-40B4-BE49-F238E27FC236}">
                <a16:creationId xmlns:a16="http://schemas.microsoft.com/office/drawing/2014/main" id="{AD7CC8F6-7AC3-4F1C-B7CE-9CE796C83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0"/>
            <a:ext cx="8382000" cy="6629400"/>
          </a:xfrm>
        </p:spPr>
        <p:txBody>
          <a:bodyPr>
            <a:normAutofit fontScale="55000" lnSpcReduction="20000"/>
          </a:bodyPr>
          <a:lstStyle/>
          <a:p>
            <a:r>
              <a:rPr lang="en-US" altLang="en-US"/>
              <a:t> this: to pass </a:t>
            </a:r>
            <a:r>
              <a:rPr lang="en-US" altLang="en-US">
                <a:solidFill>
                  <a:srgbClr val="FF0066"/>
                </a:solidFill>
              </a:rPr>
              <a:t>as an argument </a:t>
            </a:r>
            <a:r>
              <a:rPr lang="en-US" altLang="en-US"/>
              <a:t>in the method</a:t>
            </a:r>
          </a:p>
          <a:p>
            <a:endParaRPr lang="en-US" altLang="en-US" sz="2000" b="1"/>
          </a:p>
          <a:p>
            <a:endParaRPr lang="en-US" altLang="en-US" sz="2000" b="1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 b="1"/>
              <a:t>class</a:t>
            </a:r>
            <a:r>
              <a:rPr lang="en-US" altLang="en-US" sz="2000"/>
              <a:t> S2{  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/>
              <a:t>  </a:t>
            </a:r>
            <a:r>
              <a:rPr lang="en-US" altLang="en-US" sz="2000" b="1"/>
              <a:t>void</a:t>
            </a:r>
            <a:r>
              <a:rPr lang="en-US" altLang="en-US" sz="2000"/>
              <a:t> m(S2 obj){  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/>
              <a:t>  System.out.println("method is invoked");  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/>
              <a:t>  }  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/>
              <a:t>  </a:t>
            </a:r>
            <a:r>
              <a:rPr lang="en-US" altLang="en-US" sz="2000" b="1"/>
              <a:t>void</a:t>
            </a:r>
            <a:r>
              <a:rPr lang="en-US" altLang="en-US" sz="2000"/>
              <a:t> p(){  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/>
              <a:t>  </a:t>
            </a:r>
            <a:r>
              <a:rPr lang="en-US" altLang="en-US" sz="2000">
                <a:solidFill>
                  <a:srgbClr val="FF0066"/>
                </a:solidFill>
              </a:rPr>
              <a:t>m(</a:t>
            </a:r>
            <a:r>
              <a:rPr lang="en-US" altLang="en-US" sz="2000" b="1">
                <a:solidFill>
                  <a:srgbClr val="FF0066"/>
                </a:solidFill>
              </a:rPr>
              <a:t>this</a:t>
            </a:r>
            <a:r>
              <a:rPr lang="en-US" altLang="en-US" sz="2000">
                <a:solidFill>
                  <a:srgbClr val="FF0066"/>
                </a:solidFill>
              </a:rPr>
              <a:t>); </a:t>
            </a:r>
            <a:r>
              <a:rPr lang="en-US" altLang="en-US" sz="2000"/>
              <a:t> 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/>
              <a:t>  }  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/>
              <a:t>  </a:t>
            </a:r>
            <a:r>
              <a:rPr lang="en-US" altLang="en-US" sz="2000" b="1"/>
              <a:t>public</a:t>
            </a:r>
            <a:r>
              <a:rPr lang="en-US" altLang="en-US" sz="2000"/>
              <a:t> </a:t>
            </a:r>
            <a:r>
              <a:rPr lang="en-US" altLang="en-US" sz="2000" b="1"/>
              <a:t>static</a:t>
            </a:r>
            <a:r>
              <a:rPr lang="en-US" altLang="en-US" sz="2000"/>
              <a:t> </a:t>
            </a:r>
            <a:r>
              <a:rPr lang="en-US" altLang="en-US" sz="2000" b="1"/>
              <a:t>void</a:t>
            </a:r>
            <a:r>
              <a:rPr lang="en-US" altLang="en-US" sz="2000"/>
              <a:t> main(String args[]){  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/>
              <a:t>  S2 s1 = </a:t>
            </a:r>
            <a:r>
              <a:rPr lang="en-US" altLang="en-US" sz="2000" b="1"/>
              <a:t>new</a:t>
            </a:r>
            <a:r>
              <a:rPr lang="en-US" altLang="en-US" sz="2000"/>
              <a:t> S2();  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/>
              <a:t>  s1.p();  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/>
              <a:t>  } 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/>
              <a:t>} </a:t>
            </a:r>
            <a:r>
              <a:rPr lang="en-US" altLang="en-US"/>
              <a:t> 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/>
              <a:t>Out put: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/>
              <a:t>method is invoked</a:t>
            </a:r>
          </a:p>
        </p:txBody>
      </p:sp>
      <p:sp>
        <p:nvSpPr>
          <p:cNvPr id="39940" name="Slide Number Placeholder 3">
            <a:extLst>
              <a:ext uri="{FF2B5EF4-FFF2-40B4-BE49-F238E27FC236}">
                <a16:creationId xmlns:a16="http://schemas.microsoft.com/office/drawing/2014/main" id="{27868258-999F-495C-9745-12035C6AB7E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0104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9pPr>
          </a:lstStyle>
          <a:p>
            <a:pPr eaLnBrk="1" hangingPunct="1"/>
            <a:fld id="{9D8FEE4E-06AC-4D30-A016-19CB1181116F}" type="slidenum">
              <a:rPr lang="zh-CN" altLang="en-GB" smtClean="0"/>
              <a:pPr/>
              <a:t>121</a:t>
            </a:fld>
            <a:endParaRPr lang="en-GB" altLang="zh-CN" sz="1400"/>
          </a:p>
        </p:txBody>
      </p:sp>
      <p:cxnSp>
        <p:nvCxnSpPr>
          <p:cNvPr id="39941" name="Elbow Connector 7">
            <a:extLst>
              <a:ext uri="{FF2B5EF4-FFF2-40B4-BE49-F238E27FC236}">
                <a16:creationId xmlns:a16="http://schemas.microsoft.com/office/drawing/2014/main" id="{CE6D9C46-94C6-48D4-8278-E9394B11FD62}"/>
              </a:ext>
            </a:extLst>
          </p:cNvPr>
          <p:cNvCxnSpPr>
            <a:cxnSpLocks noChangeShapeType="1"/>
          </p:cNvCxnSpPr>
          <p:nvPr/>
        </p:nvCxnSpPr>
        <p:spPr bwMode="auto">
          <a:xfrm rot="5400000" flipH="1" flipV="1">
            <a:off x="1028700" y="2628900"/>
            <a:ext cx="1371600" cy="6858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42" name="Straight Arrow Connector 10">
            <a:extLst>
              <a:ext uri="{FF2B5EF4-FFF2-40B4-BE49-F238E27FC236}">
                <a16:creationId xmlns:a16="http://schemas.microsoft.com/office/drawing/2014/main" id="{9075A606-62E0-4118-B58E-1EB8A5582AF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057400" y="3429000"/>
            <a:ext cx="9906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943" name="TextBox 11">
            <a:extLst>
              <a:ext uri="{FF2B5EF4-FFF2-40B4-BE49-F238E27FC236}">
                <a16:creationId xmlns:a16="http://schemas.microsoft.com/office/drawing/2014/main" id="{04E23281-40F8-4DBC-8A76-7010AC2B90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3048000"/>
            <a:ext cx="2057400" cy="584200"/>
          </a:xfrm>
          <a:prstGeom prst="rect">
            <a:avLst/>
          </a:prstGeom>
          <a:noFill/>
          <a:ln w="7620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eaLnBrk="1" hangingPunct="1"/>
            <a:r>
              <a:rPr lang="en-US" altLang="en-US"/>
              <a:t>Hear this refer current class object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>
            <a:extLst>
              <a:ext uri="{FF2B5EF4-FFF2-40B4-BE49-F238E27FC236}">
                <a16:creationId xmlns:a16="http://schemas.microsoft.com/office/drawing/2014/main" id="{BCC75C96-D8A2-4A66-8C8C-C5B58DF60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0963" name="Content Placeholder 2">
            <a:extLst>
              <a:ext uri="{FF2B5EF4-FFF2-40B4-BE49-F238E27FC236}">
                <a16:creationId xmlns:a16="http://schemas.microsoft.com/office/drawing/2014/main" id="{D43F647C-E5EF-45CF-B3A6-79539A9727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228600"/>
            <a:ext cx="8763000" cy="5903913"/>
          </a:xfrm>
        </p:spPr>
        <p:txBody>
          <a:bodyPr>
            <a:normAutofit fontScale="77500" lnSpcReduction="20000"/>
          </a:bodyPr>
          <a:lstStyle/>
          <a:p>
            <a:endParaRPr lang="en-US" altLang="en-US" sz="2400"/>
          </a:p>
          <a:p>
            <a:endParaRPr lang="en-US" altLang="en-US" sz="2400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/>
              <a:t>: this keyword can be used to </a:t>
            </a:r>
            <a:r>
              <a:rPr lang="en-US" altLang="en-US" sz="2400">
                <a:solidFill>
                  <a:srgbClr val="FF0066"/>
                </a:solidFill>
              </a:rPr>
              <a:t>return current class </a:t>
            </a:r>
            <a:r>
              <a:rPr lang="en-US" altLang="en-US" sz="2400"/>
              <a:t>instance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2400"/>
          </a:p>
          <a:p>
            <a:r>
              <a:rPr lang="en-US" altLang="en-US" sz="2400"/>
              <a:t>We can return this keyword as an statement from the method. In such case, </a:t>
            </a:r>
            <a:r>
              <a:rPr lang="en-US" altLang="en-US" sz="2400">
                <a:solidFill>
                  <a:srgbClr val="FF0000"/>
                </a:solidFill>
              </a:rPr>
              <a:t>return type of the method must be the class type (non-primitive)</a:t>
            </a:r>
            <a:r>
              <a:rPr lang="en-US" altLang="en-US" sz="2400"/>
              <a:t>. Let's see the example:</a:t>
            </a:r>
          </a:p>
          <a:p>
            <a:r>
              <a:rPr lang="en-US" altLang="en-US" sz="2400"/>
              <a:t>Syntax of this that can be returned as a statement</a:t>
            </a:r>
          </a:p>
          <a:p>
            <a:endParaRPr lang="en-US" altLang="en-US" sz="2400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/>
              <a:t>return_type method_name()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/>
              <a:t>{  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 b="1">
                <a:solidFill>
                  <a:srgbClr val="FF0066"/>
                </a:solidFill>
              </a:rPr>
              <a:t>return</a:t>
            </a:r>
            <a:r>
              <a:rPr lang="en-US" altLang="en-US" sz="2400">
                <a:solidFill>
                  <a:srgbClr val="FF0066"/>
                </a:solidFill>
              </a:rPr>
              <a:t> </a:t>
            </a:r>
            <a:r>
              <a:rPr lang="en-US" altLang="en-US" sz="2400" b="1">
                <a:solidFill>
                  <a:srgbClr val="FF0066"/>
                </a:solidFill>
              </a:rPr>
              <a:t>this</a:t>
            </a:r>
            <a:r>
              <a:rPr lang="en-US" altLang="en-US" sz="2400">
                <a:solidFill>
                  <a:srgbClr val="FF0066"/>
                </a:solidFill>
              </a:rPr>
              <a:t>;</a:t>
            </a:r>
            <a:r>
              <a:rPr lang="en-US" altLang="en-US" sz="2400"/>
              <a:t>  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/>
              <a:t>}  </a:t>
            </a:r>
          </a:p>
          <a:p>
            <a:endParaRPr lang="en-US" altLang="en-US"/>
          </a:p>
        </p:txBody>
      </p:sp>
      <p:sp>
        <p:nvSpPr>
          <p:cNvPr id="40964" name="Slide Number Placeholder 3">
            <a:extLst>
              <a:ext uri="{FF2B5EF4-FFF2-40B4-BE49-F238E27FC236}">
                <a16:creationId xmlns:a16="http://schemas.microsoft.com/office/drawing/2014/main" id="{4AF75A6C-30C5-4C8B-B367-CBECD77504E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0104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9pPr>
          </a:lstStyle>
          <a:p>
            <a:pPr eaLnBrk="1" hangingPunct="1"/>
            <a:fld id="{9D8FEE4E-06AC-4D30-A016-19CB1181116F}" type="slidenum">
              <a:rPr lang="zh-CN" altLang="en-GB" smtClean="0"/>
              <a:pPr/>
              <a:t>122</a:t>
            </a:fld>
            <a:endParaRPr lang="en-GB" altLang="zh-CN" sz="1400"/>
          </a:p>
        </p:txBody>
      </p:sp>
      <p:cxnSp>
        <p:nvCxnSpPr>
          <p:cNvPr id="40965" name="Straight Arrow Connector 5">
            <a:extLst>
              <a:ext uri="{FF2B5EF4-FFF2-40B4-BE49-F238E27FC236}">
                <a16:creationId xmlns:a16="http://schemas.microsoft.com/office/drawing/2014/main" id="{CB4F04D5-6108-480E-B8B8-847DEF7BCCE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057400" y="5181600"/>
            <a:ext cx="10668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966" name="TextBox 6">
            <a:extLst>
              <a:ext uri="{FF2B5EF4-FFF2-40B4-BE49-F238E27FC236}">
                <a16:creationId xmlns:a16="http://schemas.microsoft.com/office/drawing/2014/main" id="{F62E6CE4-8B02-408F-90AC-732AD0E662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5029200"/>
            <a:ext cx="2362200" cy="584200"/>
          </a:xfrm>
          <a:prstGeom prst="rect">
            <a:avLst/>
          </a:prstGeom>
          <a:noFill/>
          <a:ln w="7620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eaLnBrk="1" hangingPunct="1"/>
            <a:r>
              <a:rPr lang="en-US" altLang="en-US"/>
              <a:t>Control jump from out of method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>
            <a:extLst>
              <a:ext uri="{FF2B5EF4-FFF2-40B4-BE49-F238E27FC236}">
                <a16:creationId xmlns:a16="http://schemas.microsoft.com/office/drawing/2014/main" id="{4CDDC948-5F90-4A0D-B019-ED37A6332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CBC100-D578-44B1-85BB-2EA99216F0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28600"/>
            <a:ext cx="8229600" cy="6400800"/>
          </a:xfrm>
        </p:spPr>
        <p:txBody>
          <a:bodyPr>
            <a:normAutofit fontScale="55000" lnSpcReduction="20000"/>
          </a:bodyPr>
          <a:lstStyle/>
          <a:p>
            <a:pPr>
              <a:defRPr/>
            </a:pPr>
            <a:r>
              <a:rPr lang="en-US" sz="2400" dirty="0"/>
              <a:t>//Example of this keyword that you return as a statement from the method 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sz="2000" dirty="0"/>
              <a:t>class </a:t>
            </a:r>
            <a:r>
              <a:rPr lang="en-US" sz="2000" dirty="0" err="1"/>
              <a:t>ClassMe</a:t>
            </a:r>
            <a:endParaRPr lang="en-US" sz="2000" dirty="0"/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sz="2000" dirty="0"/>
              <a:t>{ 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sz="2000" b="1" dirty="0">
                <a:solidFill>
                  <a:srgbClr val="FF0000"/>
                </a:solidFill>
              </a:rPr>
              <a:t>     </a:t>
            </a:r>
            <a:r>
              <a:rPr lang="en-US" sz="2000" b="1" dirty="0" err="1">
                <a:solidFill>
                  <a:srgbClr val="FF0000"/>
                </a:solidFill>
              </a:rPr>
              <a:t>ClassMe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</a:rPr>
              <a:t>getClassMe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()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     { return this; } </a:t>
            </a:r>
          </a:p>
          <a:p>
            <a:pPr>
              <a:buFont typeface="Wingdings" panose="05000000000000000000" pitchFamily="2" charset="2"/>
              <a:buNone/>
              <a:defRPr/>
            </a:pPr>
            <a:endParaRPr lang="en-US" sz="2000" dirty="0"/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sz="2000" dirty="0"/>
              <a:t>void display()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sz="2000" dirty="0"/>
              <a:t>{ </a:t>
            </a:r>
            <a:r>
              <a:rPr lang="en-US" sz="2000" dirty="0" err="1"/>
              <a:t>System.out.println</a:t>
            </a:r>
            <a:r>
              <a:rPr lang="en-US" sz="2000" dirty="0"/>
              <a:t>("Don't confuse"); }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sz="2000" dirty="0"/>
              <a:t> } 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sz="2000" dirty="0"/>
              <a:t>class </a:t>
            </a:r>
            <a:r>
              <a:rPr lang="en-US" sz="2000" dirty="0" err="1"/>
              <a:t>MainClass</a:t>
            </a:r>
            <a:endParaRPr lang="en-US" sz="2000" dirty="0"/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sz="2000" dirty="0"/>
              <a:t>{ public static void main(String </a:t>
            </a:r>
            <a:r>
              <a:rPr lang="en-US" sz="2000" dirty="0" err="1"/>
              <a:t>args</a:t>
            </a:r>
            <a:r>
              <a:rPr lang="en-US" sz="2000" dirty="0"/>
              <a:t>[])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sz="2000" dirty="0"/>
              <a:t>{ 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sz="2000" dirty="0"/>
              <a:t>new </a:t>
            </a:r>
            <a:r>
              <a:rPr lang="en-US" sz="2000" dirty="0" err="1"/>
              <a:t>ClassMe</a:t>
            </a:r>
            <a:r>
              <a:rPr lang="en-US" sz="2000" dirty="0"/>
              <a:t>().</a:t>
            </a:r>
            <a:r>
              <a:rPr lang="en-US" sz="2000" dirty="0" err="1"/>
              <a:t>getClassMe</a:t>
            </a:r>
            <a:r>
              <a:rPr lang="en-US" sz="2000" dirty="0"/>
              <a:t>().display();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sz="2000" dirty="0"/>
              <a:t> } } 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sz="2000" b="1" dirty="0"/>
              <a:t>Output: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sz="2000" dirty="0"/>
              <a:t>Don't confuse</a:t>
            </a:r>
          </a:p>
        </p:txBody>
      </p:sp>
      <p:sp>
        <p:nvSpPr>
          <p:cNvPr id="41988" name="Slide Number Placeholder 3">
            <a:extLst>
              <a:ext uri="{FF2B5EF4-FFF2-40B4-BE49-F238E27FC236}">
                <a16:creationId xmlns:a16="http://schemas.microsoft.com/office/drawing/2014/main" id="{47898595-B3FE-4975-AA1A-8C4B1426D8D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0104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9pPr>
          </a:lstStyle>
          <a:p>
            <a:pPr eaLnBrk="1" hangingPunct="1"/>
            <a:fld id="{9D8FEE4E-06AC-4D30-A016-19CB1181116F}" type="slidenum">
              <a:rPr lang="zh-CN" altLang="en-GB" smtClean="0"/>
              <a:pPr/>
              <a:t>123</a:t>
            </a:fld>
            <a:endParaRPr lang="en-GB" altLang="zh-CN" sz="14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>
            <a:extLst>
              <a:ext uri="{FF2B5EF4-FFF2-40B4-BE49-F238E27FC236}">
                <a16:creationId xmlns:a16="http://schemas.microsoft.com/office/drawing/2014/main" id="{B4ACF009-5E71-40A6-813A-7DFC8E85CD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752600"/>
            <a:ext cx="7772400" cy="1447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/>
          <a:lstStyle/>
          <a:p>
            <a:r>
              <a:rPr lang="en-US" altLang="en-US"/>
              <a:t>Java Garbage Collection</a:t>
            </a:r>
            <a:br>
              <a:rPr lang="en-US" altLang="en-US"/>
            </a:br>
            <a:endParaRPr lang="en-US" altLang="en-US"/>
          </a:p>
        </p:txBody>
      </p:sp>
      <p:sp>
        <p:nvSpPr>
          <p:cNvPr id="43011" name="Slide Number Placeholder 2">
            <a:extLst>
              <a:ext uri="{FF2B5EF4-FFF2-40B4-BE49-F238E27FC236}">
                <a16:creationId xmlns:a16="http://schemas.microsoft.com/office/drawing/2014/main" id="{C1A5B58D-6D2F-4B44-AEC4-3A27B918FD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eaLnBrk="1" hangingPunct="1"/>
            <a:fld id="{19E71B1F-D8F0-408A-908E-B27A178F0B1D}" type="slidenum">
              <a:rPr lang="zh-CN" altLang="en-GB" sz="1400">
                <a:solidFill>
                  <a:schemeClr val="bg2"/>
                </a:solidFill>
              </a:rPr>
              <a:pPr eaLnBrk="1" hangingPunct="1"/>
              <a:t>124</a:t>
            </a:fld>
            <a:endParaRPr lang="en-GB" altLang="zh-CN" sz="1400"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 advTm="1000"/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>
            <a:extLst>
              <a:ext uri="{FF2B5EF4-FFF2-40B4-BE49-F238E27FC236}">
                <a16:creationId xmlns:a16="http://schemas.microsoft.com/office/drawing/2014/main" id="{52116BC8-B71C-417F-8326-0057D7D05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4035" name="Content Placeholder 2">
            <a:extLst>
              <a:ext uri="{FF2B5EF4-FFF2-40B4-BE49-F238E27FC236}">
                <a16:creationId xmlns:a16="http://schemas.microsoft.com/office/drawing/2014/main" id="{A90C90FD-16EE-428F-B4B8-0777AAF61A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5105400"/>
          </a:xfrm>
        </p:spPr>
        <p:txBody>
          <a:bodyPr/>
          <a:lstStyle/>
          <a:p>
            <a:r>
              <a:rPr lang="en-US" altLang="en-US" sz="2800"/>
              <a:t>In java, garbage means </a:t>
            </a:r>
            <a:r>
              <a:rPr lang="en-US" altLang="en-US" sz="2800">
                <a:solidFill>
                  <a:srgbClr val="FF0066"/>
                </a:solidFill>
              </a:rPr>
              <a:t>unreferenced objects created </a:t>
            </a:r>
            <a:r>
              <a:rPr lang="en-US" altLang="en-US" sz="2800"/>
              <a:t>by new operator dynamically</a:t>
            </a:r>
            <a:r>
              <a:rPr lang="en-US" altLang="en-US" sz="2800">
                <a:solidFill>
                  <a:srgbClr val="FF0066"/>
                </a:solidFill>
              </a:rPr>
              <a:t>.</a:t>
            </a:r>
          </a:p>
          <a:p>
            <a:r>
              <a:rPr lang="en-US" altLang="en-US" sz="2800"/>
              <a:t>Garbage Collection is process of </a:t>
            </a:r>
            <a:r>
              <a:rPr lang="en-US" altLang="en-US" sz="2800">
                <a:solidFill>
                  <a:srgbClr val="FF0066"/>
                </a:solidFill>
              </a:rPr>
              <a:t>reclaiming the runtime unused memory automatically</a:t>
            </a:r>
            <a:r>
              <a:rPr lang="en-US" altLang="en-US" sz="2800"/>
              <a:t>. In other words, it is a way to </a:t>
            </a:r>
            <a:r>
              <a:rPr lang="en-US" altLang="en-US" sz="2800">
                <a:solidFill>
                  <a:srgbClr val="FF0066"/>
                </a:solidFill>
              </a:rPr>
              <a:t>destroy the unused objects.</a:t>
            </a:r>
          </a:p>
          <a:p>
            <a:r>
              <a:rPr lang="en-US" altLang="en-US" sz="2800"/>
              <a:t>To do so, we were using </a:t>
            </a:r>
            <a:r>
              <a:rPr lang="en-US" altLang="en-US" sz="2800">
                <a:solidFill>
                  <a:srgbClr val="FF0066"/>
                </a:solidFill>
              </a:rPr>
              <a:t>free() </a:t>
            </a:r>
            <a:r>
              <a:rPr lang="en-US" altLang="en-US" sz="2800"/>
              <a:t>function </a:t>
            </a:r>
            <a:r>
              <a:rPr lang="en-US" altLang="en-US" sz="2800">
                <a:solidFill>
                  <a:srgbClr val="FF0066"/>
                </a:solidFill>
              </a:rPr>
              <a:t>in C</a:t>
            </a:r>
            <a:r>
              <a:rPr lang="en-US" altLang="en-US" sz="2800"/>
              <a:t> language and </a:t>
            </a:r>
            <a:r>
              <a:rPr lang="en-US" altLang="en-US" sz="2800">
                <a:solidFill>
                  <a:srgbClr val="FF0066"/>
                </a:solidFill>
              </a:rPr>
              <a:t>delete() in C++. </a:t>
            </a:r>
            <a:r>
              <a:rPr lang="en-US" altLang="en-US" sz="2800"/>
              <a:t>But, in java it is performed automatically. So, java provides better memory management.</a:t>
            </a:r>
          </a:p>
          <a:p>
            <a:endParaRPr lang="en-US" altLang="en-US"/>
          </a:p>
        </p:txBody>
      </p:sp>
      <p:sp>
        <p:nvSpPr>
          <p:cNvPr id="44036" name="Slide Number Placeholder 3">
            <a:extLst>
              <a:ext uri="{FF2B5EF4-FFF2-40B4-BE49-F238E27FC236}">
                <a16:creationId xmlns:a16="http://schemas.microsoft.com/office/drawing/2014/main" id="{4B001017-A604-4398-AC71-53476A8F9C8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0104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9pPr>
          </a:lstStyle>
          <a:p>
            <a:pPr eaLnBrk="1" hangingPunct="1"/>
            <a:fld id="{9D8FEE4E-06AC-4D30-A016-19CB1181116F}" type="slidenum">
              <a:rPr lang="zh-CN" altLang="en-GB" smtClean="0"/>
              <a:pPr/>
              <a:t>125</a:t>
            </a:fld>
            <a:endParaRPr lang="en-GB" altLang="zh-CN" sz="14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>
            <a:extLst>
              <a:ext uri="{FF2B5EF4-FFF2-40B4-BE49-F238E27FC236}">
                <a16:creationId xmlns:a16="http://schemas.microsoft.com/office/drawing/2014/main" id="{3E464ECE-07AD-4887-B102-BF61C47C0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0963" name="Content Placeholder 2">
            <a:extLst>
              <a:ext uri="{FF2B5EF4-FFF2-40B4-BE49-F238E27FC236}">
                <a16:creationId xmlns:a16="http://schemas.microsoft.com/office/drawing/2014/main" id="{BBF0151F-A44B-43EE-8B18-FA96B94E78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304800"/>
            <a:ext cx="8610600" cy="65532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  <a:defRPr/>
            </a:pPr>
            <a:r>
              <a:rPr lang="en-US" u="sng" dirty="0">
                <a:solidFill>
                  <a:srgbClr val="FF0000"/>
                </a:solidFill>
              </a:rPr>
              <a:t>Advantage of Garbage Collection</a:t>
            </a:r>
          </a:p>
          <a:p>
            <a:pPr>
              <a:defRPr/>
            </a:pPr>
            <a:r>
              <a:rPr lang="en-US" dirty="0"/>
              <a:t>It makes java </a:t>
            </a:r>
            <a:r>
              <a:rPr lang="en-US" b="1" dirty="0">
                <a:solidFill>
                  <a:srgbClr val="FF0066"/>
                </a:solidFill>
              </a:rPr>
              <a:t>memory efficient</a:t>
            </a:r>
            <a:r>
              <a:rPr lang="en-US" dirty="0"/>
              <a:t> because garbage collector removes the unreferenced objects from heap memory.</a:t>
            </a:r>
          </a:p>
          <a:p>
            <a:pPr>
              <a:defRPr/>
            </a:pPr>
            <a:r>
              <a:rPr lang="en-US" dirty="0"/>
              <a:t>It is </a:t>
            </a:r>
            <a:r>
              <a:rPr lang="en-US" b="1" dirty="0">
                <a:solidFill>
                  <a:srgbClr val="FF0066"/>
                </a:solidFill>
              </a:rPr>
              <a:t>automatically done</a:t>
            </a:r>
            <a:r>
              <a:rPr lang="en-US" dirty="0"/>
              <a:t> by the garbage collector(a part of JVM) so we don't need to make extra efforts.</a:t>
            </a:r>
          </a:p>
          <a:p>
            <a:pPr>
              <a:defRPr/>
            </a:pPr>
            <a:r>
              <a:rPr lang="en-US" dirty="0"/>
              <a:t>If you want to make your object eligible for Garbage Collection, </a:t>
            </a:r>
            <a:r>
              <a:rPr lang="en-US" dirty="0">
                <a:solidFill>
                  <a:srgbClr val="FF0000"/>
                </a:solidFill>
              </a:rPr>
              <a:t>assign its reference variable to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null</a:t>
            </a:r>
            <a:r>
              <a:rPr lang="en-US" dirty="0"/>
              <a:t>.</a:t>
            </a:r>
          </a:p>
          <a:p>
            <a:pPr>
              <a:defRPr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Primitive types are not objects</a:t>
            </a:r>
            <a:r>
              <a:rPr lang="en-US" dirty="0"/>
              <a:t>. They cannot be assigned null.</a:t>
            </a:r>
            <a:br>
              <a:rPr lang="en-US" dirty="0"/>
            </a:br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45060" name="Slide Number Placeholder 3">
            <a:extLst>
              <a:ext uri="{FF2B5EF4-FFF2-40B4-BE49-F238E27FC236}">
                <a16:creationId xmlns:a16="http://schemas.microsoft.com/office/drawing/2014/main" id="{C84D1F69-0C35-45E6-996F-ED23BD6CC83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0104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9pPr>
          </a:lstStyle>
          <a:p>
            <a:pPr eaLnBrk="1" hangingPunct="1"/>
            <a:fld id="{9D8FEE4E-06AC-4D30-A016-19CB1181116F}" type="slidenum">
              <a:rPr lang="zh-CN" altLang="en-GB" smtClean="0"/>
              <a:pPr/>
              <a:t>126</a:t>
            </a:fld>
            <a:endParaRPr lang="en-GB" altLang="zh-CN" sz="14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>
            <a:extLst>
              <a:ext uri="{FF2B5EF4-FFF2-40B4-BE49-F238E27FC236}">
                <a16:creationId xmlns:a16="http://schemas.microsoft.com/office/drawing/2014/main" id="{EB3ECC29-64E7-48BE-8A39-C81C376EED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/>
          <a:lstStyle/>
          <a:p>
            <a:r>
              <a:rPr lang="en-US" altLang="en-US"/>
              <a:t>Finalize()  Method</a:t>
            </a:r>
          </a:p>
        </p:txBody>
      </p:sp>
      <p:sp>
        <p:nvSpPr>
          <p:cNvPr id="46083" name="Slide Number Placeholder 2">
            <a:extLst>
              <a:ext uri="{FF2B5EF4-FFF2-40B4-BE49-F238E27FC236}">
                <a16:creationId xmlns:a16="http://schemas.microsoft.com/office/drawing/2014/main" id="{6C2D7E5D-D4E7-4575-A9B9-81B16F6DA15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eaLnBrk="1" hangingPunct="1"/>
            <a:fld id="{F84CBDED-707E-4005-A274-1F84569D3D8B}" type="slidenum">
              <a:rPr lang="zh-CN" altLang="en-GB" sz="1400">
                <a:solidFill>
                  <a:schemeClr val="bg2"/>
                </a:solidFill>
              </a:rPr>
              <a:pPr eaLnBrk="1" hangingPunct="1"/>
              <a:t>127</a:t>
            </a:fld>
            <a:endParaRPr lang="en-GB" altLang="zh-CN" sz="1400"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 advTm="1000"/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>
            <a:extLst>
              <a:ext uri="{FF2B5EF4-FFF2-40B4-BE49-F238E27FC236}">
                <a16:creationId xmlns:a16="http://schemas.microsoft.com/office/drawing/2014/main" id="{16355511-81CE-4FB4-B303-9331C53DD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7107" name="Content Placeholder 2">
            <a:extLst>
              <a:ext uri="{FF2B5EF4-FFF2-40B4-BE49-F238E27FC236}">
                <a16:creationId xmlns:a16="http://schemas.microsoft.com/office/drawing/2014/main" id="{BCA53C0D-91D0-41D2-BDBF-78FBAF2311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28600" y="304800"/>
            <a:ext cx="4648200" cy="5827713"/>
          </a:xfrm>
        </p:spPr>
        <p:txBody>
          <a:bodyPr>
            <a:normAutofit fontScale="92500" lnSpcReduction="20000"/>
          </a:bodyPr>
          <a:lstStyle/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2400"/>
              <a:t>class Student{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2400"/>
              <a:t>int a;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2400"/>
              <a:t>int b;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en-US" sz="2400"/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2400"/>
              <a:t>  public void setData(int c,int d)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2400"/>
              <a:t>{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2400"/>
              <a:t>    a=c;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2400"/>
              <a:t>    b=d;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2400"/>
              <a:t>  }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2400"/>
              <a:t>  public void showData(){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2400"/>
              <a:t>    System.out.println("Value of a = "+a);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2400"/>
              <a:t>    System.out.println("Value of b = "+b);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2400"/>
              <a:t>  }</a:t>
            </a:r>
          </a:p>
        </p:txBody>
      </p:sp>
      <p:sp>
        <p:nvSpPr>
          <p:cNvPr id="47108" name="Content Placeholder 3">
            <a:extLst>
              <a:ext uri="{FF2B5EF4-FFF2-40B4-BE49-F238E27FC236}">
                <a16:creationId xmlns:a16="http://schemas.microsoft.com/office/drawing/2014/main" id="{3B4437C0-2E1E-4E8A-A1CF-14C58ED153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53000" y="152400"/>
            <a:ext cx="3962400" cy="6400800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2000"/>
              <a:t>public static void main(String args[]){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/>
              <a:t>    Student s1 = new Student();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/>
              <a:t>    Student s2 = new Student();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/>
              <a:t>    s1.setData(1,2);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/>
              <a:t>    s2.setData(3,4);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/>
              <a:t>    s1.showData();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/>
              <a:t>    s2.showData();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/>
              <a:t>    //Student s3;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/>
              <a:t>    //s3=s2;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/>
              <a:t>    //s2.showData();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/>
              <a:t>    //s2=null;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/>
              <a:t>   // s3.showData();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/>
              <a:t>    //s3=null;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/>
              <a:t>    //s3.showData();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/>
              <a:t>  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/>
              <a:t>}</a:t>
            </a:r>
          </a:p>
        </p:txBody>
      </p:sp>
      <p:sp>
        <p:nvSpPr>
          <p:cNvPr id="47109" name="Slide Number Placeholder 4">
            <a:extLst>
              <a:ext uri="{FF2B5EF4-FFF2-40B4-BE49-F238E27FC236}">
                <a16:creationId xmlns:a16="http://schemas.microsoft.com/office/drawing/2014/main" id="{0FB71ADF-0C80-4BA8-B5F7-0771B15C0DF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eaLnBrk="1" hangingPunct="1"/>
            <a:fld id="{37F31E83-D42E-4BA8-9DB5-079B1BD9439C}" type="slidenum">
              <a:rPr lang="zh-CN" altLang="en-GB" sz="1400"/>
              <a:pPr eaLnBrk="1" hangingPunct="1"/>
              <a:t>128</a:t>
            </a:fld>
            <a:endParaRPr lang="en-GB" altLang="zh-CN" sz="1400"/>
          </a:p>
        </p:txBody>
      </p:sp>
    </p:spTree>
  </p:cSld>
  <p:clrMapOvr>
    <a:masterClrMapping/>
  </p:clrMapOvr>
  <p:transition advTm="1000"/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>
            <a:extLst>
              <a:ext uri="{FF2B5EF4-FFF2-40B4-BE49-F238E27FC236}">
                <a16:creationId xmlns:a16="http://schemas.microsoft.com/office/drawing/2014/main" id="{EE670599-03DB-4A11-A429-2860461B2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8131" name="Content Placeholder 2">
            <a:extLst>
              <a:ext uri="{FF2B5EF4-FFF2-40B4-BE49-F238E27FC236}">
                <a16:creationId xmlns:a16="http://schemas.microsoft.com/office/drawing/2014/main" id="{A276FA25-68CC-4549-85E7-48F6EAE362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447800"/>
            <a:ext cx="8686800" cy="4684713"/>
          </a:xfrm>
        </p:spPr>
        <p:txBody>
          <a:bodyPr>
            <a:normAutofit fontScale="92500"/>
          </a:bodyPr>
          <a:lstStyle/>
          <a:p>
            <a:r>
              <a:rPr lang="en-US" altLang="en-US" sz="2800"/>
              <a:t>Sometimes an object will </a:t>
            </a:r>
            <a:r>
              <a:rPr lang="en-US" altLang="en-US" sz="2800">
                <a:solidFill>
                  <a:srgbClr val="FF0066"/>
                </a:solidFill>
              </a:rPr>
              <a:t>need to perform some actions destroyed</a:t>
            </a:r>
            <a:r>
              <a:rPr lang="en-US" altLang="en-US" sz="2800"/>
              <a:t>.</a:t>
            </a:r>
          </a:p>
          <a:p>
            <a:r>
              <a:rPr lang="en-US" altLang="en-US" sz="2800"/>
              <a:t>For example , if an object </a:t>
            </a:r>
            <a:r>
              <a:rPr lang="en-US" altLang="en-US" sz="2800">
                <a:solidFill>
                  <a:srgbClr val="FF0066"/>
                </a:solidFill>
              </a:rPr>
              <a:t>holding non-java resource such as a file handler or character font,</a:t>
            </a:r>
            <a:r>
              <a:rPr lang="en-US" altLang="en-US" sz="2800"/>
              <a:t> then it might want to make sure resources are freed before an object is destroyed.</a:t>
            </a:r>
          </a:p>
          <a:p>
            <a:r>
              <a:rPr lang="en-US" altLang="en-US" sz="2800"/>
              <a:t>To handle such situations, java introduced </a:t>
            </a:r>
            <a:r>
              <a:rPr lang="en-US" altLang="en-US" sz="2800">
                <a:solidFill>
                  <a:srgbClr val="FF0066"/>
                </a:solidFill>
              </a:rPr>
              <a:t>finalization</a:t>
            </a:r>
            <a:r>
              <a:rPr lang="en-US" altLang="en-US" sz="2800"/>
              <a:t> mechanism.</a:t>
            </a:r>
          </a:p>
          <a:p>
            <a:r>
              <a:rPr lang="en-US" altLang="en-US" sz="2800">
                <a:solidFill>
                  <a:srgbClr val="FF0066"/>
                </a:solidFill>
              </a:rPr>
              <a:t>finalization</a:t>
            </a:r>
            <a:r>
              <a:rPr lang="en-US" altLang="en-US" sz="2800"/>
              <a:t> mechanism use </a:t>
            </a:r>
            <a:r>
              <a:rPr lang="en-US" altLang="en-US" sz="2800">
                <a:solidFill>
                  <a:srgbClr val="FF0066"/>
                </a:solidFill>
              </a:rPr>
              <a:t>finalize()  </a:t>
            </a:r>
            <a:r>
              <a:rPr lang="en-US" altLang="en-US" sz="2800"/>
              <a:t>Method.</a:t>
            </a:r>
          </a:p>
          <a:p>
            <a:endParaRPr lang="en-US" altLang="en-US"/>
          </a:p>
        </p:txBody>
      </p:sp>
      <p:sp>
        <p:nvSpPr>
          <p:cNvPr id="48132" name="Slide Number Placeholder 3">
            <a:extLst>
              <a:ext uri="{FF2B5EF4-FFF2-40B4-BE49-F238E27FC236}">
                <a16:creationId xmlns:a16="http://schemas.microsoft.com/office/drawing/2014/main" id="{A6BE8AD1-0EC1-430A-A52F-EBFB4F0DC91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0104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9pPr>
          </a:lstStyle>
          <a:p>
            <a:pPr eaLnBrk="1" hangingPunct="1"/>
            <a:fld id="{9D8FEE4E-06AC-4D30-A016-19CB1181116F}" type="slidenum">
              <a:rPr lang="zh-CN" altLang="en-GB" smtClean="0"/>
              <a:pPr/>
              <a:t>129</a:t>
            </a:fld>
            <a:endParaRPr lang="en-GB" altLang="zh-CN" sz="14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6506C-EA79-4531-878C-9B3452707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686800" cy="762000"/>
          </a:xfrm>
        </p:spPr>
        <p:txBody>
          <a:bodyPr/>
          <a:lstStyle/>
          <a:p>
            <a:pPr algn="l" eaLnBrk="1" hangingPunct="1"/>
            <a:r>
              <a:rPr lang="en-US" altLang="en-US" b="1"/>
              <a:t>Java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276659-E24A-4253-9E37-A6D85D324F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85800"/>
            <a:ext cx="9144000" cy="6172200"/>
          </a:xfrm>
        </p:spPr>
        <p:txBody>
          <a:bodyPr rtlCol="0">
            <a:normAutofit fontScale="85000" lnSpcReduction="20000"/>
          </a:bodyPr>
          <a:lstStyle/>
          <a:p>
            <a:pPr eaLnBrk="1" fontAlgn="auto" hangingPunct="1"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n-US" sz="2400" dirty="0"/>
              <a:t>Java environment includes a large number of development tools, hundreds of classes and thousands of methods.</a:t>
            </a:r>
          </a:p>
          <a:p>
            <a:pPr eaLnBrk="1" fontAlgn="auto" hangingPunct="1"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n-US" sz="2400" dirty="0"/>
              <a:t>The development tools are the part of the system is called </a:t>
            </a:r>
            <a:r>
              <a:rPr lang="en-US" sz="2400" b="1" dirty="0"/>
              <a:t>JDK.</a:t>
            </a:r>
          </a:p>
          <a:p>
            <a:pPr eaLnBrk="1" fontAlgn="auto" hangingPunct="1"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n-US" sz="2400" dirty="0"/>
              <a:t>The classes &amp; methods is called </a:t>
            </a:r>
            <a:r>
              <a:rPr lang="en-US" sz="2400" b="1" dirty="0"/>
              <a:t>Java Standard Library</a:t>
            </a:r>
            <a:r>
              <a:rPr lang="en-US" sz="2400" dirty="0"/>
              <a:t>(JSL).</a:t>
            </a:r>
          </a:p>
          <a:p>
            <a:pPr eaLnBrk="1" fontAlgn="auto" hangingPunct="1"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n-US" sz="2400" dirty="0"/>
              <a:t>Together is called </a:t>
            </a:r>
            <a:r>
              <a:rPr lang="en-US" sz="2400" b="1" dirty="0"/>
              <a:t>Application Programming Interface.</a:t>
            </a:r>
            <a:r>
              <a:rPr lang="en-US" sz="2400" dirty="0"/>
              <a:t>  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400" b="1" dirty="0"/>
              <a:t>Java development kit(JDK):</a:t>
            </a:r>
          </a:p>
          <a:p>
            <a:pPr eaLnBrk="1" fontAlgn="auto" hangingPunct="1"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n-US" sz="2400" dirty="0"/>
              <a:t>it is a collection of tools that are used for developing &amp; running java programs, they include</a:t>
            </a:r>
          </a:p>
          <a:p>
            <a:pPr eaLnBrk="1" fontAlgn="auto" hangingPunct="1"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n-US" sz="2400" dirty="0" err="1"/>
              <a:t>Appletviewer</a:t>
            </a:r>
            <a:r>
              <a:rPr lang="en-US" sz="2400" dirty="0"/>
              <a:t> – for viewing applets</a:t>
            </a:r>
          </a:p>
          <a:p>
            <a:pPr eaLnBrk="1" fontAlgn="auto" hangingPunct="1"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n-US" sz="2400" dirty="0" err="1"/>
              <a:t>Javac</a:t>
            </a:r>
            <a:r>
              <a:rPr lang="en-US" sz="2400" dirty="0"/>
              <a:t> – java compiler</a:t>
            </a:r>
          </a:p>
          <a:p>
            <a:pPr eaLnBrk="1" fontAlgn="auto" hangingPunct="1"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n-US" sz="2400" dirty="0"/>
              <a:t>Java - Java interpreter. </a:t>
            </a:r>
          </a:p>
          <a:p>
            <a:pPr eaLnBrk="1" fontAlgn="auto" hangingPunct="1"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n-US" sz="2400" dirty="0" err="1"/>
              <a:t>Javap</a:t>
            </a:r>
            <a:r>
              <a:rPr lang="en-US" sz="2400" dirty="0"/>
              <a:t>- java </a:t>
            </a:r>
            <a:r>
              <a:rPr lang="en-US" sz="2400" dirty="0" err="1"/>
              <a:t>disassembler</a:t>
            </a:r>
            <a:endParaRPr lang="en-US" sz="2400" dirty="0"/>
          </a:p>
          <a:p>
            <a:pPr eaLnBrk="1" fontAlgn="auto" hangingPunct="1"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n-US" sz="2400" dirty="0" err="1"/>
              <a:t>Javah</a:t>
            </a:r>
            <a:r>
              <a:rPr lang="en-US" sz="2400" dirty="0"/>
              <a:t> - for c header files</a:t>
            </a:r>
          </a:p>
          <a:p>
            <a:pPr eaLnBrk="1" fontAlgn="auto" hangingPunct="1"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n-US" sz="2400" dirty="0" err="1"/>
              <a:t>Javadoc</a:t>
            </a:r>
            <a:r>
              <a:rPr lang="en-US" sz="2400" dirty="0"/>
              <a:t> - for creating HTML documents</a:t>
            </a:r>
          </a:p>
          <a:p>
            <a:pPr eaLnBrk="1" fontAlgn="auto" hangingPunct="1"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n-US" sz="2400" dirty="0" err="1"/>
              <a:t>Jdb</a:t>
            </a:r>
            <a:r>
              <a:rPr lang="en-US" sz="2400" dirty="0"/>
              <a:t> - java debugger.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>
            <a:extLst>
              <a:ext uri="{FF2B5EF4-FFF2-40B4-BE49-F238E27FC236}">
                <a16:creationId xmlns:a16="http://schemas.microsoft.com/office/drawing/2014/main" id="{A2ADC7FE-431B-41D9-92FA-0660E8983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9155" name="Content Placeholder 2">
            <a:extLst>
              <a:ext uri="{FF2B5EF4-FFF2-40B4-BE49-F238E27FC236}">
                <a16:creationId xmlns:a16="http://schemas.microsoft.com/office/drawing/2014/main" id="{1A29FCD4-53F4-43B5-9CB8-343B4DAFA9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295400"/>
            <a:ext cx="8763000" cy="5181600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u="sng"/>
              <a:t>finalize() method</a:t>
            </a:r>
          </a:p>
          <a:p>
            <a:r>
              <a:rPr lang="en-US" altLang="en-US" sz="2400"/>
              <a:t>The finalize() method is </a:t>
            </a:r>
            <a:r>
              <a:rPr lang="en-US" altLang="en-US" sz="2400">
                <a:solidFill>
                  <a:srgbClr val="FF0066"/>
                </a:solidFill>
              </a:rPr>
              <a:t>invoked each time before the object is garbage collected</a:t>
            </a:r>
            <a:r>
              <a:rPr lang="en-US" altLang="en-US" sz="2400"/>
              <a:t>. This method can be used to perform cleanup processing. </a:t>
            </a:r>
          </a:p>
          <a:p>
            <a:r>
              <a:rPr lang="en-US" altLang="en-US" sz="2400"/>
              <a:t>finalize() method is defined in </a:t>
            </a:r>
            <a:r>
              <a:rPr lang="en-US" altLang="en-US" sz="2400" b="1"/>
              <a:t>java.lang.Object</a:t>
            </a:r>
            <a:r>
              <a:rPr lang="en-US" altLang="en-US" sz="2400"/>
              <a:t> class, therefore it is available to all the classes.</a:t>
            </a:r>
          </a:p>
          <a:p>
            <a:r>
              <a:rPr lang="en-US" altLang="en-US" sz="2400"/>
              <a:t>finalize() method is declare as </a:t>
            </a:r>
            <a:r>
              <a:rPr lang="en-US" altLang="en-US" sz="2400" b="1"/>
              <a:t>proctected</a:t>
            </a:r>
            <a:r>
              <a:rPr lang="en-US" altLang="en-US" sz="2400"/>
              <a:t> inside Object class.</a:t>
            </a:r>
          </a:p>
          <a:p>
            <a:r>
              <a:rPr lang="en-US" altLang="en-US" sz="2400"/>
              <a:t>finalize() method gets called only once by GC thread.</a:t>
            </a:r>
            <a:endParaRPr lang="en-US" altLang="en-US" sz="1800"/>
          </a:p>
          <a:p>
            <a:endParaRPr lang="en-US" altLang="en-US" sz="1800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/>
              <a:t>        This method is defined in Object class as: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 b="1"/>
              <a:t>protected</a:t>
            </a:r>
            <a:r>
              <a:rPr lang="en-US" altLang="en-US" sz="1800"/>
              <a:t> </a:t>
            </a:r>
            <a:r>
              <a:rPr lang="en-US" altLang="en-US" sz="1800" b="1"/>
              <a:t>void</a:t>
            </a:r>
            <a:r>
              <a:rPr lang="en-US" altLang="en-US" sz="1800"/>
              <a:t> finalize()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/>
              <a:t>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/>
              <a:t>} </a:t>
            </a:r>
          </a:p>
          <a:p>
            <a:endParaRPr lang="en-US" altLang="en-US"/>
          </a:p>
        </p:txBody>
      </p:sp>
      <p:sp>
        <p:nvSpPr>
          <p:cNvPr id="49156" name="Slide Number Placeholder 3">
            <a:extLst>
              <a:ext uri="{FF2B5EF4-FFF2-40B4-BE49-F238E27FC236}">
                <a16:creationId xmlns:a16="http://schemas.microsoft.com/office/drawing/2014/main" id="{038AA633-1065-4511-A5F2-DB9F30507AB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0104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9pPr>
          </a:lstStyle>
          <a:p>
            <a:pPr eaLnBrk="1" hangingPunct="1"/>
            <a:fld id="{9D8FEE4E-06AC-4D30-A016-19CB1181116F}" type="slidenum">
              <a:rPr lang="zh-CN" altLang="en-GB" smtClean="0"/>
              <a:pPr/>
              <a:t>130</a:t>
            </a:fld>
            <a:endParaRPr lang="en-GB" altLang="zh-CN" sz="14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>
            <a:extLst>
              <a:ext uri="{FF2B5EF4-FFF2-40B4-BE49-F238E27FC236}">
                <a16:creationId xmlns:a16="http://schemas.microsoft.com/office/drawing/2014/main" id="{3A9A8705-2E0D-4C48-9196-23D74D0BB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0179" name="Content Placeholder 2">
            <a:extLst>
              <a:ext uri="{FF2B5EF4-FFF2-40B4-BE49-F238E27FC236}">
                <a16:creationId xmlns:a16="http://schemas.microsoft.com/office/drawing/2014/main" id="{16E62F6D-3F26-429C-BCD1-C388B0038E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4837113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>
                <a:solidFill>
                  <a:srgbClr val="FF0066"/>
                </a:solidFill>
              </a:rPr>
              <a:t>gc() method</a:t>
            </a:r>
          </a:p>
          <a:p>
            <a:r>
              <a:rPr lang="en-US" altLang="en-US" sz="2800"/>
              <a:t>The gc() method is used to </a:t>
            </a:r>
            <a:r>
              <a:rPr lang="en-US" altLang="en-US" sz="2800">
                <a:solidFill>
                  <a:srgbClr val="FF0066"/>
                </a:solidFill>
              </a:rPr>
              <a:t>invoke the garbage collector by the user</a:t>
            </a:r>
            <a:r>
              <a:rPr lang="en-US" altLang="en-US" sz="2800"/>
              <a:t> to perform cleanup processing. The gc() is found in System and Runtime classes.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 b="1"/>
              <a:t>public</a:t>
            </a:r>
            <a:r>
              <a:rPr lang="en-US" altLang="en-US" sz="2800"/>
              <a:t> </a:t>
            </a:r>
            <a:r>
              <a:rPr lang="en-US" altLang="en-US" sz="2800" b="1"/>
              <a:t>static</a:t>
            </a:r>
            <a:r>
              <a:rPr lang="en-US" altLang="en-US" sz="2800"/>
              <a:t> </a:t>
            </a:r>
            <a:r>
              <a:rPr lang="en-US" altLang="en-US" sz="2800" b="1"/>
              <a:t>void</a:t>
            </a:r>
            <a:r>
              <a:rPr lang="en-US" altLang="en-US" sz="2800"/>
              <a:t> gc()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/>
              <a:t>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/>
              <a:t>} </a:t>
            </a:r>
          </a:p>
        </p:txBody>
      </p:sp>
      <p:sp>
        <p:nvSpPr>
          <p:cNvPr id="50180" name="Slide Number Placeholder 3">
            <a:extLst>
              <a:ext uri="{FF2B5EF4-FFF2-40B4-BE49-F238E27FC236}">
                <a16:creationId xmlns:a16="http://schemas.microsoft.com/office/drawing/2014/main" id="{DF7BABEA-9ACA-43A4-81C6-78DEDACD8FC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0104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9pPr>
          </a:lstStyle>
          <a:p>
            <a:pPr eaLnBrk="1" hangingPunct="1"/>
            <a:fld id="{9D8FEE4E-06AC-4D30-A016-19CB1181116F}" type="slidenum">
              <a:rPr lang="zh-CN" altLang="en-GB" smtClean="0"/>
              <a:pPr/>
              <a:t>131</a:t>
            </a:fld>
            <a:endParaRPr lang="en-GB" altLang="zh-CN" sz="14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>
            <a:extLst>
              <a:ext uri="{FF2B5EF4-FFF2-40B4-BE49-F238E27FC236}">
                <a16:creationId xmlns:a16="http://schemas.microsoft.com/office/drawing/2014/main" id="{19033202-7248-4538-9CE3-075CEF802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1203" name="Content Placeholder 2">
            <a:extLst>
              <a:ext uri="{FF2B5EF4-FFF2-40B4-BE49-F238E27FC236}">
                <a16:creationId xmlns:a16="http://schemas.microsoft.com/office/drawing/2014/main" id="{9DC351D7-5FEF-4CB4-BE64-A2DF9E501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304800"/>
            <a:ext cx="8305800" cy="6324600"/>
          </a:xfrm>
        </p:spPr>
        <p:txBody>
          <a:bodyPr>
            <a:normAutofit fontScale="70000" lnSpcReduction="20000"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2000" b="1"/>
              <a:t>public</a:t>
            </a:r>
            <a:r>
              <a:rPr lang="en-US" altLang="en-US" sz="2000"/>
              <a:t> </a:t>
            </a:r>
            <a:r>
              <a:rPr lang="en-US" altLang="en-US" sz="2000" b="1"/>
              <a:t>class</a:t>
            </a:r>
            <a:r>
              <a:rPr lang="en-US" altLang="en-US" sz="2000"/>
              <a:t> TestGarbage1{  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/>
              <a:t> </a:t>
            </a:r>
            <a:r>
              <a:rPr lang="en-US" altLang="en-US" sz="2000" b="1">
                <a:solidFill>
                  <a:srgbClr val="FF0000"/>
                </a:solidFill>
              </a:rPr>
              <a:t>protected</a:t>
            </a:r>
            <a:r>
              <a:rPr lang="en-US" altLang="en-US" sz="2000">
                <a:solidFill>
                  <a:srgbClr val="FF0000"/>
                </a:solidFill>
              </a:rPr>
              <a:t> </a:t>
            </a:r>
            <a:r>
              <a:rPr lang="en-US" altLang="en-US" sz="2000" b="1">
                <a:solidFill>
                  <a:srgbClr val="FF0000"/>
                </a:solidFill>
              </a:rPr>
              <a:t>void</a:t>
            </a:r>
            <a:r>
              <a:rPr lang="en-US" altLang="en-US" sz="2000">
                <a:solidFill>
                  <a:srgbClr val="FF0000"/>
                </a:solidFill>
              </a:rPr>
              <a:t> finalize()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rgbClr val="FF0000"/>
                </a:solidFill>
              </a:rPr>
              <a:t>{  System.out.println("object is garbage collected"); }</a:t>
            </a:r>
            <a:r>
              <a:rPr lang="en-US" altLang="en-US" sz="2000"/>
              <a:t>  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/>
              <a:t> </a:t>
            </a:r>
            <a:r>
              <a:rPr lang="en-US" altLang="en-US" sz="2000" b="1"/>
              <a:t>public</a:t>
            </a:r>
            <a:r>
              <a:rPr lang="en-US" altLang="en-US" sz="2000"/>
              <a:t> </a:t>
            </a:r>
            <a:r>
              <a:rPr lang="en-US" altLang="en-US" sz="2000" b="1"/>
              <a:t>static</a:t>
            </a:r>
            <a:r>
              <a:rPr lang="en-US" altLang="en-US" sz="2000"/>
              <a:t> </a:t>
            </a:r>
            <a:r>
              <a:rPr lang="en-US" altLang="en-US" sz="2000" b="1"/>
              <a:t>void</a:t>
            </a:r>
            <a:r>
              <a:rPr lang="en-US" altLang="en-US" sz="2000"/>
              <a:t> main(String args[])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/>
              <a:t>{  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/>
              <a:t>  TestGarbage1 s1=</a:t>
            </a:r>
            <a:r>
              <a:rPr lang="en-US" altLang="en-US" sz="2000" b="1"/>
              <a:t>new</a:t>
            </a:r>
            <a:r>
              <a:rPr lang="en-US" altLang="en-US" sz="2000"/>
              <a:t> TestGarbage1();  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/>
              <a:t>  TestGarbage1 s2=</a:t>
            </a:r>
            <a:r>
              <a:rPr lang="en-US" altLang="en-US" sz="2000" b="1"/>
              <a:t>new</a:t>
            </a:r>
            <a:r>
              <a:rPr lang="en-US" altLang="en-US" sz="2000"/>
              <a:t> TestGarbage1();  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/>
              <a:t>  s1=</a:t>
            </a:r>
            <a:r>
              <a:rPr lang="en-US" altLang="en-US" sz="2000" b="1"/>
              <a:t>null</a:t>
            </a:r>
            <a:r>
              <a:rPr lang="en-US" altLang="en-US" sz="2000"/>
              <a:t>;  //release the object s1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/>
              <a:t>  s2=</a:t>
            </a:r>
            <a:r>
              <a:rPr lang="en-US" altLang="en-US" sz="2000" b="1"/>
              <a:t>null</a:t>
            </a:r>
            <a:r>
              <a:rPr lang="en-US" altLang="en-US" sz="2000"/>
              <a:t>;  //release the object s2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/>
              <a:t>  System.gc();  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/>
              <a:t> }  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/>
              <a:t>}  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/>
              <a:t>Out put: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400"/>
              <a:t>object is garbage collected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400"/>
              <a:t>object is garbage collected</a:t>
            </a:r>
          </a:p>
        </p:txBody>
      </p:sp>
      <p:sp>
        <p:nvSpPr>
          <p:cNvPr id="51204" name="Slide Number Placeholder 3">
            <a:extLst>
              <a:ext uri="{FF2B5EF4-FFF2-40B4-BE49-F238E27FC236}">
                <a16:creationId xmlns:a16="http://schemas.microsoft.com/office/drawing/2014/main" id="{F24DBDA7-6557-4EEB-9A66-FBF9A9A825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0104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9pPr>
          </a:lstStyle>
          <a:p>
            <a:pPr eaLnBrk="1" hangingPunct="1"/>
            <a:fld id="{9D8FEE4E-06AC-4D30-A016-19CB1181116F}" type="slidenum">
              <a:rPr lang="zh-CN" altLang="en-GB" smtClean="0"/>
              <a:pPr/>
              <a:t>132</a:t>
            </a:fld>
            <a:endParaRPr lang="en-GB" altLang="zh-CN" sz="14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>
            <a:extLst>
              <a:ext uri="{FF2B5EF4-FFF2-40B4-BE49-F238E27FC236}">
                <a16:creationId xmlns:a16="http://schemas.microsoft.com/office/drawing/2014/main" id="{5BBAB292-97F0-460E-B3EE-2A2BB091EC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/>
          <a:lstStyle/>
          <a:p>
            <a:r>
              <a:rPr lang="en-US" altLang="en-US" sz="6000"/>
              <a:t>A Stack Class</a:t>
            </a:r>
            <a:br>
              <a:rPr lang="en-US" altLang="en-US" sz="6000"/>
            </a:br>
            <a:endParaRPr lang="en-US" altLang="en-US" sz="1600"/>
          </a:p>
        </p:txBody>
      </p:sp>
      <p:sp>
        <p:nvSpPr>
          <p:cNvPr id="52227" name="Slide Number Placeholder 2">
            <a:extLst>
              <a:ext uri="{FF2B5EF4-FFF2-40B4-BE49-F238E27FC236}">
                <a16:creationId xmlns:a16="http://schemas.microsoft.com/office/drawing/2014/main" id="{538EBFC7-D225-40A7-83EF-C1072ECECE2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eaLnBrk="1" hangingPunct="1"/>
            <a:fld id="{BD99FDB7-B3C3-498D-AF04-D4C895A1638A}" type="slidenum">
              <a:rPr lang="zh-CN" altLang="en-GB" sz="1400">
                <a:solidFill>
                  <a:schemeClr val="bg2"/>
                </a:solidFill>
              </a:rPr>
              <a:pPr eaLnBrk="1" hangingPunct="1"/>
              <a:t>133</a:t>
            </a:fld>
            <a:endParaRPr lang="en-GB" altLang="zh-CN" sz="1400"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 advTm="1000"/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>
            <a:extLst>
              <a:ext uri="{FF2B5EF4-FFF2-40B4-BE49-F238E27FC236}">
                <a16:creationId xmlns:a16="http://schemas.microsoft.com/office/drawing/2014/main" id="{96CECB84-A9CD-4245-B962-18710DD6E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3251" name="Content Placeholder 2">
            <a:extLst>
              <a:ext uri="{FF2B5EF4-FFF2-40B4-BE49-F238E27FC236}">
                <a16:creationId xmlns:a16="http://schemas.microsoft.com/office/drawing/2014/main" id="{502965F8-DBF9-4A91-B359-7352D8B171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295400"/>
            <a:ext cx="8763000" cy="5029200"/>
          </a:xfrm>
        </p:spPr>
        <p:txBody>
          <a:bodyPr>
            <a:normAutofit fontScale="47500" lnSpcReduction="20000"/>
          </a:bodyPr>
          <a:lstStyle/>
          <a:p>
            <a:pPr algn="just"/>
            <a:r>
              <a:rPr lang="en-US" altLang="en-US" sz="2400"/>
              <a:t>While the </a:t>
            </a:r>
            <a:r>
              <a:rPr lang="en-US" altLang="en-US" sz="2400">
                <a:solidFill>
                  <a:srgbClr val="FF0066"/>
                </a:solidFill>
              </a:rPr>
              <a:t>Circle class </a:t>
            </a:r>
            <a:r>
              <a:rPr lang="en-US" altLang="en-US" sz="2400"/>
              <a:t>is useful to illustrate the essential elements of a class, it is of </a:t>
            </a:r>
            <a:r>
              <a:rPr lang="en-US" altLang="en-US" sz="2400">
                <a:solidFill>
                  <a:srgbClr val="FF0066"/>
                </a:solidFill>
              </a:rPr>
              <a:t>little practical value</a:t>
            </a:r>
            <a:r>
              <a:rPr lang="en-US" altLang="en-US" sz="2400"/>
              <a:t>.</a:t>
            </a:r>
          </a:p>
          <a:p>
            <a:pPr algn="just"/>
            <a:r>
              <a:rPr lang="en-US" altLang="en-US" sz="2400"/>
              <a:t>To show the </a:t>
            </a:r>
            <a:r>
              <a:rPr lang="en-US" altLang="en-US" sz="2400">
                <a:solidFill>
                  <a:srgbClr val="FF0066"/>
                </a:solidFill>
              </a:rPr>
              <a:t>real power of classes </a:t>
            </a:r>
            <a:r>
              <a:rPr lang="en-US" altLang="en-US" sz="2400"/>
              <a:t>tack the </a:t>
            </a:r>
            <a:r>
              <a:rPr lang="en-US" altLang="en-US" sz="2400">
                <a:solidFill>
                  <a:srgbClr val="FF0066"/>
                </a:solidFill>
              </a:rPr>
              <a:t>Stack class</a:t>
            </a:r>
            <a:r>
              <a:rPr lang="en-US" altLang="en-US" sz="2400"/>
              <a:t>.</a:t>
            </a:r>
          </a:p>
          <a:p>
            <a:pPr algn="just"/>
            <a:r>
              <a:rPr lang="en-US" altLang="en-US" sz="2400"/>
              <a:t>One of </a:t>
            </a:r>
            <a:r>
              <a:rPr lang="en-US" altLang="en-US" sz="2400">
                <a:solidFill>
                  <a:srgbClr val="FF0066"/>
                </a:solidFill>
              </a:rPr>
              <a:t>OOP’s</a:t>
            </a:r>
            <a:r>
              <a:rPr lang="en-US" altLang="en-US" sz="2400"/>
              <a:t> most important benefits is the </a:t>
            </a:r>
            <a:r>
              <a:rPr lang="en-US" altLang="en-US" sz="2400">
                <a:solidFill>
                  <a:srgbClr val="FF0066"/>
                </a:solidFill>
              </a:rPr>
              <a:t>encapsulation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en-US" sz="2400"/>
              <a:t>     of data and the code that manipulates that data.</a:t>
            </a:r>
          </a:p>
          <a:p>
            <a:pPr algn="just"/>
            <a:r>
              <a:rPr lang="en-US" altLang="en-US" sz="2400"/>
              <a:t>the </a:t>
            </a:r>
            <a:r>
              <a:rPr lang="en-US" altLang="en-US" sz="2400" b="1">
                <a:solidFill>
                  <a:srgbClr val="FF0066"/>
                </a:solidFill>
              </a:rPr>
              <a:t>class </a:t>
            </a:r>
            <a:r>
              <a:rPr lang="en-US" altLang="en-US" sz="2400"/>
              <a:t>is the mechanism by which </a:t>
            </a:r>
            <a:r>
              <a:rPr lang="en-US" altLang="en-US" sz="2400">
                <a:solidFill>
                  <a:srgbClr val="FF0066"/>
                </a:solidFill>
              </a:rPr>
              <a:t>encapsulation is achieved in Java</a:t>
            </a:r>
          </a:p>
          <a:p>
            <a:pPr algn="just"/>
            <a:r>
              <a:rPr lang="en-US" altLang="en-US" sz="2400"/>
              <a:t>a class is like a “</a:t>
            </a:r>
            <a:r>
              <a:rPr lang="en-US" altLang="en-US" sz="2400">
                <a:solidFill>
                  <a:srgbClr val="FF0066"/>
                </a:solidFill>
              </a:rPr>
              <a:t>data engine</a:t>
            </a:r>
            <a:r>
              <a:rPr lang="en-US" altLang="en-US" sz="2400"/>
              <a:t>.” No knowledge of what goes on inside the engine is required to use the engine through its controls</a:t>
            </a:r>
          </a:p>
          <a:p>
            <a:pPr algn="just"/>
            <a:r>
              <a:rPr lang="en-US" altLang="en-US" sz="2400">
                <a:solidFill>
                  <a:srgbClr val="FF0066"/>
                </a:solidFill>
              </a:rPr>
              <a:t>internal details </a:t>
            </a:r>
            <a:r>
              <a:rPr lang="en-US" altLang="en-US" sz="2400"/>
              <a:t>can change without causing </a:t>
            </a:r>
            <a:r>
              <a:rPr lang="en-US" altLang="en-US" sz="2400">
                <a:solidFill>
                  <a:srgbClr val="FF0066"/>
                </a:solidFill>
              </a:rPr>
              <a:t>side effects outside the class.</a:t>
            </a:r>
          </a:p>
          <a:p>
            <a:endParaRPr lang="en-US" altLang="en-US" sz="2400"/>
          </a:p>
          <a:p>
            <a:endParaRPr lang="en-US" altLang="en-US" sz="2400"/>
          </a:p>
          <a:p>
            <a:endParaRPr lang="en-US" altLang="en-US" sz="2400"/>
          </a:p>
          <a:p>
            <a:endParaRPr lang="en-US" altLang="en-US" sz="2400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/>
              <a:t> </a:t>
            </a:r>
          </a:p>
        </p:txBody>
      </p:sp>
      <p:sp>
        <p:nvSpPr>
          <p:cNvPr id="53252" name="Slide Number Placeholder 3">
            <a:extLst>
              <a:ext uri="{FF2B5EF4-FFF2-40B4-BE49-F238E27FC236}">
                <a16:creationId xmlns:a16="http://schemas.microsoft.com/office/drawing/2014/main" id="{B67BA4DC-2E76-4E0C-8CC2-C6C0363425B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0104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9pPr>
          </a:lstStyle>
          <a:p>
            <a:pPr eaLnBrk="1" hangingPunct="1"/>
            <a:fld id="{9D8FEE4E-06AC-4D30-A016-19CB1181116F}" type="slidenum">
              <a:rPr lang="zh-CN" altLang="en-GB" smtClean="0"/>
              <a:pPr/>
              <a:t>134</a:t>
            </a:fld>
            <a:endParaRPr lang="en-GB" altLang="zh-CN" sz="14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>
            <a:extLst>
              <a:ext uri="{FF2B5EF4-FFF2-40B4-BE49-F238E27FC236}">
                <a16:creationId xmlns:a16="http://schemas.microsoft.com/office/drawing/2014/main" id="{26FC8C5F-6985-4D7F-9EA1-F0CD1C17A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4275" name="Content Placeholder 2">
            <a:extLst>
              <a:ext uri="{FF2B5EF4-FFF2-40B4-BE49-F238E27FC236}">
                <a16:creationId xmlns:a16="http://schemas.microsoft.com/office/drawing/2014/main" id="{D533C90C-5549-4AA1-9BC2-4AA1D9E8E3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8600"/>
            <a:ext cx="8153400" cy="6629400"/>
          </a:xfrm>
        </p:spPr>
        <p:txBody>
          <a:bodyPr>
            <a:normAutofit fontScale="25000" lnSpcReduction="20000"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1400"/>
              <a:t>// This class defines an integer stack that can hold 10 values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400"/>
              <a:t>class Stack 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400"/>
              <a:t>int stck[] = new int[10];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400"/>
              <a:t>int tos;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400">
                <a:solidFill>
                  <a:srgbClr val="FF0066"/>
                </a:solidFill>
              </a:rPr>
              <a:t>// Initialize top-of-stack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400"/>
              <a:t>Stack() 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400"/>
              <a:t>tos = -1;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400"/>
              <a:t>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400">
                <a:solidFill>
                  <a:srgbClr val="FF0066"/>
                </a:solidFill>
              </a:rPr>
              <a:t>// Push an item onto the stack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400"/>
              <a:t>void push(int item) 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400"/>
              <a:t>if(tos==9)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400"/>
              <a:t>System.out.println("Stack is full.");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400"/>
              <a:t>else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400"/>
              <a:t>stck[++tos] = item;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400"/>
              <a:t>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400">
                <a:solidFill>
                  <a:srgbClr val="FF0066"/>
                </a:solidFill>
              </a:rPr>
              <a:t>// Pop an item from the stack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400"/>
              <a:t>int pop() 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400"/>
              <a:t>if(tos &lt; 0) 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400"/>
              <a:t>System.out.println("Stack underflow.");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400"/>
              <a:t>return 0;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400"/>
              <a:t>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400"/>
              <a:t>else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400"/>
              <a:t>return stck[tos--];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400"/>
              <a:t>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400"/>
              <a:t>}</a:t>
            </a:r>
          </a:p>
        </p:txBody>
      </p:sp>
      <p:sp>
        <p:nvSpPr>
          <p:cNvPr id="54276" name="Slide Number Placeholder 3">
            <a:extLst>
              <a:ext uri="{FF2B5EF4-FFF2-40B4-BE49-F238E27FC236}">
                <a16:creationId xmlns:a16="http://schemas.microsoft.com/office/drawing/2014/main" id="{0F00F39D-9751-4197-A38E-CB650312EB4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0104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9pPr>
          </a:lstStyle>
          <a:p>
            <a:pPr eaLnBrk="1" hangingPunct="1"/>
            <a:fld id="{9D8FEE4E-06AC-4D30-A016-19CB1181116F}" type="slidenum">
              <a:rPr lang="zh-CN" altLang="en-GB" smtClean="0"/>
              <a:pPr/>
              <a:t>135</a:t>
            </a:fld>
            <a:endParaRPr lang="en-GB" altLang="zh-CN" sz="14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>
            <a:extLst>
              <a:ext uri="{FF2B5EF4-FFF2-40B4-BE49-F238E27FC236}">
                <a16:creationId xmlns:a16="http://schemas.microsoft.com/office/drawing/2014/main" id="{866727A6-73D5-4612-872E-1CF038A67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5299" name="Content Placeholder 2">
            <a:extLst>
              <a:ext uri="{FF2B5EF4-FFF2-40B4-BE49-F238E27FC236}">
                <a16:creationId xmlns:a16="http://schemas.microsoft.com/office/drawing/2014/main" id="{6A1D46DB-6F6F-435D-B8A4-FDBA4F6A25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52400"/>
            <a:ext cx="8686800" cy="6477000"/>
          </a:xfrm>
        </p:spPr>
        <p:txBody>
          <a:bodyPr>
            <a:normAutofit fontScale="40000" lnSpcReduction="20000"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2000"/>
              <a:t>class TestStack 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/>
              <a:t>public static void main(String args[]) 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/>
              <a:t>Stack mystack1 = new Stack();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/>
              <a:t>Stack mystack2 = new Stack();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rgbClr val="FF0066"/>
                </a:solidFill>
              </a:rPr>
              <a:t>// push some numbers onto the stack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/>
              <a:t>for(int i=0; i&lt;10; i++)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/>
              <a:t>    mystack1.push(i);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/>
              <a:t>for(int i=10; i&lt;20; i++)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/>
              <a:t>   mystack2.push(i);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rgbClr val="FF0066"/>
                </a:solidFill>
              </a:rPr>
              <a:t>// pop those numbers off the stack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/>
              <a:t>System.out.println("Stack in mystack1:");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/>
              <a:t>for(int i=0; i&lt;10; i++)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/>
              <a:t>System.out.println(mystack1.pop());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/>
              <a:t>System.out.println("Stack in mystack2:");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/>
              <a:t>for(int i=0; i&lt;10; i++)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/>
              <a:t>System.out.println(mystack2.pop());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/>
              <a:t>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/>
              <a:t>}</a:t>
            </a:r>
          </a:p>
        </p:txBody>
      </p:sp>
      <p:sp>
        <p:nvSpPr>
          <p:cNvPr id="55300" name="Slide Number Placeholder 3">
            <a:extLst>
              <a:ext uri="{FF2B5EF4-FFF2-40B4-BE49-F238E27FC236}">
                <a16:creationId xmlns:a16="http://schemas.microsoft.com/office/drawing/2014/main" id="{C7BE4C43-BBA4-4512-8528-81E3683F3D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0104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9pPr>
          </a:lstStyle>
          <a:p>
            <a:pPr eaLnBrk="1" hangingPunct="1"/>
            <a:fld id="{9D8FEE4E-06AC-4D30-A016-19CB1181116F}" type="slidenum">
              <a:rPr lang="zh-CN" altLang="en-GB" smtClean="0"/>
              <a:pPr/>
              <a:t>136</a:t>
            </a:fld>
            <a:endParaRPr lang="en-GB" altLang="zh-CN" sz="14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>
            <a:extLst>
              <a:ext uri="{FF2B5EF4-FFF2-40B4-BE49-F238E27FC236}">
                <a16:creationId xmlns:a16="http://schemas.microsoft.com/office/drawing/2014/main" id="{EE652732-2376-4986-9391-51EEAEA6A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6323" name="Content Placeholder 2">
            <a:extLst>
              <a:ext uri="{FF2B5EF4-FFF2-40B4-BE49-F238E27FC236}">
                <a16:creationId xmlns:a16="http://schemas.microsoft.com/office/drawing/2014/main" id="{012165E8-1747-41D7-8D5C-DEDDADBCDA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4800"/>
            <a:ext cx="8077200" cy="6248400"/>
          </a:xfrm>
        </p:spPr>
        <p:txBody>
          <a:bodyPr>
            <a:normAutofit fontScale="25000" lnSpcReduction="20000"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/>
              <a:t>OUT PUT: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400"/>
              <a:t>Stack in mystack1: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400"/>
              <a:t>9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400"/>
              <a:t>8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400"/>
              <a:t>7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400"/>
              <a:t>6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400"/>
              <a:t>5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400"/>
              <a:t>4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400"/>
              <a:t>3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400"/>
              <a:t>2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400"/>
              <a:t>1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400"/>
              <a:t>0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400"/>
              <a:t>Stack in mystack2: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400"/>
              <a:t>19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400"/>
              <a:t>18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400"/>
              <a:t>17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400"/>
              <a:t>16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400"/>
              <a:t>15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400"/>
              <a:t>14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400"/>
              <a:t>13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400"/>
              <a:t>12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400"/>
              <a:t>11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400"/>
              <a:t>10</a:t>
            </a:r>
          </a:p>
        </p:txBody>
      </p:sp>
      <p:sp>
        <p:nvSpPr>
          <p:cNvPr id="56324" name="Slide Number Placeholder 3">
            <a:extLst>
              <a:ext uri="{FF2B5EF4-FFF2-40B4-BE49-F238E27FC236}">
                <a16:creationId xmlns:a16="http://schemas.microsoft.com/office/drawing/2014/main" id="{101752B2-5470-462F-BC88-93A4607A181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0104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9pPr>
          </a:lstStyle>
          <a:p>
            <a:pPr eaLnBrk="1" hangingPunct="1"/>
            <a:fld id="{9D8FEE4E-06AC-4D30-A016-19CB1181116F}" type="slidenum">
              <a:rPr lang="zh-CN" altLang="en-GB" smtClean="0"/>
              <a:pPr/>
              <a:t>137</a:t>
            </a:fld>
            <a:endParaRPr lang="en-GB" altLang="zh-CN" sz="14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>
            <a:extLst>
              <a:ext uri="{FF2B5EF4-FFF2-40B4-BE49-F238E27FC236}">
                <a16:creationId xmlns:a16="http://schemas.microsoft.com/office/drawing/2014/main" id="{FD9719F6-771F-4B4A-BE84-192866F070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/>
          <a:lstStyle/>
          <a:p>
            <a:r>
              <a:rPr lang="en-US" altLang="en-US" b="1"/>
              <a:t>Overloading Methods </a:t>
            </a:r>
            <a:r>
              <a:rPr lang="en-US" altLang="en-US" b="1">
                <a:solidFill>
                  <a:srgbClr val="FF0066"/>
                </a:solidFill>
              </a:rPr>
              <a:t>or</a:t>
            </a:r>
            <a:r>
              <a:rPr lang="en-US" altLang="en-US" b="1"/>
              <a:t> Constructors </a:t>
            </a:r>
            <a:endParaRPr lang="en-US" altLang="en-US"/>
          </a:p>
        </p:txBody>
      </p:sp>
      <p:sp>
        <p:nvSpPr>
          <p:cNvPr id="57347" name="Slide Number Placeholder 2">
            <a:extLst>
              <a:ext uri="{FF2B5EF4-FFF2-40B4-BE49-F238E27FC236}">
                <a16:creationId xmlns:a16="http://schemas.microsoft.com/office/drawing/2014/main" id="{F0BB8BC2-34B5-41A1-9DCD-BB54185F74A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eaLnBrk="1" hangingPunct="1"/>
            <a:fld id="{4B4CFC47-0587-42FF-852C-AA9656262419}" type="slidenum">
              <a:rPr lang="zh-CN" altLang="en-GB" sz="1400">
                <a:solidFill>
                  <a:schemeClr val="bg2"/>
                </a:solidFill>
              </a:rPr>
              <a:pPr eaLnBrk="1" hangingPunct="1"/>
              <a:t>138</a:t>
            </a:fld>
            <a:endParaRPr lang="en-GB" altLang="zh-CN" sz="1400"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 advTm="1000"/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>
            <a:extLst>
              <a:ext uri="{FF2B5EF4-FFF2-40B4-BE49-F238E27FC236}">
                <a16:creationId xmlns:a16="http://schemas.microsoft.com/office/drawing/2014/main" id="{CD7766C5-6927-4A8D-B977-8560D625A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8371" name="Content Placeholder 2">
            <a:extLst>
              <a:ext uri="{FF2B5EF4-FFF2-40B4-BE49-F238E27FC236}">
                <a16:creationId xmlns:a16="http://schemas.microsoft.com/office/drawing/2014/main" id="{226595C2-6DF7-4C6A-8E9C-8BE8AF1EDD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19200"/>
            <a:ext cx="8915400" cy="5334000"/>
          </a:xfrm>
        </p:spPr>
        <p:txBody>
          <a:bodyPr>
            <a:normAutofit fontScale="92500"/>
          </a:bodyPr>
          <a:lstStyle/>
          <a:p>
            <a:pPr algn="just"/>
            <a:r>
              <a:rPr lang="en-US" altLang="en-US" sz="2400"/>
              <a:t>In Java, it is possible to </a:t>
            </a:r>
            <a:r>
              <a:rPr lang="en-US" altLang="en-US" sz="2400">
                <a:solidFill>
                  <a:srgbClr val="FF0066"/>
                </a:solidFill>
              </a:rPr>
              <a:t>define two or more methods </a:t>
            </a:r>
            <a:r>
              <a:rPr lang="en-US" altLang="en-US" sz="2400"/>
              <a:t>within the same class that </a:t>
            </a:r>
            <a:r>
              <a:rPr lang="en-US" altLang="en-US" sz="2400">
                <a:solidFill>
                  <a:srgbClr val="FF0066"/>
                </a:solidFill>
              </a:rPr>
              <a:t>share the same name</a:t>
            </a:r>
            <a:r>
              <a:rPr lang="en-US" altLang="en-US" sz="2400"/>
              <a:t>, as long as their parameter declarations are different.</a:t>
            </a:r>
          </a:p>
          <a:p>
            <a:pPr algn="just"/>
            <a:r>
              <a:rPr lang="en-US" altLang="en-US" sz="2400"/>
              <a:t>If a class has </a:t>
            </a:r>
            <a:r>
              <a:rPr lang="en-US" altLang="en-US" sz="2400">
                <a:solidFill>
                  <a:srgbClr val="FF0066"/>
                </a:solidFill>
              </a:rPr>
              <a:t>multiple methods having same name </a:t>
            </a:r>
            <a:r>
              <a:rPr lang="en-US" altLang="en-US" sz="2400"/>
              <a:t>but different in parameters, it is </a:t>
            </a:r>
            <a:r>
              <a:rPr lang="en-US" altLang="en-US" sz="2400">
                <a:solidFill>
                  <a:srgbClr val="FF0066"/>
                </a:solidFill>
              </a:rPr>
              <a:t>known as </a:t>
            </a:r>
            <a:r>
              <a:rPr lang="en-US" altLang="en-US" sz="2400" b="1">
                <a:solidFill>
                  <a:srgbClr val="FF0066"/>
                </a:solidFill>
              </a:rPr>
              <a:t>Method Overloading</a:t>
            </a:r>
            <a:r>
              <a:rPr lang="en-US" altLang="en-US" sz="2400">
                <a:solidFill>
                  <a:srgbClr val="FF0066"/>
                </a:solidFill>
              </a:rPr>
              <a:t>.</a:t>
            </a:r>
          </a:p>
          <a:p>
            <a:pPr algn="just"/>
            <a:r>
              <a:rPr lang="en-US" altLang="en-US" sz="2400">
                <a:solidFill>
                  <a:srgbClr val="438E00"/>
                </a:solidFill>
              </a:rPr>
              <a:t>Method overloading </a:t>
            </a:r>
            <a:r>
              <a:rPr lang="en-US" altLang="en-US" sz="2400"/>
              <a:t>is one of the ways that Java supports </a:t>
            </a:r>
            <a:r>
              <a:rPr lang="en-US" altLang="en-US" sz="2400">
                <a:solidFill>
                  <a:srgbClr val="438E00"/>
                </a:solidFill>
              </a:rPr>
              <a:t>polymorphism.</a:t>
            </a:r>
          </a:p>
          <a:p>
            <a:pPr algn="just">
              <a:buFont typeface="Wingdings" panose="05000000000000000000" pitchFamily="2" charset="2"/>
              <a:buNone/>
            </a:pPr>
            <a:endParaRPr lang="en-US" altLang="en-US" sz="2400">
              <a:solidFill>
                <a:srgbClr val="FF0066"/>
              </a:solidFill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 u="sng">
                <a:solidFill>
                  <a:srgbClr val="FF0000"/>
                </a:solidFill>
              </a:rPr>
              <a:t>Advantage of method overloading:</a:t>
            </a:r>
          </a:p>
          <a:p>
            <a:r>
              <a:rPr lang="en-US" altLang="en-US" sz="2800"/>
              <a:t>Method overloading </a:t>
            </a:r>
            <a:r>
              <a:rPr lang="en-US" altLang="en-US" sz="2800" i="1"/>
              <a:t>increases the </a:t>
            </a:r>
            <a:r>
              <a:rPr lang="en-US" altLang="en-US" sz="2800" i="1">
                <a:solidFill>
                  <a:srgbClr val="FF0066"/>
                </a:solidFill>
              </a:rPr>
              <a:t>readability</a:t>
            </a:r>
            <a:r>
              <a:rPr lang="en-US" altLang="en-US" sz="2800" i="1"/>
              <a:t> of the program</a:t>
            </a:r>
            <a:r>
              <a:rPr lang="en-US" altLang="en-US" sz="2800"/>
              <a:t>.</a:t>
            </a:r>
          </a:p>
          <a:p>
            <a:pPr algn="just"/>
            <a:endParaRPr lang="en-US" altLang="en-US" sz="2400">
              <a:solidFill>
                <a:srgbClr val="FF0066"/>
              </a:solidFill>
            </a:endParaRPr>
          </a:p>
        </p:txBody>
      </p:sp>
      <p:sp>
        <p:nvSpPr>
          <p:cNvPr id="58372" name="Slide Number Placeholder 3">
            <a:extLst>
              <a:ext uri="{FF2B5EF4-FFF2-40B4-BE49-F238E27FC236}">
                <a16:creationId xmlns:a16="http://schemas.microsoft.com/office/drawing/2014/main" id="{CD855CF3-E5C2-464D-B37F-AE14BB1A09C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0104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9pPr>
          </a:lstStyle>
          <a:p>
            <a:pPr eaLnBrk="1" hangingPunct="1"/>
            <a:fld id="{9D8FEE4E-06AC-4D30-A016-19CB1181116F}" type="slidenum">
              <a:rPr lang="zh-CN" altLang="en-GB" smtClean="0"/>
              <a:pPr/>
              <a:t>139</a:t>
            </a:fld>
            <a:endParaRPr lang="en-GB" altLang="zh-CN" sz="14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44BA0-75C1-4342-8082-FFCA76BE8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686800" cy="304800"/>
          </a:xfrm>
        </p:spPr>
        <p:txBody>
          <a:bodyPr>
            <a:normAutofit fontScale="90000"/>
          </a:bodyPr>
          <a:lstStyle/>
          <a:p>
            <a:r>
              <a:rPr lang="en-US" altLang="en-US" sz="3200"/>
              <a:t>Java Development tools  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7734245-1784-4019-9A07-9A112FEB9D9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04800" y="609600"/>
          <a:ext cx="8229600" cy="299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29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Tools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description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Appletviewer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Enables us to run java applets(with out browser)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Java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Java interpreter, it run</a:t>
                      </a:r>
                      <a:r>
                        <a:rPr lang="en-US" baseline="0" dirty="0"/>
                        <a:t> java applets &amp; application by interpreting </a:t>
                      </a:r>
                      <a:r>
                        <a:rPr lang="en-US" baseline="0" dirty="0" err="1"/>
                        <a:t>bytecode</a:t>
                      </a:r>
                      <a:r>
                        <a:rPr lang="en-US" baseline="0" dirty="0"/>
                        <a:t> files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Javac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Java compiler, which translates</a:t>
                      </a:r>
                      <a:r>
                        <a:rPr lang="en-US" baseline="0" dirty="0"/>
                        <a:t> java source to byte code</a:t>
                      </a:r>
                      <a:r>
                        <a:rPr lang="en-US" dirty="0"/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Javadoc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Creates HTML</a:t>
                      </a:r>
                      <a:r>
                        <a:rPr lang="en-US" baseline="0" dirty="0"/>
                        <a:t> format documents from java source files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Javah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Produces header files for use</a:t>
                      </a:r>
                      <a:r>
                        <a:rPr lang="en-US" baseline="0" dirty="0"/>
                        <a:t> with native methods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Javap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Java </a:t>
                      </a:r>
                      <a:r>
                        <a:rPr lang="en-US" dirty="0" err="1"/>
                        <a:t>disassemblers</a:t>
                      </a:r>
                      <a:r>
                        <a:rPr lang="en-US" dirty="0"/>
                        <a:t>, which enables us</a:t>
                      </a:r>
                      <a:r>
                        <a:rPr lang="en-US" baseline="0" dirty="0"/>
                        <a:t> to convert </a:t>
                      </a:r>
                      <a:r>
                        <a:rPr lang="en-US" baseline="0" dirty="0" err="1"/>
                        <a:t>bytecode</a:t>
                      </a:r>
                      <a:r>
                        <a:rPr lang="en-US" baseline="0" dirty="0"/>
                        <a:t> files into a program description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Jdb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Java debugger,</a:t>
                      </a:r>
                      <a:r>
                        <a:rPr lang="en-US" baseline="0" dirty="0"/>
                        <a:t> which helps us to find errors in our program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>
            <a:extLst>
              <a:ext uri="{FF2B5EF4-FFF2-40B4-BE49-F238E27FC236}">
                <a16:creationId xmlns:a16="http://schemas.microsoft.com/office/drawing/2014/main" id="{32688D8D-9319-4CD1-9FD9-EF049789B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9395" name="Content Placeholder 2">
            <a:extLst>
              <a:ext uri="{FF2B5EF4-FFF2-40B4-BE49-F238E27FC236}">
                <a16:creationId xmlns:a16="http://schemas.microsoft.com/office/drawing/2014/main" id="{8981C77F-3495-47DD-A177-26F1CE8F3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4760913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u="sng">
                <a:solidFill>
                  <a:srgbClr val="FF0000"/>
                </a:solidFill>
              </a:rPr>
              <a:t>Different ways to overload the method:</a:t>
            </a:r>
          </a:p>
          <a:p>
            <a:r>
              <a:rPr lang="en-US" altLang="en-US"/>
              <a:t>There are two ways to overload the method in java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/>
              <a:t>    1. By </a:t>
            </a:r>
            <a:r>
              <a:rPr lang="en-US" altLang="en-US">
                <a:solidFill>
                  <a:srgbClr val="FF0066"/>
                </a:solidFill>
              </a:rPr>
              <a:t>changing</a:t>
            </a:r>
            <a:r>
              <a:rPr lang="en-US" altLang="en-US"/>
              <a:t> number of </a:t>
            </a:r>
            <a:r>
              <a:rPr lang="en-US" altLang="en-US">
                <a:solidFill>
                  <a:srgbClr val="FF0066"/>
                </a:solidFill>
              </a:rPr>
              <a:t>arguments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/>
              <a:t>    2. By </a:t>
            </a:r>
            <a:r>
              <a:rPr lang="en-US" altLang="en-US">
                <a:solidFill>
                  <a:srgbClr val="FF0066"/>
                </a:solidFill>
              </a:rPr>
              <a:t>changing</a:t>
            </a:r>
            <a:r>
              <a:rPr lang="en-US" altLang="en-US"/>
              <a:t> the </a:t>
            </a:r>
            <a:r>
              <a:rPr lang="en-US" altLang="en-US">
                <a:solidFill>
                  <a:srgbClr val="FF0066"/>
                </a:solidFill>
              </a:rPr>
              <a:t>data type</a:t>
            </a:r>
          </a:p>
          <a:p>
            <a:endParaRPr lang="en-US" altLang="en-US"/>
          </a:p>
        </p:txBody>
      </p:sp>
      <p:sp>
        <p:nvSpPr>
          <p:cNvPr id="59396" name="Slide Number Placeholder 3">
            <a:extLst>
              <a:ext uri="{FF2B5EF4-FFF2-40B4-BE49-F238E27FC236}">
                <a16:creationId xmlns:a16="http://schemas.microsoft.com/office/drawing/2014/main" id="{EF9D9019-28DB-49DB-8E28-889904F96BD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0104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9pPr>
          </a:lstStyle>
          <a:p>
            <a:pPr eaLnBrk="1" hangingPunct="1"/>
            <a:fld id="{9D8FEE4E-06AC-4D30-A016-19CB1181116F}" type="slidenum">
              <a:rPr lang="zh-CN" altLang="en-GB" smtClean="0"/>
              <a:pPr/>
              <a:t>140</a:t>
            </a:fld>
            <a:endParaRPr lang="en-GB" altLang="zh-CN" sz="14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>
            <a:extLst>
              <a:ext uri="{FF2B5EF4-FFF2-40B4-BE49-F238E27FC236}">
                <a16:creationId xmlns:a16="http://schemas.microsoft.com/office/drawing/2014/main" id="{80DDA5B8-0AC9-419F-B486-6B01BA9F2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CFE4E-91FA-4038-A665-63AC8B90B1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304800"/>
            <a:ext cx="8534400" cy="6553200"/>
          </a:xfrm>
        </p:spPr>
        <p:txBody>
          <a:bodyPr>
            <a:normAutofit fontScale="62500" lnSpcReduction="20000"/>
          </a:bodyPr>
          <a:lstStyle/>
          <a:p>
            <a:pPr>
              <a:buFont typeface="Wingdings" panose="05000000000000000000" pitchFamily="2" charset="2"/>
              <a:buNone/>
              <a:defRPr/>
            </a:pPr>
            <a:r>
              <a:rPr lang="en-US" dirty="0"/>
              <a:t>1) Method Overloading: changing no. of arguments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sz="2400" b="1" dirty="0"/>
              <a:t>class</a:t>
            </a:r>
            <a:r>
              <a:rPr lang="en-US" sz="2400" dirty="0"/>
              <a:t> Adder{  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sz="2400" b="1" dirty="0">
                <a:solidFill>
                  <a:srgbClr val="FF0066"/>
                </a:solidFill>
              </a:rPr>
              <a:t>static</a:t>
            </a:r>
            <a:r>
              <a:rPr lang="en-US" sz="2400" dirty="0"/>
              <a:t> </a:t>
            </a:r>
            <a:r>
              <a:rPr lang="en-US" sz="2400" b="1" dirty="0" err="1"/>
              <a:t>int</a:t>
            </a:r>
            <a:r>
              <a:rPr lang="en-US" sz="2400" dirty="0"/>
              <a:t> </a:t>
            </a:r>
            <a:r>
              <a:rPr lang="en-US" sz="2400" dirty="0">
                <a:solidFill>
                  <a:srgbClr val="438E00"/>
                </a:solidFill>
              </a:rPr>
              <a:t>add(</a:t>
            </a:r>
            <a:r>
              <a:rPr lang="en-US" sz="2400" b="1" dirty="0" err="1">
                <a:solidFill>
                  <a:srgbClr val="438E00"/>
                </a:solidFill>
              </a:rPr>
              <a:t>int</a:t>
            </a:r>
            <a:r>
              <a:rPr lang="en-US" sz="2400" dirty="0">
                <a:solidFill>
                  <a:srgbClr val="438E00"/>
                </a:solidFill>
              </a:rPr>
              <a:t> </a:t>
            </a:r>
            <a:r>
              <a:rPr lang="en-US" sz="2400" dirty="0" err="1">
                <a:solidFill>
                  <a:srgbClr val="438E00"/>
                </a:solidFill>
              </a:rPr>
              <a:t>a,</a:t>
            </a:r>
            <a:r>
              <a:rPr lang="en-US" sz="2400" b="1" dirty="0" err="1">
                <a:solidFill>
                  <a:srgbClr val="438E00"/>
                </a:solidFill>
              </a:rPr>
              <a:t>int</a:t>
            </a:r>
            <a:r>
              <a:rPr lang="en-US" sz="2400" dirty="0">
                <a:solidFill>
                  <a:srgbClr val="438E00"/>
                </a:solidFill>
              </a:rPr>
              <a:t> b</a:t>
            </a:r>
            <a:r>
              <a:rPr lang="en-US" sz="2400" dirty="0"/>
              <a:t>)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sz="2400" dirty="0"/>
              <a:t>    {</a:t>
            </a:r>
            <a:r>
              <a:rPr lang="en-US" sz="2400" b="1" dirty="0"/>
              <a:t>return</a:t>
            </a:r>
            <a:r>
              <a:rPr lang="en-US" sz="2400" dirty="0"/>
              <a:t> </a:t>
            </a:r>
            <a:r>
              <a:rPr lang="en-US" sz="2400" dirty="0" err="1"/>
              <a:t>a+b</a:t>
            </a:r>
            <a:r>
              <a:rPr lang="en-US" sz="2400" dirty="0"/>
              <a:t>;}  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sz="2400" b="1" dirty="0">
                <a:solidFill>
                  <a:srgbClr val="FF0066"/>
                </a:solidFill>
              </a:rPr>
              <a:t>static</a:t>
            </a:r>
            <a:r>
              <a:rPr lang="en-US" sz="2400" dirty="0"/>
              <a:t> </a:t>
            </a:r>
            <a:r>
              <a:rPr lang="en-US" sz="2400" b="1" dirty="0" err="1"/>
              <a:t>int</a:t>
            </a:r>
            <a:r>
              <a:rPr lang="en-US" sz="2400" dirty="0"/>
              <a:t> </a:t>
            </a:r>
            <a:r>
              <a:rPr lang="en-US" sz="2400" dirty="0">
                <a:solidFill>
                  <a:srgbClr val="438E00"/>
                </a:solidFill>
              </a:rPr>
              <a:t>add(</a:t>
            </a:r>
            <a:r>
              <a:rPr lang="en-US" sz="2400" b="1" dirty="0" err="1">
                <a:solidFill>
                  <a:srgbClr val="438E00"/>
                </a:solidFill>
              </a:rPr>
              <a:t>int</a:t>
            </a:r>
            <a:r>
              <a:rPr lang="en-US" sz="2400" dirty="0">
                <a:solidFill>
                  <a:srgbClr val="438E00"/>
                </a:solidFill>
              </a:rPr>
              <a:t> </a:t>
            </a:r>
            <a:r>
              <a:rPr lang="en-US" sz="2400" dirty="0" err="1">
                <a:solidFill>
                  <a:srgbClr val="438E00"/>
                </a:solidFill>
              </a:rPr>
              <a:t>a,</a:t>
            </a:r>
            <a:r>
              <a:rPr lang="en-US" sz="2400" b="1" dirty="0" err="1">
                <a:solidFill>
                  <a:srgbClr val="438E00"/>
                </a:solidFill>
              </a:rPr>
              <a:t>int</a:t>
            </a:r>
            <a:r>
              <a:rPr lang="en-US" sz="2400" dirty="0">
                <a:solidFill>
                  <a:srgbClr val="438E00"/>
                </a:solidFill>
              </a:rPr>
              <a:t> </a:t>
            </a:r>
            <a:r>
              <a:rPr lang="en-US" sz="2400" dirty="0" err="1">
                <a:solidFill>
                  <a:srgbClr val="438E00"/>
                </a:solidFill>
              </a:rPr>
              <a:t>b,</a:t>
            </a:r>
            <a:r>
              <a:rPr lang="en-US" sz="2400" b="1" dirty="0" err="1">
                <a:solidFill>
                  <a:srgbClr val="438E00"/>
                </a:solidFill>
              </a:rPr>
              <a:t>int</a:t>
            </a:r>
            <a:r>
              <a:rPr lang="en-US" sz="2400" dirty="0">
                <a:solidFill>
                  <a:srgbClr val="438E00"/>
                </a:solidFill>
              </a:rPr>
              <a:t> c)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sz="2400" dirty="0"/>
              <a:t>    {</a:t>
            </a:r>
            <a:r>
              <a:rPr lang="en-US" sz="2400" b="1" dirty="0"/>
              <a:t>return</a:t>
            </a:r>
            <a:r>
              <a:rPr lang="en-US" sz="2400" dirty="0"/>
              <a:t> </a:t>
            </a:r>
            <a:r>
              <a:rPr lang="en-US" sz="2400" dirty="0" err="1"/>
              <a:t>a+b+c</a:t>
            </a:r>
            <a:r>
              <a:rPr lang="en-US" sz="2400" dirty="0"/>
              <a:t>;}  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sz="2400" dirty="0"/>
              <a:t>}  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sz="2400" b="1" dirty="0"/>
              <a:t>class</a:t>
            </a:r>
            <a:r>
              <a:rPr lang="en-US" sz="2400" dirty="0"/>
              <a:t> TestOverloading1{  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sz="2400" b="1" dirty="0"/>
              <a:t>public</a:t>
            </a:r>
            <a:r>
              <a:rPr lang="en-US" sz="2400" dirty="0"/>
              <a:t> </a:t>
            </a:r>
            <a:r>
              <a:rPr lang="en-US" sz="2400" b="1" dirty="0"/>
              <a:t>static</a:t>
            </a:r>
            <a:r>
              <a:rPr lang="en-US" sz="2400" dirty="0"/>
              <a:t> </a:t>
            </a:r>
            <a:r>
              <a:rPr lang="en-US" sz="2400" b="1" dirty="0"/>
              <a:t>void</a:t>
            </a:r>
            <a:r>
              <a:rPr lang="en-US" sz="2400" dirty="0"/>
              <a:t> main(String[] </a:t>
            </a:r>
            <a:r>
              <a:rPr lang="en-US" sz="2400" dirty="0" err="1"/>
              <a:t>args</a:t>
            </a:r>
            <a:r>
              <a:rPr lang="en-US" sz="2400" dirty="0"/>
              <a:t>){ 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sz="2400" dirty="0" err="1"/>
              <a:t>System.out.println</a:t>
            </a:r>
            <a:r>
              <a:rPr lang="en-US" sz="2400" dirty="0"/>
              <a:t>(</a:t>
            </a:r>
            <a:r>
              <a:rPr lang="en-US" sz="2400" dirty="0" err="1"/>
              <a:t>Adder.add</a:t>
            </a:r>
            <a:r>
              <a:rPr lang="en-US" sz="2400" dirty="0"/>
              <a:t>(11,11));  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sz="2400" dirty="0" err="1"/>
              <a:t>System.out.println</a:t>
            </a:r>
            <a:r>
              <a:rPr lang="en-US" sz="2400" dirty="0"/>
              <a:t>(</a:t>
            </a:r>
            <a:r>
              <a:rPr lang="en-US" sz="2400" dirty="0" err="1"/>
              <a:t>Adder.add</a:t>
            </a:r>
            <a:r>
              <a:rPr lang="en-US" sz="2400" dirty="0"/>
              <a:t>(11,11,11));  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sz="2400" dirty="0"/>
              <a:t>}}  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sz="1050" b="1" dirty="0"/>
              <a:t>            </a:t>
            </a:r>
            <a:r>
              <a:rPr lang="en-US" sz="1050" b="1" dirty="0">
                <a:solidFill>
                  <a:srgbClr val="FF0066"/>
                </a:solidFill>
              </a:rPr>
              <a:t>Out put: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sz="1050" b="1" dirty="0">
                <a:solidFill>
                  <a:srgbClr val="FF0066"/>
                </a:solidFill>
              </a:rPr>
              <a:t>                                 22 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sz="1050" b="1" dirty="0">
                <a:solidFill>
                  <a:srgbClr val="FF0066"/>
                </a:solidFill>
              </a:rPr>
              <a:t>                                 33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60420" name="Slide Number Placeholder 3">
            <a:extLst>
              <a:ext uri="{FF2B5EF4-FFF2-40B4-BE49-F238E27FC236}">
                <a16:creationId xmlns:a16="http://schemas.microsoft.com/office/drawing/2014/main" id="{F28351BB-BAE8-4A3E-9600-542B0536072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0104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9pPr>
          </a:lstStyle>
          <a:p>
            <a:pPr eaLnBrk="1" hangingPunct="1"/>
            <a:fld id="{9D8FEE4E-06AC-4D30-A016-19CB1181116F}" type="slidenum">
              <a:rPr lang="zh-CN" altLang="en-GB" smtClean="0"/>
              <a:pPr/>
              <a:t>141</a:t>
            </a:fld>
            <a:endParaRPr lang="en-GB" altLang="zh-CN" sz="14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>
            <a:extLst>
              <a:ext uri="{FF2B5EF4-FFF2-40B4-BE49-F238E27FC236}">
                <a16:creationId xmlns:a16="http://schemas.microsoft.com/office/drawing/2014/main" id="{2E19BE7E-CAF3-4A74-A5A5-6ECF70372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1443" name="Content Placeholder 2">
            <a:extLst>
              <a:ext uri="{FF2B5EF4-FFF2-40B4-BE49-F238E27FC236}">
                <a16:creationId xmlns:a16="http://schemas.microsoft.com/office/drawing/2014/main" id="{4326B014-1657-4753-90F4-0ECBEDE8ED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8915400" cy="6858000"/>
          </a:xfrm>
        </p:spPr>
        <p:txBody>
          <a:bodyPr>
            <a:normAutofit fontScale="62500" lnSpcReduction="20000"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/>
              <a:t>2) Method Overloading: changing data type of arguments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 b="1"/>
              <a:t>class</a:t>
            </a:r>
            <a:r>
              <a:rPr lang="en-US" altLang="en-US" sz="2400"/>
              <a:t> Adder{  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 b="1">
                <a:solidFill>
                  <a:srgbClr val="FF0066"/>
                </a:solidFill>
              </a:rPr>
              <a:t>static</a:t>
            </a:r>
            <a:r>
              <a:rPr lang="en-US" altLang="en-US" sz="2400"/>
              <a:t> </a:t>
            </a:r>
            <a:r>
              <a:rPr lang="en-US" altLang="en-US" sz="2400" b="1"/>
              <a:t>int</a:t>
            </a:r>
            <a:r>
              <a:rPr lang="en-US" altLang="en-US" sz="2400"/>
              <a:t> </a:t>
            </a:r>
            <a:r>
              <a:rPr lang="en-US" altLang="en-US" sz="2400">
                <a:solidFill>
                  <a:srgbClr val="438E00"/>
                </a:solidFill>
              </a:rPr>
              <a:t>add(</a:t>
            </a:r>
            <a:r>
              <a:rPr lang="en-US" altLang="en-US" sz="2400" b="1">
                <a:solidFill>
                  <a:srgbClr val="438E00"/>
                </a:solidFill>
              </a:rPr>
              <a:t>int</a:t>
            </a:r>
            <a:r>
              <a:rPr lang="en-US" altLang="en-US" sz="2400">
                <a:solidFill>
                  <a:srgbClr val="438E00"/>
                </a:solidFill>
              </a:rPr>
              <a:t> a, </a:t>
            </a:r>
            <a:r>
              <a:rPr lang="en-US" altLang="en-US" sz="2400" b="1">
                <a:solidFill>
                  <a:srgbClr val="438E00"/>
                </a:solidFill>
              </a:rPr>
              <a:t>int</a:t>
            </a:r>
            <a:r>
              <a:rPr lang="en-US" altLang="en-US" sz="2400">
                <a:solidFill>
                  <a:srgbClr val="438E00"/>
                </a:solidFill>
              </a:rPr>
              <a:t> b</a:t>
            </a:r>
            <a:r>
              <a:rPr lang="en-US" altLang="en-US" sz="2400"/>
              <a:t>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/>
              <a:t>         {</a:t>
            </a:r>
            <a:r>
              <a:rPr lang="en-US" altLang="en-US" sz="2400" b="1"/>
              <a:t>return</a:t>
            </a:r>
            <a:r>
              <a:rPr lang="en-US" altLang="en-US" sz="2400"/>
              <a:t> a+b;}  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 b="1">
                <a:solidFill>
                  <a:srgbClr val="FF0066"/>
                </a:solidFill>
              </a:rPr>
              <a:t>static</a:t>
            </a:r>
            <a:r>
              <a:rPr lang="en-US" altLang="en-US" sz="2400"/>
              <a:t> </a:t>
            </a:r>
            <a:r>
              <a:rPr lang="en-US" altLang="en-US" sz="2400" b="1"/>
              <a:t>double</a:t>
            </a:r>
            <a:r>
              <a:rPr lang="en-US" altLang="en-US" sz="2400"/>
              <a:t> </a:t>
            </a:r>
            <a:r>
              <a:rPr lang="en-US" altLang="en-US" sz="2400">
                <a:solidFill>
                  <a:srgbClr val="438E00"/>
                </a:solidFill>
              </a:rPr>
              <a:t>add(</a:t>
            </a:r>
            <a:r>
              <a:rPr lang="en-US" altLang="en-US" sz="2400" b="1">
                <a:solidFill>
                  <a:srgbClr val="438E00"/>
                </a:solidFill>
              </a:rPr>
              <a:t>double</a:t>
            </a:r>
            <a:r>
              <a:rPr lang="en-US" altLang="en-US" sz="2400">
                <a:solidFill>
                  <a:srgbClr val="438E00"/>
                </a:solidFill>
              </a:rPr>
              <a:t> a, </a:t>
            </a:r>
            <a:r>
              <a:rPr lang="en-US" altLang="en-US" sz="2400" b="1">
                <a:solidFill>
                  <a:srgbClr val="438E00"/>
                </a:solidFill>
              </a:rPr>
              <a:t>double</a:t>
            </a:r>
            <a:r>
              <a:rPr lang="en-US" altLang="en-US" sz="2400">
                <a:solidFill>
                  <a:srgbClr val="438E00"/>
                </a:solidFill>
              </a:rPr>
              <a:t> b</a:t>
            </a:r>
            <a:r>
              <a:rPr lang="en-US" altLang="en-US" sz="2400"/>
              <a:t>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/>
              <a:t>         {</a:t>
            </a:r>
            <a:r>
              <a:rPr lang="en-US" altLang="en-US" sz="2400" b="1"/>
              <a:t>return</a:t>
            </a:r>
            <a:r>
              <a:rPr lang="en-US" altLang="en-US" sz="2400"/>
              <a:t> a+b;}  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/>
              <a:t>}  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 b="1"/>
              <a:t>class</a:t>
            </a:r>
            <a:r>
              <a:rPr lang="en-US" altLang="en-US" sz="2400"/>
              <a:t> TestOverloading2{  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 b="1"/>
              <a:t>public</a:t>
            </a:r>
            <a:r>
              <a:rPr lang="en-US" altLang="en-US" sz="2400"/>
              <a:t> </a:t>
            </a:r>
            <a:r>
              <a:rPr lang="en-US" altLang="en-US" sz="2400" b="1"/>
              <a:t>static</a:t>
            </a:r>
            <a:r>
              <a:rPr lang="en-US" altLang="en-US" sz="2400"/>
              <a:t> </a:t>
            </a:r>
            <a:r>
              <a:rPr lang="en-US" altLang="en-US" sz="2400" b="1"/>
              <a:t>void</a:t>
            </a:r>
            <a:r>
              <a:rPr lang="en-US" altLang="en-US" sz="2400"/>
              <a:t> main(String[] args){  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/>
              <a:t>System.out.println(Adder.add(11,11));  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/>
              <a:t>System.out.println(Adder.add(12.3,12.6));  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/>
              <a:t>}}  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>
                <a:solidFill>
                  <a:srgbClr val="FF0066"/>
                </a:solidFill>
              </a:rPr>
              <a:t>     Out put: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>
                <a:solidFill>
                  <a:srgbClr val="FF0066"/>
                </a:solidFill>
              </a:rPr>
              <a:t>                        22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>
                <a:solidFill>
                  <a:srgbClr val="FF0066"/>
                </a:solidFill>
              </a:rPr>
              <a:t>                        24.9</a:t>
            </a:r>
          </a:p>
          <a:p>
            <a:endParaRPr lang="en-US" altLang="en-US"/>
          </a:p>
        </p:txBody>
      </p:sp>
      <p:sp>
        <p:nvSpPr>
          <p:cNvPr id="61444" name="Slide Number Placeholder 3">
            <a:extLst>
              <a:ext uri="{FF2B5EF4-FFF2-40B4-BE49-F238E27FC236}">
                <a16:creationId xmlns:a16="http://schemas.microsoft.com/office/drawing/2014/main" id="{D89368DD-E703-44C4-BE19-40D1D82AF34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0104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9pPr>
          </a:lstStyle>
          <a:p>
            <a:pPr eaLnBrk="1" hangingPunct="1"/>
            <a:fld id="{9D8FEE4E-06AC-4D30-A016-19CB1181116F}" type="slidenum">
              <a:rPr lang="zh-CN" altLang="en-GB" smtClean="0"/>
              <a:pPr/>
              <a:t>142</a:t>
            </a:fld>
            <a:endParaRPr lang="en-GB" altLang="zh-CN" sz="14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>
            <a:extLst>
              <a:ext uri="{FF2B5EF4-FFF2-40B4-BE49-F238E27FC236}">
                <a16:creationId xmlns:a16="http://schemas.microsoft.com/office/drawing/2014/main" id="{0007BE80-17CA-4264-8032-3CC1C6146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2467" name="Content Placeholder 2">
            <a:extLst>
              <a:ext uri="{FF2B5EF4-FFF2-40B4-BE49-F238E27FC236}">
                <a16:creationId xmlns:a16="http://schemas.microsoft.com/office/drawing/2014/main" id="{2CDBAD58-8AC0-4B06-B55B-1A6CC3F447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228600"/>
            <a:ext cx="8763000" cy="6400800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u="sng">
                <a:solidFill>
                  <a:srgbClr val="FF0000"/>
                </a:solidFill>
              </a:rPr>
              <a:t>Note:</a:t>
            </a:r>
          </a:p>
          <a:p>
            <a:r>
              <a:rPr lang="en-US" altLang="en-US" sz="2000"/>
              <a:t>In java, method overloading is </a:t>
            </a:r>
            <a:r>
              <a:rPr lang="en-US" altLang="en-US" sz="2000">
                <a:solidFill>
                  <a:srgbClr val="FF0066"/>
                </a:solidFill>
              </a:rPr>
              <a:t>not possible by changing the return type </a:t>
            </a:r>
            <a:r>
              <a:rPr lang="en-US" altLang="en-US" sz="2000"/>
              <a:t>of the method only because of ambiguity.</a:t>
            </a:r>
          </a:p>
          <a:p>
            <a:r>
              <a:rPr lang="en-US" altLang="en-US" sz="2000"/>
              <a:t>We can also </a:t>
            </a:r>
            <a:r>
              <a:rPr lang="en-US" altLang="en-US" sz="2000" b="1" i="1">
                <a:solidFill>
                  <a:srgbClr val="FF0066"/>
                </a:solidFill>
              </a:rPr>
              <a:t>overload java main() method</a:t>
            </a:r>
            <a:r>
              <a:rPr lang="en-US" altLang="en-US" sz="2000"/>
              <a:t>. You can write any number of main methods in a class by method overloading. But </a:t>
            </a:r>
            <a:r>
              <a:rPr lang="en-US" altLang="en-US" sz="2000">
                <a:solidFill>
                  <a:srgbClr val="FF0066"/>
                </a:solidFill>
              </a:rPr>
              <a:t>JVM calls </a:t>
            </a:r>
            <a:r>
              <a:rPr lang="en-US" altLang="en-US" sz="2000"/>
              <a:t>main() method which receives </a:t>
            </a:r>
            <a:r>
              <a:rPr lang="en-US" altLang="en-US" sz="2000">
                <a:solidFill>
                  <a:srgbClr val="FF0066"/>
                </a:solidFill>
              </a:rPr>
              <a:t>string array as arguments only</a:t>
            </a:r>
            <a:r>
              <a:rPr lang="en-US" altLang="en-US" sz="2000"/>
              <a:t>. Let's see the simple example:</a:t>
            </a:r>
          </a:p>
          <a:p>
            <a:r>
              <a:rPr lang="en-US" altLang="en-US" sz="2000"/>
              <a:t>If there are matching type(int &amp; long) arguments in the method, </a:t>
            </a:r>
            <a:r>
              <a:rPr lang="en-US" altLang="en-US" sz="2000">
                <a:solidFill>
                  <a:srgbClr val="FF0066"/>
                </a:solidFill>
              </a:rPr>
              <a:t>type promotion is not performed.</a:t>
            </a:r>
          </a:p>
          <a:p>
            <a:r>
              <a:rPr lang="en-US" altLang="en-US" sz="2000"/>
              <a:t>We can also </a:t>
            </a:r>
            <a:r>
              <a:rPr lang="en-US" altLang="en-US" sz="2000">
                <a:solidFill>
                  <a:srgbClr val="FF0066"/>
                </a:solidFill>
              </a:rPr>
              <a:t>overload constructor </a:t>
            </a:r>
            <a:r>
              <a:rPr lang="en-US" altLang="en-US" sz="2000"/>
              <a:t>methods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 u="sng">
                <a:solidFill>
                  <a:srgbClr val="FF0000"/>
                </a:solidFill>
              </a:rPr>
              <a:t>Exp: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 b="1"/>
              <a:t>class</a:t>
            </a:r>
            <a:r>
              <a:rPr lang="en-US" altLang="en-US" sz="1800"/>
              <a:t> TestOverloading4{  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 b="1"/>
              <a:t>public</a:t>
            </a:r>
            <a:r>
              <a:rPr lang="en-US" altLang="en-US" sz="1800"/>
              <a:t> </a:t>
            </a:r>
            <a:r>
              <a:rPr lang="en-US" altLang="en-US" sz="1800" b="1"/>
              <a:t>static</a:t>
            </a:r>
            <a:r>
              <a:rPr lang="en-US" altLang="en-US" sz="1800"/>
              <a:t> </a:t>
            </a:r>
            <a:r>
              <a:rPr lang="en-US" altLang="en-US" sz="1800" b="1"/>
              <a:t>void</a:t>
            </a:r>
            <a:r>
              <a:rPr lang="en-US" altLang="en-US" sz="1800"/>
              <a:t> main(String[] args){System.out.println("main with String[]");}  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 b="1"/>
              <a:t>public</a:t>
            </a:r>
            <a:r>
              <a:rPr lang="en-US" altLang="en-US" sz="1800"/>
              <a:t> </a:t>
            </a:r>
            <a:r>
              <a:rPr lang="en-US" altLang="en-US" sz="1800" b="1"/>
              <a:t>static</a:t>
            </a:r>
            <a:r>
              <a:rPr lang="en-US" altLang="en-US" sz="1800"/>
              <a:t> </a:t>
            </a:r>
            <a:r>
              <a:rPr lang="en-US" altLang="en-US" sz="1800" b="1"/>
              <a:t>void</a:t>
            </a:r>
            <a:r>
              <a:rPr lang="en-US" altLang="en-US" sz="1800"/>
              <a:t> main(String args){System.out.println("main with String");}  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 b="1"/>
              <a:t>public</a:t>
            </a:r>
            <a:r>
              <a:rPr lang="en-US" altLang="en-US" sz="1800"/>
              <a:t> </a:t>
            </a:r>
            <a:r>
              <a:rPr lang="en-US" altLang="en-US" sz="1800" b="1"/>
              <a:t>static</a:t>
            </a:r>
            <a:r>
              <a:rPr lang="en-US" altLang="en-US" sz="1800"/>
              <a:t> </a:t>
            </a:r>
            <a:r>
              <a:rPr lang="en-US" altLang="en-US" sz="1800" b="1"/>
              <a:t>void</a:t>
            </a:r>
            <a:r>
              <a:rPr lang="en-US" altLang="en-US" sz="1800"/>
              <a:t> main(){System.out.println("main without args");}  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/>
              <a:t>}  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>
                <a:solidFill>
                  <a:srgbClr val="FF0066"/>
                </a:solidFill>
              </a:rPr>
              <a:t>Out put: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>
                <a:solidFill>
                  <a:srgbClr val="FF0066"/>
                </a:solidFill>
              </a:rPr>
              <a:t>main with String[]</a:t>
            </a:r>
          </a:p>
        </p:txBody>
      </p:sp>
      <p:sp>
        <p:nvSpPr>
          <p:cNvPr id="62468" name="Slide Number Placeholder 3">
            <a:extLst>
              <a:ext uri="{FF2B5EF4-FFF2-40B4-BE49-F238E27FC236}">
                <a16:creationId xmlns:a16="http://schemas.microsoft.com/office/drawing/2014/main" id="{7E757634-720A-45E2-B469-A0EBF68B125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0104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9pPr>
          </a:lstStyle>
          <a:p>
            <a:pPr eaLnBrk="1" hangingPunct="1"/>
            <a:fld id="{9D8FEE4E-06AC-4D30-A016-19CB1181116F}" type="slidenum">
              <a:rPr lang="zh-CN" altLang="en-GB" smtClean="0"/>
              <a:pPr/>
              <a:t>143</a:t>
            </a:fld>
            <a:endParaRPr lang="en-GB" altLang="zh-CN" sz="14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>
            <a:extLst>
              <a:ext uri="{FF2B5EF4-FFF2-40B4-BE49-F238E27FC236}">
                <a16:creationId xmlns:a16="http://schemas.microsoft.com/office/drawing/2014/main" id="{EAF1BF55-9C72-4DF2-B7CC-C0C15C28E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2400"/>
            <a:ext cx="8793163" cy="457200"/>
          </a:xfrm>
        </p:spPr>
        <p:txBody>
          <a:bodyPr/>
          <a:lstStyle/>
          <a:p>
            <a:r>
              <a:rPr lang="en-US" altLang="en-US"/>
              <a:t>Using Object as Parameter</a:t>
            </a:r>
          </a:p>
        </p:txBody>
      </p:sp>
      <p:sp>
        <p:nvSpPr>
          <p:cNvPr id="63491" name="Content Placeholder 2">
            <a:extLst>
              <a:ext uri="{FF2B5EF4-FFF2-40B4-BE49-F238E27FC236}">
                <a16:creationId xmlns:a16="http://schemas.microsoft.com/office/drawing/2014/main" id="{0F419108-C11B-420A-A5EC-530355C2F8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685800"/>
            <a:ext cx="8382000" cy="6172200"/>
          </a:xfrm>
        </p:spPr>
        <p:txBody>
          <a:bodyPr>
            <a:normAutofit fontScale="40000" lnSpcReduction="20000"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1800" b="1"/>
              <a:t>class</a:t>
            </a:r>
            <a:r>
              <a:rPr lang="en-US" altLang="en-US" sz="1800"/>
              <a:t> </a:t>
            </a:r>
            <a:r>
              <a:rPr lang="en-US" altLang="en-US" sz="1800">
                <a:solidFill>
                  <a:srgbClr val="FF0066"/>
                </a:solidFill>
              </a:rPr>
              <a:t>Rectangle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/>
              <a:t> 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/>
              <a:t> int length; int width;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 b="1"/>
              <a:t>Rectangle</a:t>
            </a:r>
            <a:r>
              <a:rPr lang="en-US" altLang="en-US" sz="1800"/>
              <a:t>(int l, int b)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/>
              <a:t>{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/>
              <a:t>length = l; width = b;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/>
              <a:t> 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/>
              <a:t> </a:t>
            </a:r>
            <a:r>
              <a:rPr lang="en-US" altLang="en-US" sz="1800">
                <a:solidFill>
                  <a:srgbClr val="FF0066"/>
                </a:solidFill>
              </a:rPr>
              <a:t>void area(</a:t>
            </a:r>
            <a:r>
              <a:rPr lang="en-US" altLang="en-US" sz="1800" b="1">
                <a:solidFill>
                  <a:srgbClr val="FF0066"/>
                </a:solidFill>
              </a:rPr>
              <a:t>Rectangle</a:t>
            </a:r>
            <a:r>
              <a:rPr lang="en-US" altLang="en-US" sz="1800">
                <a:solidFill>
                  <a:srgbClr val="FF0066"/>
                </a:solidFill>
              </a:rPr>
              <a:t> obj)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/>
              <a:t> { int areaOfRectangle = obj.length * obj.width;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/>
              <a:t> </a:t>
            </a:r>
            <a:r>
              <a:rPr lang="en-US" altLang="en-US" sz="1800" b="1"/>
              <a:t>System</a:t>
            </a:r>
            <a:r>
              <a:rPr lang="en-US" altLang="en-US" sz="1800"/>
              <a:t>.out.println("Area of Rectangle : " + areaOfRectangle);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/>
              <a:t>} 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/>
              <a:t> </a:t>
            </a:r>
            <a:r>
              <a:rPr lang="en-US" altLang="en-US" sz="1800" b="1"/>
              <a:t>class</a:t>
            </a:r>
            <a:r>
              <a:rPr lang="en-US" altLang="en-US" sz="1800"/>
              <a:t> RectangleDemo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/>
              <a:t> { </a:t>
            </a:r>
            <a:r>
              <a:rPr lang="en-US" altLang="en-US" sz="1800" b="1"/>
              <a:t>public</a:t>
            </a:r>
            <a:r>
              <a:rPr lang="en-US" altLang="en-US" sz="1800"/>
              <a:t> </a:t>
            </a:r>
            <a:r>
              <a:rPr lang="en-US" altLang="en-US" sz="1800" b="1"/>
              <a:t>static</a:t>
            </a:r>
            <a:r>
              <a:rPr lang="en-US" altLang="en-US" sz="1800"/>
              <a:t> void main(</a:t>
            </a:r>
            <a:r>
              <a:rPr lang="en-US" altLang="en-US" sz="1800" b="1"/>
              <a:t>String</a:t>
            </a:r>
            <a:r>
              <a:rPr lang="en-US" altLang="en-US" sz="1800"/>
              <a:t> args[])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/>
              <a:t> { </a:t>
            </a:r>
            <a:r>
              <a:rPr lang="en-US" altLang="en-US" sz="1800" b="1"/>
              <a:t>Rectangle</a:t>
            </a:r>
            <a:r>
              <a:rPr lang="en-US" altLang="en-US" sz="1800"/>
              <a:t> </a:t>
            </a:r>
            <a:r>
              <a:rPr lang="en-US" altLang="en-US" sz="1800" b="1">
                <a:solidFill>
                  <a:srgbClr val="FF0066"/>
                </a:solidFill>
              </a:rPr>
              <a:t>r1</a:t>
            </a:r>
            <a:r>
              <a:rPr lang="en-US" altLang="en-US" sz="1800"/>
              <a:t> = </a:t>
            </a:r>
            <a:r>
              <a:rPr lang="en-US" altLang="en-US" sz="1800" b="1"/>
              <a:t>new</a:t>
            </a:r>
            <a:r>
              <a:rPr lang="en-US" altLang="en-US" sz="1800"/>
              <a:t> </a:t>
            </a:r>
            <a:r>
              <a:rPr lang="en-US" altLang="en-US" sz="1800" b="1"/>
              <a:t>Rectangle</a:t>
            </a:r>
            <a:r>
              <a:rPr lang="en-US" altLang="en-US" sz="1800"/>
              <a:t>(10, 20);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/>
              <a:t> </a:t>
            </a:r>
            <a:r>
              <a:rPr lang="en-US" altLang="en-US" sz="1800" b="1"/>
              <a:t>Rectangle</a:t>
            </a:r>
            <a:r>
              <a:rPr lang="en-US" altLang="en-US" sz="1800"/>
              <a:t> </a:t>
            </a:r>
            <a:r>
              <a:rPr lang="en-US" altLang="en-US" sz="1800" b="1">
                <a:solidFill>
                  <a:srgbClr val="FF0066"/>
                </a:solidFill>
              </a:rPr>
              <a:t>r2</a:t>
            </a:r>
            <a:r>
              <a:rPr lang="en-US" altLang="en-US" sz="1800"/>
              <a:t> = </a:t>
            </a:r>
            <a:r>
              <a:rPr lang="en-US" altLang="en-US" sz="1800" b="1"/>
              <a:t>new</a:t>
            </a:r>
            <a:r>
              <a:rPr lang="en-US" altLang="en-US" sz="1800"/>
              <a:t> </a:t>
            </a:r>
            <a:r>
              <a:rPr lang="en-US" altLang="en-US" sz="1800" b="1"/>
              <a:t>Rectangle</a:t>
            </a:r>
            <a:r>
              <a:rPr lang="en-US" altLang="en-US" sz="1800"/>
              <a:t>(20, 30);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/>
              <a:t> </a:t>
            </a:r>
            <a:r>
              <a:rPr lang="en-US" altLang="en-US" sz="1800" b="1">
                <a:solidFill>
                  <a:srgbClr val="FF0066"/>
                </a:solidFill>
              </a:rPr>
              <a:t>r1.area(r1); r2.area(r2);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/>
              <a:t> } 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 b="1"/>
              <a:t>Output of the program :  200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 b="1"/>
              <a:t>                                            600</a:t>
            </a:r>
            <a:endParaRPr lang="en-US" altLang="en-US" sz="1800"/>
          </a:p>
          <a:p>
            <a:endParaRPr lang="en-US" altLang="en-US"/>
          </a:p>
        </p:txBody>
      </p:sp>
      <p:sp>
        <p:nvSpPr>
          <p:cNvPr id="63492" name="Slide Number Placeholder 3">
            <a:extLst>
              <a:ext uri="{FF2B5EF4-FFF2-40B4-BE49-F238E27FC236}">
                <a16:creationId xmlns:a16="http://schemas.microsoft.com/office/drawing/2014/main" id="{D0E50EB8-2B6F-4820-BC29-24B6E01BB59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0104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9pPr>
          </a:lstStyle>
          <a:p>
            <a:pPr eaLnBrk="1" hangingPunct="1"/>
            <a:fld id="{9D8FEE4E-06AC-4D30-A016-19CB1181116F}" type="slidenum">
              <a:rPr lang="zh-CN" altLang="en-GB" smtClean="0"/>
              <a:pPr/>
              <a:t>144</a:t>
            </a:fld>
            <a:endParaRPr lang="en-GB" altLang="zh-CN" sz="14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>
            <a:extLst>
              <a:ext uri="{FF2B5EF4-FFF2-40B4-BE49-F238E27FC236}">
                <a16:creationId xmlns:a16="http://schemas.microsoft.com/office/drawing/2014/main" id="{BAB7F96A-3DAA-4395-9350-B609AAB55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2400"/>
            <a:ext cx="8793163" cy="685800"/>
          </a:xfrm>
        </p:spPr>
        <p:txBody>
          <a:bodyPr/>
          <a:lstStyle/>
          <a:p>
            <a:r>
              <a:rPr lang="en-US" altLang="en-US" u="sng"/>
              <a:t>Argument Passing </a:t>
            </a:r>
          </a:p>
        </p:txBody>
      </p:sp>
      <p:sp>
        <p:nvSpPr>
          <p:cNvPr id="64515" name="Content Placeholder 2">
            <a:extLst>
              <a:ext uri="{FF2B5EF4-FFF2-40B4-BE49-F238E27FC236}">
                <a16:creationId xmlns:a16="http://schemas.microsoft.com/office/drawing/2014/main" id="{964E937F-445E-4156-84E9-7F32BE642D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562600"/>
          </a:xfrm>
        </p:spPr>
        <p:txBody>
          <a:bodyPr/>
          <a:lstStyle/>
          <a:p>
            <a:r>
              <a:rPr lang="en-US" altLang="en-US"/>
              <a:t>In general, there are </a:t>
            </a:r>
            <a:r>
              <a:rPr lang="en-US" altLang="en-US">
                <a:solidFill>
                  <a:srgbClr val="FF0066"/>
                </a:solidFill>
              </a:rPr>
              <a:t>two ways </a:t>
            </a:r>
            <a:r>
              <a:rPr lang="en-US" altLang="en-US"/>
              <a:t>that a computer language can pass an argument.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/>
              <a:t>     1.</a:t>
            </a:r>
            <a:r>
              <a:rPr lang="en-US" altLang="en-US" i="1"/>
              <a:t> </a:t>
            </a:r>
            <a:r>
              <a:rPr lang="en-US" altLang="en-US" i="1">
                <a:solidFill>
                  <a:srgbClr val="FF0066"/>
                </a:solidFill>
              </a:rPr>
              <a:t>call-by-value</a:t>
            </a:r>
            <a:r>
              <a:rPr lang="en-US" altLang="en-US" i="1"/>
              <a:t>(pass values).</a:t>
            </a:r>
            <a:endParaRPr lang="en-US" altLang="en-US"/>
          </a:p>
          <a:p>
            <a:pPr>
              <a:buFont typeface="Wingdings" panose="05000000000000000000" pitchFamily="2" charset="2"/>
              <a:buNone/>
            </a:pPr>
            <a:r>
              <a:rPr lang="en-US" altLang="en-US"/>
              <a:t>     2.</a:t>
            </a:r>
            <a:r>
              <a:rPr lang="en-US" altLang="en-US" i="1"/>
              <a:t> </a:t>
            </a:r>
            <a:r>
              <a:rPr lang="en-US" altLang="en-US" i="1">
                <a:solidFill>
                  <a:srgbClr val="FF0066"/>
                </a:solidFill>
              </a:rPr>
              <a:t>call-by-reference</a:t>
            </a:r>
            <a:r>
              <a:rPr lang="en-US" altLang="en-US" i="1"/>
              <a:t>(pass object).</a:t>
            </a:r>
            <a:endParaRPr lang="en-US" altLang="en-US"/>
          </a:p>
          <a:p>
            <a:r>
              <a:rPr lang="en-US" altLang="en-US"/>
              <a:t>Java also use above two ways to pass an argument.</a:t>
            </a:r>
          </a:p>
          <a:p>
            <a:r>
              <a:rPr lang="en-US" altLang="en-US"/>
              <a:t>When you </a:t>
            </a:r>
            <a:r>
              <a:rPr lang="en-US" altLang="en-US">
                <a:solidFill>
                  <a:srgbClr val="438E00"/>
                </a:solidFill>
              </a:rPr>
              <a:t>pass a primitive type </a:t>
            </a:r>
            <a:r>
              <a:rPr lang="en-US" altLang="en-US"/>
              <a:t>to a method, it is </a:t>
            </a:r>
            <a:r>
              <a:rPr lang="en-US" altLang="en-US">
                <a:solidFill>
                  <a:srgbClr val="438E00"/>
                </a:solidFill>
              </a:rPr>
              <a:t>passed by value</a:t>
            </a:r>
          </a:p>
          <a:p>
            <a:r>
              <a:rPr lang="en-US" altLang="en-US"/>
              <a:t>When you </a:t>
            </a:r>
            <a:r>
              <a:rPr lang="en-US" altLang="en-US">
                <a:solidFill>
                  <a:srgbClr val="438E00"/>
                </a:solidFill>
              </a:rPr>
              <a:t>pass an object </a:t>
            </a:r>
            <a:r>
              <a:rPr lang="en-US" altLang="en-US"/>
              <a:t>to a method, it is </a:t>
            </a:r>
            <a:r>
              <a:rPr lang="en-US" altLang="en-US">
                <a:solidFill>
                  <a:srgbClr val="438E00"/>
                </a:solidFill>
              </a:rPr>
              <a:t>call-by-reference</a:t>
            </a:r>
            <a:r>
              <a:rPr lang="en-US" altLang="en-US"/>
              <a:t> </a:t>
            </a:r>
          </a:p>
        </p:txBody>
      </p:sp>
      <p:sp>
        <p:nvSpPr>
          <p:cNvPr id="64516" name="Slide Number Placeholder 3">
            <a:extLst>
              <a:ext uri="{FF2B5EF4-FFF2-40B4-BE49-F238E27FC236}">
                <a16:creationId xmlns:a16="http://schemas.microsoft.com/office/drawing/2014/main" id="{D9DE9DFD-18AD-4EA0-AB23-2BF9E3EDC19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0104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9pPr>
          </a:lstStyle>
          <a:p>
            <a:pPr eaLnBrk="1" hangingPunct="1"/>
            <a:fld id="{9D8FEE4E-06AC-4D30-A016-19CB1181116F}" type="slidenum">
              <a:rPr lang="zh-CN" altLang="en-GB" smtClean="0"/>
              <a:pPr/>
              <a:t>145</a:t>
            </a:fld>
            <a:endParaRPr lang="en-GB" altLang="zh-CN" sz="14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Number Placeholder 1">
            <a:extLst>
              <a:ext uri="{FF2B5EF4-FFF2-40B4-BE49-F238E27FC236}">
                <a16:creationId xmlns:a16="http://schemas.microsoft.com/office/drawing/2014/main" id="{89C403CF-9DFE-4AE3-9736-087A33DA2F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0104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9pPr>
          </a:lstStyle>
          <a:p>
            <a:pPr eaLnBrk="1" hangingPunct="1"/>
            <a:fld id="{D4E6D53B-6B20-4634-8508-7A8AF471A393}" type="slidenum">
              <a:rPr lang="zh-CN" altLang="en-GB" smtClean="0"/>
              <a:pPr/>
              <a:t>146</a:t>
            </a:fld>
            <a:endParaRPr lang="en-GB" altLang="zh-CN" sz="1400"/>
          </a:p>
        </p:txBody>
      </p:sp>
      <p:sp>
        <p:nvSpPr>
          <p:cNvPr id="65539" name="Rectangle 2">
            <a:extLst>
              <a:ext uri="{FF2B5EF4-FFF2-40B4-BE49-F238E27FC236}">
                <a16:creationId xmlns:a16="http://schemas.microsoft.com/office/drawing/2014/main" id="{0FC928B4-E881-4B75-B180-B90531CB0F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228600"/>
            <a:ext cx="6553200" cy="686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algn="l" eaLnBrk="1" hangingPunct="1"/>
            <a:r>
              <a:rPr lang="en-US" altLang="en-US"/>
              <a:t>// Primitive types are passed by value</a:t>
            </a:r>
            <a:r>
              <a:rPr lang="en-US" altLang="en-US" sz="2000" b="1">
                <a:solidFill>
                  <a:srgbClr val="FF0066"/>
                </a:solidFill>
              </a:rPr>
              <a:t>.(call by value)</a:t>
            </a:r>
          </a:p>
          <a:p>
            <a:pPr algn="l" eaLnBrk="1" hangingPunct="1"/>
            <a:r>
              <a:rPr lang="en-US" altLang="en-US" sz="2000"/>
              <a:t>class Test {</a:t>
            </a:r>
          </a:p>
          <a:p>
            <a:pPr algn="l" eaLnBrk="1" hangingPunct="1"/>
            <a:r>
              <a:rPr lang="sv-SE" altLang="en-US" sz="2000">
                <a:solidFill>
                  <a:srgbClr val="FF0066"/>
                </a:solidFill>
              </a:rPr>
              <a:t>void meth(int i, int j) </a:t>
            </a:r>
          </a:p>
          <a:p>
            <a:pPr algn="l" eaLnBrk="1" hangingPunct="1"/>
            <a:r>
              <a:rPr lang="sv-SE" altLang="en-US" sz="2000"/>
              <a:t>{</a:t>
            </a:r>
          </a:p>
          <a:p>
            <a:pPr algn="l" eaLnBrk="1" hangingPunct="1"/>
            <a:r>
              <a:rPr lang="en-US" altLang="en-US" sz="2000"/>
              <a:t>        i *= 2;</a:t>
            </a:r>
          </a:p>
          <a:p>
            <a:pPr algn="l" eaLnBrk="1" hangingPunct="1"/>
            <a:r>
              <a:rPr lang="en-US" altLang="en-US" sz="2000"/>
              <a:t>        j /= 2;</a:t>
            </a:r>
          </a:p>
          <a:p>
            <a:pPr algn="l" eaLnBrk="1" hangingPunct="1"/>
            <a:r>
              <a:rPr lang="en-US" altLang="en-US" sz="2000"/>
              <a:t>}</a:t>
            </a:r>
          </a:p>
          <a:p>
            <a:pPr algn="l" eaLnBrk="1" hangingPunct="1"/>
            <a:r>
              <a:rPr lang="en-US" altLang="en-US" sz="2000"/>
              <a:t>               }</a:t>
            </a:r>
          </a:p>
          <a:p>
            <a:pPr algn="l" eaLnBrk="1" hangingPunct="1"/>
            <a:r>
              <a:rPr lang="en-US" altLang="en-US" sz="2000"/>
              <a:t>class CallByValue {</a:t>
            </a:r>
          </a:p>
          <a:p>
            <a:pPr algn="l" eaLnBrk="1" hangingPunct="1"/>
            <a:r>
              <a:rPr lang="en-US" altLang="en-US" sz="2000"/>
              <a:t>public static void main(String args[]) {</a:t>
            </a:r>
          </a:p>
          <a:p>
            <a:pPr algn="l" eaLnBrk="1" hangingPunct="1"/>
            <a:r>
              <a:rPr lang="en-US" altLang="en-US" sz="2000"/>
              <a:t>Test ob = new Test();</a:t>
            </a:r>
          </a:p>
          <a:p>
            <a:pPr algn="l" eaLnBrk="1" hangingPunct="1"/>
            <a:r>
              <a:rPr lang="en-US" altLang="en-US" sz="2000"/>
              <a:t>int a = 15, b = 20;</a:t>
            </a:r>
          </a:p>
          <a:p>
            <a:pPr algn="l" eaLnBrk="1" hangingPunct="1"/>
            <a:r>
              <a:rPr lang="en-US" altLang="en-US" sz="2000"/>
              <a:t>System.out.println("a and b before call: " +</a:t>
            </a:r>
          </a:p>
          <a:p>
            <a:pPr algn="l" eaLnBrk="1" hangingPunct="1"/>
            <a:r>
              <a:rPr lang="en-US" altLang="en-US" sz="2000"/>
              <a:t>a + " " + b);</a:t>
            </a:r>
          </a:p>
          <a:p>
            <a:pPr algn="l" eaLnBrk="1" hangingPunct="1"/>
            <a:r>
              <a:rPr lang="en-US" altLang="en-US" sz="2000">
                <a:solidFill>
                  <a:srgbClr val="FF0066"/>
                </a:solidFill>
              </a:rPr>
              <a:t>ob.meth(a, b);</a:t>
            </a:r>
          </a:p>
          <a:p>
            <a:pPr algn="l" eaLnBrk="1" hangingPunct="1"/>
            <a:r>
              <a:rPr lang="en-US" altLang="en-US" sz="2000"/>
              <a:t>System.out.println("a and b after call: " +</a:t>
            </a:r>
          </a:p>
          <a:p>
            <a:pPr algn="l" eaLnBrk="1" hangingPunct="1"/>
            <a:r>
              <a:rPr lang="en-US" altLang="en-US" sz="2000"/>
              <a:t>a + " " + b);</a:t>
            </a:r>
          </a:p>
          <a:p>
            <a:pPr algn="l" eaLnBrk="1" hangingPunct="1"/>
            <a:r>
              <a:rPr lang="en-US" altLang="en-US" sz="2000"/>
              <a:t>}</a:t>
            </a:r>
          </a:p>
          <a:p>
            <a:pPr algn="l" eaLnBrk="1" hangingPunct="1"/>
            <a:r>
              <a:rPr lang="en-US" altLang="en-US" sz="2000"/>
              <a:t>}</a:t>
            </a:r>
          </a:p>
          <a:p>
            <a:pPr algn="l" eaLnBrk="1" hangingPunct="1"/>
            <a:r>
              <a:rPr lang="en-US" altLang="en-US"/>
              <a:t>The output from this program is shown here:</a:t>
            </a:r>
          </a:p>
          <a:p>
            <a:pPr algn="l" eaLnBrk="1" hangingPunct="1"/>
            <a:r>
              <a:rPr lang="en-US" altLang="en-US"/>
              <a:t>a and b before call: 15 20</a:t>
            </a:r>
          </a:p>
          <a:p>
            <a:pPr algn="l" eaLnBrk="1" hangingPunct="1"/>
            <a:r>
              <a:rPr lang="en-US" altLang="en-US"/>
              <a:t>a and b after call: 15 20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Number Placeholder 1">
            <a:extLst>
              <a:ext uri="{FF2B5EF4-FFF2-40B4-BE49-F238E27FC236}">
                <a16:creationId xmlns:a16="http://schemas.microsoft.com/office/drawing/2014/main" id="{C5DB4E7C-E0D4-4CF1-B28D-8B50FDDA37D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0104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9pPr>
          </a:lstStyle>
          <a:p>
            <a:pPr eaLnBrk="1" hangingPunct="1"/>
            <a:fld id="{D4E6D53B-6B20-4634-8508-7A8AF471A393}" type="slidenum">
              <a:rPr lang="zh-CN" altLang="en-GB" smtClean="0"/>
              <a:pPr/>
              <a:t>147</a:t>
            </a:fld>
            <a:endParaRPr lang="en-GB" altLang="zh-CN" sz="1400"/>
          </a:p>
        </p:txBody>
      </p:sp>
      <p:sp>
        <p:nvSpPr>
          <p:cNvPr id="66563" name="Rectangle 2">
            <a:extLst>
              <a:ext uri="{FF2B5EF4-FFF2-40B4-BE49-F238E27FC236}">
                <a16:creationId xmlns:a16="http://schemas.microsoft.com/office/drawing/2014/main" id="{EFFEE449-98EB-4112-B511-307629863A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683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algn="l" eaLnBrk="1" hangingPunct="1"/>
            <a:r>
              <a:rPr lang="en-US" altLang="en-US"/>
              <a:t>// Objects are passed through their references </a:t>
            </a:r>
            <a:r>
              <a:rPr lang="en-US" altLang="en-US" sz="1800" b="1">
                <a:solidFill>
                  <a:srgbClr val="FF0066"/>
                </a:solidFill>
              </a:rPr>
              <a:t>(call by reference).</a:t>
            </a:r>
          </a:p>
          <a:p>
            <a:pPr algn="l" eaLnBrk="1" hangingPunct="1"/>
            <a:r>
              <a:rPr lang="en-US" altLang="en-US" sz="1800"/>
              <a:t>class Test {</a:t>
            </a:r>
          </a:p>
          <a:p>
            <a:pPr algn="l" eaLnBrk="1" hangingPunct="1"/>
            <a:r>
              <a:rPr lang="en-US" altLang="en-US" sz="1800"/>
              <a:t>int a, b;</a:t>
            </a:r>
          </a:p>
          <a:p>
            <a:pPr algn="l" eaLnBrk="1" hangingPunct="1"/>
            <a:r>
              <a:rPr lang="en-US" altLang="en-US" sz="1800"/>
              <a:t>Test(int i, int j) {</a:t>
            </a:r>
          </a:p>
          <a:p>
            <a:pPr algn="l" eaLnBrk="1" hangingPunct="1"/>
            <a:r>
              <a:rPr lang="en-US" altLang="en-US" sz="1800"/>
              <a:t>a = i;</a:t>
            </a:r>
          </a:p>
          <a:p>
            <a:pPr algn="l" eaLnBrk="1" hangingPunct="1"/>
            <a:r>
              <a:rPr lang="en-US" altLang="en-US" sz="1800"/>
              <a:t>b = j;</a:t>
            </a:r>
          </a:p>
          <a:p>
            <a:pPr algn="l" eaLnBrk="1" hangingPunct="1"/>
            <a:r>
              <a:rPr lang="en-US" altLang="en-US" sz="1800"/>
              <a:t>}</a:t>
            </a:r>
          </a:p>
          <a:p>
            <a:pPr algn="l" eaLnBrk="1" hangingPunct="1"/>
            <a:r>
              <a:rPr lang="en-US" altLang="en-US" sz="1800"/>
              <a:t>// pass an object</a:t>
            </a:r>
          </a:p>
          <a:p>
            <a:pPr algn="l" eaLnBrk="1" hangingPunct="1"/>
            <a:r>
              <a:rPr lang="en-US" altLang="en-US" sz="1800" b="1">
                <a:solidFill>
                  <a:srgbClr val="FF0066"/>
                </a:solidFill>
              </a:rPr>
              <a:t>void meth(Test o) </a:t>
            </a:r>
            <a:r>
              <a:rPr lang="en-US" altLang="en-US" sz="1800"/>
              <a:t>{</a:t>
            </a:r>
          </a:p>
          <a:p>
            <a:pPr algn="l" eaLnBrk="1" hangingPunct="1"/>
            <a:r>
              <a:rPr lang="en-US" altLang="en-US" sz="1800"/>
              <a:t>o.a *= 2;</a:t>
            </a:r>
          </a:p>
          <a:p>
            <a:pPr algn="l" eaLnBrk="1" hangingPunct="1"/>
            <a:r>
              <a:rPr lang="en-US" altLang="en-US" sz="1800"/>
              <a:t>o.b /= 2;</a:t>
            </a:r>
          </a:p>
          <a:p>
            <a:pPr algn="l" eaLnBrk="1" hangingPunct="1"/>
            <a:r>
              <a:rPr lang="en-US" altLang="en-US" sz="1800"/>
              <a:t>}  }</a:t>
            </a:r>
          </a:p>
          <a:p>
            <a:pPr algn="l" eaLnBrk="1" hangingPunct="1"/>
            <a:r>
              <a:rPr lang="en-US" altLang="en-US" sz="1800"/>
              <a:t>class PassObjRef {</a:t>
            </a:r>
          </a:p>
          <a:p>
            <a:pPr algn="l" eaLnBrk="1" hangingPunct="1"/>
            <a:r>
              <a:rPr lang="en-US" altLang="en-US" sz="1800"/>
              <a:t>public static void main(String args[]) {</a:t>
            </a:r>
          </a:p>
          <a:p>
            <a:pPr algn="l" eaLnBrk="1" hangingPunct="1"/>
            <a:r>
              <a:rPr lang="en-US" altLang="en-US" sz="1800"/>
              <a:t>Test </a:t>
            </a:r>
            <a:r>
              <a:rPr lang="en-US" altLang="en-US" sz="1800" b="1">
                <a:solidFill>
                  <a:srgbClr val="FF0066"/>
                </a:solidFill>
              </a:rPr>
              <a:t>ob</a:t>
            </a:r>
            <a:r>
              <a:rPr lang="en-US" altLang="en-US" sz="1800"/>
              <a:t> = new Test(15, 20);</a:t>
            </a:r>
          </a:p>
          <a:p>
            <a:pPr algn="l" eaLnBrk="1" hangingPunct="1"/>
            <a:r>
              <a:rPr lang="en-US" altLang="en-US" sz="1800"/>
              <a:t>System.out.println("ob.a and ob.b before call: " +</a:t>
            </a:r>
          </a:p>
          <a:p>
            <a:pPr algn="l" eaLnBrk="1" hangingPunct="1"/>
            <a:r>
              <a:rPr lang="en-US" altLang="en-US" sz="1800"/>
              <a:t>ob.a + " " + ob.b);</a:t>
            </a:r>
          </a:p>
          <a:p>
            <a:pPr algn="l" eaLnBrk="1" hangingPunct="1"/>
            <a:r>
              <a:rPr lang="en-US" altLang="en-US" sz="1800" b="1">
                <a:solidFill>
                  <a:srgbClr val="FF0066"/>
                </a:solidFill>
              </a:rPr>
              <a:t>ob.meth(ob);</a:t>
            </a:r>
          </a:p>
          <a:p>
            <a:pPr algn="l" eaLnBrk="1" hangingPunct="1"/>
            <a:r>
              <a:rPr lang="en-US" altLang="en-US" sz="1800"/>
              <a:t>System.out.println("ob.a and ob.b after call: " +</a:t>
            </a:r>
          </a:p>
          <a:p>
            <a:pPr algn="l" eaLnBrk="1" hangingPunct="1"/>
            <a:r>
              <a:rPr lang="en-US" altLang="en-US" sz="1800"/>
              <a:t>ob.a + " " + ob.b);</a:t>
            </a:r>
          </a:p>
          <a:p>
            <a:pPr algn="l" eaLnBrk="1" hangingPunct="1"/>
            <a:r>
              <a:rPr lang="en-US" altLang="en-US" sz="1800"/>
              <a:t>}</a:t>
            </a:r>
          </a:p>
          <a:p>
            <a:pPr algn="l" eaLnBrk="1" hangingPunct="1"/>
            <a:r>
              <a:rPr lang="en-US" altLang="en-US" sz="1800"/>
              <a:t>}</a:t>
            </a:r>
          </a:p>
          <a:p>
            <a:pPr algn="l" eaLnBrk="1" hangingPunct="1"/>
            <a:r>
              <a:rPr lang="en-US" altLang="en-US" sz="1400"/>
              <a:t>This program generates the following output:</a:t>
            </a:r>
          </a:p>
          <a:p>
            <a:pPr algn="l" eaLnBrk="1" hangingPunct="1"/>
            <a:r>
              <a:rPr lang="en-US" altLang="en-US" sz="1400"/>
              <a:t>ob.a and ob.b before call: 15 20</a:t>
            </a:r>
          </a:p>
          <a:p>
            <a:pPr algn="l" eaLnBrk="1" hangingPunct="1"/>
            <a:r>
              <a:rPr lang="en-US" altLang="en-US" sz="1400"/>
              <a:t>ob.a and ob.b after call: 30 10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>
            <a:extLst>
              <a:ext uri="{FF2B5EF4-FFF2-40B4-BE49-F238E27FC236}">
                <a16:creationId xmlns:a16="http://schemas.microsoft.com/office/drawing/2014/main" id="{80237F62-D12F-497E-9B52-5DA679E0C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/>
              <a:t>Recursion</a:t>
            </a:r>
            <a:endParaRPr lang="en-US" altLang="en-US"/>
          </a:p>
        </p:txBody>
      </p:sp>
      <p:sp>
        <p:nvSpPr>
          <p:cNvPr id="67587" name="Content Placeholder 2">
            <a:extLst>
              <a:ext uri="{FF2B5EF4-FFF2-40B4-BE49-F238E27FC236}">
                <a16:creationId xmlns:a16="http://schemas.microsoft.com/office/drawing/2014/main" id="{7E9C2EDC-38EE-41E2-B0F8-D05EB5A63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065713"/>
          </a:xfrm>
        </p:spPr>
        <p:txBody>
          <a:bodyPr/>
          <a:lstStyle/>
          <a:p>
            <a:r>
              <a:rPr lang="en-US" altLang="en-US"/>
              <a:t>Java supports </a:t>
            </a:r>
            <a:r>
              <a:rPr lang="en-US" altLang="en-US" i="1"/>
              <a:t>recursion.</a:t>
            </a:r>
          </a:p>
          <a:p>
            <a:r>
              <a:rPr lang="en-US" altLang="en-US"/>
              <a:t>Recursion is the process of defining something in terms of itself</a:t>
            </a:r>
          </a:p>
          <a:p>
            <a:r>
              <a:rPr lang="en-US" altLang="en-US"/>
              <a:t>Java programming, recursion is the attribute that allows a method to call itself.</a:t>
            </a:r>
          </a:p>
          <a:p>
            <a:r>
              <a:rPr lang="en-US" altLang="en-US"/>
              <a:t>A method that calls itself is said to be </a:t>
            </a:r>
            <a:r>
              <a:rPr lang="en-US" altLang="en-US" i="1"/>
              <a:t>recursive.</a:t>
            </a:r>
            <a:endParaRPr lang="en-US" altLang="en-US"/>
          </a:p>
        </p:txBody>
      </p:sp>
      <p:sp>
        <p:nvSpPr>
          <p:cNvPr id="67588" name="Slide Number Placeholder 3">
            <a:extLst>
              <a:ext uri="{FF2B5EF4-FFF2-40B4-BE49-F238E27FC236}">
                <a16:creationId xmlns:a16="http://schemas.microsoft.com/office/drawing/2014/main" id="{30991C56-FA61-4503-8C24-F643666F8C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0104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9pPr>
          </a:lstStyle>
          <a:p>
            <a:pPr eaLnBrk="1" hangingPunct="1"/>
            <a:fld id="{9D8FEE4E-06AC-4D30-A016-19CB1181116F}" type="slidenum">
              <a:rPr lang="zh-CN" altLang="en-GB" smtClean="0"/>
              <a:pPr/>
              <a:t>148</a:t>
            </a:fld>
            <a:endParaRPr lang="en-GB" altLang="zh-CN" sz="14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1">
            <a:extLst>
              <a:ext uri="{FF2B5EF4-FFF2-40B4-BE49-F238E27FC236}">
                <a16:creationId xmlns:a16="http://schemas.microsoft.com/office/drawing/2014/main" id="{196AF87E-070B-4964-B2E9-CF1858A01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8611" name="Content Placeholder 2">
            <a:extLst>
              <a:ext uri="{FF2B5EF4-FFF2-40B4-BE49-F238E27FC236}">
                <a16:creationId xmlns:a16="http://schemas.microsoft.com/office/drawing/2014/main" id="{382BCFF6-4C09-4962-B6C8-661AD39408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228600"/>
            <a:ext cx="8686800" cy="6400800"/>
          </a:xfrm>
        </p:spPr>
        <p:txBody>
          <a:bodyPr>
            <a:normAutofit fontScale="47500" lnSpcReduction="20000"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1800"/>
              <a:t>// A simple example of recursion.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/>
              <a:t>class Factorial 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/>
              <a:t>// this is a recursive method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/>
              <a:t>int fact(int n) 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/>
              <a:t>int result;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/>
              <a:t>if(n==1) return 1;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/>
              <a:t>result = </a:t>
            </a:r>
            <a:r>
              <a:rPr lang="en-US" altLang="en-US" sz="1800" b="1">
                <a:solidFill>
                  <a:srgbClr val="FF0066"/>
                </a:solidFill>
              </a:rPr>
              <a:t>fact(n-1) * n;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/>
              <a:t>return result;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/>
              <a:t>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/>
              <a:t>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/>
              <a:t>class Recursion 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/>
              <a:t>public static void main(String args[]) 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/>
              <a:t>Factorial f = new Factorial();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/>
              <a:t>System.out.println("Factorial of 3 is " + f.fact(3));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/>
              <a:t>System.out.println("Factorial of 4 is " + f.fact(4));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/>
              <a:t>System.out.println("Factorial of 5 is " + f.fact(5));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/>
              <a:t>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/>
              <a:t>}</a:t>
            </a:r>
          </a:p>
        </p:txBody>
      </p:sp>
      <p:sp>
        <p:nvSpPr>
          <p:cNvPr id="68612" name="Slide Number Placeholder 3">
            <a:extLst>
              <a:ext uri="{FF2B5EF4-FFF2-40B4-BE49-F238E27FC236}">
                <a16:creationId xmlns:a16="http://schemas.microsoft.com/office/drawing/2014/main" id="{531DCE35-9F88-402B-A207-AB3581E953F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0104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9pPr>
          </a:lstStyle>
          <a:p>
            <a:pPr eaLnBrk="1" hangingPunct="1"/>
            <a:fld id="{9D8FEE4E-06AC-4D30-A016-19CB1181116F}" type="slidenum">
              <a:rPr lang="zh-CN" altLang="en-GB" smtClean="0"/>
              <a:pPr/>
              <a:t>149</a:t>
            </a:fld>
            <a:endParaRPr lang="en-GB" altLang="zh-CN" sz="14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D5BCCE-4955-4264-9EF5-FDBA6B0E5A59}"/>
              </a:ext>
            </a:extLst>
          </p:cNvPr>
          <p:cNvSpPr txBox="1"/>
          <p:nvPr/>
        </p:nvSpPr>
        <p:spPr>
          <a:xfrm>
            <a:off x="4114800" y="1524000"/>
            <a:ext cx="4876800" cy="19383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The output from this program is shown here:</a:t>
            </a:r>
          </a:p>
          <a:p>
            <a:pPr algn="l">
              <a:defRPr/>
            </a:pPr>
            <a:endParaRPr lang="en-US" sz="2000" dirty="0">
              <a:solidFill>
                <a:schemeClr val="accent6">
                  <a:lumMod val="50000"/>
                </a:schemeClr>
              </a:solidFill>
            </a:endParaRPr>
          </a:p>
          <a:p>
            <a:pPr algn="l">
              <a:defRPr/>
            </a:pPr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Factorial of 3 is 6</a:t>
            </a:r>
          </a:p>
          <a:p>
            <a:pPr algn="l">
              <a:defRPr/>
            </a:pPr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Factorial of 4 is 24</a:t>
            </a:r>
          </a:p>
          <a:p>
            <a:pPr algn="l">
              <a:defRPr/>
            </a:pPr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Factorial of 5 is 120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62898-82ED-4DDF-86CE-D2692F5CF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38100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en-US" sz="3200"/>
              <a:t>Creating &amp; compiling java programs</a:t>
            </a:r>
          </a:p>
        </p:txBody>
      </p:sp>
      <p:sp>
        <p:nvSpPr>
          <p:cNvPr id="15363" name="Content Placeholder 4">
            <a:extLst>
              <a:ext uri="{FF2B5EF4-FFF2-40B4-BE49-F238E27FC236}">
                <a16:creationId xmlns:a16="http://schemas.microsoft.com/office/drawing/2014/main" id="{584C8C4D-3E11-4850-936B-EA729B5CDF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57200"/>
            <a:ext cx="9144000" cy="6400800"/>
          </a:xfrm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en-US" altLang="en-US"/>
          </a:p>
        </p:txBody>
      </p:sp>
      <p:sp>
        <p:nvSpPr>
          <p:cNvPr id="6" name="Flowchart: Manual Input 5">
            <a:extLst>
              <a:ext uri="{FF2B5EF4-FFF2-40B4-BE49-F238E27FC236}">
                <a16:creationId xmlns:a16="http://schemas.microsoft.com/office/drawing/2014/main" id="{95AC778E-6516-45D7-A34D-FDD8737F8373}"/>
              </a:ext>
            </a:extLst>
          </p:cNvPr>
          <p:cNvSpPr/>
          <p:nvPr/>
        </p:nvSpPr>
        <p:spPr>
          <a:xfrm>
            <a:off x="2667000" y="381000"/>
            <a:ext cx="2971800" cy="914400"/>
          </a:xfrm>
          <a:prstGeom prst="flowChartManualInp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CC079A-951B-4F62-9098-F45A48FFFB58}"/>
              </a:ext>
            </a:extLst>
          </p:cNvPr>
          <p:cNvSpPr txBox="1"/>
          <p:nvPr/>
        </p:nvSpPr>
        <p:spPr>
          <a:xfrm>
            <a:off x="2667000" y="609600"/>
            <a:ext cx="281940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800" dirty="0">
                <a:latin typeface="+mn-lt"/>
                <a:cs typeface="Arial" charset="0"/>
              </a:rPr>
              <a:t>Text Editor</a:t>
            </a:r>
          </a:p>
        </p:txBody>
      </p:sp>
      <p:sp>
        <p:nvSpPr>
          <p:cNvPr id="8" name="Flowchart: Magnetic Disk 7">
            <a:extLst>
              <a:ext uri="{FF2B5EF4-FFF2-40B4-BE49-F238E27FC236}">
                <a16:creationId xmlns:a16="http://schemas.microsoft.com/office/drawing/2014/main" id="{F516CF42-1C55-46F3-9C1F-2A12E493E181}"/>
              </a:ext>
            </a:extLst>
          </p:cNvPr>
          <p:cNvSpPr/>
          <p:nvPr/>
        </p:nvSpPr>
        <p:spPr>
          <a:xfrm>
            <a:off x="2971800" y="1600200"/>
            <a:ext cx="2362200" cy="1069975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4F60C1-6236-485E-B5EB-B6E3AF92D20B}"/>
              </a:ext>
            </a:extLst>
          </p:cNvPr>
          <p:cNvSpPr txBox="1"/>
          <p:nvPr/>
        </p:nvSpPr>
        <p:spPr>
          <a:xfrm>
            <a:off x="2895600" y="2057400"/>
            <a:ext cx="281940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800" dirty="0">
                <a:latin typeface="+mn-lt"/>
                <a:cs typeface="Arial" charset="0"/>
              </a:rPr>
              <a:t>Java source code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525AD8-83BB-4598-89E8-95BBE51DF69F}"/>
              </a:ext>
            </a:extLst>
          </p:cNvPr>
          <p:cNvSpPr/>
          <p:nvPr/>
        </p:nvSpPr>
        <p:spPr>
          <a:xfrm>
            <a:off x="2286000" y="2895600"/>
            <a:ext cx="42672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6CA81EA-FAF2-478F-A200-B5C4F336A8F5}"/>
              </a:ext>
            </a:extLst>
          </p:cNvPr>
          <p:cNvSpPr txBox="1"/>
          <p:nvPr/>
        </p:nvSpPr>
        <p:spPr>
          <a:xfrm>
            <a:off x="2362200" y="2895600"/>
            <a:ext cx="419100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800" dirty="0">
                <a:latin typeface="+mn-lt"/>
                <a:cs typeface="Arial" charset="0"/>
              </a:rPr>
              <a:t>Compiled java source code</a:t>
            </a:r>
          </a:p>
        </p:txBody>
      </p:sp>
      <p:sp>
        <p:nvSpPr>
          <p:cNvPr id="12" name="Flowchart: Magnetic Disk 11">
            <a:extLst>
              <a:ext uri="{FF2B5EF4-FFF2-40B4-BE49-F238E27FC236}">
                <a16:creationId xmlns:a16="http://schemas.microsoft.com/office/drawing/2014/main" id="{3F0C63F7-96A8-444B-AD8F-EBB443203079}"/>
              </a:ext>
            </a:extLst>
          </p:cNvPr>
          <p:cNvSpPr/>
          <p:nvPr/>
        </p:nvSpPr>
        <p:spPr>
          <a:xfrm>
            <a:off x="2743200" y="3886200"/>
            <a:ext cx="2362200" cy="1069975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BEA376E-9CB9-4EF5-ADEB-544780FC51CF}"/>
              </a:ext>
            </a:extLst>
          </p:cNvPr>
          <p:cNvSpPr txBox="1"/>
          <p:nvPr/>
        </p:nvSpPr>
        <p:spPr>
          <a:xfrm>
            <a:off x="2819400" y="4114800"/>
            <a:ext cx="281940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800" dirty="0">
                <a:latin typeface="+mn-lt"/>
                <a:cs typeface="Arial" charset="0"/>
              </a:rPr>
              <a:t>   byte code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FFB1365-46ED-4826-8A3D-E031CF87BC6C}"/>
              </a:ext>
            </a:extLst>
          </p:cNvPr>
          <p:cNvSpPr txBox="1"/>
          <p:nvPr/>
        </p:nvSpPr>
        <p:spPr>
          <a:xfrm>
            <a:off x="2057400" y="5257800"/>
            <a:ext cx="419100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800" dirty="0">
                <a:latin typeface="+mn-lt"/>
                <a:cs typeface="Arial" charset="0"/>
              </a:rPr>
              <a:t>Run Byte Code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ADF2918-2334-4E4D-BFAE-F74F3D1E9DE9}"/>
              </a:ext>
            </a:extLst>
          </p:cNvPr>
          <p:cNvSpPr/>
          <p:nvPr/>
        </p:nvSpPr>
        <p:spPr>
          <a:xfrm>
            <a:off x="2133600" y="5334000"/>
            <a:ext cx="42672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" name="Flowchart: Data 16">
            <a:extLst>
              <a:ext uri="{FF2B5EF4-FFF2-40B4-BE49-F238E27FC236}">
                <a16:creationId xmlns:a16="http://schemas.microsoft.com/office/drawing/2014/main" id="{C2D990A1-FBAE-44AD-8437-5AA120461006}"/>
              </a:ext>
            </a:extLst>
          </p:cNvPr>
          <p:cNvSpPr/>
          <p:nvPr/>
        </p:nvSpPr>
        <p:spPr>
          <a:xfrm>
            <a:off x="2667000" y="6172200"/>
            <a:ext cx="3124200" cy="536575"/>
          </a:xfrm>
          <a:prstGeom prst="flowChartInputOutp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375" name="TextBox 17">
            <a:extLst>
              <a:ext uri="{FF2B5EF4-FFF2-40B4-BE49-F238E27FC236}">
                <a16:creationId xmlns:a16="http://schemas.microsoft.com/office/drawing/2014/main" id="{46156D76-8F83-4DFC-88CA-60DDD0D6D7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6248400"/>
            <a:ext cx="1981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Display Result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112A641-A463-49D1-8DA4-AC9B6FD8ED47}"/>
              </a:ext>
            </a:extLst>
          </p:cNvPr>
          <p:cNvCxnSpPr>
            <a:stCxn id="6" idx="2"/>
            <a:endCxn id="8" idx="1"/>
          </p:cNvCxnSpPr>
          <p:nvPr/>
        </p:nvCxnSpPr>
        <p:spPr>
          <a:xfrm rot="5400000">
            <a:off x="4000501" y="1447800"/>
            <a:ext cx="304800" cy="31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EB7AAE5-743F-4B46-BD08-D53DF346CC0E}"/>
              </a:ext>
            </a:extLst>
          </p:cNvPr>
          <p:cNvCxnSpPr/>
          <p:nvPr/>
        </p:nvCxnSpPr>
        <p:spPr>
          <a:xfrm rot="5400000">
            <a:off x="4229101" y="2781300"/>
            <a:ext cx="228600" cy="31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04AF3FB-6AB0-4412-81AD-35F0884C80B5}"/>
              </a:ext>
            </a:extLst>
          </p:cNvPr>
          <p:cNvCxnSpPr>
            <a:endCxn id="12" idx="1"/>
          </p:cNvCxnSpPr>
          <p:nvPr/>
        </p:nvCxnSpPr>
        <p:spPr>
          <a:xfrm rot="5400000">
            <a:off x="3714750" y="3638550"/>
            <a:ext cx="457200" cy="381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965BCBB-8F6B-41D1-AF48-F0E6934CBB0A}"/>
              </a:ext>
            </a:extLst>
          </p:cNvPr>
          <p:cNvCxnSpPr/>
          <p:nvPr/>
        </p:nvCxnSpPr>
        <p:spPr>
          <a:xfrm rot="5400000">
            <a:off x="3791744" y="5123656"/>
            <a:ext cx="381000" cy="396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0A4755A-BAB0-4291-B988-0E44EC5EF511}"/>
              </a:ext>
            </a:extLst>
          </p:cNvPr>
          <p:cNvCxnSpPr/>
          <p:nvPr/>
        </p:nvCxnSpPr>
        <p:spPr>
          <a:xfrm rot="5400000">
            <a:off x="3944144" y="5961856"/>
            <a:ext cx="381000" cy="396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2AB6F26-17AD-4D8C-B191-6BE73A36970D}"/>
              </a:ext>
            </a:extLst>
          </p:cNvPr>
          <p:cNvCxnSpPr/>
          <p:nvPr/>
        </p:nvCxnSpPr>
        <p:spPr>
          <a:xfrm>
            <a:off x="3962400" y="3657600"/>
            <a:ext cx="32766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BA818A52-E0C4-428C-B492-7F3C3CEDED5B}"/>
              </a:ext>
            </a:extLst>
          </p:cNvPr>
          <p:cNvCxnSpPr>
            <a:endCxn id="6" idx="3"/>
          </p:cNvCxnSpPr>
          <p:nvPr/>
        </p:nvCxnSpPr>
        <p:spPr>
          <a:xfrm rot="16200000" flipV="1">
            <a:off x="5029200" y="1447800"/>
            <a:ext cx="2819400" cy="160020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07AE1D6-A01C-457B-B93A-DEC55E2C442B}"/>
              </a:ext>
            </a:extLst>
          </p:cNvPr>
          <p:cNvCxnSpPr>
            <a:stCxn id="17" idx="5"/>
          </p:cNvCxnSpPr>
          <p:nvPr/>
        </p:nvCxnSpPr>
        <p:spPr>
          <a:xfrm flipV="1">
            <a:off x="5478463" y="6400800"/>
            <a:ext cx="2598737" cy="396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AECE3DFC-F555-4585-9071-BBED2E27C2E4}"/>
              </a:ext>
            </a:extLst>
          </p:cNvPr>
          <p:cNvCxnSpPr/>
          <p:nvPr/>
        </p:nvCxnSpPr>
        <p:spPr>
          <a:xfrm rot="16200000" flipV="1">
            <a:off x="4914900" y="3238500"/>
            <a:ext cx="5486400" cy="838200"/>
          </a:xfrm>
          <a:prstGeom prst="bentConnector3">
            <a:avLst>
              <a:gd name="adj1" fmla="val 100758"/>
            </a:avLst>
          </a:prstGeom>
          <a:ln>
            <a:solidFill>
              <a:schemeClr val="tx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23DEC306-6AA6-4DAA-A2CE-E307388047FF}"/>
              </a:ext>
            </a:extLst>
          </p:cNvPr>
          <p:cNvSpPr txBox="1"/>
          <p:nvPr/>
        </p:nvSpPr>
        <p:spPr>
          <a:xfrm>
            <a:off x="5181600" y="3733800"/>
            <a:ext cx="25908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dirty="0">
                <a:latin typeface="+mn-lt"/>
                <a:cs typeface="Arial" charset="0"/>
              </a:rPr>
              <a:t>If Compilation Error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66A89D1-890E-4B1C-91B0-69B809C82F65}"/>
              </a:ext>
            </a:extLst>
          </p:cNvPr>
          <p:cNvSpPr txBox="1"/>
          <p:nvPr/>
        </p:nvSpPr>
        <p:spPr>
          <a:xfrm>
            <a:off x="5562600" y="5943600"/>
            <a:ext cx="32004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dirty="0">
                <a:latin typeface="+mn-lt"/>
                <a:cs typeface="Arial" charset="0"/>
              </a:rPr>
              <a:t>If run time Error or logical Error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le 1">
            <a:extLst>
              <a:ext uri="{FF2B5EF4-FFF2-40B4-BE49-F238E27FC236}">
                <a16:creationId xmlns:a16="http://schemas.microsoft.com/office/drawing/2014/main" id="{7014BC9E-9287-42B1-8602-3AF392790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2400"/>
            <a:ext cx="8793163" cy="533400"/>
          </a:xfrm>
        </p:spPr>
        <p:txBody>
          <a:bodyPr/>
          <a:lstStyle/>
          <a:p>
            <a:r>
              <a:rPr lang="en-US" altLang="en-US" b="1" u="sng"/>
              <a:t>Returning Objects</a:t>
            </a:r>
            <a:endParaRPr lang="en-US" altLang="en-US" u="sng"/>
          </a:p>
        </p:txBody>
      </p:sp>
      <p:sp>
        <p:nvSpPr>
          <p:cNvPr id="69635" name="Content Placeholder 2">
            <a:extLst>
              <a:ext uri="{FF2B5EF4-FFF2-40B4-BE49-F238E27FC236}">
                <a16:creationId xmlns:a16="http://schemas.microsoft.com/office/drawing/2014/main" id="{906E7969-1B5A-483E-844E-7D8CAB1B0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838200"/>
            <a:ext cx="8305800" cy="5715000"/>
          </a:xfrm>
        </p:spPr>
        <p:txBody>
          <a:bodyPr>
            <a:normAutofit fontScale="47500" lnSpcReduction="20000"/>
          </a:bodyPr>
          <a:lstStyle/>
          <a:p>
            <a:r>
              <a:rPr lang="en-US" altLang="en-US" sz="1800">
                <a:solidFill>
                  <a:srgbClr val="438E00"/>
                </a:solidFill>
              </a:rPr>
              <a:t>A method can return any type of data, including class types that you create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>
                <a:solidFill>
                  <a:srgbClr val="438E00"/>
                </a:solidFill>
              </a:rPr>
              <a:t>// Returning an object.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>
                <a:solidFill>
                  <a:srgbClr val="438E00"/>
                </a:solidFill>
              </a:rPr>
              <a:t>class Test 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>
                <a:solidFill>
                  <a:srgbClr val="438E00"/>
                </a:solidFill>
              </a:rPr>
              <a:t>int a;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>
                <a:solidFill>
                  <a:srgbClr val="438E00"/>
                </a:solidFill>
              </a:rPr>
              <a:t>Test(int i) 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>
                <a:solidFill>
                  <a:srgbClr val="438E00"/>
                </a:solidFill>
              </a:rPr>
              <a:t>a = i;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>
                <a:solidFill>
                  <a:srgbClr val="438E00"/>
                </a:solidFill>
              </a:rPr>
              <a:t>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>
                <a:solidFill>
                  <a:srgbClr val="438E00"/>
                </a:solidFill>
              </a:rPr>
              <a:t>Test incrByTen() 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 b="1">
                <a:solidFill>
                  <a:srgbClr val="438E00"/>
                </a:solidFill>
              </a:rPr>
              <a:t>Test temp = new Test(a+10);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 b="1">
                <a:solidFill>
                  <a:srgbClr val="438E00"/>
                </a:solidFill>
              </a:rPr>
              <a:t>return temp;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>
                <a:solidFill>
                  <a:srgbClr val="438E00"/>
                </a:solidFill>
              </a:rPr>
              <a:t>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>
                <a:solidFill>
                  <a:srgbClr val="438E00"/>
                </a:solidFill>
              </a:rPr>
              <a:t>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>
                <a:solidFill>
                  <a:srgbClr val="438E00"/>
                </a:solidFill>
              </a:rPr>
              <a:t>class RetOb 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>
                <a:solidFill>
                  <a:srgbClr val="438E00"/>
                </a:solidFill>
              </a:rPr>
              <a:t>public static void main(String args[]) 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>
                <a:solidFill>
                  <a:srgbClr val="438E00"/>
                </a:solidFill>
              </a:rPr>
              <a:t>Test ob1 = new Test(2);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>
                <a:solidFill>
                  <a:srgbClr val="438E00"/>
                </a:solidFill>
              </a:rPr>
              <a:t>Test ob2;</a:t>
            </a:r>
          </a:p>
        </p:txBody>
      </p:sp>
      <p:sp>
        <p:nvSpPr>
          <p:cNvPr id="69636" name="Slide Number Placeholder 3">
            <a:extLst>
              <a:ext uri="{FF2B5EF4-FFF2-40B4-BE49-F238E27FC236}">
                <a16:creationId xmlns:a16="http://schemas.microsoft.com/office/drawing/2014/main" id="{477DC350-9F5F-4E7D-BFD4-146A0CE0DDB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0104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9pPr>
          </a:lstStyle>
          <a:p>
            <a:pPr eaLnBrk="1" hangingPunct="1"/>
            <a:fld id="{9D8FEE4E-06AC-4D30-A016-19CB1181116F}" type="slidenum">
              <a:rPr lang="zh-CN" altLang="en-GB" smtClean="0"/>
              <a:pPr/>
              <a:t>150</a:t>
            </a:fld>
            <a:endParaRPr lang="en-GB" altLang="zh-CN" sz="14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1">
            <a:extLst>
              <a:ext uri="{FF2B5EF4-FFF2-40B4-BE49-F238E27FC236}">
                <a16:creationId xmlns:a16="http://schemas.microsoft.com/office/drawing/2014/main" id="{6D7D918C-6A7E-472B-8A1D-A1A5C9DC4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0659" name="Content Placeholder 2">
            <a:extLst>
              <a:ext uri="{FF2B5EF4-FFF2-40B4-BE49-F238E27FC236}">
                <a16:creationId xmlns:a16="http://schemas.microsoft.com/office/drawing/2014/main" id="{C400564E-6678-4B87-84CB-0609987CB7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9200"/>
            <a:ext cx="8077200" cy="4913313"/>
          </a:xfrm>
        </p:spPr>
        <p:txBody>
          <a:bodyPr>
            <a:normAutofit fontScale="62500" lnSpcReduction="20000"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1800">
                <a:solidFill>
                  <a:srgbClr val="438E00"/>
                </a:solidFill>
              </a:rPr>
              <a:t>ob2 = ob1.incrByTen();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>
                <a:solidFill>
                  <a:srgbClr val="438E00"/>
                </a:solidFill>
              </a:rPr>
              <a:t>System.out.println("ob1.a: " + ob1.a);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>
                <a:solidFill>
                  <a:srgbClr val="438E00"/>
                </a:solidFill>
              </a:rPr>
              <a:t>System.out.println("ob2.a: " + ob2.a);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1800">
              <a:solidFill>
                <a:srgbClr val="438E00"/>
              </a:solidFill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>
                <a:solidFill>
                  <a:srgbClr val="438E00"/>
                </a:solidFill>
              </a:rPr>
              <a:t>ob2 = ob2.incrByTen();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>
                <a:solidFill>
                  <a:srgbClr val="438E00"/>
                </a:solidFill>
              </a:rPr>
              <a:t>System.out.println("ob2.a after second increase: "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>
                <a:solidFill>
                  <a:srgbClr val="438E00"/>
                </a:solidFill>
              </a:rPr>
              <a:t>+ ob2.a);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>
                <a:solidFill>
                  <a:srgbClr val="438E00"/>
                </a:solidFill>
              </a:rPr>
              <a:t>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>
                <a:solidFill>
                  <a:srgbClr val="438E00"/>
                </a:solidFill>
              </a:rPr>
              <a:t>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>
                <a:solidFill>
                  <a:srgbClr val="438E00"/>
                </a:solidFill>
              </a:rPr>
              <a:t>The output generated by this program is shown here: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>
                <a:solidFill>
                  <a:srgbClr val="438E00"/>
                </a:solidFill>
              </a:rPr>
              <a:t>ob1.a: 2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>
                <a:solidFill>
                  <a:srgbClr val="438E00"/>
                </a:solidFill>
              </a:rPr>
              <a:t>ob2.a: 12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>
                <a:solidFill>
                  <a:srgbClr val="438E00"/>
                </a:solidFill>
              </a:rPr>
              <a:t>ob2.a after second increase: 22</a:t>
            </a:r>
          </a:p>
        </p:txBody>
      </p:sp>
      <p:sp>
        <p:nvSpPr>
          <p:cNvPr id="70660" name="Slide Number Placeholder 3">
            <a:extLst>
              <a:ext uri="{FF2B5EF4-FFF2-40B4-BE49-F238E27FC236}">
                <a16:creationId xmlns:a16="http://schemas.microsoft.com/office/drawing/2014/main" id="{8FB167D0-4CEB-403D-B3B7-55B04892ED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0104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9pPr>
          </a:lstStyle>
          <a:p>
            <a:pPr eaLnBrk="1" hangingPunct="1"/>
            <a:fld id="{9D8FEE4E-06AC-4D30-A016-19CB1181116F}" type="slidenum">
              <a:rPr lang="zh-CN" altLang="en-GB" smtClean="0"/>
              <a:pPr/>
              <a:t>151</a:t>
            </a:fld>
            <a:endParaRPr lang="en-GB" altLang="zh-CN" sz="14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>
            <a:extLst>
              <a:ext uri="{FF2B5EF4-FFF2-40B4-BE49-F238E27FC236}">
                <a16:creationId xmlns:a16="http://schemas.microsoft.com/office/drawing/2014/main" id="{5C443E3B-8F53-46A0-8BB3-9418BA34B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u="sng"/>
              <a:t>Access Control</a:t>
            </a:r>
          </a:p>
        </p:txBody>
      </p:sp>
      <p:sp>
        <p:nvSpPr>
          <p:cNvPr id="71683" name="Content Placeholder 2">
            <a:extLst>
              <a:ext uri="{FF2B5EF4-FFF2-40B4-BE49-F238E27FC236}">
                <a16:creationId xmlns:a16="http://schemas.microsoft.com/office/drawing/2014/main" id="{9010FC17-A88A-47B2-8D69-5E0E07BB23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334000"/>
          </a:xfrm>
        </p:spPr>
        <p:txBody>
          <a:bodyPr/>
          <a:lstStyle/>
          <a:p>
            <a:r>
              <a:rPr lang="en-US" altLang="en-US"/>
              <a:t>Access means </a:t>
            </a:r>
            <a:r>
              <a:rPr lang="en-US" altLang="en-US">
                <a:solidFill>
                  <a:srgbClr val="438E00"/>
                </a:solidFill>
              </a:rPr>
              <a:t>visibility</a:t>
            </a:r>
            <a:r>
              <a:rPr lang="en-US" altLang="en-US"/>
              <a:t>, if you do not have access to a class you cannot use any methods or variables of that class.</a:t>
            </a:r>
          </a:p>
          <a:p>
            <a:r>
              <a:rPr lang="en-US" altLang="en-US"/>
              <a:t>Java provide </a:t>
            </a:r>
            <a:r>
              <a:rPr lang="en-US" altLang="en-US">
                <a:solidFill>
                  <a:srgbClr val="438E00"/>
                </a:solidFill>
              </a:rPr>
              <a:t>Access Modifiers </a:t>
            </a:r>
            <a:r>
              <a:rPr lang="en-US" altLang="en-US"/>
              <a:t>to access class.</a:t>
            </a:r>
          </a:p>
          <a:p>
            <a:r>
              <a:rPr lang="en-US" altLang="en-US"/>
              <a:t>There are two </a:t>
            </a:r>
            <a:r>
              <a:rPr lang="en-US" altLang="en-US">
                <a:solidFill>
                  <a:srgbClr val="438E00"/>
                </a:solidFill>
              </a:rPr>
              <a:t>types of modifiers </a:t>
            </a:r>
            <a:r>
              <a:rPr lang="en-US" altLang="en-US"/>
              <a:t>that can be used for class declaration</a:t>
            </a:r>
          </a:p>
          <a:p>
            <a:r>
              <a:rPr lang="en-US" altLang="en-US">
                <a:solidFill>
                  <a:srgbClr val="438E00"/>
                </a:solidFill>
              </a:rPr>
              <a:t>Access Modifiers </a:t>
            </a:r>
            <a:r>
              <a:rPr lang="en-US" altLang="en-US"/>
              <a:t>- </a:t>
            </a:r>
            <a:r>
              <a:rPr lang="en-US" altLang="en-US" i="1"/>
              <a:t>public  </a:t>
            </a:r>
            <a:r>
              <a:rPr lang="en-US" altLang="en-US"/>
              <a:t>and </a:t>
            </a:r>
            <a:r>
              <a:rPr lang="en-US" altLang="en-US" i="1"/>
              <a:t>default (package)</a:t>
            </a:r>
            <a:endParaRPr lang="en-US" altLang="en-US"/>
          </a:p>
          <a:p>
            <a:r>
              <a:rPr lang="en-US" altLang="en-US">
                <a:solidFill>
                  <a:srgbClr val="438E00"/>
                </a:solidFill>
              </a:rPr>
              <a:t>Nonaccess Modifiers </a:t>
            </a:r>
            <a:r>
              <a:rPr lang="en-US" altLang="en-US"/>
              <a:t>- </a:t>
            </a:r>
            <a:r>
              <a:rPr lang="en-US" altLang="en-US" i="1"/>
              <a:t> final</a:t>
            </a:r>
            <a:r>
              <a:rPr lang="en-US" altLang="en-US"/>
              <a:t> and </a:t>
            </a:r>
            <a:r>
              <a:rPr lang="en-US" altLang="en-US" i="1"/>
              <a:t>abstract</a:t>
            </a:r>
            <a:endParaRPr lang="en-US" altLang="en-US"/>
          </a:p>
          <a:p>
            <a:endParaRPr lang="en-US" altLang="en-US"/>
          </a:p>
        </p:txBody>
      </p:sp>
      <p:sp>
        <p:nvSpPr>
          <p:cNvPr id="71684" name="Slide Number Placeholder 3">
            <a:extLst>
              <a:ext uri="{FF2B5EF4-FFF2-40B4-BE49-F238E27FC236}">
                <a16:creationId xmlns:a16="http://schemas.microsoft.com/office/drawing/2014/main" id="{AEABAC13-AF09-425A-9B71-D38AF6C1066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0104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9pPr>
          </a:lstStyle>
          <a:p>
            <a:pPr eaLnBrk="1" hangingPunct="1"/>
            <a:fld id="{9D8FEE4E-06AC-4D30-A016-19CB1181116F}" type="slidenum">
              <a:rPr lang="zh-CN" altLang="en-GB" smtClean="0"/>
              <a:pPr/>
              <a:t>152</a:t>
            </a:fld>
            <a:endParaRPr lang="en-GB" altLang="zh-CN" sz="14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>
            <a:extLst>
              <a:ext uri="{FF2B5EF4-FFF2-40B4-BE49-F238E27FC236}">
                <a16:creationId xmlns:a16="http://schemas.microsoft.com/office/drawing/2014/main" id="{DC33AB75-FAC1-4D84-B09F-DB57B3B115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685800"/>
          </a:xfrm>
        </p:spPr>
        <p:txBody>
          <a:bodyPr/>
          <a:lstStyle/>
          <a:p>
            <a:pPr eaLnBrk="1" hangingPunct="1"/>
            <a:r>
              <a:rPr lang="en-US" altLang="en-US"/>
              <a:t>Access Modifiers</a:t>
            </a:r>
          </a:p>
        </p:txBody>
      </p:sp>
      <p:sp>
        <p:nvSpPr>
          <p:cNvPr id="72707" name="Rectangle 3">
            <a:extLst>
              <a:ext uri="{FF2B5EF4-FFF2-40B4-BE49-F238E27FC236}">
                <a16:creationId xmlns:a16="http://schemas.microsoft.com/office/drawing/2014/main" id="{0D39303D-DE1E-4F4F-B37C-FCEC36D888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5334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/>
              <a:t> </a:t>
            </a:r>
          </a:p>
        </p:txBody>
      </p:sp>
      <p:graphicFrame>
        <p:nvGraphicFramePr>
          <p:cNvPr id="418862" name="Group 46">
            <a:extLst>
              <a:ext uri="{FF2B5EF4-FFF2-40B4-BE49-F238E27FC236}">
                <a16:creationId xmlns:a16="http://schemas.microsoft.com/office/drawing/2014/main" id="{CCD33948-8103-4C60-BD97-53001414E622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1397000"/>
          <a:ext cx="7467600" cy="4836005"/>
        </p:xfrm>
        <a:graphic>
          <a:graphicData uri="http://schemas.openxmlformats.org/drawingml/2006/table">
            <a:tbl>
              <a:tblPr/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2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2285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Access Modifier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Class or member can be referenced by…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285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charset="0"/>
                        </a:rPr>
                        <a:t>public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cs typeface="Times New Roman" charset="0"/>
                        </a:rPr>
                        <a:t>methods of the same class, and methods of other classes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26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charset="0"/>
                        </a:rPr>
                        <a:t>private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cs typeface="Times New Roman" charset="0"/>
                        </a:rPr>
                        <a:t>methods of the same class only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885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charset="0"/>
                        </a:rPr>
                        <a:t>protected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cs typeface="Times New Roman" charset="0"/>
                        </a:rPr>
                        <a:t>methods of the same class, methods of subclasses, and methods of classes in the same package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885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charset="0"/>
                        </a:rPr>
                        <a:t>default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 No access modifier (package access)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cs typeface="Times New Roman" charset="0"/>
                        </a:rPr>
                        <a:t>methods in the same package only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itle 1">
            <a:extLst>
              <a:ext uri="{FF2B5EF4-FFF2-40B4-BE49-F238E27FC236}">
                <a16:creationId xmlns:a16="http://schemas.microsoft.com/office/drawing/2014/main" id="{5799A4F5-2F7B-4231-8ACB-318C53464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3731" name="Content Placeholder 2">
            <a:extLst>
              <a:ext uri="{FF2B5EF4-FFF2-40B4-BE49-F238E27FC236}">
                <a16:creationId xmlns:a16="http://schemas.microsoft.com/office/drawing/2014/main" id="{0F52C13B-D8B3-47C0-AC17-6F79D09115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858000"/>
          </a:xfrm>
        </p:spPr>
        <p:txBody>
          <a:bodyPr>
            <a:normAutofit fontScale="62500" lnSpcReduction="20000"/>
          </a:bodyPr>
          <a:lstStyle/>
          <a:p>
            <a:pPr>
              <a:buFontTx/>
              <a:buNone/>
            </a:pPr>
            <a:r>
              <a:rPr lang="en-US" altLang="en-US" sz="1600">
                <a:solidFill>
                  <a:srgbClr val="FF0000"/>
                </a:solidFill>
              </a:rPr>
              <a:t>default access modifier</a:t>
            </a:r>
          </a:p>
          <a:p>
            <a:pPr>
              <a:buFontTx/>
              <a:buNone/>
            </a:pPr>
            <a:r>
              <a:rPr lang="en-US" altLang="en-US" sz="1400"/>
              <a:t>If you don't use any modifier, it is treated as </a:t>
            </a:r>
            <a:r>
              <a:rPr lang="en-US" altLang="en-US" sz="1400" b="1"/>
              <a:t>default</a:t>
            </a:r>
            <a:r>
              <a:rPr lang="en-US" altLang="en-US" sz="1400"/>
              <a:t> bydefault. The default modifier is accessible only within package.</a:t>
            </a:r>
          </a:p>
          <a:p>
            <a:pPr>
              <a:buFontTx/>
              <a:buNone/>
            </a:pPr>
            <a:r>
              <a:rPr lang="en-US" altLang="en-US" sz="1400"/>
              <a:t>In this example, we have created two packages pack and mypack. We are accessing the A class from outside its package, since A class is not public, so it cannot be accessed from outside the package.</a:t>
            </a:r>
          </a:p>
          <a:p>
            <a:pPr>
              <a:buFontTx/>
              <a:buNone/>
            </a:pPr>
            <a:r>
              <a:rPr lang="en-US" altLang="en-US" sz="1800">
                <a:solidFill>
                  <a:srgbClr val="438E00"/>
                </a:solidFill>
              </a:rPr>
              <a:t>//save by A.java  </a:t>
            </a:r>
          </a:p>
          <a:p>
            <a:pPr>
              <a:buFontTx/>
              <a:buNone/>
            </a:pPr>
            <a:r>
              <a:rPr lang="en-US" altLang="en-US" sz="1800" b="1">
                <a:solidFill>
                  <a:srgbClr val="438E00"/>
                </a:solidFill>
              </a:rPr>
              <a:t>package</a:t>
            </a:r>
            <a:r>
              <a:rPr lang="en-US" altLang="en-US" sz="1800">
                <a:solidFill>
                  <a:srgbClr val="438E00"/>
                </a:solidFill>
              </a:rPr>
              <a:t> pack;  </a:t>
            </a:r>
          </a:p>
          <a:p>
            <a:pPr>
              <a:buFontTx/>
              <a:buNone/>
            </a:pPr>
            <a:r>
              <a:rPr lang="en-US" altLang="en-US" sz="1800" b="1">
                <a:solidFill>
                  <a:srgbClr val="438E00"/>
                </a:solidFill>
              </a:rPr>
              <a:t>class</a:t>
            </a:r>
            <a:r>
              <a:rPr lang="en-US" altLang="en-US" sz="1800">
                <a:solidFill>
                  <a:srgbClr val="438E00"/>
                </a:solidFill>
              </a:rPr>
              <a:t> A{  </a:t>
            </a:r>
          </a:p>
          <a:p>
            <a:pPr>
              <a:buFontTx/>
              <a:buNone/>
            </a:pPr>
            <a:r>
              <a:rPr lang="en-US" altLang="en-US" sz="1800">
                <a:solidFill>
                  <a:srgbClr val="438E00"/>
                </a:solidFill>
              </a:rPr>
              <a:t>  </a:t>
            </a:r>
            <a:r>
              <a:rPr lang="en-US" altLang="en-US" sz="1800" b="1">
                <a:solidFill>
                  <a:srgbClr val="438E00"/>
                </a:solidFill>
              </a:rPr>
              <a:t>void</a:t>
            </a:r>
            <a:r>
              <a:rPr lang="en-US" altLang="en-US" sz="1800">
                <a:solidFill>
                  <a:srgbClr val="438E00"/>
                </a:solidFill>
              </a:rPr>
              <a:t> msg(){System.out.println("Hello");}  </a:t>
            </a:r>
          </a:p>
          <a:p>
            <a:pPr>
              <a:buFontTx/>
              <a:buNone/>
            </a:pPr>
            <a:r>
              <a:rPr lang="en-US" altLang="en-US" sz="1800">
                <a:solidFill>
                  <a:srgbClr val="438E00"/>
                </a:solidFill>
              </a:rPr>
              <a:t>}  </a:t>
            </a:r>
          </a:p>
          <a:p>
            <a:pPr>
              <a:buFontTx/>
              <a:buNone/>
            </a:pPr>
            <a:r>
              <a:rPr lang="en-US" altLang="en-US" sz="1800">
                <a:solidFill>
                  <a:srgbClr val="438E00"/>
                </a:solidFill>
              </a:rPr>
              <a:t>//save by B.java  </a:t>
            </a:r>
          </a:p>
          <a:p>
            <a:pPr>
              <a:buFontTx/>
              <a:buNone/>
            </a:pPr>
            <a:r>
              <a:rPr lang="en-US" altLang="en-US" sz="1800" b="1">
                <a:solidFill>
                  <a:srgbClr val="438E00"/>
                </a:solidFill>
              </a:rPr>
              <a:t>package</a:t>
            </a:r>
            <a:r>
              <a:rPr lang="en-US" altLang="en-US" sz="1800">
                <a:solidFill>
                  <a:srgbClr val="438E00"/>
                </a:solidFill>
              </a:rPr>
              <a:t> mypack;  </a:t>
            </a:r>
          </a:p>
          <a:p>
            <a:pPr>
              <a:buFontTx/>
              <a:buNone/>
            </a:pPr>
            <a:r>
              <a:rPr lang="en-US" altLang="en-US" sz="1800" b="1">
                <a:solidFill>
                  <a:srgbClr val="438E00"/>
                </a:solidFill>
              </a:rPr>
              <a:t>import</a:t>
            </a:r>
            <a:r>
              <a:rPr lang="en-US" altLang="en-US" sz="1800">
                <a:solidFill>
                  <a:srgbClr val="438E00"/>
                </a:solidFill>
              </a:rPr>
              <a:t> pack.*;  </a:t>
            </a:r>
          </a:p>
          <a:p>
            <a:pPr>
              <a:buFontTx/>
              <a:buNone/>
            </a:pPr>
            <a:r>
              <a:rPr lang="en-US" altLang="en-US" sz="1800" b="1">
                <a:solidFill>
                  <a:srgbClr val="438E00"/>
                </a:solidFill>
              </a:rPr>
              <a:t>class</a:t>
            </a:r>
            <a:r>
              <a:rPr lang="en-US" altLang="en-US" sz="1800">
                <a:solidFill>
                  <a:srgbClr val="438E00"/>
                </a:solidFill>
              </a:rPr>
              <a:t> B{  </a:t>
            </a:r>
          </a:p>
          <a:p>
            <a:pPr>
              <a:buFontTx/>
              <a:buNone/>
            </a:pPr>
            <a:r>
              <a:rPr lang="en-US" altLang="en-US" sz="1800">
                <a:solidFill>
                  <a:srgbClr val="438E00"/>
                </a:solidFill>
              </a:rPr>
              <a:t>  </a:t>
            </a:r>
            <a:r>
              <a:rPr lang="en-US" altLang="en-US" sz="1800" b="1">
                <a:solidFill>
                  <a:srgbClr val="438E00"/>
                </a:solidFill>
              </a:rPr>
              <a:t>public</a:t>
            </a:r>
            <a:r>
              <a:rPr lang="en-US" altLang="en-US" sz="1800">
                <a:solidFill>
                  <a:srgbClr val="438E00"/>
                </a:solidFill>
              </a:rPr>
              <a:t> </a:t>
            </a:r>
            <a:r>
              <a:rPr lang="en-US" altLang="en-US" sz="1800" b="1">
                <a:solidFill>
                  <a:srgbClr val="438E00"/>
                </a:solidFill>
              </a:rPr>
              <a:t>static</a:t>
            </a:r>
            <a:r>
              <a:rPr lang="en-US" altLang="en-US" sz="1800">
                <a:solidFill>
                  <a:srgbClr val="438E00"/>
                </a:solidFill>
              </a:rPr>
              <a:t> </a:t>
            </a:r>
            <a:r>
              <a:rPr lang="en-US" altLang="en-US" sz="1800" b="1">
                <a:solidFill>
                  <a:srgbClr val="438E00"/>
                </a:solidFill>
              </a:rPr>
              <a:t>void</a:t>
            </a:r>
            <a:r>
              <a:rPr lang="en-US" altLang="en-US" sz="1800">
                <a:solidFill>
                  <a:srgbClr val="438E00"/>
                </a:solidFill>
              </a:rPr>
              <a:t> main(String args[]){  </a:t>
            </a:r>
          </a:p>
          <a:p>
            <a:pPr>
              <a:buFontTx/>
              <a:buNone/>
            </a:pPr>
            <a:r>
              <a:rPr lang="en-US" altLang="en-US" sz="1800">
                <a:solidFill>
                  <a:srgbClr val="438E00"/>
                </a:solidFill>
              </a:rPr>
              <a:t>   </a:t>
            </a:r>
            <a:r>
              <a:rPr lang="en-US" altLang="en-US" sz="1800" b="1"/>
              <a:t>A obj = new A();//Compile Time Error</a:t>
            </a:r>
            <a:r>
              <a:rPr lang="en-US" altLang="en-US" sz="1800">
                <a:solidFill>
                  <a:srgbClr val="438E00"/>
                </a:solidFill>
              </a:rPr>
              <a:t>  </a:t>
            </a:r>
          </a:p>
          <a:p>
            <a:pPr>
              <a:buFontTx/>
              <a:buNone/>
            </a:pPr>
            <a:r>
              <a:rPr lang="en-US" altLang="en-US" sz="1800">
                <a:solidFill>
                  <a:srgbClr val="438E00"/>
                </a:solidFill>
              </a:rPr>
              <a:t>   obj.msg();//Compile Time Error  </a:t>
            </a:r>
          </a:p>
          <a:p>
            <a:pPr>
              <a:buFontTx/>
              <a:buNone/>
            </a:pPr>
            <a:r>
              <a:rPr lang="en-US" altLang="en-US" sz="1800">
                <a:solidFill>
                  <a:srgbClr val="438E00"/>
                </a:solidFill>
              </a:rPr>
              <a:t>  }  </a:t>
            </a:r>
          </a:p>
          <a:p>
            <a:pPr>
              <a:buFontTx/>
              <a:buNone/>
            </a:pPr>
            <a:r>
              <a:rPr lang="en-US" altLang="en-US" sz="1800">
                <a:solidFill>
                  <a:srgbClr val="438E00"/>
                </a:solidFill>
              </a:rPr>
              <a:t>}  </a:t>
            </a:r>
          </a:p>
          <a:p>
            <a:r>
              <a:rPr lang="en-US" altLang="en-US" sz="1800"/>
              <a:t>In the above example, the scope of class A and its method msg() is default so it cannot be accessed from outside the package.</a:t>
            </a:r>
          </a:p>
        </p:txBody>
      </p:sp>
    </p:spTree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itle 1">
            <a:extLst>
              <a:ext uri="{FF2B5EF4-FFF2-40B4-BE49-F238E27FC236}">
                <a16:creationId xmlns:a16="http://schemas.microsoft.com/office/drawing/2014/main" id="{0E2C44A9-7878-48D9-830D-8229CA260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4755" name="Content Placeholder 2">
            <a:extLst>
              <a:ext uri="{FF2B5EF4-FFF2-40B4-BE49-F238E27FC236}">
                <a16:creationId xmlns:a16="http://schemas.microsoft.com/office/drawing/2014/main" id="{C07E4EE5-DE74-4208-84D6-4DB5AC5192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371600"/>
            <a:ext cx="8763000" cy="4760913"/>
          </a:xfrm>
        </p:spPr>
        <p:txBody>
          <a:bodyPr/>
          <a:lstStyle/>
          <a:p>
            <a:r>
              <a:rPr lang="en-US" altLang="en-US" sz="1800"/>
              <a:t>Quick lookup table to show the access to members permitted by each modifier</a:t>
            </a:r>
          </a:p>
          <a:p>
            <a:endParaRPr lang="en-US" altLang="en-US" sz="1800"/>
          </a:p>
          <a:p>
            <a:endParaRPr lang="en-US" altLang="en-US" sz="1800"/>
          </a:p>
        </p:txBody>
      </p:sp>
      <p:sp>
        <p:nvSpPr>
          <p:cNvPr id="74756" name="Slide Number Placeholder 3">
            <a:extLst>
              <a:ext uri="{FF2B5EF4-FFF2-40B4-BE49-F238E27FC236}">
                <a16:creationId xmlns:a16="http://schemas.microsoft.com/office/drawing/2014/main" id="{4DDF0492-E928-413F-AA58-CDAEF4FE480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0104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9pPr>
          </a:lstStyle>
          <a:p>
            <a:pPr eaLnBrk="1" hangingPunct="1"/>
            <a:fld id="{9D8FEE4E-06AC-4D30-A016-19CB1181116F}" type="slidenum">
              <a:rPr lang="zh-CN" altLang="en-GB" smtClean="0"/>
              <a:pPr/>
              <a:t>155</a:t>
            </a:fld>
            <a:endParaRPr lang="en-GB" altLang="zh-CN" sz="140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69D8063-375F-4461-A928-B79129EBE05D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2057400"/>
          <a:ext cx="7696200" cy="3060700"/>
        </p:xfrm>
        <a:graphic>
          <a:graphicData uri="http://schemas.openxmlformats.org/drawingml/2006/table">
            <a:tbl>
              <a:tblPr/>
              <a:tblGrid>
                <a:gridCol w="1539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8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39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382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39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399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rebuchet MS" pitchFamily="34" charset="0"/>
                          <a:ea typeface="SimSun" pitchFamily="2" charset="-122"/>
                        </a:rPr>
                        <a:t>Modifier</a:t>
                      </a: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rebuchet MS" pitchFamily="34" charset="0"/>
                          <a:ea typeface="SimSun" pitchFamily="2" charset="-122"/>
                        </a:rPr>
                        <a:t>Class</a:t>
                      </a: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rebuchet MS" pitchFamily="34" charset="0"/>
                          <a:ea typeface="SimSun" pitchFamily="2" charset="-122"/>
                        </a:rPr>
                        <a:t>Package</a:t>
                      </a: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rebuchet MS" pitchFamily="34" charset="0"/>
                          <a:ea typeface="SimSun" pitchFamily="2" charset="-122"/>
                        </a:rPr>
                        <a:t>Subclass</a:t>
                      </a:r>
                      <a:b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rebuchet MS" pitchFamily="34" charset="0"/>
                          <a:ea typeface="SimSun" pitchFamily="2" charset="-122"/>
                        </a:rPr>
                      </a:b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rebuchet MS" pitchFamily="34" charset="0"/>
                        <a:ea typeface="SimSun" pitchFamily="2" charset="-122"/>
                      </a:endParaRP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rebuchet MS" pitchFamily="34" charset="0"/>
                          <a:ea typeface="SimSun" pitchFamily="2" charset="-122"/>
                        </a:rPr>
                        <a:t>World</a:t>
                      </a: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36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rebuchet MS" pitchFamily="34" charset="0"/>
                          <a:ea typeface="SimSun" pitchFamily="2" charset="-122"/>
                        </a:rPr>
                        <a:t>public</a:t>
                      </a: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rebuchet MS" pitchFamily="34" charset="0"/>
                          <a:ea typeface="SimSun" pitchFamily="2" charset="-122"/>
                        </a:rPr>
                        <a:t>Y</a:t>
                      </a: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rebuchet MS" pitchFamily="34" charset="0"/>
                          <a:ea typeface="SimSun" pitchFamily="2" charset="-122"/>
                        </a:rPr>
                        <a:t>Y</a:t>
                      </a: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rebuchet MS" pitchFamily="34" charset="0"/>
                          <a:ea typeface="SimSun" pitchFamily="2" charset="-122"/>
                        </a:rPr>
                        <a:t>Y</a:t>
                      </a: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rebuchet MS" pitchFamily="34" charset="0"/>
                          <a:ea typeface="SimSun" pitchFamily="2" charset="-122"/>
                        </a:rPr>
                        <a:t>Y</a:t>
                      </a: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36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rebuchet MS" pitchFamily="34" charset="0"/>
                          <a:ea typeface="SimSun" pitchFamily="2" charset="-122"/>
                        </a:rPr>
                        <a:t>protected</a:t>
                      </a: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rebuchet MS" pitchFamily="34" charset="0"/>
                          <a:ea typeface="SimSun" pitchFamily="2" charset="-122"/>
                        </a:rPr>
                        <a:t>Y</a:t>
                      </a: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rebuchet MS" pitchFamily="34" charset="0"/>
                          <a:ea typeface="SimSun" pitchFamily="2" charset="-122"/>
                        </a:rPr>
                        <a:t>Y</a:t>
                      </a: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rebuchet MS" pitchFamily="34" charset="0"/>
                          <a:ea typeface="SimSun" pitchFamily="2" charset="-122"/>
                        </a:rPr>
                        <a:t>Y</a:t>
                      </a: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rebuchet MS" pitchFamily="34" charset="0"/>
                          <a:ea typeface="SimSun" pitchFamily="2" charset="-122"/>
                        </a:rPr>
                        <a:t>N</a:t>
                      </a: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99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rebuchet MS" pitchFamily="34" charset="0"/>
                          <a:ea typeface="SimSun" pitchFamily="2" charset="-122"/>
                        </a:rPr>
                        <a:t>no modifier (default)</a:t>
                      </a: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rebuchet MS" pitchFamily="34" charset="0"/>
                          <a:ea typeface="SimSun" pitchFamily="2" charset="-122"/>
                        </a:rPr>
                        <a:t>Y</a:t>
                      </a: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rebuchet MS" pitchFamily="34" charset="0"/>
                          <a:ea typeface="SimSun" pitchFamily="2" charset="-122"/>
                        </a:rPr>
                        <a:t>Y</a:t>
                      </a: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rebuchet MS" pitchFamily="34" charset="0"/>
                          <a:ea typeface="SimSun" pitchFamily="2" charset="-122"/>
                        </a:rPr>
                        <a:t>N</a:t>
                      </a: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rebuchet MS" pitchFamily="34" charset="0"/>
                          <a:ea typeface="SimSun" pitchFamily="2" charset="-122"/>
                        </a:rPr>
                        <a:t>N</a:t>
                      </a: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36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rebuchet MS" pitchFamily="34" charset="0"/>
                          <a:ea typeface="SimSun" pitchFamily="2" charset="-122"/>
                        </a:rPr>
                        <a:t>private</a:t>
                      </a: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rebuchet MS" pitchFamily="34" charset="0"/>
                          <a:ea typeface="SimSun" pitchFamily="2" charset="-122"/>
                        </a:rPr>
                        <a:t>Y</a:t>
                      </a: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rebuchet MS" pitchFamily="34" charset="0"/>
                          <a:ea typeface="SimSun" pitchFamily="2" charset="-122"/>
                        </a:rPr>
                        <a:t>N</a:t>
                      </a: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rebuchet MS" pitchFamily="34" charset="0"/>
                          <a:ea typeface="SimSun" pitchFamily="2" charset="-122"/>
                        </a:rPr>
                        <a:t>N</a:t>
                      </a: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rebuchet MS" pitchFamily="34" charset="0"/>
                          <a:ea typeface="SimSun" pitchFamily="2" charset="-122"/>
                        </a:rPr>
                        <a:t>N</a:t>
                      </a: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itle 1">
            <a:extLst>
              <a:ext uri="{FF2B5EF4-FFF2-40B4-BE49-F238E27FC236}">
                <a16:creationId xmlns:a16="http://schemas.microsoft.com/office/drawing/2014/main" id="{FBD8B0D4-4DD7-4FA8-8E19-B089E0E23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2400"/>
            <a:ext cx="8335963" cy="990600"/>
          </a:xfrm>
        </p:spPr>
        <p:txBody>
          <a:bodyPr/>
          <a:lstStyle/>
          <a:p>
            <a:r>
              <a:rPr lang="en-US" altLang="en-US" b="1" u="sng"/>
              <a:t>Understanding static</a:t>
            </a:r>
            <a:endParaRPr lang="en-US" altLang="en-US" u="sng"/>
          </a:p>
        </p:txBody>
      </p:sp>
      <p:sp>
        <p:nvSpPr>
          <p:cNvPr id="75779" name="Content Placeholder 2">
            <a:extLst>
              <a:ext uri="{FF2B5EF4-FFF2-40B4-BE49-F238E27FC236}">
                <a16:creationId xmlns:a16="http://schemas.microsoft.com/office/drawing/2014/main" id="{8F161CDA-06CF-4C12-9E2F-50EB791ED9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219200"/>
            <a:ext cx="8610600" cy="4913313"/>
          </a:xfrm>
        </p:spPr>
        <p:txBody>
          <a:bodyPr/>
          <a:lstStyle/>
          <a:p>
            <a:r>
              <a:rPr lang="en-US" altLang="en-US"/>
              <a:t>The </a:t>
            </a:r>
            <a:r>
              <a:rPr lang="en-US" altLang="en-US" b="1"/>
              <a:t>static keyword</a:t>
            </a:r>
            <a:r>
              <a:rPr lang="en-US" altLang="en-US"/>
              <a:t> in java is used for </a:t>
            </a:r>
            <a:r>
              <a:rPr lang="en-US" altLang="en-US">
                <a:solidFill>
                  <a:srgbClr val="FF0066"/>
                </a:solidFill>
              </a:rPr>
              <a:t>memory management </a:t>
            </a:r>
            <a:r>
              <a:rPr lang="en-US" altLang="en-US"/>
              <a:t>mainly.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/>
              <a:t>The static can be:</a:t>
            </a:r>
          </a:p>
          <a:p>
            <a:r>
              <a:rPr lang="en-US" altLang="en-US">
                <a:solidFill>
                  <a:srgbClr val="FF0066"/>
                </a:solidFill>
              </a:rPr>
              <a:t>variable</a:t>
            </a:r>
            <a:r>
              <a:rPr lang="en-US" altLang="en-US"/>
              <a:t> (also known as class variable)</a:t>
            </a:r>
          </a:p>
          <a:p>
            <a:r>
              <a:rPr lang="en-US" altLang="en-US">
                <a:solidFill>
                  <a:srgbClr val="FF0066"/>
                </a:solidFill>
              </a:rPr>
              <a:t>method</a:t>
            </a:r>
            <a:r>
              <a:rPr lang="en-US" altLang="en-US"/>
              <a:t> (also known as class method)</a:t>
            </a:r>
          </a:p>
          <a:p>
            <a:r>
              <a:rPr lang="en-US" altLang="en-US">
                <a:solidFill>
                  <a:srgbClr val="FF0066"/>
                </a:solidFill>
              </a:rPr>
              <a:t>block</a:t>
            </a:r>
          </a:p>
          <a:p>
            <a:r>
              <a:rPr lang="en-US" altLang="en-US">
                <a:solidFill>
                  <a:srgbClr val="FF0066"/>
                </a:solidFill>
              </a:rPr>
              <a:t>nested class</a:t>
            </a:r>
          </a:p>
          <a:p>
            <a:endParaRPr lang="en-US" altLang="en-US"/>
          </a:p>
        </p:txBody>
      </p:sp>
      <p:sp>
        <p:nvSpPr>
          <p:cNvPr id="75780" name="Slide Number Placeholder 3">
            <a:extLst>
              <a:ext uri="{FF2B5EF4-FFF2-40B4-BE49-F238E27FC236}">
                <a16:creationId xmlns:a16="http://schemas.microsoft.com/office/drawing/2014/main" id="{58327C5A-A64B-42E1-B24B-573995E2A64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0104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9pPr>
          </a:lstStyle>
          <a:p>
            <a:pPr eaLnBrk="1" hangingPunct="1"/>
            <a:fld id="{9D8FEE4E-06AC-4D30-A016-19CB1181116F}" type="slidenum">
              <a:rPr lang="zh-CN" altLang="en-GB" smtClean="0"/>
              <a:pPr/>
              <a:t>156</a:t>
            </a:fld>
            <a:endParaRPr lang="en-GB" altLang="zh-CN" sz="14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itle 1">
            <a:extLst>
              <a:ext uri="{FF2B5EF4-FFF2-40B4-BE49-F238E27FC236}">
                <a16:creationId xmlns:a16="http://schemas.microsoft.com/office/drawing/2014/main" id="{C59DDE65-9D57-4F5B-8636-DAE43C957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6803" name="Content Placeholder 2">
            <a:extLst>
              <a:ext uri="{FF2B5EF4-FFF2-40B4-BE49-F238E27FC236}">
                <a16:creationId xmlns:a16="http://schemas.microsoft.com/office/drawing/2014/main" id="{5E4D63EA-4CC7-4BC3-B024-4B9A1E00E7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52400"/>
            <a:ext cx="8915400" cy="5980113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u="sng">
                <a:solidFill>
                  <a:srgbClr val="FF0066"/>
                </a:solidFill>
              </a:rPr>
              <a:t>1) Java static variable</a:t>
            </a:r>
          </a:p>
          <a:p>
            <a:endParaRPr lang="en-US" altLang="en-US" u="sng">
              <a:solidFill>
                <a:srgbClr val="FF0066"/>
              </a:solidFill>
            </a:endParaRPr>
          </a:p>
          <a:p>
            <a:r>
              <a:rPr lang="en-US" altLang="en-US" sz="2800"/>
              <a:t>If you declare any variable as static, it is known static variable.</a:t>
            </a:r>
          </a:p>
          <a:p>
            <a:r>
              <a:rPr lang="en-US" altLang="en-US" sz="2800"/>
              <a:t>The static variable can be used to refer the </a:t>
            </a:r>
            <a:r>
              <a:rPr lang="en-US" altLang="en-US" sz="2800">
                <a:solidFill>
                  <a:srgbClr val="FF0066"/>
                </a:solidFill>
              </a:rPr>
              <a:t>common property of all objects </a:t>
            </a:r>
            <a:r>
              <a:rPr lang="en-US" altLang="en-US" sz="2800"/>
              <a:t>(that is not unique for each object) e.g. company name of employees,college name of students etc.</a:t>
            </a:r>
          </a:p>
          <a:p>
            <a:r>
              <a:rPr lang="en-US" altLang="en-US" sz="2800"/>
              <a:t>The static variable </a:t>
            </a:r>
            <a:r>
              <a:rPr lang="en-US" altLang="en-US" sz="2800">
                <a:solidFill>
                  <a:srgbClr val="FF0066"/>
                </a:solidFill>
              </a:rPr>
              <a:t>gets memory only once </a:t>
            </a:r>
            <a:r>
              <a:rPr lang="en-US" altLang="en-US" sz="2800"/>
              <a:t>in class area at the time of class loading.</a:t>
            </a:r>
          </a:p>
          <a:p>
            <a:endParaRPr lang="en-US" altLang="en-US"/>
          </a:p>
        </p:txBody>
      </p:sp>
      <p:sp>
        <p:nvSpPr>
          <p:cNvPr id="76804" name="Slide Number Placeholder 3">
            <a:extLst>
              <a:ext uri="{FF2B5EF4-FFF2-40B4-BE49-F238E27FC236}">
                <a16:creationId xmlns:a16="http://schemas.microsoft.com/office/drawing/2014/main" id="{DE9804A2-A1C6-44FE-8C4B-1CC86906E30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0104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9pPr>
          </a:lstStyle>
          <a:p>
            <a:pPr eaLnBrk="1" hangingPunct="1"/>
            <a:fld id="{9D8FEE4E-06AC-4D30-A016-19CB1181116F}" type="slidenum">
              <a:rPr lang="zh-CN" altLang="en-GB" smtClean="0"/>
              <a:pPr/>
              <a:t>157</a:t>
            </a:fld>
            <a:endParaRPr lang="en-GB" altLang="zh-CN" sz="14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itle 1">
            <a:extLst>
              <a:ext uri="{FF2B5EF4-FFF2-40B4-BE49-F238E27FC236}">
                <a16:creationId xmlns:a16="http://schemas.microsoft.com/office/drawing/2014/main" id="{1E95811F-4BA3-403F-A5B6-1C1353B43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7827" name="Content Placeholder 2">
            <a:extLst>
              <a:ext uri="{FF2B5EF4-FFF2-40B4-BE49-F238E27FC236}">
                <a16:creationId xmlns:a16="http://schemas.microsoft.com/office/drawing/2014/main" id="{AA8D6039-CCD5-4F73-AFA2-03DAE141E9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28600"/>
            <a:ext cx="8915400" cy="5903913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u="sng">
                <a:solidFill>
                  <a:srgbClr val="FF0066"/>
                </a:solidFill>
              </a:rPr>
              <a:t>2) Java static method</a:t>
            </a:r>
          </a:p>
          <a:p>
            <a:r>
              <a:rPr lang="en-US" altLang="en-US" sz="2400"/>
              <a:t>If you apply static keyword with any method, it is known as static method.</a:t>
            </a:r>
          </a:p>
          <a:p>
            <a:r>
              <a:rPr lang="en-US" altLang="en-US" sz="2400"/>
              <a:t>A static method </a:t>
            </a:r>
            <a:r>
              <a:rPr lang="en-US" altLang="en-US" sz="2400">
                <a:solidFill>
                  <a:srgbClr val="FF0066"/>
                </a:solidFill>
              </a:rPr>
              <a:t>belongs to the class rather than object </a:t>
            </a:r>
            <a:r>
              <a:rPr lang="en-US" altLang="en-US" sz="2400"/>
              <a:t>of a class.</a:t>
            </a:r>
          </a:p>
          <a:p>
            <a:r>
              <a:rPr lang="en-US" altLang="en-US" sz="2400"/>
              <a:t>A static method </a:t>
            </a:r>
            <a:r>
              <a:rPr lang="en-US" altLang="en-US" sz="2400">
                <a:solidFill>
                  <a:srgbClr val="FF0066"/>
                </a:solidFill>
              </a:rPr>
              <a:t>can be invoked without the need </a:t>
            </a:r>
            <a:r>
              <a:rPr lang="en-US" altLang="en-US" sz="2400"/>
              <a:t>for creating an instance of a class(</a:t>
            </a:r>
            <a:r>
              <a:rPr lang="en-US" altLang="en-US" sz="2400">
                <a:solidFill>
                  <a:srgbClr val="FF0066"/>
                </a:solidFill>
              </a:rPr>
              <a:t>object).</a:t>
            </a:r>
          </a:p>
          <a:p>
            <a:r>
              <a:rPr lang="en-US" altLang="en-US" sz="2400"/>
              <a:t>static method </a:t>
            </a:r>
            <a:r>
              <a:rPr lang="en-US" altLang="en-US" sz="2400">
                <a:solidFill>
                  <a:srgbClr val="FF0066"/>
                </a:solidFill>
              </a:rPr>
              <a:t>can access static data member </a:t>
            </a:r>
            <a:r>
              <a:rPr lang="en-US" altLang="en-US" sz="2400"/>
              <a:t>and can change the value of it.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 u="sng">
                <a:solidFill>
                  <a:srgbClr val="FF0066"/>
                </a:solidFill>
              </a:rPr>
              <a:t>Restrictions for static method</a:t>
            </a:r>
          </a:p>
          <a:p>
            <a:r>
              <a:rPr lang="en-US" altLang="en-US" sz="2400"/>
              <a:t>There are </a:t>
            </a:r>
            <a:r>
              <a:rPr lang="en-US" altLang="en-US" sz="2400">
                <a:solidFill>
                  <a:srgbClr val="FF0066"/>
                </a:solidFill>
              </a:rPr>
              <a:t>two main restrictions </a:t>
            </a:r>
            <a:r>
              <a:rPr lang="en-US" altLang="en-US" sz="2400"/>
              <a:t>for the static method.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/>
              <a:t>    They are: The static method </a:t>
            </a:r>
            <a:r>
              <a:rPr lang="en-US" altLang="en-US" sz="2400">
                <a:solidFill>
                  <a:srgbClr val="FF0066"/>
                </a:solidFill>
              </a:rPr>
              <a:t>can not use non static data </a:t>
            </a:r>
            <a:r>
              <a:rPr lang="en-US" altLang="en-US" sz="2400"/>
              <a:t>member or call non-static method directly.</a:t>
            </a:r>
          </a:p>
          <a:p>
            <a:r>
              <a:rPr lang="en-US" altLang="en-US" sz="2400">
                <a:solidFill>
                  <a:srgbClr val="FF0066"/>
                </a:solidFill>
              </a:rPr>
              <a:t>this and super cannot be used </a:t>
            </a:r>
            <a:r>
              <a:rPr lang="en-US" altLang="en-US" sz="2400"/>
              <a:t>in static context.</a:t>
            </a:r>
          </a:p>
          <a:p>
            <a:endParaRPr lang="en-US" altLang="en-US"/>
          </a:p>
          <a:p>
            <a:endParaRPr lang="en-US" altLang="en-US"/>
          </a:p>
        </p:txBody>
      </p:sp>
      <p:sp>
        <p:nvSpPr>
          <p:cNvPr id="77828" name="Slide Number Placeholder 3">
            <a:extLst>
              <a:ext uri="{FF2B5EF4-FFF2-40B4-BE49-F238E27FC236}">
                <a16:creationId xmlns:a16="http://schemas.microsoft.com/office/drawing/2014/main" id="{1ADECDAF-D42F-44EE-AAC1-9FD73E4733B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0104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9pPr>
          </a:lstStyle>
          <a:p>
            <a:pPr eaLnBrk="1" hangingPunct="1"/>
            <a:fld id="{9D8FEE4E-06AC-4D30-A016-19CB1181116F}" type="slidenum">
              <a:rPr lang="zh-CN" altLang="en-GB" smtClean="0"/>
              <a:pPr/>
              <a:t>158</a:t>
            </a:fld>
            <a:endParaRPr lang="en-GB" altLang="zh-CN" sz="14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1">
            <a:extLst>
              <a:ext uri="{FF2B5EF4-FFF2-40B4-BE49-F238E27FC236}">
                <a16:creationId xmlns:a16="http://schemas.microsoft.com/office/drawing/2014/main" id="{A9F6C520-9848-45B6-BBB5-9D43A9046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8851" name="Content Placeholder 2">
            <a:extLst>
              <a:ext uri="{FF2B5EF4-FFF2-40B4-BE49-F238E27FC236}">
                <a16:creationId xmlns:a16="http://schemas.microsoft.com/office/drawing/2014/main" id="{3BD9D10B-EA29-4EDB-B6A1-C25332CDA4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52400"/>
            <a:ext cx="8763000" cy="6705600"/>
          </a:xfrm>
        </p:spPr>
        <p:txBody>
          <a:bodyPr>
            <a:normAutofit fontScale="55000" lnSpcReduction="20000"/>
          </a:bodyPr>
          <a:lstStyle/>
          <a:p>
            <a:r>
              <a:rPr lang="en-US" altLang="en-US"/>
              <a:t>3) Java static block</a:t>
            </a:r>
          </a:p>
          <a:p>
            <a:endParaRPr lang="en-US" altLang="en-US" sz="2000"/>
          </a:p>
          <a:p>
            <a:r>
              <a:rPr lang="en-US" altLang="en-US" sz="2000"/>
              <a:t>Is used to initialize the static data member.</a:t>
            </a:r>
          </a:p>
          <a:p>
            <a:r>
              <a:rPr lang="en-US" altLang="en-US" sz="2000"/>
              <a:t>It is </a:t>
            </a:r>
            <a:r>
              <a:rPr lang="en-US" altLang="en-US" sz="2000">
                <a:solidFill>
                  <a:srgbClr val="FF0000"/>
                </a:solidFill>
              </a:rPr>
              <a:t>executed</a:t>
            </a:r>
            <a:r>
              <a:rPr lang="en-US" altLang="en-US" sz="2000"/>
              <a:t> </a:t>
            </a:r>
            <a:r>
              <a:rPr lang="en-US" altLang="en-US" sz="2000">
                <a:solidFill>
                  <a:srgbClr val="FFC000"/>
                </a:solidFill>
              </a:rPr>
              <a:t>before main </a:t>
            </a:r>
            <a:r>
              <a:rPr lang="en-US" altLang="en-US" sz="2000"/>
              <a:t>method at the time of class loading.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2000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/>
              <a:t>Example of static block</a:t>
            </a:r>
          </a:p>
          <a:p>
            <a:endParaRPr lang="en-US" altLang="en-US" sz="2000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 b="1"/>
              <a:t>class</a:t>
            </a:r>
            <a:r>
              <a:rPr lang="en-US" altLang="en-US" sz="2400"/>
              <a:t> A2{  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/>
              <a:t>  </a:t>
            </a:r>
            <a:r>
              <a:rPr lang="en-US" altLang="en-US" sz="2400" b="1"/>
              <a:t>static</a:t>
            </a:r>
            <a:r>
              <a:rPr lang="en-US" altLang="en-US" sz="2400"/>
              <a:t>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/>
              <a:t>System.out.println("static block is invoked");}  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/>
              <a:t>  </a:t>
            </a:r>
            <a:r>
              <a:rPr lang="en-US" altLang="en-US" sz="2400" b="1"/>
              <a:t>public</a:t>
            </a:r>
            <a:r>
              <a:rPr lang="en-US" altLang="en-US" sz="2400"/>
              <a:t> </a:t>
            </a:r>
            <a:r>
              <a:rPr lang="en-US" altLang="en-US" sz="2400" b="1"/>
              <a:t>static</a:t>
            </a:r>
            <a:r>
              <a:rPr lang="en-US" altLang="en-US" sz="2400"/>
              <a:t> </a:t>
            </a:r>
            <a:r>
              <a:rPr lang="en-US" altLang="en-US" sz="2400" b="1"/>
              <a:t>void</a:t>
            </a:r>
            <a:r>
              <a:rPr lang="en-US" altLang="en-US" sz="2400"/>
              <a:t> main(String args[]){  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/>
              <a:t>   System.out.println("Hello main");  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/>
              <a:t>  }  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/>
              <a:t>}  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/>
              <a:t>Output: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/>
              <a:t>static block is invoked Hello main</a:t>
            </a:r>
          </a:p>
          <a:p>
            <a:endParaRPr lang="en-US" altLang="en-US"/>
          </a:p>
        </p:txBody>
      </p:sp>
      <p:sp>
        <p:nvSpPr>
          <p:cNvPr id="78852" name="Slide Number Placeholder 3">
            <a:extLst>
              <a:ext uri="{FF2B5EF4-FFF2-40B4-BE49-F238E27FC236}">
                <a16:creationId xmlns:a16="http://schemas.microsoft.com/office/drawing/2014/main" id="{5FEB8620-57AD-4075-A738-A928B9A5C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0104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9pPr>
          </a:lstStyle>
          <a:p>
            <a:pPr eaLnBrk="1" hangingPunct="1"/>
            <a:fld id="{9D8FEE4E-06AC-4D30-A016-19CB1181116F}" type="slidenum">
              <a:rPr lang="zh-CN" altLang="en-GB" smtClean="0"/>
              <a:pPr/>
              <a:t>159</a:t>
            </a:fld>
            <a:endParaRPr lang="en-GB" altLang="zh-CN" sz="14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1AA93-32BC-42CB-901B-B26F77C4B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686800" cy="533400"/>
          </a:xfrm>
        </p:spPr>
        <p:txBody>
          <a:bodyPr/>
          <a:lstStyle/>
          <a:p>
            <a:pPr algn="l"/>
            <a:r>
              <a:rPr lang="en-US" altLang="en-US" sz="3200"/>
              <a:t>Implementing java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70E1B2-3072-4D41-A2C7-6000DBF112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33400"/>
            <a:ext cx="9144000" cy="6324600"/>
          </a:xfrm>
        </p:spPr>
        <p:txBody>
          <a:bodyPr>
            <a:normAutofit fontScale="70000" lnSpcReduction="20000"/>
          </a:bodyPr>
          <a:lstStyle/>
          <a:p>
            <a:pPr>
              <a:buFont typeface="Wingdings" pitchFamily="2" charset="2"/>
              <a:buChar char="ü"/>
              <a:defRPr/>
            </a:pPr>
            <a:r>
              <a:rPr lang="en-US" sz="2400" dirty="0"/>
              <a:t>Implementation of java includes series of steps, they include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400" dirty="0"/>
              <a:t>Creating  the program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400" dirty="0"/>
              <a:t>Compiling the program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400" dirty="0"/>
              <a:t>Running the program</a:t>
            </a:r>
          </a:p>
          <a:p>
            <a:pPr marL="457200" indent="-457200">
              <a:buFont typeface="Arial" charset="0"/>
              <a:buNone/>
              <a:defRPr/>
            </a:pPr>
            <a:r>
              <a:rPr lang="en-US" sz="2400" b="1" dirty="0"/>
              <a:t>Creating the program:</a:t>
            </a:r>
          </a:p>
          <a:p>
            <a:pPr marL="457200" indent="-457200">
              <a:buFont typeface="Wingdings" pitchFamily="2" charset="2"/>
              <a:buChar char="ü"/>
              <a:defRPr/>
            </a:pPr>
            <a:r>
              <a:rPr lang="en-US" sz="2400" dirty="0"/>
              <a:t>We can create a java program using any text editor like MS-Word, Notepad etc.</a:t>
            </a:r>
          </a:p>
          <a:p>
            <a:pPr marL="457200" indent="-457200">
              <a:buFont typeface="Wingdings" pitchFamily="2" charset="2"/>
              <a:buChar char="ü"/>
              <a:defRPr/>
            </a:pPr>
            <a:r>
              <a:rPr lang="en-US" sz="2400" dirty="0"/>
              <a:t>Save the java program as file with extension java.</a:t>
            </a:r>
          </a:p>
          <a:p>
            <a:pPr marL="457200" indent="-457200">
              <a:buFont typeface="Wingdings" pitchFamily="2" charset="2"/>
              <a:buChar char="ü"/>
              <a:defRPr/>
            </a:pPr>
            <a:r>
              <a:rPr lang="en-US" sz="2400" dirty="0"/>
              <a:t>For : test.java</a:t>
            </a:r>
          </a:p>
          <a:p>
            <a:pPr marL="457200" indent="-457200">
              <a:buFont typeface="Arial" charset="0"/>
              <a:buNone/>
              <a:defRPr/>
            </a:pPr>
            <a:r>
              <a:rPr lang="en-US" sz="2400" b="1" dirty="0"/>
              <a:t>Compiling the program:</a:t>
            </a:r>
          </a:p>
          <a:p>
            <a:pPr marL="457200" indent="-457200">
              <a:buFont typeface="Wingdings" pitchFamily="2" charset="2"/>
              <a:buChar char="ü"/>
              <a:defRPr/>
            </a:pPr>
            <a:r>
              <a:rPr lang="en-US" sz="2400" dirty="0"/>
              <a:t>To compile the java program at the command prompt.</a:t>
            </a:r>
          </a:p>
          <a:p>
            <a:pPr marL="457200" indent="-457200">
              <a:buFont typeface="Wingdings" pitchFamily="2" charset="2"/>
              <a:buChar char="ü"/>
              <a:defRPr/>
            </a:pPr>
            <a:r>
              <a:rPr lang="en-US" sz="2400" dirty="0"/>
              <a:t>To set the command prompt for the absolute path of a file.</a:t>
            </a:r>
          </a:p>
          <a:p>
            <a:pPr marL="457200" indent="-457200">
              <a:buFont typeface="Wingdings" pitchFamily="2" charset="2"/>
              <a:buChar char="ü"/>
              <a:defRPr/>
            </a:pPr>
            <a:r>
              <a:rPr lang="en-US" sz="2400" dirty="0"/>
              <a:t>General syntax for compiling the file is</a:t>
            </a:r>
          </a:p>
          <a:p>
            <a:pPr marL="457200" indent="-457200">
              <a:buFont typeface="Wingdings" pitchFamily="2" charset="2"/>
              <a:buChar char="ü"/>
              <a:defRPr/>
            </a:pPr>
            <a:r>
              <a:rPr lang="en-US" sz="2400" dirty="0"/>
              <a:t>D:\sample&gt;</a:t>
            </a:r>
            <a:r>
              <a:rPr lang="en-US" sz="2400" dirty="0" err="1"/>
              <a:t>javac</a:t>
            </a:r>
            <a:r>
              <a:rPr lang="en-US" sz="2400" dirty="0"/>
              <a:t> test.java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itle 1">
            <a:extLst>
              <a:ext uri="{FF2B5EF4-FFF2-40B4-BE49-F238E27FC236}">
                <a16:creationId xmlns:a16="http://schemas.microsoft.com/office/drawing/2014/main" id="{634902FC-1AC3-4098-824D-AD76F50207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/>
          <a:lstStyle/>
          <a:p>
            <a:r>
              <a:rPr lang="en-US" altLang="en-US" b="1" u="sng"/>
              <a:t>Introducing final</a:t>
            </a:r>
            <a:endParaRPr lang="en-US" altLang="en-US"/>
          </a:p>
        </p:txBody>
      </p:sp>
      <p:sp>
        <p:nvSpPr>
          <p:cNvPr id="79875" name="Slide Number Placeholder 2">
            <a:extLst>
              <a:ext uri="{FF2B5EF4-FFF2-40B4-BE49-F238E27FC236}">
                <a16:creationId xmlns:a16="http://schemas.microsoft.com/office/drawing/2014/main" id="{F5AA33F0-71EA-4C0A-980B-F2D610ED0B6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eaLnBrk="1" hangingPunct="1"/>
            <a:fld id="{EF1BB68F-D2E3-489C-B8AE-793E647C7775}" type="slidenum">
              <a:rPr lang="zh-CN" altLang="en-GB" sz="1400">
                <a:solidFill>
                  <a:schemeClr val="bg2"/>
                </a:solidFill>
              </a:rPr>
              <a:pPr eaLnBrk="1" hangingPunct="1"/>
              <a:t>160</a:t>
            </a:fld>
            <a:endParaRPr lang="en-GB" altLang="zh-CN" sz="1400"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 advTm="1000"/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>
            <a:extLst>
              <a:ext uri="{FF2B5EF4-FFF2-40B4-BE49-F238E27FC236}">
                <a16:creationId xmlns:a16="http://schemas.microsoft.com/office/drawing/2014/main" id="{930A89E0-69F8-4667-8F1F-C7CC27190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u="sng"/>
              <a:t>Introducing final</a:t>
            </a:r>
            <a:endParaRPr lang="en-US" altLang="en-US" u="sng"/>
          </a:p>
        </p:txBody>
      </p:sp>
      <p:sp>
        <p:nvSpPr>
          <p:cNvPr id="80899" name="Content Placeholder 2">
            <a:extLst>
              <a:ext uri="{FF2B5EF4-FFF2-40B4-BE49-F238E27FC236}">
                <a16:creationId xmlns:a16="http://schemas.microsoft.com/office/drawing/2014/main" id="{CD6E6B0A-5E8A-4835-8BCB-7379A5D819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066800"/>
            <a:ext cx="8534400" cy="5562600"/>
          </a:xfrm>
        </p:spPr>
        <p:txBody>
          <a:bodyPr>
            <a:normAutofit fontScale="85000" lnSpcReduction="20000"/>
          </a:bodyPr>
          <a:lstStyle/>
          <a:p>
            <a:r>
              <a:rPr lang="en-US" altLang="en-US" sz="2400"/>
              <a:t>A field can be declared as </a:t>
            </a:r>
            <a:r>
              <a:rPr lang="en-US" altLang="en-US" sz="2400" b="1"/>
              <a:t>final,</a:t>
            </a:r>
            <a:r>
              <a:rPr lang="en-US" altLang="en-US" sz="2400"/>
              <a:t> prevents its contents from being modified.</a:t>
            </a:r>
          </a:p>
          <a:p>
            <a:r>
              <a:rPr lang="en-US" altLang="en-US" sz="2400"/>
              <a:t>The </a:t>
            </a:r>
            <a:r>
              <a:rPr lang="en-US" altLang="en-US" sz="2400" b="1"/>
              <a:t>final keyword</a:t>
            </a:r>
            <a:r>
              <a:rPr lang="en-US" altLang="en-US" sz="2400"/>
              <a:t> in java is used to restrict the user. The java final keyword can be used in many context. Final can be: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/>
              <a:t>         1.variable(</a:t>
            </a:r>
            <a:r>
              <a:rPr lang="en-US" altLang="en-US" sz="2400">
                <a:solidFill>
                  <a:srgbClr val="FF0000"/>
                </a:solidFill>
              </a:rPr>
              <a:t>cannot change the value</a:t>
            </a:r>
            <a:r>
              <a:rPr lang="en-US" altLang="en-US" sz="2400"/>
              <a:t>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/>
              <a:t>         2.method( </a:t>
            </a:r>
            <a:r>
              <a:rPr lang="en-US" altLang="en-US" sz="2400">
                <a:solidFill>
                  <a:srgbClr val="FF0000"/>
                </a:solidFill>
              </a:rPr>
              <a:t>you cannot override it</a:t>
            </a:r>
            <a:r>
              <a:rPr lang="en-US" altLang="en-US" sz="2400"/>
              <a:t>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/>
              <a:t>         3.class( </a:t>
            </a:r>
            <a:r>
              <a:rPr lang="en-US" altLang="en-US" sz="2400">
                <a:solidFill>
                  <a:srgbClr val="FF0000"/>
                </a:solidFill>
              </a:rPr>
              <a:t>you cannot extend it</a:t>
            </a:r>
            <a:r>
              <a:rPr lang="en-US" altLang="en-US" sz="2400"/>
              <a:t>)</a:t>
            </a:r>
          </a:p>
          <a:p>
            <a:endParaRPr lang="en-US" altLang="en-US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/>
              <a:t>final int FILE_NEW = 1;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/>
              <a:t>final int FILE_OPEN = 2;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/>
              <a:t>final int FILE_SAVE = 3;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/>
              <a:t>final int FILE_SAVEAS = 4;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/>
              <a:t>final int FILE_QUIT = 5;</a:t>
            </a:r>
          </a:p>
        </p:txBody>
      </p:sp>
      <p:sp>
        <p:nvSpPr>
          <p:cNvPr id="80900" name="Slide Number Placeholder 3">
            <a:extLst>
              <a:ext uri="{FF2B5EF4-FFF2-40B4-BE49-F238E27FC236}">
                <a16:creationId xmlns:a16="http://schemas.microsoft.com/office/drawing/2014/main" id="{BF4B9C84-78DB-4F87-B39F-510ABCA3DE3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0104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9pPr>
          </a:lstStyle>
          <a:p>
            <a:pPr eaLnBrk="1" hangingPunct="1"/>
            <a:fld id="{9D8FEE4E-06AC-4D30-A016-19CB1181116F}" type="slidenum">
              <a:rPr lang="zh-CN" altLang="en-GB" smtClean="0"/>
              <a:pPr/>
              <a:t>161</a:t>
            </a:fld>
            <a:endParaRPr lang="en-GB" altLang="zh-CN" sz="14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itle 1">
            <a:extLst>
              <a:ext uri="{FF2B5EF4-FFF2-40B4-BE49-F238E27FC236}">
                <a16:creationId xmlns:a16="http://schemas.microsoft.com/office/drawing/2014/main" id="{C17C49EA-8AD8-4C91-A093-842CBAA82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2400"/>
            <a:ext cx="8793163" cy="457200"/>
          </a:xfrm>
        </p:spPr>
        <p:txBody>
          <a:bodyPr>
            <a:normAutofit fontScale="90000"/>
          </a:bodyPr>
          <a:lstStyle/>
          <a:p>
            <a:r>
              <a:rPr lang="en-US" altLang="en-US" sz="3200" b="1"/>
              <a:t>Introducing Nested and Inner Classes</a:t>
            </a:r>
            <a:endParaRPr lang="en-US" altLang="en-US" sz="3200"/>
          </a:p>
        </p:txBody>
      </p:sp>
      <p:sp>
        <p:nvSpPr>
          <p:cNvPr id="81923" name="Content Placeholder 2">
            <a:extLst>
              <a:ext uri="{FF2B5EF4-FFF2-40B4-BE49-F238E27FC236}">
                <a16:creationId xmlns:a16="http://schemas.microsoft.com/office/drawing/2014/main" id="{4BFA2122-8D36-4A7F-9E5F-B418482D6D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609600"/>
            <a:ext cx="8610600" cy="6019800"/>
          </a:xfrm>
        </p:spPr>
        <p:txBody>
          <a:bodyPr>
            <a:normAutofit fontScale="40000" lnSpcReduction="20000"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1800"/>
              <a:t>// Demonstrate an inner class.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/>
              <a:t>class Outer 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/>
              <a:t>int outer_x = 100;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/>
              <a:t>void test() 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/>
              <a:t>Inner inner = new Inner();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/>
              <a:t>inner.display();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/>
              <a:t>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/>
              <a:t>       // this is an inner class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/>
              <a:t>       class Inner 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/>
              <a:t>       void display() 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/>
              <a:t>        System.out.println("display: outer_x = " + outer_x);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/>
              <a:t>}  }  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/>
              <a:t>class InnerClassDemo 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/>
              <a:t>public static void main(String args[]) 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/>
              <a:t>Outer outer = new Outer();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/>
              <a:t>outer.test();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/>
              <a:t>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/>
              <a:t>}</a:t>
            </a:r>
          </a:p>
        </p:txBody>
      </p:sp>
      <p:sp>
        <p:nvSpPr>
          <p:cNvPr id="81924" name="Slide Number Placeholder 3">
            <a:extLst>
              <a:ext uri="{FF2B5EF4-FFF2-40B4-BE49-F238E27FC236}">
                <a16:creationId xmlns:a16="http://schemas.microsoft.com/office/drawing/2014/main" id="{0995F398-C984-4408-8C3E-43E1A7DD837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0104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9pPr>
          </a:lstStyle>
          <a:p>
            <a:pPr eaLnBrk="1" hangingPunct="1"/>
            <a:fld id="{9D8FEE4E-06AC-4D30-A016-19CB1181116F}" type="slidenum">
              <a:rPr lang="zh-CN" altLang="en-GB" smtClean="0"/>
              <a:pPr/>
              <a:t>162</a:t>
            </a:fld>
            <a:endParaRPr lang="en-GB" altLang="zh-CN" sz="14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itle 1">
            <a:extLst>
              <a:ext uri="{FF2B5EF4-FFF2-40B4-BE49-F238E27FC236}">
                <a16:creationId xmlns:a16="http://schemas.microsoft.com/office/drawing/2014/main" id="{5E3C9C56-010E-4E65-A4BB-46F4EB1D78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/>
          <a:lstStyle/>
          <a:p>
            <a:r>
              <a:rPr lang="en-US" altLang="en-US" b="1" u="sng"/>
              <a:t>Exploring the String Class</a:t>
            </a:r>
            <a:endParaRPr lang="en-US" altLang="en-US"/>
          </a:p>
        </p:txBody>
      </p:sp>
      <p:sp>
        <p:nvSpPr>
          <p:cNvPr id="82947" name="Slide Number Placeholder 2">
            <a:extLst>
              <a:ext uri="{FF2B5EF4-FFF2-40B4-BE49-F238E27FC236}">
                <a16:creationId xmlns:a16="http://schemas.microsoft.com/office/drawing/2014/main" id="{9BFC1AA0-1F8F-44EE-9644-7C4DCE4F97D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eaLnBrk="1" hangingPunct="1"/>
            <a:fld id="{8A82FAC5-227F-4371-8EF8-C20D7151F247}" type="slidenum">
              <a:rPr lang="zh-CN" altLang="en-GB" sz="1400">
                <a:solidFill>
                  <a:schemeClr val="bg2"/>
                </a:solidFill>
              </a:rPr>
              <a:pPr eaLnBrk="1" hangingPunct="1"/>
              <a:t>163</a:t>
            </a:fld>
            <a:endParaRPr lang="en-GB" altLang="zh-CN" sz="1400"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 advTm="1000"/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itle 1">
            <a:extLst>
              <a:ext uri="{FF2B5EF4-FFF2-40B4-BE49-F238E27FC236}">
                <a16:creationId xmlns:a16="http://schemas.microsoft.com/office/drawing/2014/main" id="{3147D47B-C416-4792-A5B2-B9BF92E17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2400"/>
            <a:ext cx="8793163" cy="609600"/>
          </a:xfrm>
        </p:spPr>
        <p:txBody>
          <a:bodyPr/>
          <a:lstStyle/>
          <a:p>
            <a:r>
              <a:rPr lang="en-US" altLang="en-US" sz="3600" b="1" u="sng"/>
              <a:t>Exploring the String Class</a:t>
            </a:r>
            <a:endParaRPr lang="en-US" altLang="en-US" sz="3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B3359-19E8-4A48-8656-29C2F1D82A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838200"/>
            <a:ext cx="8534400" cy="5638800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defRPr/>
            </a:pP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Java does not support String type, it is not a simple type .</a:t>
            </a:r>
          </a:p>
          <a:p>
            <a:pPr eaLnBrk="1" hangingPunct="1">
              <a:defRPr/>
            </a:pP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String is </a:t>
            </a:r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an array of </a:t>
            </a:r>
            <a:r>
              <a:rPr lang="en-US" sz="28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characters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.It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is under the package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java.lang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.*; </a:t>
            </a:r>
          </a:p>
          <a:p>
            <a:pPr eaLnBrk="1" hangingPunct="1">
              <a:defRPr/>
            </a:pP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 java </a:t>
            </a:r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String is an “Object”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  <a:p>
            <a:pPr eaLnBrk="1" hangingPunct="1">
              <a:defRPr/>
            </a:pP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Strings in java are </a:t>
            </a:r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immutable</a:t>
            </a:r>
          </a:p>
          <a:p>
            <a:pPr eaLnBrk="1" hangingPunct="1">
              <a:defRPr/>
            </a:pP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Once created they cannot be altered and hence any alterations will lead to creation of new string object</a:t>
            </a:r>
          </a:p>
          <a:p>
            <a:pPr eaLnBrk="1" hangingPunct="1">
              <a:defRPr/>
            </a:pP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String is </a:t>
            </a:r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thread safe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It can not be used by two threads simultaneously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Note: 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Object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is the super class for all classes in java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83972" name="Slide Number Placeholder 3">
            <a:extLst>
              <a:ext uri="{FF2B5EF4-FFF2-40B4-BE49-F238E27FC236}">
                <a16:creationId xmlns:a16="http://schemas.microsoft.com/office/drawing/2014/main" id="{ED283832-B0F2-41AC-9DA9-6B40086D28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0104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9pPr>
          </a:lstStyle>
          <a:p>
            <a:pPr eaLnBrk="1" hangingPunct="1"/>
            <a:fld id="{9D8FEE4E-06AC-4D30-A016-19CB1181116F}" type="slidenum">
              <a:rPr lang="zh-CN" altLang="en-GB" smtClean="0"/>
              <a:pPr/>
              <a:t>164</a:t>
            </a:fld>
            <a:endParaRPr lang="en-GB" altLang="zh-CN" sz="14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itle 1">
            <a:extLst>
              <a:ext uri="{FF2B5EF4-FFF2-40B4-BE49-F238E27FC236}">
                <a16:creationId xmlns:a16="http://schemas.microsoft.com/office/drawing/2014/main" id="{269A5FF6-154C-4673-AA37-E902B59E3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84995" name="Content Placeholder 2">
            <a:extLst>
              <a:ext uri="{FF2B5EF4-FFF2-40B4-BE49-F238E27FC236}">
                <a16:creationId xmlns:a16="http://schemas.microsoft.com/office/drawing/2014/main" id="{9E3FCEA8-FA52-4255-9B32-C891320FD2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914400"/>
            <a:ext cx="8534400" cy="5218113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en-US" sz="2400"/>
              <a:t>String s1 = “Example”</a:t>
            </a:r>
          </a:p>
          <a:p>
            <a:pPr eaLnBrk="1" hangingPunct="1"/>
            <a:r>
              <a:rPr lang="en-US" altLang="en-US" sz="2400"/>
              <a:t>String s2 = </a:t>
            </a:r>
            <a:r>
              <a:rPr lang="en-US" altLang="en-US" sz="2400">
                <a:solidFill>
                  <a:srgbClr val="00B050"/>
                </a:solidFill>
              </a:rPr>
              <a:t>new</a:t>
            </a:r>
            <a:r>
              <a:rPr lang="en-US" altLang="en-US" sz="2400"/>
              <a:t> String(“Example”)</a:t>
            </a:r>
          </a:p>
          <a:p>
            <a:pPr eaLnBrk="1" hangingPunct="1"/>
            <a:r>
              <a:rPr lang="en-US" altLang="en-US" sz="2400"/>
              <a:t>String s3 = “Example”</a:t>
            </a:r>
          </a:p>
          <a:p>
            <a:pPr eaLnBrk="1" hangingPunct="1"/>
            <a:r>
              <a:rPr lang="en-US" altLang="en-US" sz="2400"/>
              <a:t>The difference between the three statements is that, </a:t>
            </a:r>
            <a:r>
              <a:rPr lang="en-US" altLang="en-US" sz="2400">
                <a:solidFill>
                  <a:srgbClr val="00B050"/>
                </a:solidFill>
              </a:rPr>
              <a:t>s1 and s3 are pointing to the same memory location</a:t>
            </a:r>
            <a:r>
              <a:rPr lang="en-US" altLang="en-US" sz="2400">
                <a:solidFill>
                  <a:schemeClr val="accent2"/>
                </a:solidFill>
              </a:rPr>
              <a:t> </a:t>
            </a:r>
            <a:r>
              <a:rPr lang="en-US" altLang="en-US" sz="2400"/>
              <a:t>i.e. the </a:t>
            </a:r>
            <a:r>
              <a:rPr lang="en-US" altLang="en-US" sz="2400" b="1">
                <a:solidFill>
                  <a:srgbClr val="00B050"/>
                </a:solidFill>
              </a:rPr>
              <a:t>string pool </a:t>
            </a:r>
            <a:r>
              <a:rPr lang="en-US" altLang="en-US" sz="2400"/>
              <a:t>. s2 is pointing to a memory location on the heap.</a:t>
            </a:r>
          </a:p>
          <a:p>
            <a:pPr eaLnBrk="1" hangingPunct="1"/>
            <a:r>
              <a:rPr lang="en-US" altLang="en-US" sz="2400"/>
              <a:t>Using a new operator creates a memory location </a:t>
            </a:r>
            <a:r>
              <a:rPr lang="en-US" altLang="en-US" sz="2400">
                <a:solidFill>
                  <a:srgbClr val="00B050"/>
                </a:solidFill>
              </a:rPr>
              <a:t>on the heap.</a:t>
            </a:r>
          </a:p>
          <a:p>
            <a:pPr eaLnBrk="1" hangingPunct="1"/>
            <a:r>
              <a:rPr lang="en-US" altLang="en-US" sz="2400"/>
              <a:t>Concatenating s1 and s3 leads to creation of a new string in the pool.</a:t>
            </a:r>
          </a:p>
          <a:p>
            <a:endParaRPr lang="en-US" altLang="en-US"/>
          </a:p>
        </p:txBody>
      </p:sp>
      <p:sp>
        <p:nvSpPr>
          <p:cNvPr id="84996" name="Slide Number Placeholder 3">
            <a:extLst>
              <a:ext uri="{FF2B5EF4-FFF2-40B4-BE49-F238E27FC236}">
                <a16:creationId xmlns:a16="http://schemas.microsoft.com/office/drawing/2014/main" id="{37CFBD69-F036-4334-83E4-87358B33CB7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0104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9pPr>
          </a:lstStyle>
          <a:p>
            <a:pPr eaLnBrk="1" hangingPunct="1"/>
            <a:fld id="{9D8FEE4E-06AC-4D30-A016-19CB1181116F}" type="slidenum">
              <a:rPr lang="zh-CN" altLang="en-GB" smtClean="0"/>
              <a:pPr/>
              <a:t>165</a:t>
            </a:fld>
            <a:endParaRPr lang="en-GB" altLang="zh-CN" sz="14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itle 1">
            <a:extLst>
              <a:ext uri="{FF2B5EF4-FFF2-40B4-BE49-F238E27FC236}">
                <a16:creationId xmlns:a16="http://schemas.microsoft.com/office/drawing/2014/main" id="{7BBA38E1-16CF-4521-BBFD-C764150AE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2400"/>
            <a:ext cx="8793163" cy="685800"/>
          </a:xfrm>
        </p:spPr>
        <p:txBody>
          <a:bodyPr/>
          <a:lstStyle/>
          <a:p>
            <a:r>
              <a:rPr lang="en-US" altLang="en-US"/>
              <a:t>StringBuffer</a:t>
            </a:r>
          </a:p>
        </p:txBody>
      </p:sp>
      <p:sp>
        <p:nvSpPr>
          <p:cNvPr id="86019" name="Content Placeholder 2">
            <a:extLst>
              <a:ext uri="{FF2B5EF4-FFF2-40B4-BE49-F238E27FC236}">
                <a16:creationId xmlns:a16="http://schemas.microsoft.com/office/drawing/2014/main" id="{6E07593F-AE9F-4602-AB00-0FDEAE6719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914400"/>
            <a:ext cx="8534400" cy="5638800"/>
          </a:xfrm>
        </p:spPr>
        <p:txBody>
          <a:bodyPr>
            <a:normAutofit fontScale="62500" lnSpcReduction="20000"/>
          </a:bodyPr>
          <a:lstStyle/>
          <a:p>
            <a:r>
              <a:rPr lang="en-US" altLang="en-US" sz="2400"/>
              <a:t>A StringBuffer is like a String, but </a:t>
            </a:r>
            <a:r>
              <a:rPr lang="en-US" altLang="en-US" sz="2400">
                <a:solidFill>
                  <a:srgbClr val="00B050"/>
                </a:solidFill>
              </a:rPr>
              <a:t>can be modified</a:t>
            </a:r>
            <a:r>
              <a:rPr lang="en-US" altLang="en-US"/>
              <a:t>.</a:t>
            </a:r>
          </a:p>
          <a:p>
            <a:r>
              <a:rPr lang="en-US" altLang="en-US" sz="2400"/>
              <a:t>The length and content of the StringBuffer sequence can be changed through certain method calls.</a:t>
            </a:r>
          </a:p>
          <a:p>
            <a:r>
              <a:rPr lang="en-US" altLang="en-US" sz="2400"/>
              <a:t>StringBuffer </a:t>
            </a:r>
            <a:r>
              <a:rPr lang="en-US" altLang="en-US" sz="2400">
                <a:solidFill>
                  <a:srgbClr val="00B050"/>
                </a:solidFill>
              </a:rPr>
              <a:t>can not be </a:t>
            </a:r>
            <a:r>
              <a:rPr lang="en-US" altLang="en-US" sz="2400"/>
              <a:t>used by two threads simultaneously.</a:t>
            </a:r>
          </a:p>
          <a:p>
            <a:r>
              <a:rPr lang="en-US" altLang="en-US" sz="2400"/>
              <a:t>StringBuffer defines three constructors:</a:t>
            </a:r>
          </a:p>
          <a:p>
            <a:pPr lvl="1"/>
            <a:r>
              <a:rPr lang="en-US" altLang="en-US" sz="2000"/>
              <a:t>StringBuffer(), StringBuffer(int size), StringBuffer(String str)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1800"/>
              <a:t>public class mybuffers{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1800"/>
              <a:t>	public static void main(String args[]){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1800"/>
              <a:t>		StringBuffer buffer =  new StringBuffer(“Hi”);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1800"/>
              <a:t>		buffer.append(“Bye”);	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1800"/>
              <a:t>		System.out.println(buffer);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1800"/>
              <a:t>	}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1800"/>
              <a:t>}</a:t>
            </a:r>
          </a:p>
          <a:p>
            <a:pPr eaLnBrk="1" hangingPunct="1"/>
            <a:r>
              <a:rPr lang="en-US" altLang="en-US" sz="1800"/>
              <a:t>This program appends the string Bye to Hi and prints it to the screen.</a:t>
            </a:r>
          </a:p>
          <a:p>
            <a:endParaRPr lang="en-US" altLang="en-US"/>
          </a:p>
        </p:txBody>
      </p:sp>
      <p:sp>
        <p:nvSpPr>
          <p:cNvPr id="86020" name="Slide Number Placeholder 3">
            <a:extLst>
              <a:ext uri="{FF2B5EF4-FFF2-40B4-BE49-F238E27FC236}">
                <a16:creationId xmlns:a16="http://schemas.microsoft.com/office/drawing/2014/main" id="{48566F03-F897-45A1-B02F-572CEE35F35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0104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9pPr>
          </a:lstStyle>
          <a:p>
            <a:pPr eaLnBrk="1" hangingPunct="1"/>
            <a:fld id="{9D8FEE4E-06AC-4D30-A016-19CB1181116F}" type="slidenum">
              <a:rPr lang="zh-CN" altLang="en-GB" smtClean="0"/>
              <a:pPr/>
              <a:t>166</a:t>
            </a:fld>
            <a:endParaRPr lang="en-GB" altLang="zh-CN" sz="14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Title 1">
            <a:extLst>
              <a:ext uri="{FF2B5EF4-FFF2-40B4-BE49-F238E27FC236}">
                <a16:creationId xmlns:a16="http://schemas.microsoft.com/office/drawing/2014/main" id="{8B98A405-681D-4F82-8917-749B457FB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StringBuilder</a:t>
            </a:r>
          </a:p>
        </p:txBody>
      </p:sp>
      <p:sp>
        <p:nvSpPr>
          <p:cNvPr id="87043" name="Content Placeholder 2">
            <a:extLst>
              <a:ext uri="{FF2B5EF4-FFF2-40B4-BE49-F238E27FC236}">
                <a16:creationId xmlns:a16="http://schemas.microsoft.com/office/drawing/2014/main" id="{6CD623D6-E320-4E83-AA15-5328A92899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066800"/>
            <a:ext cx="8534400" cy="5065713"/>
          </a:xfrm>
        </p:spPr>
        <p:txBody>
          <a:bodyPr/>
          <a:lstStyle/>
          <a:p>
            <a:pPr eaLnBrk="1" hangingPunct="1"/>
            <a:r>
              <a:rPr lang="en-US" altLang="en-US" sz="2800"/>
              <a:t>StringBuilder is </a:t>
            </a:r>
            <a:r>
              <a:rPr lang="en-US" altLang="en-US" sz="2800">
                <a:solidFill>
                  <a:srgbClr val="00B050"/>
                </a:solidFill>
              </a:rPr>
              <a:t>same as the StringBuffer </a:t>
            </a:r>
            <a:r>
              <a:rPr lang="en-US" altLang="en-US" sz="2800"/>
              <a:t>, that is it stores the object in heap and it can also be modified . </a:t>
            </a:r>
          </a:p>
          <a:p>
            <a:pPr eaLnBrk="1" hangingPunct="1"/>
            <a:r>
              <a:rPr lang="en-US" altLang="en-US" sz="2800"/>
              <a:t>The main </a:t>
            </a:r>
            <a:r>
              <a:rPr lang="en-US" altLang="en-US" sz="2800">
                <a:solidFill>
                  <a:srgbClr val="00B050"/>
                </a:solidFill>
              </a:rPr>
              <a:t>difference</a:t>
            </a:r>
            <a:r>
              <a:rPr lang="en-US" altLang="en-US" sz="2800"/>
              <a:t> between the StringBuffer and StringBuilder is that StringBuilder is  </a:t>
            </a:r>
            <a:r>
              <a:rPr lang="en-US" altLang="en-US" sz="2800">
                <a:solidFill>
                  <a:srgbClr val="00B050"/>
                </a:solidFill>
              </a:rPr>
              <a:t>not thread safe .</a:t>
            </a:r>
          </a:p>
          <a:p>
            <a:pPr eaLnBrk="1" hangingPunct="1"/>
            <a:r>
              <a:rPr lang="en-US" altLang="en-US" sz="2800"/>
              <a:t>The StringBuilder class is </a:t>
            </a:r>
            <a:r>
              <a:rPr lang="en-US" altLang="en-US" sz="2800">
                <a:solidFill>
                  <a:srgbClr val="00B050"/>
                </a:solidFill>
              </a:rPr>
              <a:t>not synchronized </a:t>
            </a:r>
          </a:p>
          <a:p>
            <a:pPr eaLnBrk="1" hangingPunct="1"/>
            <a:r>
              <a:rPr lang="en-US" altLang="en-US" sz="2800"/>
              <a:t>StringBuilder is </a:t>
            </a:r>
            <a:r>
              <a:rPr lang="en-US" altLang="en-US" sz="2800">
                <a:solidFill>
                  <a:srgbClr val="00B050"/>
                </a:solidFill>
              </a:rPr>
              <a:t>fast</a:t>
            </a:r>
            <a:r>
              <a:rPr lang="en-US" altLang="en-US" sz="2800"/>
              <a:t> as it is not thread safe .</a:t>
            </a:r>
          </a:p>
          <a:p>
            <a:pPr eaLnBrk="1" hangingPunct="1"/>
            <a:r>
              <a:rPr lang="en-US" altLang="en-US" sz="2800"/>
              <a:t>StringBuilder  allow two threads to </a:t>
            </a:r>
            <a:r>
              <a:rPr lang="en-US" altLang="en-US" sz="2800">
                <a:solidFill>
                  <a:srgbClr val="00B050"/>
                </a:solidFill>
              </a:rPr>
              <a:t>simultaneously access the same method.</a:t>
            </a:r>
          </a:p>
        </p:txBody>
      </p:sp>
      <p:sp>
        <p:nvSpPr>
          <p:cNvPr id="87044" name="Slide Number Placeholder 3">
            <a:extLst>
              <a:ext uri="{FF2B5EF4-FFF2-40B4-BE49-F238E27FC236}">
                <a16:creationId xmlns:a16="http://schemas.microsoft.com/office/drawing/2014/main" id="{F22E7588-0912-4427-B6DD-9C36177F26D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0104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9pPr>
          </a:lstStyle>
          <a:p>
            <a:pPr eaLnBrk="1" hangingPunct="1"/>
            <a:fld id="{9D8FEE4E-06AC-4D30-A016-19CB1181116F}" type="slidenum">
              <a:rPr lang="zh-CN" altLang="en-GB" smtClean="0"/>
              <a:pPr/>
              <a:t>167</a:t>
            </a:fld>
            <a:endParaRPr lang="en-GB" altLang="zh-CN" sz="14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itle 1">
            <a:extLst>
              <a:ext uri="{FF2B5EF4-FFF2-40B4-BE49-F238E27FC236}">
                <a16:creationId xmlns:a16="http://schemas.microsoft.com/office/drawing/2014/main" id="{7C852FEB-A014-4536-A781-ADD666068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88067" name="Content Placeholder 2">
            <a:extLst>
              <a:ext uri="{FF2B5EF4-FFF2-40B4-BE49-F238E27FC236}">
                <a16:creationId xmlns:a16="http://schemas.microsoft.com/office/drawing/2014/main" id="{0412AA17-3520-4856-A16F-3719DA9A24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990600"/>
            <a:ext cx="8610600" cy="5141913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2800"/>
              <a:t>class StringBuilderExample{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/>
              <a:t>public static void main(String args[]){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 b="1"/>
              <a:t>StringBuilder</a:t>
            </a:r>
            <a:r>
              <a:rPr lang="en-US" altLang="en-US" sz="2800"/>
              <a:t> sb=new </a:t>
            </a:r>
            <a:r>
              <a:rPr lang="en-US" altLang="en-US" sz="2800" b="1"/>
              <a:t>StringBuilder</a:t>
            </a:r>
            <a:r>
              <a:rPr lang="en-US" altLang="en-US" sz="2800"/>
              <a:t>("Hello ");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/>
              <a:t>sb.append("</a:t>
            </a:r>
            <a:r>
              <a:rPr lang="en-US" altLang="en-US" sz="2800" b="1"/>
              <a:t>Java</a:t>
            </a:r>
            <a:r>
              <a:rPr lang="en-US" altLang="en-US" sz="2800"/>
              <a:t>");//now original string is changed.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/>
              <a:t>System.out.println(sb);//prints Hello </a:t>
            </a:r>
            <a:r>
              <a:rPr lang="en-US" altLang="en-US" sz="2800" b="1"/>
              <a:t>Java</a:t>
            </a:r>
            <a:r>
              <a:rPr lang="en-US" altLang="en-US" sz="2800"/>
              <a:t>.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/>
              <a:t>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/>
              <a:t>}</a:t>
            </a:r>
          </a:p>
          <a:p>
            <a:endParaRPr lang="en-US" altLang="en-US"/>
          </a:p>
        </p:txBody>
      </p:sp>
      <p:sp>
        <p:nvSpPr>
          <p:cNvPr id="88068" name="Slide Number Placeholder 3">
            <a:extLst>
              <a:ext uri="{FF2B5EF4-FFF2-40B4-BE49-F238E27FC236}">
                <a16:creationId xmlns:a16="http://schemas.microsoft.com/office/drawing/2014/main" id="{F714BF63-9282-4F35-A22E-F10C4905037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0104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9pPr>
          </a:lstStyle>
          <a:p>
            <a:pPr eaLnBrk="1" hangingPunct="1"/>
            <a:fld id="{9D8FEE4E-06AC-4D30-A016-19CB1181116F}" type="slidenum">
              <a:rPr lang="zh-CN" altLang="en-GB" smtClean="0"/>
              <a:pPr/>
              <a:t>168</a:t>
            </a:fld>
            <a:endParaRPr lang="en-GB" altLang="zh-CN" sz="14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itle 1">
            <a:extLst>
              <a:ext uri="{FF2B5EF4-FFF2-40B4-BE49-F238E27FC236}">
                <a16:creationId xmlns:a16="http://schemas.microsoft.com/office/drawing/2014/main" id="{45CC4AC3-0527-446F-B3E0-1DCBDF5C2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2400"/>
            <a:ext cx="8793163" cy="533400"/>
          </a:xfrm>
        </p:spPr>
        <p:txBody>
          <a:bodyPr/>
          <a:lstStyle/>
          <a:p>
            <a:endParaRPr lang="en-US" altLang="en-US" u="sng"/>
          </a:p>
        </p:txBody>
      </p:sp>
      <p:sp>
        <p:nvSpPr>
          <p:cNvPr id="89091" name="Content Placeholder 2">
            <a:extLst>
              <a:ext uri="{FF2B5EF4-FFF2-40B4-BE49-F238E27FC236}">
                <a16:creationId xmlns:a16="http://schemas.microsoft.com/office/drawing/2014/main" id="{BF3D4A1B-69CB-4365-B77D-68AEDF2989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52400"/>
            <a:ext cx="8534400" cy="6248400"/>
          </a:xfrm>
        </p:spPr>
        <p:txBody>
          <a:bodyPr>
            <a:normAutofit fontScale="62500" lnSpcReduction="20000"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2000"/>
              <a:t>// Demonstrating Strings.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/>
              <a:t>class StringDemo 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/>
              <a:t>public static void main(String args[]) 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/>
              <a:t>String strOb1 = "First String";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/>
              <a:t>String strOb2 = "Second String";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/>
              <a:t>String strOb3 = strOb1 + " and " + strOb2;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/>
              <a:t>System.out.println(strOb1);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/>
              <a:t>System.out.println(strOb2);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/>
              <a:t>System.out.println(strOb3);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/>
              <a:t>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/>
              <a:t>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/>
              <a:t>The output produced by this program is shown here: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/>
              <a:t>First String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/>
              <a:t>Second String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/>
              <a:t>First String and Second String</a:t>
            </a:r>
          </a:p>
        </p:txBody>
      </p:sp>
      <p:sp>
        <p:nvSpPr>
          <p:cNvPr id="89092" name="Slide Number Placeholder 3">
            <a:extLst>
              <a:ext uri="{FF2B5EF4-FFF2-40B4-BE49-F238E27FC236}">
                <a16:creationId xmlns:a16="http://schemas.microsoft.com/office/drawing/2014/main" id="{93349811-D882-409F-8DC9-684BF0F9778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0104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9pPr>
          </a:lstStyle>
          <a:p>
            <a:pPr eaLnBrk="1" hangingPunct="1"/>
            <a:fld id="{9D8FEE4E-06AC-4D30-A016-19CB1181116F}" type="slidenum">
              <a:rPr lang="zh-CN" altLang="en-GB" smtClean="0"/>
              <a:pPr/>
              <a:t>169</a:t>
            </a:fld>
            <a:endParaRPr lang="en-GB" altLang="zh-CN" sz="14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12205-A5D9-447A-B622-CC001377F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686800" cy="533400"/>
          </a:xfrm>
        </p:spPr>
        <p:txBody>
          <a:bodyPr/>
          <a:lstStyle/>
          <a:p>
            <a:pPr algn="l"/>
            <a:r>
              <a:rPr lang="en-US" altLang="en-US" sz="3200" b="1"/>
              <a:t>Implementing Java Program….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349DC-619D-4C6C-8879-3D4EBF8AA7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33400"/>
            <a:ext cx="9144000" cy="6324600"/>
          </a:xfrm>
        </p:spPr>
        <p:txBody>
          <a:bodyPr>
            <a:normAutofit fontScale="62500" lnSpcReduction="2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en-US" sz="2400"/>
              <a:t>If the program successfully compiled, java compiler creates </a:t>
            </a:r>
            <a:r>
              <a:rPr lang="en-US" altLang="en-US" sz="2400" b="1" u="sng"/>
              <a:t>class file </a:t>
            </a:r>
            <a:r>
              <a:rPr lang="en-US" altLang="en-US" sz="2400"/>
              <a:t>that conation bytecode of the program.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US" sz="2400"/>
              <a:t>The compiler automatically names the bytecode file as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US" sz="2400"/>
              <a:t>       &lt;class-name&gt; . class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US" sz="2400"/>
              <a:t>For every class in java program, one class file is created.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US" sz="2400"/>
              <a:t>The number of class files for a program is depends on number of classes exists.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b="1"/>
              <a:t>Running the program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US" sz="2400"/>
              <a:t>The selection of executing tool is depends type of the program.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US" sz="2400"/>
              <a:t>we need to use the java interpreter to run a stand-alone-application programs.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US" sz="2400"/>
              <a:t>the general syntax for running a program is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US" sz="2400" b="1"/>
              <a:t>java  &lt;name of the class file&gt;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US" sz="2400" b="1"/>
              <a:t>Specify name of the class file, which exists with main() method.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altLang="en-US" sz="2400" b="1"/>
          </a:p>
          <a:p>
            <a:pPr>
              <a:buFont typeface="Arial" panose="020B0604020202020204" pitchFamily="34" charset="0"/>
              <a:buNone/>
            </a:pPr>
            <a:r>
              <a:rPr lang="en-US" altLang="en-US" sz="2400" b="1"/>
              <a:t> 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400"/>
              <a:t>  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7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2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7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2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7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2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Title 1">
            <a:extLst>
              <a:ext uri="{FF2B5EF4-FFF2-40B4-BE49-F238E27FC236}">
                <a16:creationId xmlns:a16="http://schemas.microsoft.com/office/drawing/2014/main" id="{24814F83-DA9F-4661-9A44-0C84AFB81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90115" name="Content Placeholder 2">
            <a:extLst>
              <a:ext uri="{FF2B5EF4-FFF2-40B4-BE49-F238E27FC236}">
                <a16:creationId xmlns:a16="http://schemas.microsoft.com/office/drawing/2014/main" id="{D10820EC-324B-4CAE-AC28-F63DC94EAB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0"/>
            <a:ext cx="8534400" cy="6858000"/>
          </a:xfrm>
        </p:spPr>
        <p:txBody>
          <a:bodyPr>
            <a:normAutofit fontScale="25000" lnSpcReduction="20000"/>
          </a:bodyPr>
          <a:lstStyle/>
          <a:p>
            <a:pPr>
              <a:buFont typeface="Wingdings" panose="05000000000000000000" pitchFamily="2" charset="2"/>
              <a:buNone/>
            </a:pPr>
            <a:endParaRPr lang="en-US" altLang="en-US" sz="1400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400"/>
              <a:t>// Demonstrating some String methods.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400"/>
              <a:t>class StringDemo2 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400"/>
              <a:t>public static void main(String args[]) 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400"/>
              <a:t>String strOb1 = "First String";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400"/>
              <a:t>String strOb2 = "Second String";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400"/>
              <a:t>String strOb3 = strOb1;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400"/>
              <a:t>System.out.println("Length of strOb1: " +</a:t>
            </a:r>
            <a:r>
              <a:rPr lang="en-US" altLang="en-US" sz="1400">
                <a:solidFill>
                  <a:srgbClr val="FF0066"/>
                </a:solidFill>
              </a:rPr>
              <a:t>strOb1.length());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400"/>
              <a:t>System.out.println("Char at index 3 in strOb1: " +</a:t>
            </a:r>
            <a:r>
              <a:rPr lang="en-US" altLang="en-US" sz="1400">
                <a:solidFill>
                  <a:srgbClr val="FF0066"/>
                </a:solidFill>
              </a:rPr>
              <a:t>strOb1.charAt(3));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400">
                <a:solidFill>
                  <a:srgbClr val="FF0066"/>
                </a:solidFill>
              </a:rPr>
              <a:t>if(strOb1.equals(strOb2))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400"/>
              <a:t>System.out.println("strOb1 == strOb2");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400"/>
              <a:t>else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400"/>
              <a:t>System.out.println("strOb1 != strOb2");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400">
                <a:solidFill>
                  <a:srgbClr val="FF0066"/>
                </a:solidFill>
              </a:rPr>
              <a:t>if(strOb1.equals(strOb3))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400"/>
              <a:t>System.out.println("strOb1 == strOb3");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400"/>
              <a:t>else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400"/>
              <a:t>System.out.println("strOb1 != strOb3");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400"/>
              <a:t>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400"/>
              <a:t>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400"/>
              <a:t>This program generates the following output: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400"/>
              <a:t>Length of strOb1: 12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400"/>
              <a:t>Char at index 3 in strOb1: s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400"/>
              <a:t>strOb1 != strOb2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400"/>
              <a:t>strOb1 == strOb3</a:t>
            </a:r>
          </a:p>
        </p:txBody>
      </p:sp>
      <p:sp>
        <p:nvSpPr>
          <p:cNvPr id="90116" name="Slide Number Placeholder 3">
            <a:extLst>
              <a:ext uri="{FF2B5EF4-FFF2-40B4-BE49-F238E27FC236}">
                <a16:creationId xmlns:a16="http://schemas.microsoft.com/office/drawing/2014/main" id="{CCD9FAF9-36B0-4A6B-B56F-AD90E3B9687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0104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9pPr>
          </a:lstStyle>
          <a:p>
            <a:pPr eaLnBrk="1" hangingPunct="1"/>
            <a:fld id="{9D8FEE4E-06AC-4D30-A016-19CB1181116F}" type="slidenum">
              <a:rPr lang="zh-CN" altLang="en-GB" smtClean="0"/>
              <a:pPr/>
              <a:t>170</a:t>
            </a:fld>
            <a:endParaRPr lang="en-GB" altLang="zh-CN" sz="14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Title 1">
            <a:extLst>
              <a:ext uri="{FF2B5EF4-FFF2-40B4-BE49-F238E27FC236}">
                <a16:creationId xmlns:a16="http://schemas.microsoft.com/office/drawing/2014/main" id="{99800E12-EE3D-4E2D-A9CB-CFE42327F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91139" name="Content Placeholder 2">
            <a:extLst>
              <a:ext uri="{FF2B5EF4-FFF2-40B4-BE49-F238E27FC236}">
                <a16:creationId xmlns:a16="http://schemas.microsoft.com/office/drawing/2014/main" id="{F131827C-ABAF-4F75-A58D-D37BAC124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57200"/>
            <a:ext cx="8458200" cy="5675313"/>
          </a:xfrm>
        </p:spPr>
        <p:txBody>
          <a:bodyPr>
            <a:normAutofit fontScale="62500" lnSpcReduction="20000"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2400"/>
              <a:t>// Demonstrate String arrays.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/>
              <a:t>class StringDemo3 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/>
              <a:t>public static void main(String args[]) 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/>
              <a:t>String str[] = { "one", "two", "three" };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/>
              <a:t>for(int i=0; i&lt;str.length; i++)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/>
              <a:t>System.out.println("str[" + i + "]: " +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/>
              <a:t>str[i]);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/>
              <a:t>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/>
              <a:t>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/>
              <a:t>Here is the output from this program: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/>
              <a:t>str[0]: one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/>
              <a:t>str[1]: two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/>
              <a:t>str[2]: three</a:t>
            </a:r>
          </a:p>
        </p:txBody>
      </p:sp>
      <p:sp>
        <p:nvSpPr>
          <p:cNvPr id="91140" name="Slide Number Placeholder 3">
            <a:extLst>
              <a:ext uri="{FF2B5EF4-FFF2-40B4-BE49-F238E27FC236}">
                <a16:creationId xmlns:a16="http://schemas.microsoft.com/office/drawing/2014/main" id="{B57C0E37-5D04-4F40-AA1D-287256C9FC9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0104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9pPr>
          </a:lstStyle>
          <a:p>
            <a:pPr eaLnBrk="1" hangingPunct="1"/>
            <a:fld id="{9D8FEE4E-06AC-4D30-A016-19CB1181116F}" type="slidenum">
              <a:rPr lang="zh-CN" altLang="en-GB" smtClean="0"/>
              <a:pPr/>
              <a:t>171</a:t>
            </a:fld>
            <a:endParaRPr lang="en-GB" altLang="zh-CN" sz="14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itle 1">
            <a:extLst>
              <a:ext uri="{FF2B5EF4-FFF2-40B4-BE49-F238E27FC236}">
                <a16:creationId xmlns:a16="http://schemas.microsoft.com/office/drawing/2014/main" id="{6D45669F-803F-4DE2-9B95-63AA8B2D3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92163" name="Content Placeholder 2">
            <a:extLst>
              <a:ext uri="{FF2B5EF4-FFF2-40B4-BE49-F238E27FC236}">
                <a16:creationId xmlns:a16="http://schemas.microsoft.com/office/drawing/2014/main" id="{65651491-05A0-4ABB-AA79-65839BDC73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52400"/>
            <a:ext cx="8686800" cy="6705600"/>
          </a:xfrm>
        </p:spPr>
        <p:txBody>
          <a:bodyPr>
            <a:normAutofit fontScale="70000" lnSpcReduction="20000"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2400"/>
              <a:t>public class ConcatenationExample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/>
              <a:t>{  public static void main(String args[])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/>
              <a:t>   { //One way of doing concatenation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/>
              <a:t>  String str1 = "Welcome";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/>
              <a:t>  str1 = str1.concat(" to ");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/>
              <a:t>  str1 = str1.concat(" String handling "); System.out.println(str1); </a:t>
            </a:r>
            <a:r>
              <a:rPr lang="en-US" altLang="en-US" sz="2400">
                <a:solidFill>
                  <a:srgbClr val="00B050"/>
                </a:solidFill>
              </a:rPr>
              <a:t>//Other way of doing concatenation in one line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/>
              <a:t>  String str2 = "This";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/>
              <a:t>  str2 = str2.concat(" is").concat(" just a").concat(" String");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/>
              <a:t>System.out.println(str2);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/>
              <a:t>String str3=str1.concat(str2)  } 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600" b="1"/>
              <a:t>Output:</a:t>
            </a:r>
            <a:endParaRPr lang="en-US" altLang="en-US" sz="1600"/>
          </a:p>
          <a:p>
            <a:r>
              <a:rPr lang="en-US" altLang="en-US" sz="1600"/>
              <a:t>Welcome to String handling </a:t>
            </a:r>
          </a:p>
          <a:p>
            <a:r>
              <a:rPr lang="en-US" altLang="en-US" sz="1600"/>
              <a:t>This is just a String</a:t>
            </a:r>
          </a:p>
          <a:p>
            <a:r>
              <a:rPr lang="en-US" altLang="en-US" sz="1600"/>
              <a:t>Welcome to String handling This is just a String</a:t>
            </a:r>
          </a:p>
          <a:p>
            <a:endParaRPr lang="en-US" altLang="en-US" sz="1600"/>
          </a:p>
        </p:txBody>
      </p:sp>
      <p:sp>
        <p:nvSpPr>
          <p:cNvPr id="92164" name="Slide Number Placeholder 3">
            <a:extLst>
              <a:ext uri="{FF2B5EF4-FFF2-40B4-BE49-F238E27FC236}">
                <a16:creationId xmlns:a16="http://schemas.microsoft.com/office/drawing/2014/main" id="{A63D7FA8-9415-4B5B-9EE6-9CEA59CCD6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0104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9pPr>
          </a:lstStyle>
          <a:p>
            <a:pPr eaLnBrk="1" hangingPunct="1"/>
            <a:fld id="{9D8FEE4E-06AC-4D30-A016-19CB1181116F}" type="slidenum">
              <a:rPr lang="zh-CN" altLang="en-GB" smtClean="0"/>
              <a:pPr/>
              <a:t>172</a:t>
            </a:fld>
            <a:endParaRPr lang="en-GB" altLang="zh-CN" sz="14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Title 1">
            <a:extLst>
              <a:ext uri="{FF2B5EF4-FFF2-40B4-BE49-F238E27FC236}">
                <a16:creationId xmlns:a16="http://schemas.microsoft.com/office/drawing/2014/main" id="{B94C1A56-A43E-46D7-A06A-561AAD6CB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2400"/>
            <a:ext cx="8793163" cy="609600"/>
          </a:xfrm>
        </p:spPr>
        <p:txBody>
          <a:bodyPr/>
          <a:lstStyle/>
          <a:p>
            <a:r>
              <a:rPr lang="en-US" altLang="en-US" sz="3200" b="1"/>
              <a:t>Using Command-Line Arguments</a:t>
            </a:r>
            <a:endParaRPr lang="en-US" altLang="en-US" sz="3200"/>
          </a:p>
        </p:txBody>
      </p:sp>
      <p:sp>
        <p:nvSpPr>
          <p:cNvPr id="93187" name="Content Placeholder 2">
            <a:extLst>
              <a:ext uri="{FF2B5EF4-FFF2-40B4-BE49-F238E27FC236}">
                <a16:creationId xmlns:a16="http://schemas.microsoft.com/office/drawing/2014/main" id="{532D42EE-38DE-4EB4-9F86-9DF0E2D250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762000"/>
            <a:ext cx="8610600" cy="5370513"/>
          </a:xfrm>
        </p:spPr>
        <p:txBody>
          <a:bodyPr>
            <a:normAutofit fontScale="77500" lnSpcReduction="20000"/>
          </a:bodyPr>
          <a:lstStyle/>
          <a:p>
            <a:r>
              <a:rPr lang="en-US" altLang="en-US" sz="2800"/>
              <a:t>We will  </a:t>
            </a:r>
            <a:r>
              <a:rPr lang="en-US" altLang="en-US" sz="2800">
                <a:solidFill>
                  <a:srgbClr val="FF0066"/>
                </a:solidFill>
              </a:rPr>
              <a:t>pass information into a program </a:t>
            </a:r>
            <a:r>
              <a:rPr lang="en-US" altLang="en-US" sz="2800"/>
              <a:t>when you run it. This is accomplished by passing </a:t>
            </a:r>
            <a:r>
              <a:rPr lang="en-US" altLang="en-US" sz="2800" i="1">
                <a:solidFill>
                  <a:srgbClr val="FF0066"/>
                </a:solidFill>
              </a:rPr>
              <a:t>command-line arguments </a:t>
            </a:r>
            <a:r>
              <a:rPr lang="en-US" altLang="en-US" sz="2800" i="1"/>
              <a:t>to </a:t>
            </a:r>
            <a:r>
              <a:rPr lang="en-US" altLang="en-US" sz="2800" b="1" i="1"/>
              <a:t>main( ).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/>
              <a:t> // Display all command-line arguments.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/>
              <a:t>class CommandLine 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/>
              <a:t>public static void main(String args[]) 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/>
              <a:t>for(int i=0; i&lt;args.length; i++)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/>
              <a:t>System.out.println("args[" + i + "]: " +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/>
              <a:t>args[i]);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/>
              <a:t>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/>
              <a:t>}</a:t>
            </a:r>
          </a:p>
        </p:txBody>
      </p:sp>
      <p:sp>
        <p:nvSpPr>
          <p:cNvPr id="93188" name="Slide Number Placeholder 3">
            <a:extLst>
              <a:ext uri="{FF2B5EF4-FFF2-40B4-BE49-F238E27FC236}">
                <a16:creationId xmlns:a16="http://schemas.microsoft.com/office/drawing/2014/main" id="{F6ECF002-9E26-4420-B096-0F0080590E3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0104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9pPr>
          </a:lstStyle>
          <a:p>
            <a:pPr eaLnBrk="1" hangingPunct="1"/>
            <a:fld id="{9D8FEE4E-06AC-4D30-A016-19CB1181116F}" type="slidenum">
              <a:rPr lang="zh-CN" altLang="en-GB" smtClean="0"/>
              <a:pPr/>
              <a:t>173</a:t>
            </a:fld>
            <a:endParaRPr lang="en-GB" altLang="zh-CN" sz="14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Title 1">
            <a:extLst>
              <a:ext uri="{FF2B5EF4-FFF2-40B4-BE49-F238E27FC236}">
                <a16:creationId xmlns:a16="http://schemas.microsoft.com/office/drawing/2014/main" id="{F2F13577-1E56-4E13-B328-607C2DD9C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94211" name="Content Placeholder 2">
            <a:extLst>
              <a:ext uri="{FF2B5EF4-FFF2-40B4-BE49-F238E27FC236}">
                <a16:creationId xmlns:a16="http://schemas.microsoft.com/office/drawing/2014/main" id="{DB4297B4-AF2F-42A2-B8A4-17DD538D6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228600"/>
            <a:ext cx="8763000" cy="5903913"/>
          </a:xfrm>
        </p:spPr>
        <p:txBody>
          <a:bodyPr/>
          <a:lstStyle/>
          <a:p>
            <a:r>
              <a:rPr lang="en-US" altLang="en-US"/>
              <a:t>Try executing this program, as shown here:</a:t>
            </a:r>
          </a:p>
          <a:p>
            <a:r>
              <a:rPr lang="en-US" altLang="en-US">
                <a:solidFill>
                  <a:srgbClr val="FF0066"/>
                </a:solidFill>
              </a:rPr>
              <a:t>java CommandLine this is a test 100 -1</a:t>
            </a:r>
          </a:p>
          <a:p>
            <a:r>
              <a:rPr lang="en-US" altLang="en-US"/>
              <a:t>When you do, you will see the following output: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/>
              <a:t>args[0]: this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/>
              <a:t>args[1]: is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/>
              <a:t>args[2]: a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/>
              <a:t>args[3]: test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/>
              <a:t>args[4]: 100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/>
              <a:t>args[5]: -1</a:t>
            </a:r>
          </a:p>
          <a:p>
            <a:endParaRPr lang="en-US" altLang="en-US"/>
          </a:p>
        </p:txBody>
      </p:sp>
      <p:sp>
        <p:nvSpPr>
          <p:cNvPr id="94212" name="Slide Number Placeholder 3">
            <a:extLst>
              <a:ext uri="{FF2B5EF4-FFF2-40B4-BE49-F238E27FC236}">
                <a16:creationId xmlns:a16="http://schemas.microsoft.com/office/drawing/2014/main" id="{F118F6E0-6F8E-4601-B04D-7CBEBF4CA09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0104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9pPr>
          </a:lstStyle>
          <a:p>
            <a:pPr eaLnBrk="1" hangingPunct="1"/>
            <a:fld id="{9D8FEE4E-06AC-4D30-A016-19CB1181116F}" type="slidenum">
              <a:rPr lang="zh-CN" altLang="en-GB" smtClean="0"/>
              <a:pPr/>
              <a:t>174</a:t>
            </a:fld>
            <a:endParaRPr lang="en-GB" altLang="zh-CN" sz="14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Title 1">
            <a:extLst>
              <a:ext uri="{FF2B5EF4-FFF2-40B4-BE49-F238E27FC236}">
                <a16:creationId xmlns:a16="http://schemas.microsoft.com/office/drawing/2014/main" id="{A826B403-7B9E-4C03-B777-4AC6363C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2400"/>
            <a:ext cx="8793163" cy="457200"/>
          </a:xfrm>
        </p:spPr>
        <p:txBody>
          <a:bodyPr>
            <a:normAutofit fontScale="90000"/>
          </a:bodyPr>
          <a:lstStyle/>
          <a:p>
            <a:r>
              <a:rPr lang="en-US" altLang="en-US" sz="3200" b="1" u="sng"/>
              <a:t>Varargs: Variable-Length Arguments</a:t>
            </a:r>
            <a:endParaRPr lang="en-US" altLang="en-US" sz="3200" u="sng"/>
          </a:p>
        </p:txBody>
      </p:sp>
      <p:sp>
        <p:nvSpPr>
          <p:cNvPr id="80899" name="Content Placeholder 2">
            <a:extLst>
              <a:ext uri="{FF2B5EF4-FFF2-40B4-BE49-F238E27FC236}">
                <a16:creationId xmlns:a16="http://schemas.microsoft.com/office/drawing/2014/main" id="{E8BF1653-9EA0-418F-82B0-A61221132D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609600"/>
            <a:ext cx="8839200" cy="5943600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sz="2800" dirty="0"/>
              <a:t>The </a:t>
            </a:r>
            <a:r>
              <a:rPr lang="en-US" sz="2800" dirty="0" err="1">
                <a:solidFill>
                  <a:srgbClr val="FF0066"/>
                </a:solidFill>
              </a:rPr>
              <a:t>varrags</a:t>
            </a:r>
            <a:r>
              <a:rPr lang="en-US" sz="2800" dirty="0"/>
              <a:t> allows the method to </a:t>
            </a:r>
            <a:r>
              <a:rPr lang="en-US" sz="2800" dirty="0">
                <a:solidFill>
                  <a:srgbClr val="FF0066"/>
                </a:solidFill>
              </a:rPr>
              <a:t>accept zero or </a:t>
            </a:r>
            <a:r>
              <a:rPr lang="en-US" sz="2800" dirty="0" err="1">
                <a:solidFill>
                  <a:srgbClr val="FF0066"/>
                </a:solidFill>
              </a:rPr>
              <a:t>muliple</a:t>
            </a:r>
            <a:r>
              <a:rPr lang="en-US" sz="2800" dirty="0">
                <a:solidFill>
                  <a:srgbClr val="FF0066"/>
                </a:solidFill>
              </a:rPr>
              <a:t> arguments</a:t>
            </a:r>
            <a:r>
              <a:rPr lang="en-US" sz="2800" dirty="0"/>
              <a:t>.</a:t>
            </a:r>
          </a:p>
          <a:p>
            <a:pPr>
              <a:defRPr/>
            </a:pPr>
            <a:r>
              <a:rPr lang="en-US" sz="2800" dirty="0">
                <a:solidFill>
                  <a:srgbClr val="FF0066"/>
                </a:solidFill>
              </a:rPr>
              <a:t>Before</a:t>
            </a:r>
            <a:r>
              <a:rPr lang="en-US" sz="2800" dirty="0"/>
              <a:t> </a:t>
            </a:r>
            <a:r>
              <a:rPr lang="en-US" sz="2800" dirty="0" err="1"/>
              <a:t>varargs</a:t>
            </a:r>
            <a:r>
              <a:rPr lang="en-US" sz="2800" dirty="0"/>
              <a:t> (Beginning with JDK 5) either we use overloaded method or take an array as the method parameter but it was not considered good because it leads to the maintenance problem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sz="2800" u="sng" dirty="0">
                <a:solidFill>
                  <a:srgbClr val="FF0066"/>
                </a:solidFill>
              </a:rPr>
              <a:t>Advantage of </a:t>
            </a:r>
            <a:r>
              <a:rPr lang="en-US" sz="2800" u="sng" dirty="0" err="1">
                <a:solidFill>
                  <a:srgbClr val="FF0066"/>
                </a:solidFill>
              </a:rPr>
              <a:t>Varargs</a:t>
            </a:r>
            <a:r>
              <a:rPr lang="en-US" sz="2800" u="sng" dirty="0">
                <a:solidFill>
                  <a:srgbClr val="FF0066"/>
                </a:solidFill>
              </a:rPr>
              <a:t>:</a:t>
            </a:r>
          </a:p>
          <a:p>
            <a:pPr>
              <a:defRPr/>
            </a:pPr>
            <a:r>
              <a:rPr lang="en-US" sz="2800" dirty="0"/>
              <a:t>We </a:t>
            </a:r>
            <a:r>
              <a:rPr lang="en-US" sz="2800" dirty="0">
                <a:solidFill>
                  <a:srgbClr val="FF0066"/>
                </a:solidFill>
              </a:rPr>
              <a:t>don't</a:t>
            </a:r>
            <a:r>
              <a:rPr lang="en-US" sz="2800" dirty="0"/>
              <a:t> have to provide </a:t>
            </a:r>
            <a:r>
              <a:rPr lang="en-US" sz="2800" dirty="0">
                <a:solidFill>
                  <a:srgbClr val="FF0066"/>
                </a:solidFill>
              </a:rPr>
              <a:t>overloaded</a:t>
            </a:r>
            <a:r>
              <a:rPr lang="en-US" sz="2800" dirty="0"/>
              <a:t> methods so 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less code</a:t>
            </a:r>
            <a:r>
              <a:rPr lang="en-US" sz="2800" dirty="0"/>
              <a:t>.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sz="2800" dirty="0">
                <a:solidFill>
                  <a:srgbClr val="FF0066"/>
                </a:solidFill>
              </a:rPr>
              <a:t>Syntax of </a:t>
            </a:r>
            <a:r>
              <a:rPr lang="en-US" sz="2800" dirty="0" err="1">
                <a:solidFill>
                  <a:srgbClr val="FF0066"/>
                </a:solidFill>
              </a:rPr>
              <a:t>varargs</a:t>
            </a:r>
            <a:r>
              <a:rPr lang="en-US" sz="2800" dirty="0">
                <a:solidFill>
                  <a:srgbClr val="FF0066"/>
                </a:solidFill>
              </a:rPr>
              <a:t>: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sz="2800" dirty="0" err="1"/>
              <a:t>return_type</a:t>
            </a:r>
            <a:r>
              <a:rPr lang="en-US" sz="2800" dirty="0"/>
              <a:t> </a:t>
            </a:r>
            <a:r>
              <a:rPr lang="en-US" sz="2800" dirty="0" err="1"/>
              <a:t>method_name</a:t>
            </a:r>
            <a:r>
              <a:rPr lang="en-US" sz="2800" dirty="0"/>
              <a:t>(</a:t>
            </a:r>
            <a:r>
              <a:rPr lang="en-US" sz="2800" dirty="0" err="1"/>
              <a:t>data_type</a:t>
            </a:r>
            <a:r>
              <a:rPr lang="en-US" sz="2800" dirty="0"/>
              <a:t>... </a:t>
            </a:r>
            <a:r>
              <a:rPr lang="en-US" sz="2800" dirty="0" err="1"/>
              <a:t>variableName</a:t>
            </a:r>
            <a:r>
              <a:rPr lang="en-US" sz="2800" dirty="0"/>
              <a:t>){       }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95236" name="Slide Number Placeholder 3">
            <a:extLst>
              <a:ext uri="{FF2B5EF4-FFF2-40B4-BE49-F238E27FC236}">
                <a16:creationId xmlns:a16="http://schemas.microsoft.com/office/drawing/2014/main" id="{BA9127EE-2E2E-4EFD-8874-24D3702A789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0104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9pPr>
          </a:lstStyle>
          <a:p>
            <a:pPr eaLnBrk="1" hangingPunct="1"/>
            <a:fld id="{9D8FEE4E-06AC-4D30-A016-19CB1181116F}" type="slidenum">
              <a:rPr lang="zh-CN" altLang="en-GB" smtClean="0"/>
              <a:pPr/>
              <a:t>175</a:t>
            </a:fld>
            <a:endParaRPr lang="en-GB" altLang="zh-CN" sz="14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Title 1">
            <a:extLst>
              <a:ext uri="{FF2B5EF4-FFF2-40B4-BE49-F238E27FC236}">
                <a16:creationId xmlns:a16="http://schemas.microsoft.com/office/drawing/2014/main" id="{AB3F3596-DC00-412B-AD9A-6F779C731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96259" name="Content Placeholder 2">
            <a:extLst>
              <a:ext uri="{FF2B5EF4-FFF2-40B4-BE49-F238E27FC236}">
                <a16:creationId xmlns:a16="http://schemas.microsoft.com/office/drawing/2014/main" id="{4DDB7ED4-6285-4E3C-9D5A-5808181257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304800"/>
            <a:ext cx="8763000" cy="6324600"/>
          </a:xfrm>
        </p:spPr>
        <p:txBody>
          <a:bodyPr>
            <a:normAutofit fontScale="40000" lnSpcReduction="20000"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1800"/>
              <a:t>class PassArray 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>
                <a:solidFill>
                  <a:srgbClr val="FF0066"/>
                </a:solidFill>
              </a:rPr>
              <a:t>static</a:t>
            </a:r>
            <a:r>
              <a:rPr lang="en-US" altLang="en-US" sz="1800"/>
              <a:t> void vaTest(</a:t>
            </a:r>
            <a:r>
              <a:rPr lang="en-US" altLang="en-US" sz="1800">
                <a:solidFill>
                  <a:srgbClr val="FF0066"/>
                </a:solidFill>
              </a:rPr>
              <a:t>int v[]) </a:t>
            </a:r>
            <a:r>
              <a:rPr lang="en-US" altLang="en-US" sz="1800"/>
              <a:t>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/>
              <a:t>System.out.print("Number of args: " + v.length + " Contents: ");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/>
              <a:t>for(int x : v)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/>
              <a:t>System.out.print(x + " ");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/>
              <a:t>System.out.println();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/>
              <a:t>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/>
              <a:t>public static void main(String args[])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/>
              <a:t>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/>
              <a:t>// Notice how an array must be created to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/>
              <a:t>// hold the arguments.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/>
              <a:t>int n1[] = { 10 };</a:t>
            </a:r>
          </a:p>
          <a:p>
            <a:pPr>
              <a:buFont typeface="Wingdings" panose="05000000000000000000" pitchFamily="2" charset="2"/>
              <a:buNone/>
            </a:pPr>
            <a:r>
              <a:rPr lang="pt-BR" altLang="en-US" sz="1800"/>
              <a:t>int n2[] = { 1, 2, 3 };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/>
              <a:t>int n3[] = { };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/>
              <a:t>vaTest(n1); // 1 arg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/>
              <a:t>vaTest(n2); // 3 args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/>
              <a:t>vaTest(n3); // no args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/>
              <a:t>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/>
              <a:t>}</a:t>
            </a:r>
          </a:p>
        </p:txBody>
      </p:sp>
      <p:sp>
        <p:nvSpPr>
          <p:cNvPr id="96260" name="Slide Number Placeholder 3">
            <a:extLst>
              <a:ext uri="{FF2B5EF4-FFF2-40B4-BE49-F238E27FC236}">
                <a16:creationId xmlns:a16="http://schemas.microsoft.com/office/drawing/2014/main" id="{935145BD-8828-432C-A72F-9433326808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0104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9pPr>
          </a:lstStyle>
          <a:p>
            <a:pPr eaLnBrk="1" hangingPunct="1"/>
            <a:fld id="{9D8FEE4E-06AC-4D30-A016-19CB1181116F}" type="slidenum">
              <a:rPr lang="zh-CN" altLang="en-GB" smtClean="0"/>
              <a:pPr/>
              <a:t>176</a:t>
            </a:fld>
            <a:endParaRPr lang="en-GB" altLang="zh-CN" sz="1400"/>
          </a:p>
        </p:txBody>
      </p:sp>
      <p:sp>
        <p:nvSpPr>
          <p:cNvPr id="96261" name="TextBox 4">
            <a:extLst>
              <a:ext uri="{FF2B5EF4-FFF2-40B4-BE49-F238E27FC236}">
                <a16:creationId xmlns:a16="http://schemas.microsoft.com/office/drawing/2014/main" id="{5F93D55D-B1C3-494F-B5E5-1F80592FA6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3962400"/>
            <a:ext cx="5334000" cy="1631950"/>
          </a:xfrm>
          <a:prstGeom prst="rect">
            <a:avLst/>
          </a:prstGeom>
          <a:noFill/>
          <a:ln w="9525">
            <a:solidFill>
              <a:srgbClr val="438E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algn="l" eaLnBrk="1" hangingPunct="1"/>
            <a:r>
              <a:rPr lang="en-US" altLang="en-US" sz="2000"/>
              <a:t>The output from the program is shown here:</a:t>
            </a:r>
          </a:p>
          <a:p>
            <a:pPr algn="l" eaLnBrk="1" hangingPunct="1"/>
            <a:endParaRPr lang="en-US" altLang="en-US" sz="2000"/>
          </a:p>
          <a:p>
            <a:pPr algn="l" eaLnBrk="1" hangingPunct="1"/>
            <a:r>
              <a:rPr lang="en-US" altLang="en-US" sz="2000"/>
              <a:t>Number of args: 1 Contents: 10</a:t>
            </a:r>
          </a:p>
          <a:p>
            <a:pPr algn="l" eaLnBrk="1" hangingPunct="1"/>
            <a:r>
              <a:rPr lang="en-US" altLang="en-US" sz="2000"/>
              <a:t>Number of args: 3 Contents: 1 2 3</a:t>
            </a:r>
          </a:p>
          <a:p>
            <a:pPr algn="l" eaLnBrk="1" hangingPunct="1"/>
            <a:r>
              <a:rPr lang="en-US" altLang="en-US" sz="2000"/>
              <a:t>Number of args: 0 Contents: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Title 1">
            <a:extLst>
              <a:ext uri="{FF2B5EF4-FFF2-40B4-BE49-F238E27FC236}">
                <a16:creationId xmlns:a16="http://schemas.microsoft.com/office/drawing/2014/main" id="{38545B1D-D034-4B7B-A82C-981ECE14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2400"/>
            <a:ext cx="8793163" cy="609600"/>
          </a:xfrm>
        </p:spPr>
        <p:txBody>
          <a:bodyPr/>
          <a:lstStyle/>
          <a:p>
            <a:r>
              <a:rPr lang="en-US" altLang="en-US" sz="2000" b="1"/>
              <a:t>Overloading Vararg Methods</a:t>
            </a:r>
            <a:endParaRPr lang="en-US" altLang="en-US" sz="2000"/>
          </a:p>
        </p:txBody>
      </p:sp>
      <p:sp>
        <p:nvSpPr>
          <p:cNvPr id="97283" name="Content Placeholder 2">
            <a:extLst>
              <a:ext uri="{FF2B5EF4-FFF2-40B4-BE49-F238E27FC236}">
                <a16:creationId xmlns:a16="http://schemas.microsoft.com/office/drawing/2014/main" id="{27A1D4E5-8B7F-4E6C-9700-34B1FF3DF6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762000"/>
            <a:ext cx="8763000" cy="6400800"/>
          </a:xfrm>
        </p:spPr>
        <p:txBody>
          <a:bodyPr>
            <a:normAutofit fontScale="40000" lnSpcReduction="20000"/>
          </a:bodyPr>
          <a:lstStyle/>
          <a:p>
            <a:r>
              <a:rPr lang="en-US" altLang="en-US" sz="1800" b="1"/>
              <a:t>You can </a:t>
            </a:r>
            <a:r>
              <a:rPr lang="en-US" altLang="en-US" sz="1800" b="1">
                <a:solidFill>
                  <a:srgbClr val="FF0066"/>
                </a:solidFill>
              </a:rPr>
              <a:t>overload</a:t>
            </a:r>
            <a:r>
              <a:rPr lang="en-US" altLang="en-US" sz="1800" b="1"/>
              <a:t> a method that takes a </a:t>
            </a:r>
            <a:r>
              <a:rPr lang="en-US" altLang="en-US" sz="1800" b="1">
                <a:solidFill>
                  <a:srgbClr val="FF0066"/>
                </a:solidFill>
              </a:rPr>
              <a:t>variable-length</a:t>
            </a:r>
            <a:r>
              <a:rPr lang="en-US" altLang="en-US" sz="1800" b="1"/>
              <a:t> argument.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/>
              <a:t>// Varargs and overloading.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/>
              <a:t>class VarArgs3 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>
                <a:solidFill>
                  <a:srgbClr val="FF0066"/>
                </a:solidFill>
              </a:rPr>
              <a:t>static void vaTest(</a:t>
            </a:r>
            <a:r>
              <a:rPr lang="en-US" altLang="en-US" sz="1800" b="1">
                <a:solidFill>
                  <a:srgbClr val="FF0066"/>
                </a:solidFill>
              </a:rPr>
              <a:t>int</a:t>
            </a:r>
            <a:r>
              <a:rPr lang="en-US" altLang="en-US" sz="1800">
                <a:solidFill>
                  <a:srgbClr val="FF0066"/>
                </a:solidFill>
              </a:rPr>
              <a:t> ... v) </a:t>
            </a:r>
            <a:r>
              <a:rPr lang="en-US" altLang="en-US" sz="1800"/>
              <a:t>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/>
              <a:t>System.out.print("vaTest(int ...): " +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/>
              <a:t>"Number of args: " + v.length +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/>
              <a:t>" Contents: ");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/>
              <a:t>for(int x : v)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/>
              <a:t>System.out.print(x + " ");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/>
              <a:t>System.out.println();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/>
              <a:t>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>
                <a:solidFill>
                  <a:srgbClr val="FF0066"/>
                </a:solidFill>
              </a:rPr>
              <a:t>static void vaTest(</a:t>
            </a:r>
            <a:r>
              <a:rPr lang="en-US" altLang="en-US" sz="1800" b="1">
                <a:solidFill>
                  <a:srgbClr val="FF0066"/>
                </a:solidFill>
              </a:rPr>
              <a:t>boolean</a:t>
            </a:r>
            <a:r>
              <a:rPr lang="en-US" altLang="en-US" sz="1800">
                <a:solidFill>
                  <a:srgbClr val="FF0066"/>
                </a:solidFill>
              </a:rPr>
              <a:t> ... v) </a:t>
            </a:r>
            <a:r>
              <a:rPr lang="en-US" altLang="en-US" sz="1800"/>
              <a:t>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/>
              <a:t>System.out.print("vaTest(boolean ...) " +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/>
              <a:t>"Number of args: " + v.length +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/>
              <a:t>" Contents: ");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/>
              <a:t>for(boolean x : v)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/>
              <a:t>System.out.print(x + " ");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/>
              <a:t>System.out.println();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/>
              <a:t>}</a:t>
            </a:r>
            <a:endParaRPr lang="en-US" altLang="en-US" sz="1800" b="1"/>
          </a:p>
          <a:p>
            <a:endParaRPr lang="en-US" altLang="en-US"/>
          </a:p>
        </p:txBody>
      </p:sp>
      <p:sp>
        <p:nvSpPr>
          <p:cNvPr id="97284" name="Slide Number Placeholder 3">
            <a:extLst>
              <a:ext uri="{FF2B5EF4-FFF2-40B4-BE49-F238E27FC236}">
                <a16:creationId xmlns:a16="http://schemas.microsoft.com/office/drawing/2014/main" id="{A117174C-FAFC-4821-96FB-2E1EBBC2DC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0104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9pPr>
          </a:lstStyle>
          <a:p>
            <a:pPr eaLnBrk="1" hangingPunct="1"/>
            <a:fld id="{9D8FEE4E-06AC-4D30-A016-19CB1181116F}" type="slidenum">
              <a:rPr lang="zh-CN" altLang="en-GB" smtClean="0"/>
              <a:pPr/>
              <a:t>177</a:t>
            </a:fld>
            <a:endParaRPr lang="en-GB" altLang="zh-CN" sz="14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Title 1">
            <a:extLst>
              <a:ext uri="{FF2B5EF4-FFF2-40B4-BE49-F238E27FC236}">
                <a16:creationId xmlns:a16="http://schemas.microsoft.com/office/drawing/2014/main" id="{91C34B10-9F95-4073-AF05-F90E58152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98307" name="Content Placeholder 2">
            <a:extLst>
              <a:ext uri="{FF2B5EF4-FFF2-40B4-BE49-F238E27FC236}">
                <a16:creationId xmlns:a16="http://schemas.microsoft.com/office/drawing/2014/main" id="{B618C144-20E4-4DC4-9BC3-ABEAD068B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304800"/>
            <a:ext cx="8763000" cy="6553200"/>
          </a:xfrm>
        </p:spPr>
        <p:txBody>
          <a:bodyPr>
            <a:normAutofit fontScale="40000" lnSpcReduction="20000"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1600" b="1">
                <a:solidFill>
                  <a:srgbClr val="FF0066"/>
                </a:solidFill>
              </a:rPr>
              <a:t>static void vaTest(String msg, int ... v) </a:t>
            </a:r>
            <a:r>
              <a:rPr lang="en-US" altLang="en-US" sz="1600"/>
              <a:t>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600"/>
              <a:t>System.out.print("vaTest(String, int ...): " +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600"/>
              <a:t>msg + v.length +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600"/>
              <a:t>" Contents: ");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600"/>
              <a:t>for(int x : v)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600"/>
              <a:t>System.out.print(x + " ");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600"/>
              <a:t>System.out.println();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600"/>
              <a:t>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600"/>
              <a:t>public static void main(String args[])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600"/>
              <a:t>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600"/>
              <a:t>vaTest(1, 2, 3);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600"/>
              <a:t>vaTest("Testing: ", 10, 20);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600"/>
              <a:t>vaTest(true, false, false);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600"/>
              <a:t>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600"/>
              <a:t>}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1600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600" b="1"/>
              <a:t>The output produced by this program is shown here: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1600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600"/>
              <a:t>vaTest(int ...): Number of args: 3 Contents: 1 2 3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600"/>
              <a:t>vaTest(String, int ...): Testing: 2 Contents: 10 20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600"/>
              <a:t>vaTest(boolean ...) Number of args: 3 Contents: true false false</a:t>
            </a:r>
          </a:p>
          <a:p>
            <a:endParaRPr lang="en-US" altLang="en-US"/>
          </a:p>
        </p:txBody>
      </p:sp>
      <p:sp>
        <p:nvSpPr>
          <p:cNvPr id="98308" name="Slide Number Placeholder 3">
            <a:extLst>
              <a:ext uri="{FF2B5EF4-FFF2-40B4-BE49-F238E27FC236}">
                <a16:creationId xmlns:a16="http://schemas.microsoft.com/office/drawing/2014/main" id="{164F8C12-18FC-4D10-BB7A-2BB0D102E9C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0104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9pPr>
          </a:lstStyle>
          <a:p>
            <a:pPr eaLnBrk="1" hangingPunct="1"/>
            <a:fld id="{9D8FEE4E-06AC-4D30-A016-19CB1181116F}" type="slidenum">
              <a:rPr lang="zh-CN" altLang="en-GB" smtClean="0"/>
              <a:pPr/>
              <a:t>178</a:t>
            </a:fld>
            <a:endParaRPr lang="en-GB" altLang="zh-CN" sz="14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>
            <a:extLst>
              <a:ext uri="{FF2B5EF4-FFF2-40B4-BE49-F238E27FC236}">
                <a16:creationId xmlns:a16="http://schemas.microsoft.com/office/drawing/2014/main" id="{96B02FB5-5B52-483C-9445-0A9E24C205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2514600"/>
            <a:ext cx="81534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sz="4400">
                <a:latin typeface="Comic Sans MS" panose="030F0702030302020204" pitchFamily="66" charset="0"/>
                <a:ea typeface="ＭＳ Ｐゴシック" panose="020B0600070205080204" pitchFamily="34" charset="-128"/>
              </a:rPr>
              <a:t>Chapter 2: </a:t>
            </a:r>
            <a:r>
              <a:rPr lang="en-US" altLang="en-US" sz="4400">
                <a:solidFill>
                  <a:schemeClr val="tx2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rPr>
              <a:t>Java Fundamentals</a:t>
            </a:r>
          </a:p>
        </p:txBody>
      </p:sp>
      <p:sp>
        <p:nvSpPr>
          <p:cNvPr id="99331" name="Rectangle 3">
            <a:extLst>
              <a:ext uri="{FF2B5EF4-FFF2-40B4-BE49-F238E27FC236}">
                <a16:creationId xmlns:a16="http://schemas.microsoft.com/office/drawing/2014/main" id="{0836102E-68C3-4FDE-8702-71FB338387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4648200"/>
            <a:ext cx="1625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eaLnBrk="1" hangingPunct="1"/>
            <a:r>
              <a:rPr lang="en-US" altLang="en-US" sz="2000" b="1">
                <a:solidFill>
                  <a:srgbClr val="FF6600"/>
                </a:solidFill>
                <a:latin typeface="Comic Sans MS" panose="030F0702030302020204" pitchFamily="66" charset="0"/>
              </a:rPr>
              <a:t>Operators</a:t>
            </a: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F08FF-F312-4393-A666-D161CD18D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686800" cy="38100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en-US" sz="3200"/>
              <a:t>Implementation of java programs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7B0C7-4451-497F-8609-335854D7A6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57200"/>
            <a:ext cx="9144000" cy="6400800"/>
          </a:xfrm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en-US" altLang="en-US"/>
          </a:p>
          <a:p>
            <a:pPr>
              <a:buFont typeface="Arial" panose="020B0604020202020204" pitchFamily="34" charset="0"/>
              <a:buNone/>
            </a:pPr>
            <a:endParaRPr lang="en-US" altLang="en-US"/>
          </a:p>
          <a:p>
            <a:pPr>
              <a:buFont typeface="Arial" panose="020B0604020202020204" pitchFamily="34" charset="0"/>
              <a:buNone/>
            </a:pPr>
            <a:endParaRPr lang="en-US" altLang="en-US"/>
          </a:p>
          <a:p>
            <a:pPr>
              <a:buFont typeface="Arial" panose="020B0604020202020204" pitchFamily="34" charset="0"/>
              <a:buNone/>
            </a:pPr>
            <a:endParaRPr lang="en-US" altLang="en-US"/>
          </a:p>
          <a:p>
            <a:pPr>
              <a:buFont typeface="Arial" panose="020B0604020202020204" pitchFamily="34" charset="0"/>
              <a:buNone/>
            </a:pPr>
            <a:endParaRPr lang="en-US" altLang="en-US"/>
          </a:p>
          <a:p>
            <a:pPr>
              <a:buFont typeface="Arial" panose="020B0604020202020204" pitchFamily="34" charset="0"/>
              <a:buNone/>
            </a:pPr>
            <a:endParaRPr lang="en-US" altLang="en-US"/>
          </a:p>
          <a:p>
            <a:pPr>
              <a:buFont typeface="Arial" panose="020B0604020202020204" pitchFamily="34" charset="0"/>
              <a:buNone/>
            </a:pPr>
            <a:endParaRPr lang="en-US" altLang="en-US"/>
          </a:p>
          <a:p>
            <a:pPr>
              <a:buFont typeface="Arial" panose="020B0604020202020204" pitchFamily="34" charset="0"/>
              <a:buNone/>
            </a:pPr>
            <a:endParaRPr lang="en-US" altLang="en-US"/>
          </a:p>
          <a:p>
            <a:pPr>
              <a:buFont typeface="Arial" panose="020B0604020202020204" pitchFamily="34" charset="0"/>
              <a:buNone/>
            </a:pPr>
            <a:endParaRPr lang="en-US" altLang="en-US"/>
          </a:p>
          <a:p>
            <a:pPr>
              <a:buFont typeface="Arial" panose="020B0604020202020204" pitchFamily="34" charset="0"/>
              <a:buNone/>
            </a:pPr>
            <a:endParaRPr lang="en-US" altLang="en-US"/>
          </a:p>
          <a:p>
            <a:pPr>
              <a:buFont typeface="Arial" panose="020B0604020202020204" pitchFamily="34" charset="0"/>
              <a:buNone/>
            </a:pPr>
            <a:r>
              <a:rPr lang="en-US" altLang="en-US" sz="2400"/>
              <a:t>Note: different platforms requires different interpreters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5F0DD29-914A-4223-9F1C-A57CA6B622D0}"/>
              </a:ext>
            </a:extLst>
          </p:cNvPr>
          <p:cNvSpPr/>
          <p:nvPr/>
        </p:nvSpPr>
        <p:spPr>
          <a:xfrm>
            <a:off x="3352800" y="609600"/>
            <a:ext cx="2209800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8A3B17A-B4E5-4B3C-AE00-9E1CA6BE4387}"/>
              </a:ext>
            </a:extLst>
          </p:cNvPr>
          <p:cNvSpPr/>
          <p:nvPr/>
        </p:nvSpPr>
        <p:spPr>
          <a:xfrm>
            <a:off x="3352800" y="2667000"/>
            <a:ext cx="2209800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F1F48FB-F303-49D4-A7CA-16A7906AE32A}"/>
              </a:ext>
            </a:extLst>
          </p:cNvPr>
          <p:cNvSpPr/>
          <p:nvPr/>
        </p:nvSpPr>
        <p:spPr>
          <a:xfrm>
            <a:off x="3352800" y="1676400"/>
            <a:ext cx="2209800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8E55BD-58ED-48FC-A7F9-8A3B92504B82}"/>
              </a:ext>
            </a:extLst>
          </p:cNvPr>
          <p:cNvSpPr/>
          <p:nvPr/>
        </p:nvSpPr>
        <p:spPr>
          <a:xfrm>
            <a:off x="609600" y="3657600"/>
            <a:ext cx="2209800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91E9E6C-BC97-4D52-B90D-85EA92BDCAE4}"/>
              </a:ext>
            </a:extLst>
          </p:cNvPr>
          <p:cNvSpPr/>
          <p:nvPr/>
        </p:nvSpPr>
        <p:spPr>
          <a:xfrm>
            <a:off x="3429000" y="3657600"/>
            <a:ext cx="2209800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D055CC-8846-4219-A002-009B2445D33C}"/>
              </a:ext>
            </a:extLst>
          </p:cNvPr>
          <p:cNvSpPr/>
          <p:nvPr/>
        </p:nvSpPr>
        <p:spPr>
          <a:xfrm>
            <a:off x="6096000" y="3657600"/>
            <a:ext cx="2209800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4FCE381-E1E2-42C5-9022-ABE9EBCB70C5}"/>
              </a:ext>
            </a:extLst>
          </p:cNvPr>
          <p:cNvSpPr/>
          <p:nvPr/>
        </p:nvSpPr>
        <p:spPr>
          <a:xfrm>
            <a:off x="609600" y="4724400"/>
            <a:ext cx="2209800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5F27358-DFB3-4AF4-B176-F4CF5625313A}"/>
              </a:ext>
            </a:extLst>
          </p:cNvPr>
          <p:cNvSpPr/>
          <p:nvPr/>
        </p:nvSpPr>
        <p:spPr>
          <a:xfrm>
            <a:off x="3429000" y="4648200"/>
            <a:ext cx="2209800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FEE1757-223E-44B2-AB5B-5B13D7456F59}"/>
              </a:ext>
            </a:extLst>
          </p:cNvPr>
          <p:cNvSpPr/>
          <p:nvPr/>
        </p:nvSpPr>
        <p:spPr>
          <a:xfrm>
            <a:off x="6096000" y="4648200"/>
            <a:ext cx="2209800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DF21896-2A02-4E59-8B8B-13656D20803C}"/>
              </a:ext>
            </a:extLst>
          </p:cNvPr>
          <p:cNvSpPr/>
          <p:nvPr/>
        </p:nvSpPr>
        <p:spPr>
          <a:xfrm>
            <a:off x="609600" y="5791200"/>
            <a:ext cx="2209800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DB103B4-1997-491D-8F1A-D37BBD626C5F}"/>
              </a:ext>
            </a:extLst>
          </p:cNvPr>
          <p:cNvSpPr/>
          <p:nvPr/>
        </p:nvSpPr>
        <p:spPr>
          <a:xfrm>
            <a:off x="3505200" y="5715000"/>
            <a:ext cx="2209800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A9E33CF-9BA6-46C1-A277-0210DCED7994}"/>
              </a:ext>
            </a:extLst>
          </p:cNvPr>
          <p:cNvSpPr/>
          <p:nvPr/>
        </p:nvSpPr>
        <p:spPr>
          <a:xfrm>
            <a:off x="6172200" y="5638800"/>
            <a:ext cx="2209800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1DE0EEA-26B3-45AC-B345-51853929D166}"/>
              </a:ext>
            </a:extLst>
          </p:cNvPr>
          <p:cNvSpPr txBox="1"/>
          <p:nvPr/>
        </p:nvSpPr>
        <p:spPr>
          <a:xfrm>
            <a:off x="609600" y="3657600"/>
            <a:ext cx="23622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>
                <a:latin typeface="+mn-lt"/>
                <a:cs typeface="Arial" charset="0"/>
              </a:rPr>
              <a:t>Windows Interpreter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31CB24F-5DE6-4BE3-B859-5E76FF63C1F9}"/>
              </a:ext>
            </a:extLst>
          </p:cNvPr>
          <p:cNvSpPr txBox="1"/>
          <p:nvPr/>
        </p:nvSpPr>
        <p:spPr>
          <a:xfrm>
            <a:off x="3657600" y="1828800"/>
            <a:ext cx="17526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>
                <a:latin typeface="+mn-lt"/>
                <a:cs typeface="Arial" charset="0"/>
              </a:rPr>
              <a:t>Java Compiler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D713AB7-67F0-4932-B949-8333C050A7E3}"/>
              </a:ext>
            </a:extLst>
          </p:cNvPr>
          <p:cNvSpPr txBox="1"/>
          <p:nvPr/>
        </p:nvSpPr>
        <p:spPr>
          <a:xfrm>
            <a:off x="3581400" y="2819400"/>
            <a:ext cx="17526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 err="1">
                <a:latin typeface="+mn-lt"/>
                <a:cs typeface="Arial" charset="0"/>
              </a:rPr>
              <a:t>Bytecode</a:t>
            </a:r>
            <a:endParaRPr lang="en-US" sz="2000" dirty="0">
              <a:latin typeface="+mn-lt"/>
              <a:cs typeface="Arial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BA49672-783F-406A-8C18-2A668AC52958}"/>
              </a:ext>
            </a:extLst>
          </p:cNvPr>
          <p:cNvSpPr txBox="1"/>
          <p:nvPr/>
        </p:nvSpPr>
        <p:spPr>
          <a:xfrm>
            <a:off x="3657600" y="838200"/>
            <a:ext cx="17526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>
                <a:latin typeface="+mn-lt"/>
                <a:cs typeface="Arial" charset="0"/>
              </a:rPr>
              <a:t>Source code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D5D54BF-B808-4DCF-88B7-CF5E42AC8EED}"/>
              </a:ext>
            </a:extLst>
          </p:cNvPr>
          <p:cNvSpPr txBox="1"/>
          <p:nvPr/>
        </p:nvSpPr>
        <p:spPr>
          <a:xfrm>
            <a:off x="3657600" y="3733800"/>
            <a:ext cx="19812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>
                <a:latin typeface="+mn-lt"/>
                <a:cs typeface="Arial" charset="0"/>
              </a:rPr>
              <a:t>Unix Interpreter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1F012E3-0A09-45BD-9609-5CF0A4A56D7B}"/>
              </a:ext>
            </a:extLst>
          </p:cNvPr>
          <p:cNvSpPr txBox="1"/>
          <p:nvPr/>
        </p:nvSpPr>
        <p:spPr>
          <a:xfrm>
            <a:off x="6019800" y="3657600"/>
            <a:ext cx="25908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>
                <a:latin typeface="+mn-lt"/>
                <a:cs typeface="Arial" charset="0"/>
              </a:rPr>
              <a:t>Macintosh Interpreter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D088ECB-043D-466C-8FAA-539E49B4B800}"/>
              </a:ext>
            </a:extLst>
          </p:cNvPr>
          <p:cNvSpPr txBox="1"/>
          <p:nvPr/>
        </p:nvSpPr>
        <p:spPr>
          <a:xfrm>
            <a:off x="762000" y="4800600"/>
            <a:ext cx="17526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>
                <a:latin typeface="+mn-lt"/>
                <a:cs typeface="Arial" charset="0"/>
              </a:rPr>
              <a:t>Machine Code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9013830-3E8E-47C9-B8D2-8BEED2084E11}"/>
              </a:ext>
            </a:extLst>
          </p:cNvPr>
          <p:cNvSpPr txBox="1"/>
          <p:nvPr/>
        </p:nvSpPr>
        <p:spPr>
          <a:xfrm>
            <a:off x="3657600" y="4800600"/>
            <a:ext cx="17526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>
                <a:latin typeface="+mn-lt"/>
                <a:cs typeface="Arial" charset="0"/>
              </a:rPr>
              <a:t>Source code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18DC35A-4F01-4FB4-9B6A-17928B3973F8}"/>
              </a:ext>
            </a:extLst>
          </p:cNvPr>
          <p:cNvSpPr txBox="1"/>
          <p:nvPr/>
        </p:nvSpPr>
        <p:spPr>
          <a:xfrm>
            <a:off x="6400800" y="4724400"/>
            <a:ext cx="17526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>
                <a:latin typeface="+mn-lt"/>
                <a:cs typeface="Arial" charset="0"/>
              </a:rPr>
              <a:t>Source code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D9A910D-8018-4CEA-99F1-F94B8FD81EFA}"/>
              </a:ext>
            </a:extLst>
          </p:cNvPr>
          <p:cNvSpPr txBox="1"/>
          <p:nvPr/>
        </p:nvSpPr>
        <p:spPr>
          <a:xfrm>
            <a:off x="533400" y="5867400"/>
            <a:ext cx="23622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>
                <a:latin typeface="+mn-lt"/>
                <a:cs typeface="Arial" charset="0"/>
              </a:rPr>
              <a:t>Window Computer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D490FDE-9127-4E74-9759-5EFDC4BBB4DF}"/>
              </a:ext>
            </a:extLst>
          </p:cNvPr>
          <p:cNvSpPr txBox="1"/>
          <p:nvPr/>
        </p:nvSpPr>
        <p:spPr>
          <a:xfrm>
            <a:off x="3657600" y="5791200"/>
            <a:ext cx="17526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>
                <a:latin typeface="+mn-lt"/>
                <a:cs typeface="Arial" charset="0"/>
              </a:rPr>
              <a:t>Unix Computer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661595F-335E-4DF4-A40F-41660B1510A5}"/>
              </a:ext>
            </a:extLst>
          </p:cNvPr>
          <p:cNvSpPr txBox="1"/>
          <p:nvPr/>
        </p:nvSpPr>
        <p:spPr>
          <a:xfrm>
            <a:off x="6096000" y="5715000"/>
            <a:ext cx="25908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>
                <a:latin typeface="+mn-lt"/>
                <a:cs typeface="Arial" charset="0"/>
              </a:rPr>
              <a:t>Macintosh Computer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A416C84-9BB5-4B71-9B5D-B33DEBD6A286}"/>
              </a:ext>
            </a:extLst>
          </p:cNvPr>
          <p:cNvCxnSpPr/>
          <p:nvPr/>
        </p:nvCxnSpPr>
        <p:spPr>
          <a:xfrm rot="5400000">
            <a:off x="4381501" y="1485900"/>
            <a:ext cx="381000" cy="317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7B5BB06-498C-4D7D-9AA4-DAC5AE8D0177}"/>
              </a:ext>
            </a:extLst>
          </p:cNvPr>
          <p:cNvCxnSpPr/>
          <p:nvPr/>
        </p:nvCxnSpPr>
        <p:spPr>
          <a:xfrm rot="5400000">
            <a:off x="4382294" y="2475706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7F32A8C-A7E8-432F-9C0E-3C8370D3C8AD}"/>
              </a:ext>
            </a:extLst>
          </p:cNvPr>
          <p:cNvCxnSpPr/>
          <p:nvPr/>
        </p:nvCxnSpPr>
        <p:spPr>
          <a:xfrm rot="5400000">
            <a:off x="4306094" y="3466306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E9A40A8-412E-40D9-A235-71854E6F3100}"/>
              </a:ext>
            </a:extLst>
          </p:cNvPr>
          <p:cNvCxnSpPr/>
          <p:nvPr/>
        </p:nvCxnSpPr>
        <p:spPr>
          <a:xfrm rot="5400000">
            <a:off x="4229894" y="4456906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E5B7C3A-0B2F-4932-BE64-5A938A0603FD}"/>
              </a:ext>
            </a:extLst>
          </p:cNvPr>
          <p:cNvCxnSpPr/>
          <p:nvPr/>
        </p:nvCxnSpPr>
        <p:spPr>
          <a:xfrm rot="5400000">
            <a:off x="4229894" y="5447506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DAEFD02-0E26-4D34-94AF-5C48457AF6AC}"/>
              </a:ext>
            </a:extLst>
          </p:cNvPr>
          <p:cNvCxnSpPr/>
          <p:nvPr/>
        </p:nvCxnSpPr>
        <p:spPr>
          <a:xfrm rot="5400000">
            <a:off x="1258094" y="4456906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3FFC0296-1B02-4342-A1E5-4F8B64FD3A87}"/>
              </a:ext>
            </a:extLst>
          </p:cNvPr>
          <p:cNvCxnSpPr/>
          <p:nvPr/>
        </p:nvCxnSpPr>
        <p:spPr>
          <a:xfrm rot="5400000">
            <a:off x="1296194" y="5561806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1645657-369B-4C37-A318-35CB7F454EC6}"/>
              </a:ext>
            </a:extLst>
          </p:cNvPr>
          <p:cNvCxnSpPr/>
          <p:nvPr/>
        </p:nvCxnSpPr>
        <p:spPr>
          <a:xfrm rot="5400000">
            <a:off x="6896894" y="4456906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524D83F-917A-4FB9-A0A2-F999EA962F91}"/>
              </a:ext>
            </a:extLst>
          </p:cNvPr>
          <p:cNvCxnSpPr/>
          <p:nvPr/>
        </p:nvCxnSpPr>
        <p:spPr>
          <a:xfrm rot="5400000">
            <a:off x="7049294" y="5447506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Elbow Connector 51">
            <a:extLst>
              <a:ext uri="{FF2B5EF4-FFF2-40B4-BE49-F238E27FC236}">
                <a16:creationId xmlns:a16="http://schemas.microsoft.com/office/drawing/2014/main" id="{40492D11-3D62-4C20-8710-2526B8A6B09C}"/>
              </a:ext>
            </a:extLst>
          </p:cNvPr>
          <p:cNvCxnSpPr>
            <a:stCxn id="5" idx="1"/>
            <a:endCxn id="21" idx="0"/>
          </p:cNvCxnSpPr>
          <p:nvPr/>
        </p:nvCxnSpPr>
        <p:spPr>
          <a:xfrm rot="10800000" flipV="1">
            <a:off x="1790700" y="2971800"/>
            <a:ext cx="1562100" cy="685800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Elbow Connector 54">
            <a:extLst>
              <a:ext uri="{FF2B5EF4-FFF2-40B4-BE49-F238E27FC236}">
                <a16:creationId xmlns:a16="http://schemas.microsoft.com/office/drawing/2014/main" id="{BEAD10DB-C3C6-4A58-888F-40FADA7A015F}"/>
              </a:ext>
            </a:extLst>
          </p:cNvPr>
          <p:cNvCxnSpPr>
            <a:stCxn id="5" idx="3"/>
            <a:endCxn id="27" idx="0"/>
          </p:cNvCxnSpPr>
          <p:nvPr/>
        </p:nvCxnSpPr>
        <p:spPr>
          <a:xfrm>
            <a:off x="5562600" y="2971800"/>
            <a:ext cx="1752600" cy="685800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>
            <a:extLst>
              <a:ext uri="{FF2B5EF4-FFF2-40B4-BE49-F238E27FC236}">
                <a16:creationId xmlns:a16="http://schemas.microsoft.com/office/drawing/2014/main" id="{0C94B7D6-678A-4919-8A21-0E524E2406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5445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/>
          <a:lstStyle/>
          <a:p>
            <a:pPr eaLnBrk="1" hangingPunct="1"/>
            <a:r>
              <a:rPr lang="en-US" altLang="en-US" u="sng">
                <a:solidFill>
                  <a:srgbClr val="CC3300"/>
                </a:solidFill>
                <a:ea typeface="ＭＳ Ｐゴシック" panose="020B0600070205080204" pitchFamily="34" charset="-128"/>
              </a:rPr>
              <a:t>Operators</a:t>
            </a:r>
          </a:p>
        </p:txBody>
      </p:sp>
      <p:sp>
        <p:nvSpPr>
          <p:cNvPr id="100355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1BA14F5B-2F5C-4B63-8CB9-21128EEC42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0" y="1447800"/>
            <a:ext cx="7696200" cy="4648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>
                <a:solidFill>
                  <a:srgbClr val="92D050"/>
                </a:solidFill>
              </a:rPr>
              <a:t>Group of Operators</a:t>
            </a:r>
          </a:p>
          <a:p>
            <a:pPr eaLnBrk="1" hangingPunct="1"/>
            <a:r>
              <a:rPr lang="en-US" altLang="en-US">
                <a:solidFill>
                  <a:srgbClr val="FF0066"/>
                </a:solidFill>
              </a:rPr>
              <a:t>Arithmetic Operators</a:t>
            </a: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altLang="en-US"/>
              <a:t>     Assignment Operator</a:t>
            </a: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altLang="en-US"/>
              <a:t>     Order of Precedence</a:t>
            </a: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altLang="en-US"/>
              <a:t>     Increment/Decrement Operators</a:t>
            </a:r>
          </a:p>
          <a:p>
            <a:pPr eaLnBrk="1" hangingPunct="1"/>
            <a:r>
              <a:rPr lang="en-US" altLang="en-US">
                <a:solidFill>
                  <a:srgbClr val="FF0066"/>
                </a:solidFill>
              </a:rPr>
              <a:t>Relational Operators</a:t>
            </a:r>
          </a:p>
          <a:p>
            <a:pPr eaLnBrk="1" hangingPunct="1"/>
            <a:r>
              <a:rPr lang="en-US" altLang="en-US">
                <a:solidFill>
                  <a:srgbClr val="FF0066"/>
                </a:solidFill>
              </a:rPr>
              <a:t>Logical Operators</a:t>
            </a:r>
          </a:p>
          <a:p>
            <a:pPr eaLnBrk="1" hangingPunct="1"/>
            <a:r>
              <a:rPr lang="en-US" altLang="en-US">
                <a:solidFill>
                  <a:srgbClr val="FF0066"/>
                </a:solidFill>
              </a:rPr>
              <a:t>Bitwise Operators</a:t>
            </a:r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>
            <a:extLst>
              <a:ext uri="{FF2B5EF4-FFF2-40B4-BE49-F238E27FC236}">
                <a16:creationId xmlns:a16="http://schemas.microsoft.com/office/drawing/2014/main" id="{A95830CE-9F84-4A6E-9508-E7EEE0CF0E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358775"/>
            <a:ext cx="7772400" cy="5984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solidFill>
                  <a:srgbClr val="CC3300"/>
                </a:solidFill>
                <a:ea typeface="ＭＳ Ｐゴシック" panose="020B0600070205080204" pitchFamily="34" charset="-128"/>
              </a:rPr>
              <a:t>Operators</a:t>
            </a:r>
          </a:p>
        </p:txBody>
      </p:sp>
      <p:sp>
        <p:nvSpPr>
          <p:cNvPr id="101379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A383903B-5085-4084-BD73-BD78331380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0" y="1524000"/>
            <a:ext cx="8229600" cy="4495800"/>
          </a:xfrm>
        </p:spPr>
        <p:txBody>
          <a:bodyPr>
            <a:normAutofit fontScale="77500" lnSpcReduction="20000"/>
          </a:bodyPr>
          <a:lstStyle/>
          <a:p>
            <a:pPr eaLnBrk="1" hangingPunct="1"/>
            <a:r>
              <a:rPr lang="en-US" altLang="en-US" sz="2800">
                <a:solidFill>
                  <a:schemeClr val="tx2"/>
                </a:solidFill>
              </a:rPr>
              <a:t>Operators</a:t>
            </a:r>
            <a:r>
              <a:rPr lang="en-US" altLang="en-US" sz="2800"/>
              <a:t> are </a:t>
            </a:r>
            <a:r>
              <a:rPr lang="en-US" altLang="en-US" sz="2800">
                <a:solidFill>
                  <a:srgbClr val="FF0066"/>
                </a:solidFill>
              </a:rPr>
              <a:t>special symbols </a:t>
            </a:r>
            <a:r>
              <a:rPr lang="en-US" altLang="en-US" sz="2800"/>
              <a:t>used for:</a:t>
            </a:r>
          </a:p>
          <a:p>
            <a:pPr lvl="1" eaLnBrk="1" hangingPunct="1"/>
            <a:r>
              <a:rPr lang="en-US" altLang="en-US" sz="2400"/>
              <a:t>mathematical functions</a:t>
            </a:r>
          </a:p>
          <a:p>
            <a:pPr lvl="1" eaLnBrk="1" hangingPunct="1"/>
            <a:r>
              <a:rPr lang="en-US" altLang="en-US" sz="2400"/>
              <a:t>assignment statements</a:t>
            </a:r>
          </a:p>
          <a:p>
            <a:pPr lvl="1" eaLnBrk="1" hangingPunct="1"/>
            <a:r>
              <a:rPr lang="en-US" altLang="en-US" sz="2400"/>
              <a:t>logical comparisons</a:t>
            </a:r>
          </a:p>
          <a:p>
            <a:pPr eaLnBrk="1" hangingPunct="1"/>
            <a:r>
              <a:rPr lang="en-US" altLang="en-US" sz="2800"/>
              <a:t>Examples of operators:</a:t>
            </a:r>
          </a:p>
          <a:p>
            <a:pPr lvl="1" eaLnBrk="1" hangingPunct="1"/>
            <a:r>
              <a:rPr lang="en-US" altLang="en-US" sz="2400"/>
              <a:t>3 + 5              // uses + operator</a:t>
            </a:r>
          </a:p>
          <a:p>
            <a:pPr lvl="1" eaLnBrk="1" hangingPunct="1"/>
            <a:r>
              <a:rPr lang="en-US" altLang="en-US" sz="2400"/>
              <a:t>14 + 5 – 4 * (5 – 3)     // uses +, -, * operators</a:t>
            </a:r>
          </a:p>
          <a:p>
            <a:pPr eaLnBrk="1" hangingPunct="1"/>
            <a:r>
              <a:rPr lang="en-US" altLang="en-US" sz="2800">
                <a:solidFill>
                  <a:schemeClr val="tx2"/>
                </a:solidFill>
              </a:rPr>
              <a:t>Expressions</a:t>
            </a:r>
            <a:r>
              <a:rPr lang="en-US" altLang="en-US" sz="2800"/>
              <a:t>: can be </a:t>
            </a:r>
            <a:r>
              <a:rPr lang="en-US" altLang="en-US" sz="2800">
                <a:solidFill>
                  <a:srgbClr val="FF0066"/>
                </a:solidFill>
              </a:rPr>
              <a:t>combinations of variables and operators </a:t>
            </a:r>
            <a:r>
              <a:rPr lang="en-US" altLang="en-US" sz="2800"/>
              <a:t>that result in a value</a:t>
            </a:r>
          </a:p>
          <a:p>
            <a:pPr eaLnBrk="1" hangingPunct="1"/>
            <a:endParaRPr lang="en-US" altLang="en-US" sz="2800"/>
          </a:p>
        </p:txBody>
      </p:sp>
    </p:spTree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>
            <a:extLst>
              <a:ext uri="{FF2B5EF4-FFF2-40B4-BE49-F238E27FC236}">
                <a16:creationId xmlns:a16="http://schemas.microsoft.com/office/drawing/2014/main" id="{2A67F522-D321-4F3F-987A-01E6C07FFC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7772400" cy="685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solidFill>
                  <a:srgbClr val="CC3300"/>
                </a:solidFill>
                <a:ea typeface="ＭＳ Ｐゴシック" panose="020B0600070205080204" pitchFamily="34" charset="-128"/>
              </a:rPr>
              <a:t>1.Java Arithmetic Operators</a:t>
            </a:r>
          </a:p>
        </p:txBody>
      </p:sp>
      <p:sp>
        <p:nvSpPr>
          <p:cNvPr id="137219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63846F9E-B192-41F1-9FB4-486A52A544E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762000" y="1371600"/>
            <a:ext cx="7848600" cy="4724400"/>
          </a:xfrm>
        </p:spPr>
        <p:txBody>
          <a:bodyPr>
            <a:normAutofit lnSpcReduction="10000"/>
          </a:bodyPr>
          <a:lstStyle/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en-US" sz="2400"/>
              <a:t>Arithmetical operator are used in </a:t>
            </a:r>
            <a:r>
              <a:rPr lang="en-US" altLang="en-US" sz="2400">
                <a:solidFill>
                  <a:srgbClr val="FF0066"/>
                </a:solidFill>
              </a:rPr>
              <a:t>mathematical expressions</a:t>
            </a:r>
            <a:r>
              <a:rPr lang="en-US" altLang="en-US" sz="2400"/>
              <a:t>	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en-US" sz="2400"/>
              <a:t>Can not use Operands on </a:t>
            </a:r>
            <a:r>
              <a:rPr lang="en-US" altLang="en-US" sz="2400">
                <a:solidFill>
                  <a:srgbClr val="FF0066"/>
                </a:solidFill>
              </a:rPr>
              <a:t>Boolean</a:t>
            </a:r>
            <a:r>
              <a:rPr lang="en-US" altLang="en-US" sz="2400"/>
              <a:t> type, use either numeric or char type</a:t>
            </a:r>
          </a:p>
          <a:p>
            <a:pPr eaLnBrk="1" hangingPunct="1">
              <a:buFontTx/>
              <a:buNone/>
            </a:pPr>
            <a:r>
              <a:rPr lang="en-US" altLang="en-US"/>
              <a:t>    Addition				+</a:t>
            </a:r>
          </a:p>
          <a:p>
            <a:pPr lvl="1" eaLnBrk="1" hangingPunct="1">
              <a:buFontTx/>
              <a:buNone/>
            </a:pPr>
            <a:r>
              <a:rPr lang="en-US" altLang="en-US" sz="3200"/>
              <a:t>Subtraction				–</a:t>
            </a:r>
          </a:p>
          <a:p>
            <a:pPr lvl="1" eaLnBrk="1" hangingPunct="1">
              <a:buFontTx/>
              <a:buNone/>
            </a:pPr>
            <a:r>
              <a:rPr lang="en-US" altLang="en-US" sz="3200">
                <a:sym typeface="Symbol" panose="05050102010706020507" pitchFamily="18" charset="2"/>
              </a:rPr>
              <a:t>Multiplication			</a:t>
            </a:r>
          </a:p>
          <a:p>
            <a:pPr lvl="1" eaLnBrk="1" hangingPunct="1">
              <a:buFontTx/>
              <a:buNone/>
            </a:pPr>
            <a:r>
              <a:rPr lang="en-US" altLang="en-US" sz="3200">
                <a:sym typeface="Symbol" panose="05050102010706020507" pitchFamily="18" charset="2"/>
              </a:rPr>
              <a:t>Division				/</a:t>
            </a:r>
          </a:p>
          <a:p>
            <a:pPr lvl="1" eaLnBrk="1" hangingPunct="1">
              <a:buFontTx/>
              <a:buNone/>
            </a:pPr>
            <a:r>
              <a:rPr lang="en-US" altLang="en-US" sz="3200">
                <a:sym typeface="Symbol" panose="05050102010706020507" pitchFamily="18" charset="2"/>
              </a:rPr>
              <a:t>Remainder (modulus )		%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7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7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7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7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7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7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7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7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7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7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7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7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7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7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219" grpId="0" build="p" bldLvl="5" autoUpdateAnimBg="0"/>
    </p:bld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26" name="Picture 2" descr="ch3-2">
            <a:extLst>
              <a:ext uri="{FF2B5EF4-FFF2-40B4-BE49-F238E27FC236}">
                <a16:creationId xmlns:a16="http://schemas.microsoft.com/office/drawing/2014/main" id="{2C1689AD-C95F-49D2-A0F0-56A1DE11D2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743200"/>
            <a:ext cx="6858000" cy="255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427" name="Rectangle 3">
            <a:extLst>
              <a:ext uri="{FF2B5EF4-FFF2-40B4-BE49-F238E27FC236}">
                <a16:creationId xmlns:a16="http://schemas.microsoft.com/office/drawing/2014/main" id="{28ACC9C8-825B-4386-8376-F3019B4804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5984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solidFill>
                  <a:srgbClr val="CC3300"/>
                </a:solidFill>
                <a:ea typeface="ＭＳ Ｐゴシック" panose="020B0600070205080204" pitchFamily="34" charset="-128"/>
              </a:rPr>
              <a:t>Arithmetic Operators</a:t>
            </a:r>
          </a:p>
        </p:txBody>
      </p:sp>
      <p:sp>
        <p:nvSpPr>
          <p:cNvPr id="103428" name="Rectangle 4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32E264F5-1199-4238-BF8C-6C7D8208CA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914400"/>
            <a:ext cx="8001000" cy="5029200"/>
          </a:xfrm>
        </p:spPr>
        <p:txBody>
          <a:bodyPr/>
          <a:lstStyle/>
          <a:p>
            <a:pPr eaLnBrk="1" hangingPunct="1"/>
            <a:r>
              <a:rPr lang="en-US" altLang="en-US"/>
              <a:t>The following table summarizes the arithmetic operators available in Java.</a:t>
            </a:r>
          </a:p>
        </p:txBody>
      </p:sp>
      <p:sp>
        <p:nvSpPr>
          <p:cNvPr id="139269" name="AutoShape 5">
            <a:extLst>
              <a:ext uri="{FF2B5EF4-FFF2-40B4-BE49-F238E27FC236}">
                <a16:creationId xmlns:a16="http://schemas.microsoft.com/office/drawing/2014/main" id="{9ED24F2D-C28F-4A3F-8608-5590CBD1AC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5459413"/>
            <a:ext cx="2317750" cy="742950"/>
          </a:xfrm>
          <a:prstGeom prst="roundRect">
            <a:avLst>
              <a:gd name="adj" fmla="val 16667"/>
            </a:avLst>
          </a:prstGeom>
          <a:solidFill>
            <a:srgbClr val="CCECFF"/>
          </a:solidFill>
          <a:ln w="9525">
            <a:solidFill>
              <a:srgbClr val="CCECFF"/>
            </a:solidFill>
            <a:miter lim="800000"/>
            <a:headEnd/>
            <a:tailEnd/>
          </a:ln>
          <a:effectLst>
            <a:outerShdw dist="89803" dir="2700000" algn="ctr" rotWithShape="0">
              <a:schemeClr val="tx1"/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altLang="ja-JP" sz="1400">
                <a:solidFill>
                  <a:srgbClr val="000000"/>
                </a:solidFill>
                <a:latin typeface="Arial" charset="0"/>
                <a:ea typeface="ＭＳ Ｐゴシック" pitchFamily="34" charset="-128"/>
              </a:rPr>
              <a:t>This is an integer division where the fractional part is truncated.</a:t>
            </a:r>
          </a:p>
        </p:txBody>
      </p:sp>
      <p:sp>
        <p:nvSpPr>
          <p:cNvPr id="103430" name="Freeform 6">
            <a:extLst>
              <a:ext uri="{FF2B5EF4-FFF2-40B4-BE49-F238E27FC236}">
                <a16:creationId xmlns:a16="http://schemas.microsoft.com/office/drawing/2014/main" id="{3B67EF8E-6C05-4DD9-A5EF-A4776FEC4381}"/>
              </a:ext>
            </a:extLst>
          </p:cNvPr>
          <p:cNvSpPr>
            <a:spLocks/>
          </p:cNvSpPr>
          <p:nvPr/>
        </p:nvSpPr>
        <p:spPr bwMode="auto">
          <a:xfrm>
            <a:off x="7086600" y="4267200"/>
            <a:ext cx="938213" cy="1198563"/>
          </a:xfrm>
          <a:custGeom>
            <a:avLst/>
            <a:gdLst>
              <a:gd name="T0" fmla="*/ 0 w 437"/>
              <a:gd name="T1" fmla="*/ 0 h 824"/>
              <a:gd name="T2" fmla="*/ 2147483647 w 437"/>
              <a:gd name="T3" fmla="*/ 0 h 824"/>
              <a:gd name="T4" fmla="*/ 2147483647 w 437"/>
              <a:gd name="T5" fmla="*/ 2147483647 h 824"/>
              <a:gd name="T6" fmla="*/ 0 60000 65536"/>
              <a:gd name="T7" fmla="*/ 0 60000 65536"/>
              <a:gd name="T8" fmla="*/ 0 60000 65536"/>
              <a:gd name="T9" fmla="*/ 0 w 437"/>
              <a:gd name="T10" fmla="*/ 0 h 824"/>
              <a:gd name="T11" fmla="*/ 437 w 437"/>
              <a:gd name="T12" fmla="*/ 824 h 82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7" h="824">
                <a:moveTo>
                  <a:pt x="0" y="0"/>
                </a:moveTo>
                <a:lnTo>
                  <a:pt x="437" y="0"/>
                </a:lnTo>
                <a:lnTo>
                  <a:pt x="437" y="824"/>
                </a:lnTo>
              </a:path>
            </a:pathLst>
          </a:custGeom>
          <a:noFill/>
          <a:ln w="28575">
            <a:solidFill>
              <a:srgbClr val="990033"/>
            </a:solidFill>
            <a:miter lim="800000"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</p:spTree>
    <p:custDataLst>
      <p:tags r:id="rId1"/>
    </p:custData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9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9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69" grpId="0" animBg="1" autoUpdateAnimBg="0"/>
    </p:bld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Text Box 2">
            <a:extLst>
              <a:ext uri="{FF2B5EF4-FFF2-40B4-BE49-F238E27FC236}">
                <a16:creationId xmlns:a16="http://schemas.microsoft.com/office/drawing/2014/main" id="{CCA434BA-5A27-4CB0-BE00-3FF0CAA8FB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143000"/>
            <a:ext cx="7772400" cy="1878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3200">
                <a:latin typeface="Comic Sans MS" panose="030F0702030302020204" pitchFamily="66" charset="0"/>
              </a:rPr>
              <a:t>Example</a:t>
            </a:r>
            <a:r>
              <a:rPr lang="en-US" altLang="en-US" sz="2800">
                <a:latin typeface="Arial" panose="020B0604020202020204" pitchFamily="34" charset="0"/>
              </a:rPr>
              <a:t> </a:t>
            </a:r>
            <a:r>
              <a:rPr lang="en-US" altLang="en-US" sz="3200">
                <a:latin typeface="Comic Sans MS" panose="030F0702030302020204" pitchFamily="66" charset="0"/>
              </a:rPr>
              <a:t>of division issues</a:t>
            </a:r>
            <a:r>
              <a:rPr lang="en-US" altLang="en-US" sz="2800">
                <a:latin typeface="Arial" panose="020B0604020202020204" pitchFamily="34" charset="0"/>
              </a:rPr>
              <a:t>: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800">
                <a:latin typeface="Arial" panose="020B0604020202020204" pitchFamily="34" charset="0"/>
              </a:rPr>
              <a:t>10 / 3  gives  3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800">
                <a:latin typeface="Arial" panose="020B0604020202020204" pitchFamily="34" charset="0"/>
              </a:rPr>
              <a:t>10.0 / 3 gives 3.33333</a:t>
            </a:r>
          </a:p>
        </p:txBody>
      </p:sp>
      <p:sp>
        <p:nvSpPr>
          <p:cNvPr id="141315" name="Text Box 3">
            <a:extLst>
              <a:ext uri="{FF2B5EF4-FFF2-40B4-BE49-F238E27FC236}">
                <a16:creationId xmlns:a16="http://schemas.microsoft.com/office/drawing/2014/main" id="{9B1907C1-6350-4540-85EB-155401F238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3276600"/>
            <a:ext cx="8305800" cy="271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3200">
                <a:latin typeface="Comic Sans MS" panose="030F0702030302020204" pitchFamily="66" charset="0"/>
              </a:rPr>
              <a:t>As we can see, </a:t>
            </a:r>
          </a:p>
          <a:p>
            <a:pPr lvl="1" eaLnBrk="1" hangingPunct="1">
              <a:spcBef>
                <a:spcPct val="50000"/>
              </a:spcBef>
              <a:buFontTx/>
              <a:buChar char="•"/>
            </a:pPr>
            <a:r>
              <a:rPr lang="en-US" altLang="en-US" sz="2800">
                <a:latin typeface="Comic Sans MS" panose="030F0702030302020204" pitchFamily="66" charset="0"/>
              </a:rPr>
              <a:t>if we divide </a:t>
            </a:r>
            <a:r>
              <a:rPr lang="en-US" altLang="en-US" sz="2800">
                <a:solidFill>
                  <a:srgbClr val="FF0066"/>
                </a:solidFill>
                <a:latin typeface="Comic Sans MS" panose="030F0702030302020204" pitchFamily="66" charset="0"/>
              </a:rPr>
              <a:t>two integers </a:t>
            </a:r>
            <a:r>
              <a:rPr lang="en-US" altLang="en-US" sz="2800">
                <a:latin typeface="Comic Sans MS" panose="030F0702030302020204" pitchFamily="66" charset="0"/>
              </a:rPr>
              <a:t>we get an </a:t>
            </a:r>
            <a:r>
              <a:rPr lang="en-US" altLang="en-US" sz="2800">
                <a:solidFill>
                  <a:srgbClr val="FF0066"/>
                </a:solidFill>
                <a:latin typeface="Comic Sans MS" panose="030F0702030302020204" pitchFamily="66" charset="0"/>
              </a:rPr>
              <a:t>integer result.</a:t>
            </a:r>
          </a:p>
          <a:p>
            <a:pPr lvl="1" eaLnBrk="1" hangingPunct="1">
              <a:spcBef>
                <a:spcPct val="50000"/>
              </a:spcBef>
              <a:buFontTx/>
              <a:buChar char="•"/>
            </a:pPr>
            <a:r>
              <a:rPr lang="en-US" altLang="en-US" sz="2800">
                <a:latin typeface="Comic Sans MS" panose="030F0702030302020204" pitchFamily="66" charset="0"/>
              </a:rPr>
              <a:t>if </a:t>
            </a:r>
            <a:r>
              <a:rPr lang="en-US" altLang="en-US" sz="2800">
                <a:solidFill>
                  <a:srgbClr val="FF0066"/>
                </a:solidFill>
                <a:latin typeface="Comic Sans MS" panose="030F0702030302020204" pitchFamily="66" charset="0"/>
              </a:rPr>
              <a:t>one or both </a:t>
            </a:r>
            <a:r>
              <a:rPr lang="en-US" altLang="en-US" sz="2800">
                <a:latin typeface="Comic Sans MS" panose="030F0702030302020204" pitchFamily="66" charset="0"/>
              </a:rPr>
              <a:t>operands is a </a:t>
            </a:r>
            <a:r>
              <a:rPr lang="en-US" altLang="en-US" sz="2800">
                <a:solidFill>
                  <a:srgbClr val="FF0066"/>
                </a:solidFill>
                <a:latin typeface="Comic Sans MS" panose="030F0702030302020204" pitchFamily="66" charset="0"/>
              </a:rPr>
              <a:t>floating-point</a:t>
            </a:r>
            <a:r>
              <a:rPr lang="en-US" altLang="en-US" sz="2800">
                <a:latin typeface="Comic Sans MS" panose="030F0702030302020204" pitchFamily="66" charset="0"/>
              </a:rPr>
              <a:t> value we get a </a:t>
            </a:r>
            <a:r>
              <a:rPr lang="en-US" altLang="en-US" sz="2800">
                <a:solidFill>
                  <a:srgbClr val="FF0066"/>
                </a:solidFill>
                <a:latin typeface="Comic Sans MS" panose="030F0702030302020204" pitchFamily="66" charset="0"/>
              </a:rPr>
              <a:t>floating-point result</a:t>
            </a:r>
            <a:r>
              <a:rPr lang="en-US" altLang="en-US" sz="2400"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104452" name="Rectangle 4">
            <a:extLst>
              <a:ext uri="{FF2B5EF4-FFF2-40B4-BE49-F238E27FC236}">
                <a16:creationId xmlns:a16="http://schemas.microsoft.com/office/drawing/2014/main" id="{2C50FE14-0D7D-4A18-B8E5-39669517225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6870700" cy="762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solidFill>
                  <a:srgbClr val="CC3300"/>
                </a:solidFill>
                <a:ea typeface="ＭＳ Ｐゴシック" panose="020B0600070205080204" pitchFamily="34" charset="-128"/>
              </a:rPr>
              <a:t>Example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41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15" grpId="0" autoUpdateAnimBg="0"/>
    </p:bld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Text Box 2">
            <a:extLst>
              <a:ext uri="{FF2B5EF4-FFF2-40B4-BE49-F238E27FC236}">
                <a16:creationId xmlns:a16="http://schemas.microsoft.com/office/drawing/2014/main" id="{0F4A3DE8-0055-4C02-9D2A-90AA3A6AD6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1447800"/>
            <a:ext cx="83820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folHlink"/>
              </a:buClr>
              <a:buFont typeface="Wingdings" panose="05000000000000000000" pitchFamily="2" charset="2"/>
              <a:buChar char="v"/>
            </a:pPr>
            <a:r>
              <a:rPr lang="en-US" altLang="en-US" sz="3200">
                <a:latin typeface="Comic Sans MS" panose="030F0702030302020204" pitchFamily="66" charset="0"/>
              </a:rPr>
              <a:t>Generates the </a:t>
            </a:r>
            <a:r>
              <a:rPr lang="en-US" altLang="en-US" sz="3200">
                <a:solidFill>
                  <a:srgbClr val="FF0066"/>
                </a:solidFill>
                <a:latin typeface="Comic Sans MS" panose="030F0702030302020204" pitchFamily="66" charset="0"/>
              </a:rPr>
              <a:t>remainder</a:t>
            </a:r>
            <a:r>
              <a:rPr lang="en-US" altLang="en-US" sz="3200">
                <a:latin typeface="Comic Sans MS" panose="030F0702030302020204" pitchFamily="66" charset="0"/>
              </a:rPr>
              <a:t> when you divide two integer values.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3200">
                <a:latin typeface="Comic Sans MS" panose="030F0702030302020204" pitchFamily="66" charset="0"/>
              </a:rPr>
              <a:t>5</a:t>
            </a:r>
            <a:r>
              <a:rPr lang="en-US" altLang="en-US" sz="3200">
                <a:solidFill>
                  <a:srgbClr val="FF0066"/>
                </a:solidFill>
                <a:latin typeface="Comic Sans MS" panose="030F0702030302020204" pitchFamily="66" charset="0"/>
              </a:rPr>
              <a:t>%</a:t>
            </a:r>
            <a:r>
              <a:rPr lang="en-US" altLang="en-US" sz="3200">
                <a:latin typeface="Comic Sans MS" panose="030F0702030302020204" pitchFamily="66" charset="0"/>
              </a:rPr>
              <a:t>3 gives 2	5%4 gives 1	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3200">
                <a:latin typeface="Comic Sans MS" panose="030F0702030302020204" pitchFamily="66" charset="0"/>
              </a:rPr>
              <a:t>5%5 gives</a:t>
            </a:r>
            <a:r>
              <a:rPr lang="en-US" altLang="en-US"/>
              <a:t> </a:t>
            </a:r>
            <a:r>
              <a:rPr lang="en-US" altLang="en-US" sz="3200">
                <a:latin typeface="Comic Sans MS" panose="030F0702030302020204" pitchFamily="66" charset="0"/>
              </a:rPr>
              <a:t>0	5%10 gives 5</a:t>
            </a:r>
          </a:p>
          <a:p>
            <a:pPr eaLnBrk="1" hangingPunct="1">
              <a:spcBef>
                <a:spcPct val="50000"/>
              </a:spcBef>
              <a:buClr>
                <a:schemeClr val="folHlink"/>
              </a:buClr>
              <a:buFont typeface="Wingdings" panose="05000000000000000000" pitchFamily="2" charset="2"/>
              <a:buChar char="v"/>
            </a:pPr>
            <a:r>
              <a:rPr lang="en-US" altLang="en-US" sz="3200">
                <a:latin typeface="Comic Sans MS" panose="030F0702030302020204" pitchFamily="66" charset="0"/>
              </a:rPr>
              <a:t>Modulus operator is most commonly used with integer operands. If we attempt to use the modulus operator on  </a:t>
            </a:r>
            <a:r>
              <a:rPr lang="en-US" altLang="en-US" sz="3200">
                <a:solidFill>
                  <a:srgbClr val="FF0066"/>
                </a:solidFill>
                <a:latin typeface="Comic Sans MS" panose="030F0702030302020204" pitchFamily="66" charset="0"/>
              </a:rPr>
              <a:t>floating-point values we will garbage!</a:t>
            </a:r>
          </a:p>
        </p:txBody>
      </p:sp>
      <p:sp>
        <p:nvSpPr>
          <p:cNvPr id="105475" name="Rectangle 3">
            <a:extLst>
              <a:ext uri="{FF2B5EF4-FFF2-40B4-BE49-F238E27FC236}">
                <a16:creationId xmlns:a16="http://schemas.microsoft.com/office/drawing/2014/main" id="{4AE3FD20-2593-42AE-A3DF-116D44F4228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981200" y="0"/>
            <a:ext cx="4127500" cy="762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solidFill>
                  <a:srgbClr val="CC3300"/>
                </a:solidFill>
                <a:ea typeface="ＭＳ Ｐゴシック" panose="020B0600070205080204" pitchFamily="34" charset="-128"/>
              </a:rPr>
              <a:t>Modulus</a:t>
            </a:r>
          </a:p>
        </p:txBody>
      </p:sp>
    </p:spTree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>
            <a:extLst>
              <a:ext uri="{FF2B5EF4-FFF2-40B4-BE49-F238E27FC236}">
                <a16:creationId xmlns:a16="http://schemas.microsoft.com/office/drawing/2014/main" id="{F055F0B9-35D2-45AB-A222-919D2AB8F3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7391400" cy="762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/>
          <a:lstStyle/>
          <a:p>
            <a:pPr eaLnBrk="1" hangingPunct="1"/>
            <a:r>
              <a:rPr lang="en-US" altLang="en-US" sz="4000">
                <a:solidFill>
                  <a:srgbClr val="CC3300"/>
                </a:solidFill>
                <a:ea typeface="ＭＳ Ｐゴシック" panose="020B0600070205080204" pitchFamily="34" charset="-128"/>
              </a:rPr>
              <a:t>1.1Basic Assignment Operator</a:t>
            </a:r>
          </a:p>
        </p:txBody>
      </p:sp>
      <p:sp>
        <p:nvSpPr>
          <p:cNvPr id="106499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02C16E3F-C977-4922-BFEC-6BE2FA1944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0" y="914400"/>
            <a:ext cx="8305800" cy="5334000"/>
          </a:xfrm>
          <a:noFill/>
        </p:spPr>
        <p:txBody>
          <a:bodyPr>
            <a:normAutofit fontScale="700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400"/>
              <a:t>We assign a value to a variable using the basic </a:t>
            </a:r>
            <a:r>
              <a:rPr lang="en-US" altLang="ja-JP" sz="2400" i="1">
                <a:solidFill>
                  <a:srgbClr val="C1051B"/>
                </a:solidFill>
                <a:ea typeface="ＭＳ Ｐゴシック" panose="020B0600070205080204" pitchFamily="34" charset="-128"/>
              </a:rPr>
              <a:t>assignment operator (=)</a:t>
            </a:r>
            <a:r>
              <a:rPr lang="en-US" altLang="ja-JP" sz="2400">
                <a:ea typeface="ＭＳ Ｐゴシック" panose="020B0600070205080204" pitchFamily="34" charset="-128"/>
              </a:rPr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Assignment operator stores a value in memory.</a:t>
            </a:r>
            <a:endParaRPr lang="en-US" altLang="ja-JP" sz="240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ja-JP" sz="2400">
                <a:ea typeface="ＭＳ Ｐゴシック" panose="020B0600070205080204" pitchFamily="34" charset="-128"/>
              </a:rPr>
              <a:t>The syntax is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>
                <a:solidFill>
                  <a:srgbClr val="7F7F7F"/>
                </a:solidFill>
              </a:rPr>
              <a:t>			</a:t>
            </a:r>
            <a:r>
              <a:rPr lang="en-US" altLang="en-US" sz="2400"/>
              <a:t> </a:t>
            </a:r>
            <a:r>
              <a:rPr lang="en-US" altLang="en-US" sz="2000">
                <a:latin typeface="Courier New" panose="02070309020205020404" pitchFamily="49" charset="0"/>
              </a:rPr>
              <a:t>leftSide </a:t>
            </a:r>
            <a:r>
              <a:rPr lang="en-US" altLang="en-US" sz="2400">
                <a:solidFill>
                  <a:srgbClr val="C1051B"/>
                </a:solidFill>
                <a:ea typeface="ＭＳ Ｐゴシック" panose="020B0600070205080204" pitchFamily="34" charset="-128"/>
              </a:rPr>
              <a:t>=</a:t>
            </a:r>
            <a:r>
              <a:rPr lang="en-US" altLang="en-US" sz="2000">
                <a:latin typeface="Courier New" panose="02070309020205020404" pitchFamily="49" charset="0"/>
              </a:rPr>
              <a:t> rightSide 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2000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2000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2000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ja-JP" sz="2400">
                <a:ea typeface="ＭＳ Ｐゴシック" panose="020B0600070205080204" pitchFamily="34" charset="-128"/>
              </a:rPr>
              <a:t>Examples: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		i = 1;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		start = i;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		sum = firstNumber + secondNumber;</a:t>
            </a:r>
            <a:br>
              <a:rPr lang="en-US" altLang="en-US" sz="2000">
                <a:latin typeface="Courier New" panose="02070309020205020404" pitchFamily="49" charset="0"/>
              </a:rPr>
            </a:br>
            <a:r>
              <a:rPr lang="en-US" altLang="en-US" sz="2000">
                <a:solidFill>
                  <a:srgbClr val="7F7F7F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2000">
                <a:latin typeface="Courier New" panose="02070309020205020404" pitchFamily="49" charset="0"/>
              </a:rPr>
              <a:t>avg = (one + two + three) / 3;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 </a:t>
            </a:r>
            <a:r>
              <a:rPr lang="en-US" altLang="en-US" sz="2000">
                <a:solidFill>
                  <a:srgbClr val="FF0066"/>
                </a:solidFill>
                <a:latin typeface="Courier New" panose="02070309020205020404" pitchFamily="49" charset="0"/>
              </a:rPr>
              <a:t>int x,y,z;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>
                <a:solidFill>
                  <a:srgbClr val="FF0066"/>
                </a:solidFill>
                <a:latin typeface="Courier New" panose="02070309020205020404" pitchFamily="49" charset="0"/>
              </a:rPr>
              <a:t>   x=y=z=100;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240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2400">
              <a:latin typeface="Courier New" panose="02070309020205020404" pitchFamily="49" charset="0"/>
            </a:endParaRPr>
          </a:p>
        </p:txBody>
      </p:sp>
      <p:grpSp>
        <p:nvGrpSpPr>
          <p:cNvPr id="106500" name="Group 4">
            <a:extLst>
              <a:ext uri="{FF2B5EF4-FFF2-40B4-BE49-F238E27FC236}">
                <a16:creationId xmlns:a16="http://schemas.microsoft.com/office/drawing/2014/main" id="{8A2D45E3-C206-4DA2-B794-4B27DC6BF9AC}"/>
              </a:ext>
            </a:extLst>
          </p:cNvPr>
          <p:cNvGrpSpPr>
            <a:grpSpLocks/>
          </p:cNvGrpSpPr>
          <p:nvPr/>
        </p:nvGrpSpPr>
        <p:grpSpPr bwMode="auto">
          <a:xfrm>
            <a:off x="2438400" y="2667000"/>
            <a:ext cx="1927225" cy="1290638"/>
            <a:chOff x="3734" y="2640"/>
            <a:chExt cx="1214" cy="813"/>
          </a:xfrm>
        </p:grpSpPr>
        <p:sp>
          <p:nvSpPr>
            <p:cNvPr id="118789" name="AutoShape 5">
              <a:extLst>
                <a:ext uri="{FF2B5EF4-FFF2-40B4-BE49-F238E27FC236}">
                  <a16:creationId xmlns:a16="http://schemas.microsoft.com/office/drawing/2014/main" id="{88FD188B-EFF8-4548-B72D-8B679257D5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4" y="3003"/>
              <a:ext cx="1214" cy="450"/>
            </a:xfrm>
            <a:prstGeom prst="roundRect">
              <a:avLst>
                <a:gd name="adj" fmla="val 16667"/>
              </a:avLst>
            </a:prstGeom>
            <a:solidFill>
              <a:srgbClr val="CCECFF"/>
            </a:solidFill>
            <a:ln w="9525">
              <a:solidFill>
                <a:srgbClr val="CCECFF"/>
              </a:solidFill>
              <a:miter lim="800000"/>
              <a:headEnd/>
              <a:tailEnd/>
            </a:ln>
            <a:effectLst>
              <a:outerShdw dist="89803" dir="2700000" algn="ctr" rotWithShape="0">
                <a:schemeClr val="tx1"/>
              </a:outerShdw>
            </a:effectLst>
          </p:spPr>
          <p:txBody>
            <a:bodyPr anchor="ctr"/>
            <a:lstStyle/>
            <a:p>
              <a:pPr>
                <a:defRPr/>
              </a:pPr>
              <a:r>
                <a:rPr lang="en-US" altLang="ja-JP" sz="1400" dirty="0" err="1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rPr>
                <a:t>Allways</a:t>
              </a:r>
              <a:r>
                <a:rPr lang="en-US" altLang="ja-JP" sz="1400" dirty="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rPr>
                <a:t> it is a </a:t>
              </a:r>
              <a:r>
                <a:rPr lang="en-US" altLang="ja-JP" sz="1400" i="1" dirty="0">
                  <a:solidFill>
                    <a:srgbClr val="C1051B"/>
                  </a:solidFill>
                  <a:ea typeface="ＭＳ Ｐゴシック" pitchFamily="34" charset="-128"/>
                </a:rPr>
                <a:t>variable identifier.</a:t>
              </a:r>
              <a:endParaRPr lang="en-US" altLang="ja-JP" sz="1400" dirty="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106505" name="Line 6">
              <a:extLst>
                <a:ext uri="{FF2B5EF4-FFF2-40B4-BE49-F238E27FC236}">
                  <a16:creationId xmlns:a16="http://schemas.microsoft.com/office/drawing/2014/main" id="{231D081C-0662-4A89-985F-1DD5A0D04C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19" y="2640"/>
              <a:ext cx="0" cy="35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</p:grpSp>
      <p:grpSp>
        <p:nvGrpSpPr>
          <p:cNvPr id="106501" name="Group 7">
            <a:extLst>
              <a:ext uri="{FF2B5EF4-FFF2-40B4-BE49-F238E27FC236}">
                <a16:creationId xmlns:a16="http://schemas.microsoft.com/office/drawing/2014/main" id="{BCDAB114-F475-402D-AF1A-2573DDF51D63}"/>
              </a:ext>
            </a:extLst>
          </p:cNvPr>
          <p:cNvGrpSpPr>
            <a:grpSpLocks/>
          </p:cNvGrpSpPr>
          <p:nvPr/>
        </p:nvGrpSpPr>
        <p:grpSpPr bwMode="auto">
          <a:xfrm>
            <a:off x="4495800" y="2819400"/>
            <a:ext cx="1927225" cy="1171575"/>
            <a:chOff x="3782" y="2157"/>
            <a:chExt cx="1214" cy="738"/>
          </a:xfrm>
        </p:grpSpPr>
        <p:sp>
          <p:nvSpPr>
            <p:cNvPr id="118792" name="AutoShape 8">
              <a:extLst>
                <a:ext uri="{FF2B5EF4-FFF2-40B4-BE49-F238E27FC236}">
                  <a16:creationId xmlns:a16="http://schemas.microsoft.com/office/drawing/2014/main" id="{5D86065A-CC0D-4BFE-BBA6-51BACB715D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2" y="2445"/>
              <a:ext cx="1214" cy="450"/>
            </a:xfrm>
            <a:prstGeom prst="roundRect">
              <a:avLst>
                <a:gd name="adj" fmla="val 16667"/>
              </a:avLst>
            </a:prstGeom>
            <a:solidFill>
              <a:srgbClr val="CCECFF"/>
            </a:solidFill>
            <a:ln w="9525">
              <a:solidFill>
                <a:srgbClr val="CCECFF"/>
              </a:solidFill>
              <a:miter lim="800000"/>
              <a:headEnd/>
              <a:tailEnd/>
            </a:ln>
            <a:effectLst>
              <a:outerShdw dist="89803" dir="2700000" algn="ctr" rotWithShape="0">
                <a:schemeClr val="tx1"/>
              </a:outerShdw>
            </a:effectLst>
          </p:spPr>
          <p:txBody>
            <a:bodyPr anchor="ctr"/>
            <a:lstStyle/>
            <a:p>
              <a:pPr>
                <a:defRPr/>
              </a:pPr>
              <a:r>
                <a:rPr lang="en-US" altLang="ja-JP" sz="1400" dirty="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rPr>
                <a:t>It is either a </a:t>
              </a:r>
              <a:r>
                <a:rPr lang="en-US" altLang="ja-JP" sz="1400" i="1" dirty="0">
                  <a:solidFill>
                    <a:srgbClr val="C1051B"/>
                  </a:solidFill>
                  <a:ea typeface="ＭＳ Ｐゴシック" pitchFamily="34" charset="-128"/>
                </a:rPr>
                <a:t>literal </a:t>
              </a:r>
              <a:r>
                <a:rPr lang="en-US" altLang="ja-JP" sz="1400" dirty="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rPr>
                <a:t>|</a:t>
              </a:r>
              <a:r>
                <a:rPr lang="en-US" altLang="ja-JP" sz="1400" i="1" dirty="0">
                  <a:solidFill>
                    <a:srgbClr val="C1051B"/>
                  </a:solidFill>
                  <a:ea typeface="ＭＳ Ｐゴシック" pitchFamily="34" charset="-128"/>
                </a:rPr>
                <a:t> </a:t>
              </a:r>
              <a:r>
                <a:rPr lang="en-US" altLang="ja-JP" sz="1400" dirty="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rPr>
                <a:t>a</a:t>
              </a:r>
              <a:r>
                <a:rPr lang="en-US" altLang="ja-JP" sz="1400" i="1" dirty="0">
                  <a:solidFill>
                    <a:srgbClr val="C1051B"/>
                  </a:solidFill>
                  <a:ea typeface="ＭＳ Ｐゴシック" pitchFamily="34" charset="-128"/>
                </a:rPr>
                <a:t> variable identifier </a:t>
              </a:r>
              <a:r>
                <a:rPr lang="en-US" altLang="ja-JP" sz="1400" dirty="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rPr>
                <a:t>|</a:t>
              </a:r>
              <a:r>
                <a:rPr lang="en-US" altLang="ja-JP" sz="1400" i="1" dirty="0">
                  <a:solidFill>
                    <a:srgbClr val="C1051B"/>
                  </a:solidFill>
                  <a:ea typeface="ＭＳ Ｐゴシック" pitchFamily="34" charset="-128"/>
                </a:rPr>
                <a:t> </a:t>
              </a:r>
              <a:r>
                <a:rPr lang="en-US" altLang="ja-JP" sz="1400" dirty="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rPr>
                <a:t>an</a:t>
              </a:r>
              <a:r>
                <a:rPr lang="en-US" altLang="ja-JP" sz="1400" dirty="0">
                  <a:solidFill>
                    <a:srgbClr val="C1051B"/>
                  </a:solidFill>
                  <a:ea typeface="ＭＳ Ｐゴシック" pitchFamily="34" charset="-128"/>
                </a:rPr>
                <a:t> </a:t>
              </a:r>
              <a:r>
                <a:rPr lang="en-US" altLang="ja-JP" sz="1400" i="1" dirty="0">
                  <a:solidFill>
                    <a:srgbClr val="C1051B"/>
                  </a:solidFill>
                  <a:ea typeface="ＭＳ Ｐゴシック" pitchFamily="34" charset="-128"/>
                </a:rPr>
                <a:t>expression.</a:t>
              </a:r>
              <a:endParaRPr lang="en-US" altLang="ja-JP" sz="1400" dirty="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106503" name="Line 9">
              <a:extLst>
                <a:ext uri="{FF2B5EF4-FFF2-40B4-BE49-F238E27FC236}">
                  <a16:creationId xmlns:a16="http://schemas.microsoft.com/office/drawing/2014/main" id="{D9F13112-6AC1-4FF7-9FA6-49B93C27EA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10" y="2157"/>
              <a:ext cx="0" cy="35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</p:grpSp>
    </p:spTree>
    <p:custDataLst>
      <p:tags r:id="rId1"/>
    </p:custDataLst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>
            <a:extLst>
              <a:ext uri="{FF2B5EF4-FFF2-40B4-BE49-F238E27FC236}">
                <a16:creationId xmlns:a16="http://schemas.microsoft.com/office/drawing/2014/main" id="{AC42B97A-128A-4E45-AA96-E4A3053449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solidFill>
                  <a:srgbClr val="CC3300"/>
                </a:solidFill>
                <a:ea typeface="ＭＳ Ｐゴシック" panose="020B0600070205080204" pitchFamily="34" charset="-128"/>
              </a:rPr>
              <a:t>The Right Side of the Assignment Operator</a:t>
            </a:r>
          </a:p>
        </p:txBody>
      </p:sp>
      <p:sp>
        <p:nvSpPr>
          <p:cNvPr id="107523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6EA60AD2-32B0-43AC-B7F7-55C2BAC4FD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7772400" cy="4343400"/>
          </a:xfrm>
        </p:spPr>
        <p:txBody>
          <a:bodyPr/>
          <a:lstStyle/>
          <a:p>
            <a:pPr eaLnBrk="1" hangingPunct="1"/>
            <a:r>
              <a:rPr lang="en-US" altLang="en-US"/>
              <a:t>The Java assignment operator assigns the </a:t>
            </a:r>
            <a:r>
              <a:rPr lang="en-US" altLang="en-US">
                <a:solidFill>
                  <a:srgbClr val="FF6699"/>
                </a:solidFill>
              </a:rPr>
              <a:t>value</a:t>
            </a:r>
            <a:r>
              <a:rPr lang="en-US" altLang="en-US"/>
              <a:t> on the </a:t>
            </a:r>
            <a:r>
              <a:rPr lang="en-US" altLang="en-US">
                <a:solidFill>
                  <a:schemeClr val="tx2"/>
                </a:solidFill>
              </a:rPr>
              <a:t>right </a:t>
            </a:r>
            <a:r>
              <a:rPr lang="en-US" altLang="en-US"/>
              <a:t>side of the operator to the </a:t>
            </a:r>
            <a:r>
              <a:rPr lang="en-US" altLang="en-US">
                <a:solidFill>
                  <a:srgbClr val="FF6699"/>
                </a:solidFill>
              </a:rPr>
              <a:t>variable</a:t>
            </a:r>
            <a:r>
              <a:rPr lang="en-US" altLang="en-US"/>
              <a:t> appearing on the </a:t>
            </a:r>
            <a:r>
              <a:rPr lang="en-US" altLang="en-US">
                <a:solidFill>
                  <a:schemeClr val="tx2"/>
                </a:solidFill>
              </a:rPr>
              <a:t>left</a:t>
            </a:r>
            <a:r>
              <a:rPr lang="en-US" altLang="en-US"/>
              <a:t> side of the operator.</a:t>
            </a:r>
          </a:p>
          <a:p>
            <a:pPr eaLnBrk="1" hangingPunct="1"/>
            <a:r>
              <a:rPr lang="en-US" altLang="en-US"/>
              <a:t>The </a:t>
            </a:r>
            <a:r>
              <a:rPr lang="en-US" altLang="en-US">
                <a:solidFill>
                  <a:srgbClr val="FF6699"/>
                </a:solidFill>
              </a:rPr>
              <a:t>right side </a:t>
            </a:r>
            <a:r>
              <a:rPr lang="en-US" altLang="en-US"/>
              <a:t>may be either:</a:t>
            </a:r>
          </a:p>
          <a:p>
            <a:pPr lvl="2" eaLnBrk="1" hangingPunct="1"/>
            <a:r>
              <a:rPr lang="en-US" altLang="en-US">
                <a:solidFill>
                  <a:schemeClr val="tx2"/>
                </a:solidFill>
              </a:rPr>
              <a:t>Literal</a:t>
            </a:r>
            <a:r>
              <a:rPr lang="en-US" altLang="en-US"/>
              <a:t>: ex. </a:t>
            </a:r>
            <a:r>
              <a:rPr lang="en-US" altLang="en-US" sz="2000">
                <a:latin typeface="Courier New" panose="02070309020205020404" pitchFamily="49" charset="0"/>
              </a:rPr>
              <a:t>i = </a:t>
            </a:r>
            <a:r>
              <a:rPr lang="en-US" altLang="en-US" sz="2000">
                <a:solidFill>
                  <a:srgbClr val="FF6699"/>
                </a:solidFill>
                <a:latin typeface="Courier New" panose="02070309020205020404" pitchFamily="49" charset="0"/>
              </a:rPr>
              <a:t>1</a:t>
            </a:r>
            <a:r>
              <a:rPr lang="en-US" altLang="en-US" sz="2000">
                <a:latin typeface="Courier New" panose="02070309020205020404" pitchFamily="49" charset="0"/>
              </a:rPr>
              <a:t>;</a:t>
            </a:r>
            <a:endParaRPr lang="en-US" altLang="en-US"/>
          </a:p>
          <a:p>
            <a:pPr lvl="2" eaLnBrk="1" hangingPunct="1"/>
            <a:r>
              <a:rPr lang="en-US" altLang="en-US">
                <a:solidFill>
                  <a:schemeClr val="tx2"/>
                </a:solidFill>
              </a:rPr>
              <a:t>Variable identifier</a:t>
            </a:r>
            <a:r>
              <a:rPr lang="en-US" altLang="en-US"/>
              <a:t>: ex. </a:t>
            </a:r>
            <a:r>
              <a:rPr lang="en-US" altLang="en-US" sz="2000">
                <a:latin typeface="Courier New" panose="02070309020205020404" pitchFamily="49" charset="0"/>
              </a:rPr>
              <a:t>start = </a:t>
            </a:r>
            <a:r>
              <a:rPr lang="en-US" altLang="en-US" sz="2000">
                <a:solidFill>
                  <a:srgbClr val="FF6699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2000">
                <a:latin typeface="Courier New" panose="02070309020205020404" pitchFamily="49" charset="0"/>
              </a:rPr>
              <a:t>;</a:t>
            </a:r>
            <a:endParaRPr lang="en-US" altLang="en-US"/>
          </a:p>
          <a:p>
            <a:pPr lvl="2" eaLnBrk="1" hangingPunct="1"/>
            <a:r>
              <a:rPr lang="en-US" altLang="en-US">
                <a:solidFill>
                  <a:schemeClr val="tx2"/>
                </a:solidFill>
              </a:rPr>
              <a:t>Expression</a:t>
            </a:r>
            <a:r>
              <a:rPr lang="en-US" altLang="en-US"/>
              <a:t>: ex. </a:t>
            </a:r>
            <a:r>
              <a:rPr lang="en-US" altLang="en-US" sz="2000">
                <a:latin typeface="Courier New" panose="02070309020205020404" pitchFamily="49" charset="0"/>
              </a:rPr>
              <a:t>sum = </a:t>
            </a:r>
            <a:r>
              <a:rPr lang="en-US" altLang="en-US" sz="2000">
                <a:solidFill>
                  <a:srgbClr val="FF6699"/>
                </a:solidFill>
                <a:latin typeface="Courier New" panose="02070309020205020404" pitchFamily="49" charset="0"/>
              </a:rPr>
              <a:t>first + second</a:t>
            </a:r>
            <a:r>
              <a:rPr lang="en-US" altLang="en-US" sz="2000">
                <a:latin typeface="Courier New" panose="02070309020205020404" pitchFamily="49" charset="0"/>
              </a:rPr>
              <a:t>;</a:t>
            </a:r>
            <a:endParaRPr lang="en-US" altLang="en-US"/>
          </a:p>
          <a:p>
            <a:pPr lvl="2" eaLnBrk="1" hangingPunct="1"/>
            <a:endParaRPr lang="en-US" altLang="en-US"/>
          </a:p>
        </p:txBody>
      </p:sp>
    </p:spTree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>
            <a:extLst>
              <a:ext uri="{FF2B5EF4-FFF2-40B4-BE49-F238E27FC236}">
                <a16:creationId xmlns:a16="http://schemas.microsoft.com/office/drawing/2014/main" id="{1A37CBB6-C23F-4EE7-B3FA-9EF3025A81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838200"/>
          </a:xfrm>
        </p:spPr>
        <p:txBody>
          <a:bodyPr/>
          <a:lstStyle/>
          <a:p>
            <a:pPr eaLnBrk="1" hangingPunct="1"/>
            <a:r>
              <a:rPr lang="en-US" altLang="en-US">
                <a:solidFill>
                  <a:srgbClr val="CC3300"/>
                </a:solidFill>
                <a:ea typeface="ＭＳ Ｐゴシック" panose="020B0600070205080204" pitchFamily="34" charset="-128"/>
              </a:rPr>
              <a:t>Assigning Literals</a:t>
            </a:r>
          </a:p>
        </p:txBody>
      </p:sp>
      <p:sp>
        <p:nvSpPr>
          <p:cNvPr id="108547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E38D9C59-DC91-4325-8E7A-C90F3750D4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0" y="1447800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en-US"/>
              <a:t>In this case, the </a:t>
            </a:r>
            <a:r>
              <a:rPr lang="en-US" altLang="en-US">
                <a:solidFill>
                  <a:srgbClr val="FF6699"/>
                </a:solidFill>
              </a:rPr>
              <a:t>literal</a:t>
            </a:r>
            <a:r>
              <a:rPr lang="en-US" altLang="en-US"/>
              <a:t> is stored in the space memory allocated for the variable at the left side.</a:t>
            </a:r>
            <a:endParaRPr lang="en-US" altLang="ja-JP">
              <a:ea typeface="ＭＳ Ｐゴシック" panose="020B0600070205080204" pitchFamily="34" charset="-128"/>
            </a:endParaRPr>
          </a:p>
        </p:txBody>
      </p:sp>
      <p:grpSp>
        <p:nvGrpSpPr>
          <p:cNvPr id="108548" name="Group 20">
            <a:extLst>
              <a:ext uri="{FF2B5EF4-FFF2-40B4-BE49-F238E27FC236}">
                <a16:creationId xmlns:a16="http://schemas.microsoft.com/office/drawing/2014/main" id="{79C0A14F-022B-45DD-9838-A9ABA2C4AD43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3352800"/>
            <a:ext cx="4210050" cy="1676400"/>
            <a:chOff x="264" y="1824"/>
            <a:chExt cx="2652" cy="1056"/>
          </a:xfrm>
        </p:grpSpPr>
        <p:sp>
          <p:nvSpPr>
            <p:cNvPr id="161813" name="Rectangle 21">
              <a:extLst>
                <a:ext uri="{FF2B5EF4-FFF2-40B4-BE49-F238E27FC236}">
                  <a16:creationId xmlns:a16="http://schemas.microsoft.com/office/drawing/2014/main" id="{E8B2B4AB-F798-4ED9-BAE0-DAEFF394A0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" y="1824"/>
              <a:ext cx="2604" cy="1056"/>
            </a:xfrm>
            <a:prstGeom prst="rect">
              <a:avLst/>
            </a:prstGeom>
            <a:solidFill>
              <a:srgbClr val="EFFBFF"/>
            </a:solidFill>
            <a:ln w="9525">
              <a:solidFill>
                <a:srgbClr val="EAF0FE"/>
              </a:solidFill>
              <a:miter lim="800000"/>
              <a:headEnd/>
              <a:tailEnd/>
            </a:ln>
            <a:effectLst>
              <a:outerShdw dist="117088" dir="2963922" algn="ctr" rotWithShape="0">
                <a:schemeClr val="tx1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ja-JP" altLang="en-US" sz="2400">
                <a:solidFill>
                  <a:srgbClr val="DDDDDD"/>
                </a:solidFill>
                <a:latin typeface="Times New Roman" pitchFamily="18" charset="0"/>
                <a:ea typeface="ＭＳ Ｐゴシック" pitchFamily="34" charset="-128"/>
              </a:endParaRPr>
            </a:p>
          </p:txBody>
        </p:sp>
        <p:grpSp>
          <p:nvGrpSpPr>
            <p:cNvPr id="108569" name="Group 22">
              <a:extLst>
                <a:ext uri="{FF2B5EF4-FFF2-40B4-BE49-F238E27FC236}">
                  <a16:creationId xmlns:a16="http://schemas.microsoft.com/office/drawing/2014/main" id="{9D82B5B3-E250-470B-8B49-A7C0173B029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6" y="2142"/>
              <a:ext cx="2580" cy="543"/>
              <a:chOff x="391" y="991"/>
              <a:chExt cx="2580" cy="543"/>
            </a:xfrm>
          </p:grpSpPr>
          <p:sp>
            <p:nvSpPr>
              <p:cNvPr id="108580" name="Text Box 23">
                <a:extLst>
                  <a:ext uri="{FF2B5EF4-FFF2-40B4-BE49-F238E27FC236}">
                    <a16:creationId xmlns:a16="http://schemas.microsoft.com/office/drawing/2014/main" id="{2ED01D33-73C2-4EF2-B05C-EFCC8B35867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1" y="991"/>
                <a:ext cx="258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SimSun" panose="02010600030101010101" pitchFamily="2" charset="-122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SimSun" panose="02010600030101010101" pitchFamily="2" charset="-122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SimSun" panose="02010600030101010101" pitchFamily="2" charset="-122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SimSun" panose="02010600030101010101" pitchFamily="2" charset="-122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SimSun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SimSun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SimSun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SimSun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SimSun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ja-JP">
                    <a:solidFill>
                      <a:srgbClr val="000000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rPr>
                  <a:t>int firstNumber=1, secondNumber;</a:t>
                </a:r>
                <a:endParaRPr lang="en-US" altLang="ja-JP"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108581" name="Text Box 24">
                <a:extLst>
                  <a:ext uri="{FF2B5EF4-FFF2-40B4-BE49-F238E27FC236}">
                    <a16:creationId xmlns:a16="http://schemas.microsoft.com/office/drawing/2014/main" id="{C6B658DE-2A2B-4BA8-A835-139F6990064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1" y="1168"/>
                <a:ext cx="1579" cy="3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SimSun" panose="02010600030101010101" pitchFamily="2" charset="-122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SimSun" panose="02010600030101010101" pitchFamily="2" charset="-122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SimSun" panose="02010600030101010101" pitchFamily="2" charset="-122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SimSun" panose="02010600030101010101" pitchFamily="2" charset="-122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SimSun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SimSun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SimSun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SimSun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SimSun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ja-JP">
                    <a:solidFill>
                      <a:srgbClr val="000000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rPr>
                  <a:t>firstNumber  = 234;</a:t>
                </a:r>
              </a:p>
              <a:p>
                <a:pPr eaLnBrk="1" hangingPunct="1"/>
                <a:r>
                  <a:rPr lang="en-US" altLang="ja-JP">
                    <a:solidFill>
                      <a:srgbClr val="000000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rPr>
                  <a:t>secondNumber = 87;</a:t>
                </a:r>
              </a:p>
            </p:txBody>
          </p:sp>
        </p:grpSp>
        <p:grpSp>
          <p:nvGrpSpPr>
            <p:cNvPr id="108570" name="Group 25">
              <a:extLst>
                <a:ext uri="{FF2B5EF4-FFF2-40B4-BE49-F238E27FC236}">
                  <a16:creationId xmlns:a16="http://schemas.microsoft.com/office/drawing/2014/main" id="{437B02C6-3F2E-4160-8D6F-88E719242C3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4" y="1871"/>
              <a:ext cx="590" cy="483"/>
              <a:chOff x="294" y="1871"/>
              <a:chExt cx="590" cy="483"/>
            </a:xfrm>
          </p:grpSpPr>
          <p:sp>
            <p:nvSpPr>
              <p:cNvPr id="161818" name="Oval 26">
                <a:extLst>
                  <a:ext uri="{FF2B5EF4-FFF2-40B4-BE49-F238E27FC236}">
                    <a16:creationId xmlns:a16="http://schemas.microsoft.com/office/drawing/2014/main" id="{672D02EE-7AA7-4612-AF80-B4F74DF05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4" y="1871"/>
                <a:ext cx="275" cy="219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45791" dir="2021404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r>
                  <a:rPr lang="en-US" altLang="ja-JP" sz="2400" b="1">
                    <a:solidFill>
                      <a:srgbClr val="C1051B"/>
                    </a:solidFill>
                    <a:latin typeface="Arial" charset="0"/>
                    <a:ea typeface="ＭＳ Ｐゴシック" pitchFamily="34" charset="-128"/>
                  </a:rPr>
                  <a:t>A</a:t>
                </a:r>
                <a:endParaRPr lang="en-US" altLang="ja-JP" sz="2400">
                  <a:solidFill>
                    <a:srgbClr val="000000"/>
                  </a:solidFill>
                  <a:latin typeface="Times New Roman" pitchFamily="18" charset="0"/>
                  <a:ea typeface="ＭＳ Ｐゴシック" pitchFamily="34" charset="-128"/>
                </a:endParaRPr>
              </a:p>
            </p:txBody>
          </p:sp>
          <p:sp>
            <p:nvSpPr>
              <p:cNvPr id="108578" name="Line 27">
                <a:extLst>
                  <a:ext uri="{FF2B5EF4-FFF2-40B4-BE49-F238E27FC236}">
                    <a16:creationId xmlns:a16="http://schemas.microsoft.com/office/drawing/2014/main" id="{5A23B603-9EBC-47F6-B8A7-A80C8FFCF1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59" y="2030"/>
                <a:ext cx="325" cy="14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61820" name="Text Box 28">
                <a:extLst>
                  <a:ext uri="{FF2B5EF4-FFF2-40B4-BE49-F238E27FC236}">
                    <a16:creationId xmlns:a16="http://schemas.microsoft.com/office/drawing/2014/main" id="{A5EC8813-159D-4068-AEB4-EEF67F543BA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2" y="2142"/>
                <a:ext cx="116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endParaRPr lang="fr-FR">
                  <a:solidFill>
                    <a:srgbClr val="C1051B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urier New" pitchFamily="49" charset="0"/>
                  <a:ea typeface="ＭＳ Ｐゴシック" pitchFamily="34" charset="-128"/>
                </a:endParaRPr>
              </a:p>
            </p:txBody>
          </p:sp>
        </p:grpSp>
        <p:grpSp>
          <p:nvGrpSpPr>
            <p:cNvPr id="108571" name="Group 29">
              <a:extLst>
                <a:ext uri="{FF2B5EF4-FFF2-40B4-BE49-F238E27FC236}">
                  <a16:creationId xmlns:a16="http://schemas.microsoft.com/office/drawing/2014/main" id="{82C7546C-990B-4C59-9ACC-5EF5C0EC622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1" y="2313"/>
              <a:ext cx="2319" cy="520"/>
              <a:chOff x="401" y="2313"/>
              <a:chExt cx="2319" cy="520"/>
            </a:xfrm>
          </p:grpSpPr>
          <p:sp>
            <p:nvSpPr>
              <p:cNvPr id="108572" name="Line 30">
                <a:extLst>
                  <a:ext uri="{FF2B5EF4-FFF2-40B4-BE49-F238E27FC236}">
                    <a16:creationId xmlns:a16="http://schemas.microsoft.com/office/drawing/2014/main" id="{9F2F228C-E686-49DC-87C7-2DF7E090D4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956" y="2368"/>
                <a:ext cx="1" cy="26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grpSp>
            <p:nvGrpSpPr>
              <p:cNvPr id="108573" name="Group 31">
                <a:extLst>
                  <a:ext uri="{FF2B5EF4-FFF2-40B4-BE49-F238E27FC236}">
                    <a16:creationId xmlns:a16="http://schemas.microsoft.com/office/drawing/2014/main" id="{1194B14A-D229-4072-84C8-173EB9CF053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01" y="2313"/>
                <a:ext cx="2319" cy="520"/>
                <a:chOff x="401" y="2313"/>
                <a:chExt cx="2319" cy="520"/>
              </a:xfrm>
            </p:grpSpPr>
            <p:sp>
              <p:nvSpPr>
                <p:cNvPr id="108574" name="Line 32">
                  <a:extLst>
                    <a:ext uri="{FF2B5EF4-FFF2-40B4-BE49-F238E27FC236}">
                      <a16:creationId xmlns:a16="http://schemas.microsoft.com/office/drawing/2014/main" id="{3E774A68-361C-4091-8702-2481C7DFB4F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977" y="2505"/>
                  <a:ext cx="463" cy="3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161825" name="Oval 33">
                  <a:extLst>
                    <a:ext uri="{FF2B5EF4-FFF2-40B4-BE49-F238E27FC236}">
                      <a16:creationId xmlns:a16="http://schemas.microsoft.com/office/drawing/2014/main" id="{98E1A676-54E7-4CE0-A497-626F956EDDC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45" y="2402"/>
                  <a:ext cx="275" cy="219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45791" dir="2021404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r>
                    <a:rPr lang="en-US" altLang="ja-JP" sz="2400" b="1">
                      <a:solidFill>
                        <a:srgbClr val="C1051B"/>
                      </a:solidFill>
                      <a:latin typeface="Arial" charset="0"/>
                      <a:ea typeface="ＭＳ Ｐゴシック" pitchFamily="34" charset="-128"/>
                    </a:rPr>
                    <a:t>B</a:t>
                  </a:r>
                  <a:endParaRPr lang="en-US" altLang="ja-JP" sz="2400">
                    <a:solidFill>
                      <a:srgbClr val="000000"/>
                    </a:solidFill>
                    <a:latin typeface="Times New Roman" pitchFamily="18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161826" name="Text Box 34">
                  <a:extLst>
                    <a:ext uri="{FF2B5EF4-FFF2-40B4-BE49-F238E27FC236}">
                      <a16:creationId xmlns:a16="http://schemas.microsoft.com/office/drawing/2014/main" id="{241B0439-4C3F-4C07-9E09-861D5FD9D67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01" y="2313"/>
                  <a:ext cx="116" cy="52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endParaRPr lang="en-US" altLang="ja-JP">
                    <a:solidFill>
                      <a:srgbClr val="C1051B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urier New" pitchFamily="49" charset="0"/>
                    <a:ea typeface="ＭＳ Ｐゴシック" pitchFamily="34" charset="-128"/>
                  </a:endParaRPr>
                </a:p>
                <a:p>
                  <a:pPr>
                    <a:defRPr/>
                  </a:pPr>
                  <a:endParaRPr lang="en-US">
                    <a:solidFill>
                      <a:srgbClr val="C1051B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urier New" pitchFamily="49" charset="0"/>
                    <a:ea typeface="ＭＳ Ｐゴシック" pitchFamily="34" charset="-128"/>
                  </a:endParaRPr>
                </a:p>
                <a:p>
                  <a:pPr>
                    <a:defRPr/>
                  </a:pPr>
                  <a:endParaRPr lang="en-US">
                    <a:solidFill>
                      <a:srgbClr val="C1051B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urier New" pitchFamily="49" charset="0"/>
                    <a:ea typeface="ＭＳ Ｐゴシック" pitchFamily="34" charset="-128"/>
                  </a:endParaRPr>
                </a:p>
              </p:txBody>
            </p:sp>
          </p:grpSp>
        </p:grpSp>
      </p:grpSp>
      <p:sp>
        <p:nvSpPr>
          <p:cNvPr id="161828" name="Rectangle 36">
            <a:extLst>
              <a:ext uri="{FF2B5EF4-FFF2-40B4-BE49-F238E27FC236}">
                <a16:creationId xmlns:a16="http://schemas.microsoft.com/office/drawing/2014/main" id="{5DE2D745-4C4F-4C2C-A301-21B9CA6357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2438400"/>
            <a:ext cx="4194175" cy="3505200"/>
          </a:xfrm>
          <a:prstGeom prst="rect">
            <a:avLst/>
          </a:prstGeom>
          <a:solidFill>
            <a:srgbClr val="FDFEE2"/>
          </a:solidFill>
          <a:ln w="9525">
            <a:solidFill>
              <a:srgbClr val="DDDDDD"/>
            </a:solidFill>
            <a:miter lim="800000"/>
            <a:headEnd/>
            <a:tailEnd/>
          </a:ln>
          <a:effectLst>
            <a:outerShdw dist="117088" dir="2963922" algn="ctr" rotWithShape="0">
              <a:schemeClr val="tx1"/>
            </a:outerShdw>
          </a:effectLst>
        </p:spPr>
        <p:txBody>
          <a:bodyPr wrap="none" anchor="ctr"/>
          <a:lstStyle/>
          <a:p>
            <a:pPr>
              <a:defRPr/>
            </a:pPr>
            <a:endParaRPr lang="ja-JP" altLang="en-US" sz="2400">
              <a:solidFill>
                <a:srgbClr val="DDDDDD"/>
              </a:solidFill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108550" name="Rectangle 37">
            <a:extLst>
              <a:ext uri="{FF2B5EF4-FFF2-40B4-BE49-F238E27FC236}">
                <a16:creationId xmlns:a16="http://schemas.microsoft.com/office/drawing/2014/main" id="{5AB5FBA0-4F97-48C5-9000-621803AE04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4638" y="3124200"/>
            <a:ext cx="16732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eaLnBrk="1" hangingPunct="1"/>
            <a:r>
              <a:rPr lang="en-US" altLang="ja-JP" sz="24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firstNumber</a:t>
            </a:r>
          </a:p>
        </p:txBody>
      </p:sp>
      <p:sp>
        <p:nvSpPr>
          <p:cNvPr id="161830" name="Rectangle 38">
            <a:extLst>
              <a:ext uri="{FF2B5EF4-FFF2-40B4-BE49-F238E27FC236}">
                <a16:creationId xmlns:a16="http://schemas.microsoft.com/office/drawing/2014/main" id="{438C7C90-F669-4D3A-B0A8-81881B1711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8525" y="3206750"/>
            <a:ext cx="938213" cy="3159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71842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>
                <a:latin typeface="Comic Sans MS" pitchFamily="66" charset="0"/>
              </a:rPr>
              <a:t>1</a:t>
            </a:r>
          </a:p>
        </p:txBody>
      </p:sp>
      <p:grpSp>
        <p:nvGrpSpPr>
          <p:cNvPr id="108552" name="Group 39">
            <a:extLst>
              <a:ext uri="{FF2B5EF4-FFF2-40B4-BE49-F238E27FC236}">
                <a16:creationId xmlns:a16="http://schemas.microsoft.com/office/drawing/2014/main" id="{C5661C27-CE79-467C-99F1-3EE5D0C2DADB}"/>
              </a:ext>
            </a:extLst>
          </p:cNvPr>
          <p:cNvGrpSpPr>
            <a:grpSpLocks/>
          </p:cNvGrpSpPr>
          <p:nvPr/>
        </p:nvGrpSpPr>
        <p:grpSpPr bwMode="auto">
          <a:xfrm>
            <a:off x="4999038" y="3581400"/>
            <a:ext cx="3189287" cy="457200"/>
            <a:chOff x="3269" y="1680"/>
            <a:chExt cx="2009" cy="288"/>
          </a:xfrm>
        </p:grpSpPr>
        <p:sp>
          <p:nvSpPr>
            <p:cNvPr id="108566" name="Rectangle 40">
              <a:extLst>
                <a:ext uri="{FF2B5EF4-FFF2-40B4-BE49-F238E27FC236}">
                  <a16:creationId xmlns:a16="http://schemas.microsoft.com/office/drawing/2014/main" id="{1AFA1E31-40F6-4BFF-8293-8E373D2672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9" y="1680"/>
              <a:ext cx="127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ja-JP" sz="2400">
                  <a:latin typeface="Times New Roman" panose="02020603050405020304" pitchFamily="18" charset="0"/>
                  <a:ea typeface="ＭＳ Ｐゴシック" panose="020B0600070205080204" pitchFamily="34" charset="-128"/>
                </a:rPr>
                <a:t>secondNumber</a:t>
              </a:r>
            </a:p>
          </p:txBody>
        </p:sp>
        <p:sp>
          <p:nvSpPr>
            <p:cNvPr id="161833" name="Rectangle 41">
              <a:extLst>
                <a:ext uri="{FF2B5EF4-FFF2-40B4-BE49-F238E27FC236}">
                  <a16:creationId xmlns:a16="http://schemas.microsoft.com/office/drawing/2014/main" id="{0F1439A3-E727-450D-B157-1292E55ADD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7" y="1722"/>
              <a:ext cx="591" cy="19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71842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r>
                <a:rPr lang="en-US">
                  <a:latin typeface="Comic Sans MS" pitchFamily="66" charset="0"/>
                </a:rPr>
                <a:t>???</a:t>
              </a:r>
            </a:p>
          </p:txBody>
        </p:sp>
      </p:grpSp>
      <p:sp>
        <p:nvSpPr>
          <p:cNvPr id="161834" name="AutoShape 42">
            <a:extLst>
              <a:ext uri="{FF2B5EF4-FFF2-40B4-BE49-F238E27FC236}">
                <a16:creationId xmlns:a16="http://schemas.microsoft.com/office/drawing/2014/main" id="{DE7B2B80-D548-4938-9FCB-980FCBFE26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9175" y="2503488"/>
            <a:ext cx="2184400" cy="620712"/>
          </a:xfrm>
          <a:prstGeom prst="roundRect">
            <a:avLst>
              <a:gd name="adj" fmla="val 16667"/>
            </a:avLst>
          </a:prstGeom>
          <a:solidFill>
            <a:srgbClr val="CCECFF"/>
          </a:solidFill>
          <a:ln w="9525">
            <a:solidFill>
              <a:srgbClr val="CCECFF"/>
            </a:solidFill>
            <a:miter lim="800000"/>
            <a:headEnd/>
            <a:tailEnd/>
          </a:ln>
          <a:effectLst>
            <a:outerShdw dist="89803" dir="2700000" algn="ctr" rotWithShape="0">
              <a:schemeClr val="tx1"/>
            </a:outerShdw>
          </a:effectLst>
        </p:spPr>
        <p:txBody>
          <a:bodyPr anchor="ctr"/>
          <a:lstStyle/>
          <a:p>
            <a:pPr>
              <a:tabLst>
                <a:tab pos="228600" algn="l"/>
              </a:tabLst>
              <a:defRPr/>
            </a:pPr>
            <a:r>
              <a:rPr lang="en-US" altLang="ja-JP" b="1">
                <a:solidFill>
                  <a:srgbClr val="C1051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ＭＳ Ｐゴシック" pitchFamily="34" charset="-128"/>
              </a:rPr>
              <a:t>A. </a:t>
            </a:r>
            <a:r>
              <a:rPr lang="en-US" altLang="ja-JP" sz="1400">
                <a:solidFill>
                  <a:srgbClr val="000000"/>
                </a:solidFill>
                <a:latin typeface="Arial" charset="0"/>
                <a:ea typeface="ＭＳ Ｐゴシック" pitchFamily="34" charset="-128"/>
              </a:rPr>
              <a:t>Variables are  	allocated in memory.</a:t>
            </a:r>
          </a:p>
        </p:txBody>
      </p:sp>
      <p:sp>
        <p:nvSpPr>
          <p:cNvPr id="161837" name="AutoShape 45">
            <a:extLst>
              <a:ext uri="{FF2B5EF4-FFF2-40B4-BE49-F238E27FC236}">
                <a16:creationId xmlns:a16="http://schemas.microsoft.com/office/drawing/2014/main" id="{BE6EA0F0-ECF4-4E20-B9C9-429761D713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4900" y="4267200"/>
            <a:ext cx="2184400" cy="639763"/>
          </a:xfrm>
          <a:prstGeom prst="roundRect">
            <a:avLst>
              <a:gd name="adj" fmla="val 16667"/>
            </a:avLst>
          </a:prstGeom>
          <a:solidFill>
            <a:srgbClr val="CCECFF"/>
          </a:solidFill>
          <a:ln w="9525">
            <a:solidFill>
              <a:srgbClr val="CCECFF"/>
            </a:solidFill>
            <a:miter lim="800000"/>
            <a:headEnd/>
            <a:tailEnd/>
          </a:ln>
          <a:effectLst>
            <a:outerShdw dist="89803" dir="2700000" algn="ctr" rotWithShape="0">
              <a:schemeClr val="tx1"/>
            </a:outerShdw>
          </a:effectLst>
        </p:spPr>
        <p:txBody>
          <a:bodyPr anchor="ctr"/>
          <a:lstStyle/>
          <a:p>
            <a:pPr>
              <a:tabLst>
                <a:tab pos="228600" algn="l"/>
              </a:tabLst>
              <a:defRPr/>
            </a:pPr>
            <a:r>
              <a:rPr lang="en-US" altLang="ja-JP" b="1">
                <a:solidFill>
                  <a:srgbClr val="C1051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  <a:ea typeface="ＭＳ Ｐゴシック" pitchFamily="34" charset="-128"/>
              </a:rPr>
              <a:t>B. </a:t>
            </a:r>
            <a:r>
              <a:rPr lang="en-US" altLang="ja-JP" sz="1400">
                <a:solidFill>
                  <a:srgbClr val="000000"/>
                </a:solidFill>
                <a:latin typeface="Arial" charset="0"/>
                <a:ea typeface="ＭＳ Ｐゴシック" pitchFamily="34" charset="-128"/>
              </a:rPr>
              <a:t>Literals are assigned to variables.</a:t>
            </a:r>
          </a:p>
        </p:txBody>
      </p:sp>
      <p:grpSp>
        <p:nvGrpSpPr>
          <p:cNvPr id="108555" name="Group 52">
            <a:extLst>
              <a:ext uri="{FF2B5EF4-FFF2-40B4-BE49-F238E27FC236}">
                <a16:creationId xmlns:a16="http://schemas.microsoft.com/office/drawing/2014/main" id="{12AAFA00-A92A-40F8-8D5C-ED68B0938D9E}"/>
              </a:ext>
            </a:extLst>
          </p:cNvPr>
          <p:cNvGrpSpPr>
            <a:grpSpLocks/>
          </p:cNvGrpSpPr>
          <p:nvPr/>
        </p:nvGrpSpPr>
        <p:grpSpPr bwMode="auto">
          <a:xfrm>
            <a:off x="5084763" y="4953000"/>
            <a:ext cx="3335337" cy="889000"/>
            <a:chOff x="3203" y="3376"/>
            <a:chExt cx="2101" cy="560"/>
          </a:xfrm>
        </p:grpSpPr>
        <p:sp>
          <p:nvSpPr>
            <p:cNvPr id="108558" name="Rectangle 43">
              <a:extLst>
                <a:ext uri="{FF2B5EF4-FFF2-40B4-BE49-F238E27FC236}">
                  <a16:creationId xmlns:a16="http://schemas.microsoft.com/office/drawing/2014/main" id="{860E03C0-EFD2-42A5-B55D-CB31EE7EFE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7" y="3376"/>
              <a:ext cx="105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ja-JP" sz="2400">
                  <a:latin typeface="Times New Roman" panose="02020603050405020304" pitchFamily="18" charset="0"/>
                  <a:ea typeface="ＭＳ Ｐゴシック" panose="020B0600070205080204" pitchFamily="34" charset="-128"/>
                </a:rPr>
                <a:t>firstNumber</a:t>
              </a:r>
            </a:p>
          </p:txBody>
        </p:sp>
        <p:sp>
          <p:nvSpPr>
            <p:cNvPr id="161836" name="Rectangle 44">
              <a:extLst>
                <a:ext uri="{FF2B5EF4-FFF2-40B4-BE49-F238E27FC236}">
                  <a16:creationId xmlns:a16="http://schemas.microsoft.com/office/drawing/2014/main" id="{4F7EE7D9-64CA-405B-9643-CD05650629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0" y="3430"/>
              <a:ext cx="591" cy="20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71842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8560" name="Text Box 46">
              <a:extLst>
                <a:ext uri="{FF2B5EF4-FFF2-40B4-BE49-F238E27FC236}">
                  <a16:creationId xmlns:a16="http://schemas.microsoft.com/office/drawing/2014/main" id="{35EFF798-30DA-46A5-9FE7-0A9909E68F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32" y="3408"/>
              <a:ext cx="67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>
                  <a:latin typeface="Comic Sans MS" panose="030F0702030302020204" pitchFamily="66" charset="0"/>
                </a:rPr>
                <a:t>234</a:t>
              </a:r>
            </a:p>
          </p:txBody>
        </p:sp>
        <p:grpSp>
          <p:nvGrpSpPr>
            <p:cNvPr id="108561" name="Group 47">
              <a:extLst>
                <a:ext uri="{FF2B5EF4-FFF2-40B4-BE49-F238E27FC236}">
                  <a16:creationId xmlns:a16="http://schemas.microsoft.com/office/drawing/2014/main" id="{9486BADF-16AB-498C-9DB8-0F441E625CE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03" y="3647"/>
              <a:ext cx="2009" cy="289"/>
              <a:chOff x="3323" y="3071"/>
              <a:chExt cx="2009" cy="289"/>
            </a:xfrm>
          </p:grpSpPr>
          <p:sp>
            <p:nvSpPr>
              <p:cNvPr id="108562" name="Rectangle 48">
                <a:extLst>
                  <a:ext uri="{FF2B5EF4-FFF2-40B4-BE49-F238E27FC236}">
                    <a16:creationId xmlns:a16="http://schemas.microsoft.com/office/drawing/2014/main" id="{973EAF0F-DBA4-46AB-BE5F-98D97D3CB6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23" y="3071"/>
                <a:ext cx="1278" cy="2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SimSun" panose="02010600030101010101" pitchFamily="2" charset="-122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SimSun" panose="02010600030101010101" pitchFamily="2" charset="-122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SimSun" panose="02010600030101010101" pitchFamily="2" charset="-122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SimSun" panose="02010600030101010101" pitchFamily="2" charset="-122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SimSun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SimSun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SimSun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SimSun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SimSun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ja-JP" sz="2400">
                    <a:latin typeface="Times New Roman" panose="02020603050405020304" pitchFamily="18" charset="0"/>
                    <a:ea typeface="ＭＳ Ｐゴシック" panose="020B0600070205080204" pitchFamily="34" charset="-128"/>
                  </a:rPr>
                  <a:t>secondNumber</a:t>
                </a:r>
              </a:p>
            </p:txBody>
          </p:sp>
          <p:grpSp>
            <p:nvGrpSpPr>
              <p:cNvPr id="108563" name="Group 49">
                <a:extLst>
                  <a:ext uri="{FF2B5EF4-FFF2-40B4-BE49-F238E27FC236}">
                    <a16:creationId xmlns:a16="http://schemas.microsoft.com/office/drawing/2014/main" id="{2AC86A66-C086-44CD-A9EA-83A54589825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1" y="3105"/>
                <a:ext cx="591" cy="231"/>
                <a:chOff x="4741" y="3264"/>
                <a:chExt cx="591" cy="231"/>
              </a:xfrm>
            </p:grpSpPr>
            <p:sp>
              <p:nvSpPr>
                <p:cNvPr id="161842" name="Rectangle 50">
                  <a:extLst>
                    <a:ext uri="{FF2B5EF4-FFF2-40B4-BE49-F238E27FC236}">
                      <a16:creationId xmlns:a16="http://schemas.microsoft.com/office/drawing/2014/main" id="{C27DD65C-166B-4EBE-8930-4F873B8963E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41" y="3276"/>
                  <a:ext cx="591" cy="20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71842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8565" name="Text Box 51">
                  <a:extLst>
                    <a:ext uri="{FF2B5EF4-FFF2-40B4-BE49-F238E27FC236}">
                      <a16:creationId xmlns:a16="http://schemas.microsoft.com/office/drawing/2014/main" id="{BB619931-45D5-435A-BD30-35B78B1F42B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899" y="3264"/>
                  <a:ext cx="274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SimSun" panose="02010600030101010101" pitchFamily="2" charset="-122"/>
                    </a:defRPr>
                  </a:lvl1pPr>
                  <a:lvl2pPr marL="742950" indent="-285750" eaLnBrk="0" hangingPunct="0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SimSun" panose="02010600030101010101" pitchFamily="2" charset="-122"/>
                    </a:defRPr>
                  </a:lvl2pPr>
                  <a:lvl3pPr marL="1143000" indent="-228600" eaLnBrk="0" hangingPunct="0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SimSun" panose="02010600030101010101" pitchFamily="2" charset="-122"/>
                    </a:defRPr>
                  </a:lvl3pPr>
                  <a:lvl4pPr marL="1600200" indent="-228600" eaLnBrk="0" hangingPunct="0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SimSun" panose="02010600030101010101" pitchFamily="2" charset="-122"/>
                    </a:defRPr>
                  </a:lvl4pPr>
                  <a:lvl5pPr marL="2057400" indent="-228600" eaLnBrk="0" hangingPunct="0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SimSun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SimSun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SimSun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SimSun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SimSun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en-US"/>
                    <a:t>87</a:t>
                  </a:r>
                </a:p>
              </p:txBody>
            </p:sp>
          </p:grpSp>
        </p:grpSp>
      </p:grpSp>
      <p:sp>
        <p:nvSpPr>
          <p:cNvPr id="108556" name="Text Box 53">
            <a:extLst>
              <a:ext uri="{FF2B5EF4-FFF2-40B4-BE49-F238E27FC236}">
                <a16:creationId xmlns:a16="http://schemas.microsoft.com/office/drawing/2014/main" id="{016BAFCF-270D-4290-8618-E5568D4D97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9125" y="5257800"/>
            <a:ext cx="9493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eaLnBrk="1" hangingPunct="1"/>
            <a:r>
              <a:rPr lang="en-US" altLang="ja-JP" sz="2400" b="1">
                <a:solidFill>
                  <a:srgbClr val="15151D"/>
                </a:solidFill>
                <a:ea typeface="ＭＳ Ｐゴシック" panose="020B0600070205080204" pitchFamily="34" charset="-128"/>
              </a:rPr>
              <a:t>Code</a:t>
            </a:r>
            <a:endParaRPr lang="en-US" altLang="ja-JP" sz="2400">
              <a:solidFill>
                <a:srgbClr val="15151D"/>
              </a:solidFill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108557" name="Text Box 54">
            <a:extLst>
              <a:ext uri="{FF2B5EF4-FFF2-40B4-BE49-F238E27FC236}">
                <a16:creationId xmlns:a16="http://schemas.microsoft.com/office/drawing/2014/main" id="{6CE33B4D-7830-44BD-9589-987B8C6A37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5943600"/>
            <a:ext cx="2717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eaLnBrk="1" hangingPunct="1"/>
            <a:r>
              <a:rPr lang="en-US" altLang="ja-JP" sz="2400" b="1">
                <a:solidFill>
                  <a:srgbClr val="15151D"/>
                </a:solidFill>
                <a:ea typeface="ＭＳ Ｐゴシック" panose="020B0600070205080204" pitchFamily="34" charset="-128"/>
              </a:rPr>
              <a:t>State of Memory</a:t>
            </a:r>
            <a:endParaRPr lang="en-US" altLang="ja-JP" sz="240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>
            <a:extLst>
              <a:ext uri="{FF2B5EF4-FFF2-40B4-BE49-F238E27FC236}">
                <a16:creationId xmlns:a16="http://schemas.microsoft.com/office/drawing/2014/main" id="{61973462-D6B9-471B-A40F-5F320165B3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76200"/>
            <a:ext cx="7772400" cy="838200"/>
          </a:xfrm>
        </p:spPr>
        <p:txBody>
          <a:bodyPr/>
          <a:lstStyle/>
          <a:p>
            <a:pPr eaLnBrk="1" hangingPunct="1"/>
            <a:r>
              <a:rPr lang="en-US" altLang="en-US">
                <a:solidFill>
                  <a:srgbClr val="CC3300"/>
                </a:solidFill>
                <a:ea typeface="ＭＳ Ｐゴシック" panose="020B0600070205080204" pitchFamily="34" charset="-128"/>
              </a:rPr>
              <a:t>Assigning Variables</a:t>
            </a:r>
          </a:p>
        </p:txBody>
      </p:sp>
      <p:sp>
        <p:nvSpPr>
          <p:cNvPr id="109571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D03B7322-DF3A-4053-9DF6-81333B45AB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914400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en-US"/>
              <a:t>In this case, the </a:t>
            </a:r>
            <a:r>
              <a:rPr lang="en-US" altLang="en-US">
                <a:solidFill>
                  <a:srgbClr val="FF6699"/>
                </a:solidFill>
              </a:rPr>
              <a:t>value of the variable </a:t>
            </a:r>
            <a:r>
              <a:rPr lang="en-US" altLang="en-US"/>
              <a:t>at the right side is stored in the space memory allocated for the variable at the left side.</a:t>
            </a:r>
            <a:endParaRPr lang="en-US" altLang="ja-JP">
              <a:ea typeface="ＭＳ Ｐゴシック" panose="020B0600070205080204" pitchFamily="34" charset="-128"/>
            </a:endParaRPr>
          </a:p>
        </p:txBody>
      </p:sp>
      <p:grpSp>
        <p:nvGrpSpPr>
          <p:cNvPr id="109572" name="Group 4">
            <a:extLst>
              <a:ext uri="{FF2B5EF4-FFF2-40B4-BE49-F238E27FC236}">
                <a16:creationId xmlns:a16="http://schemas.microsoft.com/office/drawing/2014/main" id="{3D4E5DDE-8BB5-4D96-BBCB-608A53787A62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3352800"/>
            <a:ext cx="4133850" cy="1676400"/>
            <a:chOff x="264" y="1824"/>
            <a:chExt cx="2604" cy="1056"/>
          </a:xfrm>
        </p:grpSpPr>
        <p:sp>
          <p:nvSpPr>
            <p:cNvPr id="165893" name="Rectangle 5">
              <a:extLst>
                <a:ext uri="{FF2B5EF4-FFF2-40B4-BE49-F238E27FC236}">
                  <a16:creationId xmlns:a16="http://schemas.microsoft.com/office/drawing/2014/main" id="{C87798B2-C221-4E5A-8D26-310DCF49AB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" y="1824"/>
              <a:ext cx="2604" cy="1056"/>
            </a:xfrm>
            <a:prstGeom prst="rect">
              <a:avLst/>
            </a:prstGeom>
            <a:solidFill>
              <a:srgbClr val="EFFBFF"/>
            </a:solidFill>
            <a:ln w="9525">
              <a:solidFill>
                <a:srgbClr val="EAF0FE"/>
              </a:solidFill>
              <a:miter lim="800000"/>
              <a:headEnd/>
              <a:tailEnd/>
            </a:ln>
            <a:effectLst>
              <a:outerShdw dist="117088" dir="2963922" algn="ctr" rotWithShape="0">
                <a:schemeClr val="tx1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ja-JP" altLang="en-US" sz="2400">
                <a:solidFill>
                  <a:srgbClr val="DDDDDD"/>
                </a:solidFill>
                <a:latin typeface="Times New Roman" pitchFamily="18" charset="0"/>
                <a:ea typeface="ＭＳ Ｐゴシック" pitchFamily="34" charset="-128"/>
              </a:endParaRPr>
            </a:p>
          </p:txBody>
        </p:sp>
        <p:grpSp>
          <p:nvGrpSpPr>
            <p:cNvPr id="109592" name="Group 6">
              <a:extLst>
                <a:ext uri="{FF2B5EF4-FFF2-40B4-BE49-F238E27FC236}">
                  <a16:creationId xmlns:a16="http://schemas.microsoft.com/office/drawing/2014/main" id="{AB8A38D4-E1F8-4C24-9E3A-959D3359EDD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6" y="2142"/>
              <a:ext cx="1733" cy="543"/>
              <a:chOff x="391" y="991"/>
              <a:chExt cx="1733" cy="543"/>
            </a:xfrm>
          </p:grpSpPr>
          <p:sp>
            <p:nvSpPr>
              <p:cNvPr id="109603" name="Text Box 7">
                <a:extLst>
                  <a:ext uri="{FF2B5EF4-FFF2-40B4-BE49-F238E27FC236}">
                    <a16:creationId xmlns:a16="http://schemas.microsoft.com/office/drawing/2014/main" id="{3E623DEB-838F-42EE-9182-5654A1F7552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1" y="991"/>
                <a:ext cx="1733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SimSun" panose="02010600030101010101" pitchFamily="2" charset="-122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SimSun" panose="02010600030101010101" pitchFamily="2" charset="-122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SimSun" panose="02010600030101010101" pitchFamily="2" charset="-122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SimSun" panose="02010600030101010101" pitchFamily="2" charset="-122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SimSun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SimSun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SimSun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SimSun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SimSun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ja-JP">
                    <a:solidFill>
                      <a:srgbClr val="000000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rPr>
                  <a:t>int firstNumber=1, i;</a:t>
                </a:r>
                <a:endParaRPr lang="en-US" altLang="ja-JP" sz="24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109604" name="Text Box 8">
                <a:extLst>
                  <a:ext uri="{FF2B5EF4-FFF2-40B4-BE49-F238E27FC236}">
                    <a16:creationId xmlns:a16="http://schemas.microsoft.com/office/drawing/2014/main" id="{E449E4DA-AF08-4547-BC21-08D2B3856E3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1" y="1168"/>
                <a:ext cx="1579" cy="3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SimSun" panose="02010600030101010101" pitchFamily="2" charset="-122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SimSun" panose="02010600030101010101" pitchFamily="2" charset="-122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SimSun" panose="02010600030101010101" pitchFamily="2" charset="-122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SimSun" panose="02010600030101010101" pitchFamily="2" charset="-122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SimSun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SimSun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SimSun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SimSun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SimSun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ja-JP">
                    <a:solidFill>
                      <a:srgbClr val="000000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rPr>
                  <a:t>firstNumber  = 234;</a:t>
                </a:r>
              </a:p>
              <a:p>
                <a:pPr eaLnBrk="1" hangingPunct="1"/>
                <a:r>
                  <a:rPr lang="en-US" altLang="ja-JP">
                    <a:solidFill>
                      <a:srgbClr val="000000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rPr>
                  <a:t>i = firstNumber;</a:t>
                </a:r>
              </a:p>
            </p:txBody>
          </p:sp>
        </p:grpSp>
        <p:grpSp>
          <p:nvGrpSpPr>
            <p:cNvPr id="109593" name="Group 9">
              <a:extLst>
                <a:ext uri="{FF2B5EF4-FFF2-40B4-BE49-F238E27FC236}">
                  <a16:creationId xmlns:a16="http://schemas.microsoft.com/office/drawing/2014/main" id="{F67C91E9-8B61-41F6-B6F4-279AE822B3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4" y="1871"/>
              <a:ext cx="590" cy="483"/>
              <a:chOff x="294" y="1871"/>
              <a:chExt cx="590" cy="483"/>
            </a:xfrm>
          </p:grpSpPr>
          <p:sp>
            <p:nvSpPr>
              <p:cNvPr id="165898" name="Oval 10">
                <a:extLst>
                  <a:ext uri="{FF2B5EF4-FFF2-40B4-BE49-F238E27FC236}">
                    <a16:creationId xmlns:a16="http://schemas.microsoft.com/office/drawing/2014/main" id="{AE8FEC48-884E-496B-910A-FFB37CC67E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4" y="1871"/>
                <a:ext cx="275" cy="219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45791" dir="2021404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r>
                  <a:rPr lang="en-US" altLang="ja-JP" sz="2400" b="1">
                    <a:solidFill>
                      <a:srgbClr val="C1051B"/>
                    </a:solidFill>
                    <a:latin typeface="Arial" charset="0"/>
                    <a:ea typeface="ＭＳ Ｐゴシック" pitchFamily="34" charset="-128"/>
                  </a:rPr>
                  <a:t>A</a:t>
                </a:r>
                <a:endParaRPr lang="en-US" altLang="ja-JP" sz="2400">
                  <a:solidFill>
                    <a:srgbClr val="000000"/>
                  </a:solidFill>
                  <a:latin typeface="Times New Roman" pitchFamily="18" charset="0"/>
                  <a:ea typeface="ＭＳ Ｐゴシック" pitchFamily="34" charset="-128"/>
                </a:endParaRPr>
              </a:p>
            </p:txBody>
          </p:sp>
          <p:sp>
            <p:nvSpPr>
              <p:cNvPr id="109601" name="Line 11">
                <a:extLst>
                  <a:ext uri="{FF2B5EF4-FFF2-40B4-BE49-F238E27FC236}">
                    <a16:creationId xmlns:a16="http://schemas.microsoft.com/office/drawing/2014/main" id="{3C597298-4D4A-4128-8D3D-AC211706F0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59" y="2030"/>
                <a:ext cx="325" cy="14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65900" name="Text Box 12">
                <a:extLst>
                  <a:ext uri="{FF2B5EF4-FFF2-40B4-BE49-F238E27FC236}">
                    <a16:creationId xmlns:a16="http://schemas.microsoft.com/office/drawing/2014/main" id="{2D1D36BE-3325-42AD-B36F-C45C9B90BB0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2" y="2142"/>
                <a:ext cx="116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endParaRPr lang="fr-FR">
                  <a:solidFill>
                    <a:srgbClr val="C1051B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urier New" pitchFamily="49" charset="0"/>
                  <a:ea typeface="ＭＳ Ｐゴシック" pitchFamily="34" charset="-128"/>
                </a:endParaRPr>
              </a:p>
            </p:txBody>
          </p:sp>
        </p:grpSp>
        <p:grpSp>
          <p:nvGrpSpPr>
            <p:cNvPr id="109594" name="Group 13">
              <a:extLst>
                <a:ext uri="{FF2B5EF4-FFF2-40B4-BE49-F238E27FC236}">
                  <a16:creationId xmlns:a16="http://schemas.microsoft.com/office/drawing/2014/main" id="{54DF0598-3560-4BCC-BF51-52F4BB7BEA2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1" y="2313"/>
              <a:ext cx="2319" cy="520"/>
              <a:chOff x="401" y="2313"/>
              <a:chExt cx="2319" cy="520"/>
            </a:xfrm>
          </p:grpSpPr>
          <p:sp>
            <p:nvSpPr>
              <p:cNvPr id="109595" name="Line 14">
                <a:extLst>
                  <a:ext uri="{FF2B5EF4-FFF2-40B4-BE49-F238E27FC236}">
                    <a16:creationId xmlns:a16="http://schemas.microsoft.com/office/drawing/2014/main" id="{1A7ACF4C-2093-4B5E-BD12-2E0DD44D2F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956" y="2368"/>
                <a:ext cx="1" cy="26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grpSp>
            <p:nvGrpSpPr>
              <p:cNvPr id="109596" name="Group 15">
                <a:extLst>
                  <a:ext uri="{FF2B5EF4-FFF2-40B4-BE49-F238E27FC236}">
                    <a16:creationId xmlns:a16="http://schemas.microsoft.com/office/drawing/2014/main" id="{1EC04B59-4FF2-47C3-862B-5EC50C74108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01" y="2313"/>
                <a:ext cx="2319" cy="520"/>
                <a:chOff x="401" y="2313"/>
                <a:chExt cx="2319" cy="520"/>
              </a:xfrm>
            </p:grpSpPr>
            <p:sp>
              <p:nvSpPr>
                <p:cNvPr id="109597" name="Line 16">
                  <a:extLst>
                    <a:ext uri="{FF2B5EF4-FFF2-40B4-BE49-F238E27FC236}">
                      <a16:creationId xmlns:a16="http://schemas.microsoft.com/office/drawing/2014/main" id="{8F4B3597-CE8E-44F2-973A-7A9DEAA45F9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977" y="2505"/>
                  <a:ext cx="463" cy="3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165905" name="Oval 17">
                  <a:extLst>
                    <a:ext uri="{FF2B5EF4-FFF2-40B4-BE49-F238E27FC236}">
                      <a16:creationId xmlns:a16="http://schemas.microsoft.com/office/drawing/2014/main" id="{C32DF04B-4470-42F3-8D59-E2E46A28EF5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45" y="2402"/>
                  <a:ext cx="275" cy="219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45791" dir="2021404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r>
                    <a:rPr lang="en-US" altLang="ja-JP" sz="2400" b="1">
                      <a:solidFill>
                        <a:srgbClr val="C1051B"/>
                      </a:solidFill>
                      <a:latin typeface="Arial" charset="0"/>
                      <a:ea typeface="ＭＳ Ｐゴシック" pitchFamily="34" charset="-128"/>
                    </a:rPr>
                    <a:t>B</a:t>
                  </a:r>
                  <a:endParaRPr lang="en-US" altLang="ja-JP" sz="2400">
                    <a:solidFill>
                      <a:srgbClr val="000000"/>
                    </a:solidFill>
                    <a:latin typeface="Times New Roman" pitchFamily="18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165906" name="Text Box 18">
                  <a:extLst>
                    <a:ext uri="{FF2B5EF4-FFF2-40B4-BE49-F238E27FC236}">
                      <a16:creationId xmlns:a16="http://schemas.microsoft.com/office/drawing/2014/main" id="{E8078E0D-2FB3-4DCF-8118-5045698916C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01" y="2313"/>
                  <a:ext cx="116" cy="52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endParaRPr lang="en-US" altLang="ja-JP">
                    <a:solidFill>
                      <a:srgbClr val="C1051B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urier New" pitchFamily="49" charset="0"/>
                    <a:ea typeface="ＭＳ Ｐゴシック" pitchFamily="34" charset="-128"/>
                  </a:endParaRPr>
                </a:p>
                <a:p>
                  <a:pPr>
                    <a:defRPr/>
                  </a:pPr>
                  <a:endParaRPr lang="en-US">
                    <a:solidFill>
                      <a:srgbClr val="C1051B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urier New" pitchFamily="49" charset="0"/>
                    <a:ea typeface="ＭＳ Ｐゴシック" pitchFamily="34" charset="-128"/>
                  </a:endParaRPr>
                </a:p>
                <a:p>
                  <a:pPr>
                    <a:defRPr/>
                  </a:pPr>
                  <a:endParaRPr lang="en-US">
                    <a:solidFill>
                      <a:srgbClr val="C1051B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urier New" pitchFamily="49" charset="0"/>
                    <a:ea typeface="ＭＳ Ｐゴシック" pitchFamily="34" charset="-128"/>
                  </a:endParaRPr>
                </a:p>
              </p:txBody>
            </p:sp>
          </p:grpSp>
        </p:grpSp>
      </p:grpSp>
      <p:sp>
        <p:nvSpPr>
          <p:cNvPr id="165907" name="Rectangle 19">
            <a:extLst>
              <a:ext uri="{FF2B5EF4-FFF2-40B4-BE49-F238E27FC236}">
                <a16:creationId xmlns:a16="http://schemas.microsoft.com/office/drawing/2014/main" id="{E3D172A0-3AF8-4F77-8033-F1B891DA5D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2438400"/>
            <a:ext cx="4194175" cy="3505200"/>
          </a:xfrm>
          <a:prstGeom prst="rect">
            <a:avLst/>
          </a:prstGeom>
          <a:solidFill>
            <a:srgbClr val="FDFEE2"/>
          </a:solidFill>
          <a:ln w="9525">
            <a:solidFill>
              <a:srgbClr val="DDDDDD"/>
            </a:solidFill>
            <a:miter lim="800000"/>
            <a:headEnd/>
            <a:tailEnd/>
          </a:ln>
          <a:effectLst>
            <a:outerShdw dist="117088" dir="2963922" algn="ctr" rotWithShape="0">
              <a:schemeClr val="tx1"/>
            </a:outerShdw>
          </a:effectLst>
        </p:spPr>
        <p:txBody>
          <a:bodyPr wrap="none" anchor="ctr"/>
          <a:lstStyle/>
          <a:p>
            <a:pPr>
              <a:defRPr/>
            </a:pPr>
            <a:endParaRPr lang="ja-JP" altLang="en-US" sz="2400">
              <a:solidFill>
                <a:srgbClr val="DDDDDD"/>
              </a:solidFill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109574" name="Rectangle 20">
            <a:extLst>
              <a:ext uri="{FF2B5EF4-FFF2-40B4-BE49-F238E27FC236}">
                <a16:creationId xmlns:a16="http://schemas.microsoft.com/office/drawing/2014/main" id="{B8E151D3-3830-447D-819C-4A324BB3B6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4638" y="3124200"/>
            <a:ext cx="16732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eaLnBrk="1" hangingPunct="1"/>
            <a:r>
              <a:rPr lang="en-US" altLang="ja-JP" sz="24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firstNumber</a:t>
            </a:r>
          </a:p>
        </p:txBody>
      </p:sp>
      <p:sp>
        <p:nvSpPr>
          <p:cNvPr id="165909" name="Rectangle 21">
            <a:extLst>
              <a:ext uri="{FF2B5EF4-FFF2-40B4-BE49-F238E27FC236}">
                <a16:creationId xmlns:a16="http://schemas.microsoft.com/office/drawing/2014/main" id="{8EF7C0C1-83AF-46DC-8EAC-36C84E28EF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8525" y="3206750"/>
            <a:ext cx="938213" cy="3159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71842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>
                <a:latin typeface="Comic Sans MS" pitchFamily="66" charset="0"/>
              </a:rPr>
              <a:t>1</a:t>
            </a:r>
          </a:p>
        </p:txBody>
      </p:sp>
      <p:sp>
        <p:nvSpPr>
          <p:cNvPr id="109576" name="Rectangle 23">
            <a:extLst>
              <a:ext uri="{FF2B5EF4-FFF2-40B4-BE49-F238E27FC236}">
                <a16:creationId xmlns:a16="http://schemas.microsoft.com/office/drawing/2014/main" id="{E69CDADB-D9CB-4FBE-8FF0-5FFB1287BA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2113" y="3581400"/>
            <a:ext cx="2682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eaLnBrk="1" hangingPunct="1"/>
            <a:r>
              <a:rPr lang="en-US" altLang="ja-JP" sz="24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i</a:t>
            </a:r>
          </a:p>
        </p:txBody>
      </p:sp>
      <p:sp>
        <p:nvSpPr>
          <p:cNvPr id="165912" name="Rectangle 24">
            <a:extLst>
              <a:ext uri="{FF2B5EF4-FFF2-40B4-BE49-F238E27FC236}">
                <a16:creationId xmlns:a16="http://schemas.microsoft.com/office/drawing/2014/main" id="{90F0EB3B-7D55-4E09-A480-10ED9FC888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0113" y="3648075"/>
            <a:ext cx="938212" cy="3159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71842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>
                <a:latin typeface="Comic Sans MS" pitchFamily="66" charset="0"/>
              </a:rPr>
              <a:t>???</a:t>
            </a:r>
          </a:p>
        </p:txBody>
      </p:sp>
      <p:sp>
        <p:nvSpPr>
          <p:cNvPr id="165913" name="AutoShape 25">
            <a:extLst>
              <a:ext uri="{FF2B5EF4-FFF2-40B4-BE49-F238E27FC236}">
                <a16:creationId xmlns:a16="http://schemas.microsoft.com/office/drawing/2014/main" id="{B985F0B1-EAC8-430E-A4F1-4A8C00A98C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9175" y="2503488"/>
            <a:ext cx="2184400" cy="620712"/>
          </a:xfrm>
          <a:prstGeom prst="roundRect">
            <a:avLst>
              <a:gd name="adj" fmla="val 16667"/>
            </a:avLst>
          </a:prstGeom>
          <a:solidFill>
            <a:srgbClr val="CCECFF"/>
          </a:solidFill>
          <a:ln w="9525">
            <a:solidFill>
              <a:srgbClr val="CCECFF"/>
            </a:solidFill>
            <a:miter lim="800000"/>
            <a:headEnd/>
            <a:tailEnd/>
          </a:ln>
          <a:effectLst>
            <a:outerShdw dist="89803" dir="2700000" algn="ctr" rotWithShape="0">
              <a:schemeClr val="tx1"/>
            </a:outerShdw>
          </a:effectLst>
        </p:spPr>
        <p:txBody>
          <a:bodyPr anchor="ctr"/>
          <a:lstStyle/>
          <a:p>
            <a:pPr>
              <a:tabLst>
                <a:tab pos="228600" algn="l"/>
              </a:tabLst>
              <a:defRPr/>
            </a:pPr>
            <a:r>
              <a:rPr lang="en-US" altLang="ja-JP" b="1">
                <a:solidFill>
                  <a:srgbClr val="C1051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ＭＳ Ｐゴシック" pitchFamily="34" charset="-128"/>
              </a:rPr>
              <a:t>A. </a:t>
            </a:r>
            <a:r>
              <a:rPr lang="en-US" altLang="ja-JP" sz="1400">
                <a:solidFill>
                  <a:srgbClr val="000000"/>
                </a:solidFill>
                <a:latin typeface="Arial" charset="0"/>
                <a:ea typeface="ＭＳ Ｐゴシック" pitchFamily="34" charset="-128"/>
              </a:rPr>
              <a:t>Variables are  	allocated in memory.</a:t>
            </a:r>
          </a:p>
        </p:txBody>
      </p:sp>
      <p:sp>
        <p:nvSpPr>
          <p:cNvPr id="165914" name="AutoShape 26">
            <a:extLst>
              <a:ext uri="{FF2B5EF4-FFF2-40B4-BE49-F238E27FC236}">
                <a16:creationId xmlns:a16="http://schemas.microsoft.com/office/drawing/2014/main" id="{C35F3AE8-EAEA-446D-B3E2-DC9B1C633D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4900" y="4267200"/>
            <a:ext cx="2184400" cy="639763"/>
          </a:xfrm>
          <a:prstGeom prst="roundRect">
            <a:avLst>
              <a:gd name="adj" fmla="val 16667"/>
            </a:avLst>
          </a:prstGeom>
          <a:solidFill>
            <a:srgbClr val="CCECFF"/>
          </a:solidFill>
          <a:ln w="9525">
            <a:solidFill>
              <a:srgbClr val="CCECFF"/>
            </a:solidFill>
            <a:miter lim="800000"/>
            <a:headEnd/>
            <a:tailEnd/>
          </a:ln>
          <a:effectLst>
            <a:outerShdw dist="89803" dir="2700000" algn="ctr" rotWithShape="0">
              <a:schemeClr val="tx1"/>
            </a:outerShdw>
          </a:effectLst>
        </p:spPr>
        <p:txBody>
          <a:bodyPr anchor="ctr"/>
          <a:lstStyle/>
          <a:p>
            <a:pPr>
              <a:tabLst>
                <a:tab pos="228600" algn="l"/>
              </a:tabLst>
              <a:defRPr/>
            </a:pPr>
            <a:r>
              <a:rPr lang="en-US" altLang="ja-JP" b="1">
                <a:solidFill>
                  <a:srgbClr val="C1051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  <a:ea typeface="ＭＳ Ｐゴシック" pitchFamily="34" charset="-128"/>
              </a:rPr>
              <a:t>B. </a:t>
            </a:r>
            <a:r>
              <a:rPr lang="en-US" altLang="ja-JP" sz="1400">
                <a:solidFill>
                  <a:srgbClr val="000000"/>
                </a:solidFill>
                <a:latin typeface="Arial" charset="0"/>
                <a:ea typeface="ＭＳ Ｐゴシック" pitchFamily="34" charset="-128"/>
              </a:rPr>
              <a:t>values are assigned to variables.</a:t>
            </a:r>
          </a:p>
        </p:txBody>
      </p:sp>
      <p:grpSp>
        <p:nvGrpSpPr>
          <p:cNvPr id="109580" name="Group 27">
            <a:extLst>
              <a:ext uri="{FF2B5EF4-FFF2-40B4-BE49-F238E27FC236}">
                <a16:creationId xmlns:a16="http://schemas.microsoft.com/office/drawing/2014/main" id="{4963D6C4-709D-407E-B96A-4CAAF66C9A82}"/>
              </a:ext>
            </a:extLst>
          </p:cNvPr>
          <p:cNvGrpSpPr>
            <a:grpSpLocks/>
          </p:cNvGrpSpPr>
          <p:nvPr/>
        </p:nvGrpSpPr>
        <p:grpSpPr bwMode="auto">
          <a:xfrm>
            <a:off x="5084763" y="4953000"/>
            <a:ext cx="3335337" cy="889000"/>
            <a:chOff x="3203" y="3376"/>
            <a:chExt cx="2101" cy="560"/>
          </a:xfrm>
        </p:grpSpPr>
        <p:sp>
          <p:nvSpPr>
            <p:cNvPr id="109583" name="Rectangle 28">
              <a:extLst>
                <a:ext uri="{FF2B5EF4-FFF2-40B4-BE49-F238E27FC236}">
                  <a16:creationId xmlns:a16="http://schemas.microsoft.com/office/drawing/2014/main" id="{231E5122-A437-484A-8851-F93C0FC70D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7" y="3376"/>
              <a:ext cx="105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ja-JP" sz="2400">
                  <a:latin typeface="Times New Roman" panose="02020603050405020304" pitchFamily="18" charset="0"/>
                  <a:ea typeface="ＭＳ Ｐゴシック" panose="020B0600070205080204" pitchFamily="34" charset="-128"/>
                </a:rPr>
                <a:t>firstNumber</a:t>
              </a:r>
            </a:p>
          </p:txBody>
        </p:sp>
        <p:sp>
          <p:nvSpPr>
            <p:cNvPr id="165917" name="Rectangle 29">
              <a:extLst>
                <a:ext uri="{FF2B5EF4-FFF2-40B4-BE49-F238E27FC236}">
                  <a16:creationId xmlns:a16="http://schemas.microsoft.com/office/drawing/2014/main" id="{451E9ECA-877C-4F3F-8EEC-B08A7A09B3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0" y="3430"/>
              <a:ext cx="591" cy="20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71842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9585" name="Text Box 30">
              <a:extLst>
                <a:ext uri="{FF2B5EF4-FFF2-40B4-BE49-F238E27FC236}">
                  <a16:creationId xmlns:a16="http://schemas.microsoft.com/office/drawing/2014/main" id="{7D325CE3-56D5-471F-B206-A6C8243E34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32" y="3408"/>
              <a:ext cx="67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>
                  <a:latin typeface="Comic Sans MS" panose="030F0702030302020204" pitchFamily="66" charset="0"/>
                </a:rPr>
                <a:t>234</a:t>
              </a:r>
            </a:p>
          </p:txBody>
        </p:sp>
        <p:grpSp>
          <p:nvGrpSpPr>
            <p:cNvPr id="109586" name="Group 31">
              <a:extLst>
                <a:ext uri="{FF2B5EF4-FFF2-40B4-BE49-F238E27FC236}">
                  <a16:creationId xmlns:a16="http://schemas.microsoft.com/office/drawing/2014/main" id="{BCF6DA5A-134D-4C2F-BA8A-D5BA38E534E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03" y="3647"/>
              <a:ext cx="2009" cy="289"/>
              <a:chOff x="3323" y="3071"/>
              <a:chExt cx="2009" cy="289"/>
            </a:xfrm>
          </p:grpSpPr>
          <p:sp>
            <p:nvSpPr>
              <p:cNvPr id="109587" name="Rectangle 32">
                <a:extLst>
                  <a:ext uri="{FF2B5EF4-FFF2-40B4-BE49-F238E27FC236}">
                    <a16:creationId xmlns:a16="http://schemas.microsoft.com/office/drawing/2014/main" id="{3533B3D2-E787-4BE6-8425-60A1EEFAE8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23" y="3071"/>
                <a:ext cx="1278" cy="2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SimSun" panose="02010600030101010101" pitchFamily="2" charset="-122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SimSun" panose="02010600030101010101" pitchFamily="2" charset="-122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SimSun" panose="02010600030101010101" pitchFamily="2" charset="-122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SimSun" panose="02010600030101010101" pitchFamily="2" charset="-122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SimSun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SimSun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SimSun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SimSun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SimSun" panose="02010600030101010101" pitchFamily="2" charset="-122"/>
                  </a:defRPr>
                </a:lvl9pPr>
              </a:lstStyle>
              <a:p>
                <a:pPr algn="r" eaLnBrk="1" hangingPunct="1"/>
                <a:r>
                  <a:rPr lang="en-US" altLang="ja-JP" sz="2400">
                    <a:latin typeface="Times New Roman" panose="02020603050405020304" pitchFamily="18" charset="0"/>
                    <a:ea typeface="ＭＳ Ｐゴシック" panose="020B0600070205080204" pitchFamily="34" charset="-128"/>
                  </a:rPr>
                  <a:t>i</a:t>
                </a:r>
              </a:p>
            </p:txBody>
          </p:sp>
          <p:grpSp>
            <p:nvGrpSpPr>
              <p:cNvPr id="109588" name="Group 33">
                <a:extLst>
                  <a:ext uri="{FF2B5EF4-FFF2-40B4-BE49-F238E27FC236}">
                    <a16:creationId xmlns:a16="http://schemas.microsoft.com/office/drawing/2014/main" id="{2C077840-D13B-44EE-9291-49D027B573D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1" y="3105"/>
                <a:ext cx="591" cy="231"/>
                <a:chOff x="4741" y="3264"/>
                <a:chExt cx="591" cy="231"/>
              </a:xfrm>
            </p:grpSpPr>
            <p:sp>
              <p:nvSpPr>
                <p:cNvPr id="165922" name="Rectangle 34">
                  <a:extLst>
                    <a:ext uri="{FF2B5EF4-FFF2-40B4-BE49-F238E27FC236}">
                      <a16:creationId xmlns:a16="http://schemas.microsoft.com/office/drawing/2014/main" id="{53E43594-5B6B-4415-AC82-64EF3C277D4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41" y="3276"/>
                  <a:ext cx="591" cy="20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71842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9590" name="Text Box 35">
                  <a:extLst>
                    <a:ext uri="{FF2B5EF4-FFF2-40B4-BE49-F238E27FC236}">
                      <a16:creationId xmlns:a16="http://schemas.microsoft.com/office/drawing/2014/main" id="{1E4B9B18-7206-4DD8-96E6-95A9206B809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899" y="3264"/>
                  <a:ext cx="353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SimSun" panose="02010600030101010101" pitchFamily="2" charset="-122"/>
                    </a:defRPr>
                  </a:lvl1pPr>
                  <a:lvl2pPr marL="742950" indent="-285750" eaLnBrk="0" hangingPunct="0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SimSun" panose="02010600030101010101" pitchFamily="2" charset="-122"/>
                    </a:defRPr>
                  </a:lvl2pPr>
                  <a:lvl3pPr marL="1143000" indent="-228600" eaLnBrk="0" hangingPunct="0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SimSun" panose="02010600030101010101" pitchFamily="2" charset="-122"/>
                    </a:defRPr>
                  </a:lvl3pPr>
                  <a:lvl4pPr marL="1600200" indent="-228600" eaLnBrk="0" hangingPunct="0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SimSun" panose="02010600030101010101" pitchFamily="2" charset="-122"/>
                    </a:defRPr>
                  </a:lvl4pPr>
                  <a:lvl5pPr marL="2057400" indent="-228600" eaLnBrk="0" hangingPunct="0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SimSun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SimSun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SimSun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SimSun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SimSun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en-US"/>
                    <a:t>234</a:t>
                  </a:r>
                </a:p>
              </p:txBody>
            </p:sp>
          </p:grpSp>
        </p:grpSp>
      </p:grpSp>
      <p:sp>
        <p:nvSpPr>
          <p:cNvPr id="109581" name="Text Box 36">
            <a:extLst>
              <a:ext uri="{FF2B5EF4-FFF2-40B4-BE49-F238E27FC236}">
                <a16:creationId xmlns:a16="http://schemas.microsoft.com/office/drawing/2014/main" id="{15C80BDF-694B-403C-9CDA-066A572E27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9125" y="5257800"/>
            <a:ext cx="9493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eaLnBrk="1" hangingPunct="1"/>
            <a:r>
              <a:rPr lang="en-US" altLang="ja-JP" sz="2400" b="1">
                <a:solidFill>
                  <a:srgbClr val="15151D"/>
                </a:solidFill>
                <a:ea typeface="ＭＳ Ｐゴシック" panose="020B0600070205080204" pitchFamily="34" charset="-128"/>
              </a:rPr>
              <a:t>Code</a:t>
            </a:r>
            <a:endParaRPr lang="en-US" altLang="ja-JP" sz="2400">
              <a:solidFill>
                <a:srgbClr val="15151D"/>
              </a:solidFill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109582" name="Text Box 37">
            <a:extLst>
              <a:ext uri="{FF2B5EF4-FFF2-40B4-BE49-F238E27FC236}">
                <a16:creationId xmlns:a16="http://schemas.microsoft.com/office/drawing/2014/main" id="{94616088-D9DE-42F2-9D8B-9BCF1DF96E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5943600"/>
            <a:ext cx="2717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eaLnBrk="1" hangingPunct="1"/>
            <a:r>
              <a:rPr lang="en-US" altLang="ja-JP" sz="2400" b="1">
                <a:solidFill>
                  <a:srgbClr val="15151D"/>
                </a:solidFill>
                <a:ea typeface="ＭＳ Ｐゴシック" panose="020B0600070205080204" pitchFamily="34" charset="-128"/>
              </a:rPr>
              <a:t>State of Memory</a:t>
            </a:r>
            <a:endParaRPr lang="en-US" altLang="ja-JP" sz="240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9C928-C2C0-40B1-9D27-70C56B147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686800" cy="45720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en-US" sz="3200" b="1"/>
              <a:t>Bytecode</a:t>
            </a:r>
          </a:p>
        </p:txBody>
      </p:sp>
      <p:sp>
        <p:nvSpPr>
          <p:cNvPr id="19459" name="Content Placeholder 2">
            <a:extLst>
              <a:ext uri="{FF2B5EF4-FFF2-40B4-BE49-F238E27FC236}">
                <a16:creationId xmlns:a16="http://schemas.microsoft.com/office/drawing/2014/main" id="{F773DBB9-19F7-4C85-8A72-CADD04B592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33400"/>
            <a:ext cx="9144000" cy="63246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en-US" sz="2400"/>
              <a:t>the bytecode is the output of the java compiler.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US" sz="2400"/>
              <a:t>The byte code is saved in the file with .class extension.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US" sz="2400"/>
              <a:t>The bytecode are machine independent and therefore run on any machine.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US" sz="2400"/>
              <a:t>Bytecode is the form of instructions that the JVM can understand.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400"/>
              <a:t>Note: Every Java programmer does not need to be aware of or understand java byte code at all.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400"/>
              <a:t>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>
            <a:extLst>
              <a:ext uri="{FF2B5EF4-FFF2-40B4-BE49-F238E27FC236}">
                <a16:creationId xmlns:a16="http://schemas.microsoft.com/office/drawing/2014/main" id="{A6D6DA18-B5BC-458B-B536-332C4516E4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-76200"/>
            <a:ext cx="7772400" cy="838200"/>
          </a:xfrm>
        </p:spPr>
        <p:txBody>
          <a:bodyPr/>
          <a:lstStyle/>
          <a:p>
            <a:pPr eaLnBrk="1" hangingPunct="1"/>
            <a:r>
              <a:rPr lang="en-US" altLang="en-US">
                <a:solidFill>
                  <a:srgbClr val="CC3300"/>
                </a:solidFill>
                <a:ea typeface="ＭＳ Ｐゴシック" panose="020B0600070205080204" pitchFamily="34" charset="-128"/>
              </a:rPr>
              <a:t>Assigning Expressions</a:t>
            </a:r>
          </a:p>
        </p:txBody>
      </p:sp>
      <p:sp>
        <p:nvSpPr>
          <p:cNvPr id="110595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77901714-0715-44F7-9ED3-C1AF06710F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838200"/>
            <a:ext cx="8610600" cy="4114800"/>
          </a:xfrm>
        </p:spPr>
        <p:txBody>
          <a:bodyPr/>
          <a:lstStyle/>
          <a:p>
            <a:pPr eaLnBrk="1" hangingPunct="1"/>
            <a:r>
              <a:rPr lang="en-US" altLang="en-US"/>
              <a:t>In this case, the </a:t>
            </a:r>
            <a:r>
              <a:rPr lang="en-US" altLang="en-US">
                <a:solidFill>
                  <a:srgbClr val="FF6699"/>
                </a:solidFill>
              </a:rPr>
              <a:t>result of the evaluation </a:t>
            </a:r>
            <a:r>
              <a:rPr lang="en-US" altLang="en-US"/>
              <a:t>of the expression is stored in the space memory allocated for variable at the left side.</a:t>
            </a:r>
            <a:endParaRPr lang="en-US" altLang="ja-JP">
              <a:ea typeface="ＭＳ Ｐゴシック" panose="020B0600070205080204" pitchFamily="34" charset="-128"/>
            </a:endParaRPr>
          </a:p>
        </p:txBody>
      </p:sp>
      <p:sp>
        <p:nvSpPr>
          <p:cNvPr id="164869" name="Rectangle 5">
            <a:extLst>
              <a:ext uri="{FF2B5EF4-FFF2-40B4-BE49-F238E27FC236}">
                <a16:creationId xmlns:a16="http://schemas.microsoft.com/office/drawing/2014/main" id="{BB059343-E8EF-45A5-A565-B540A69D0F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352800"/>
            <a:ext cx="4133850" cy="1676400"/>
          </a:xfrm>
          <a:prstGeom prst="rect">
            <a:avLst/>
          </a:prstGeom>
          <a:solidFill>
            <a:srgbClr val="EFFBFF"/>
          </a:solidFill>
          <a:ln w="9525">
            <a:solidFill>
              <a:srgbClr val="EAF0FE"/>
            </a:solidFill>
            <a:miter lim="800000"/>
            <a:headEnd/>
            <a:tailEnd/>
          </a:ln>
          <a:effectLst>
            <a:outerShdw dist="117088" dir="2963922" algn="ctr" rotWithShape="0">
              <a:schemeClr val="tx1"/>
            </a:outerShdw>
          </a:effectLst>
        </p:spPr>
        <p:txBody>
          <a:bodyPr wrap="none" anchor="ctr"/>
          <a:lstStyle/>
          <a:p>
            <a:pPr>
              <a:defRPr/>
            </a:pPr>
            <a:endParaRPr lang="ja-JP" altLang="en-US" sz="2400">
              <a:solidFill>
                <a:srgbClr val="DDDDDD"/>
              </a:solidFill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110597" name="Text Box 7">
            <a:extLst>
              <a:ext uri="{FF2B5EF4-FFF2-40B4-BE49-F238E27FC236}">
                <a16:creationId xmlns:a16="http://schemas.microsoft.com/office/drawing/2014/main" id="{C2E96ED7-DF52-44B1-A448-F912A776C0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" y="3854450"/>
            <a:ext cx="29956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eaLnBrk="1" hangingPunct="1"/>
            <a:r>
              <a:rPr lang="en-US" altLang="ja-JP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int first, second, sum;</a:t>
            </a:r>
            <a:endParaRPr lang="en-US" altLang="ja-JP" sz="2400">
              <a:solidFill>
                <a:srgbClr val="000000"/>
              </a:solidFill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110598" name="Text Box 8">
            <a:extLst>
              <a:ext uri="{FF2B5EF4-FFF2-40B4-BE49-F238E27FC236}">
                <a16:creationId xmlns:a16="http://schemas.microsoft.com/office/drawing/2014/main" id="{73DB4DB0-BE8F-4B6B-B00E-6A2AA85D0B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" y="4138613"/>
            <a:ext cx="2628900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eaLnBrk="1" hangingPunct="1"/>
            <a:r>
              <a:rPr lang="en-US" altLang="ja-JP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first  = 234;</a:t>
            </a:r>
          </a:p>
          <a:p>
            <a:pPr eaLnBrk="1" hangingPunct="1"/>
            <a:r>
              <a:rPr lang="en-US" altLang="ja-JP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second = 87;</a:t>
            </a:r>
          </a:p>
          <a:p>
            <a:pPr eaLnBrk="1" hangingPunct="1"/>
            <a:r>
              <a:rPr lang="en-US" altLang="ja-JP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Sum = first + second</a:t>
            </a:r>
          </a:p>
        </p:txBody>
      </p:sp>
      <p:grpSp>
        <p:nvGrpSpPr>
          <p:cNvPr id="110599" name="Group 9">
            <a:extLst>
              <a:ext uri="{FF2B5EF4-FFF2-40B4-BE49-F238E27FC236}">
                <a16:creationId xmlns:a16="http://schemas.microsoft.com/office/drawing/2014/main" id="{0545586D-2348-4C4F-A34A-70C38C6F97D7}"/>
              </a:ext>
            </a:extLst>
          </p:cNvPr>
          <p:cNvGrpSpPr>
            <a:grpSpLocks/>
          </p:cNvGrpSpPr>
          <p:nvPr/>
        </p:nvGrpSpPr>
        <p:grpSpPr bwMode="auto">
          <a:xfrm>
            <a:off x="276225" y="3424238"/>
            <a:ext cx="936625" cy="766762"/>
            <a:chOff x="294" y="1871"/>
            <a:chExt cx="590" cy="483"/>
          </a:xfrm>
        </p:grpSpPr>
        <p:sp>
          <p:nvSpPr>
            <p:cNvPr id="164874" name="Oval 10">
              <a:extLst>
                <a:ext uri="{FF2B5EF4-FFF2-40B4-BE49-F238E27FC236}">
                  <a16:creationId xmlns:a16="http://schemas.microsoft.com/office/drawing/2014/main" id="{358E6881-EDE1-4C63-A9D9-DEC4A1390B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" y="1871"/>
              <a:ext cx="275" cy="219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45791" dir="2021404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r>
                <a:rPr lang="en-US" altLang="ja-JP" sz="2400" b="1">
                  <a:solidFill>
                    <a:srgbClr val="C1051B"/>
                  </a:solidFill>
                  <a:latin typeface="Arial" charset="0"/>
                  <a:ea typeface="ＭＳ Ｐゴシック" pitchFamily="34" charset="-128"/>
                </a:rPr>
                <a:t>A</a:t>
              </a:r>
              <a:endParaRPr lang="en-US" altLang="ja-JP" sz="240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endParaRPr>
            </a:p>
          </p:txBody>
        </p:sp>
        <p:sp>
          <p:nvSpPr>
            <p:cNvPr id="110629" name="Line 11">
              <a:extLst>
                <a:ext uri="{FF2B5EF4-FFF2-40B4-BE49-F238E27FC236}">
                  <a16:creationId xmlns:a16="http://schemas.microsoft.com/office/drawing/2014/main" id="{783ACE47-A463-440E-AED4-B9A3B99370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9" y="2030"/>
              <a:ext cx="325" cy="1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64876" name="Text Box 12">
              <a:extLst>
                <a:ext uri="{FF2B5EF4-FFF2-40B4-BE49-F238E27FC236}">
                  <a16:creationId xmlns:a16="http://schemas.microsoft.com/office/drawing/2014/main" id="{F9ED9927-B14A-44DF-B7AA-076C5B65AA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2" y="2142"/>
              <a:ext cx="11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fr-FR">
                <a:solidFill>
                  <a:srgbClr val="C1051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ＭＳ Ｐゴシック" pitchFamily="34" charset="-128"/>
              </a:endParaRPr>
            </a:p>
          </p:txBody>
        </p:sp>
      </p:grpSp>
      <p:sp>
        <p:nvSpPr>
          <p:cNvPr id="110600" name="Line 14">
            <a:extLst>
              <a:ext uri="{FF2B5EF4-FFF2-40B4-BE49-F238E27FC236}">
                <a16:creationId xmlns:a16="http://schemas.microsoft.com/office/drawing/2014/main" id="{5DCF6EB0-68C2-4F64-ADC9-0538890168D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13063" y="4216400"/>
            <a:ext cx="3175" cy="6604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grpSp>
        <p:nvGrpSpPr>
          <p:cNvPr id="3" name="Group 15">
            <a:extLst>
              <a:ext uri="{FF2B5EF4-FFF2-40B4-BE49-F238E27FC236}">
                <a16:creationId xmlns:a16="http://schemas.microsoft.com/office/drawing/2014/main" id="{FAF8E45D-2D6E-4F00-B4AB-640A8C0A591B}"/>
              </a:ext>
            </a:extLst>
          </p:cNvPr>
          <p:cNvGrpSpPr>
            <a:grpSpLocks/>
          </p:cNvGrpSpPr>
          <p:nvPr/>
        </p:nvGrpSpPr>
        <p:grpSpPr bwMode="auto">
          <a:xfrm>
            <a:off x="446088" y="4129088"/>
            <a:ext cx="3681412" cy="825500"/>
            <a:chOff x="401" y="2313"/>
            <a:chExt cx="2319" cy="520"/>
          </a:xfrm>
        </p:grpSpPr>
        <p:sp>
          <p:nvSpPr>
            <p:cNvPr id="110625" name="Line 16">
              <a:extLst>
                <a:ext uri="{FF2B5EF4-FFF2-40B4-BE49-F238E27FC236}">
                  <a16:creationId xmlns:a16="http://schemas.microsoft.com/office/drawing/2014/main" id="{D958EF1C-E3B7-4500-AE2E-0E5DD08553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77" y="2505"/>
              <a:ext cx="463" cy="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64881" name="Oval 17">
              <a:extLst>
                <a:ext uri="{FF2B5EF4-FFF2-40B4-BE49-F238E27FC236}">
                  <a16:creationId xmlns:a16="http://schemas.microsoft.com/office/drawing/2014/main" id="{1958FBFA-6710-4E8B-8BDA-BF3FCECC5F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5" y="2402"/>
              <a:ext cx="275" cy="219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45791" dir="2021404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r>
                <a:rPr lang="en-US" altLang="ja-JP" sz="2400" b="1">
                  <a:solidFill>
                    <a:srgbClr val="C1051B"/>
                  </a:solidFill>
                  <a:latin typeface="Arial" charset="0"/>
                  <a:ea typeface="ＭＳ Ｐゴシック" pitchFamily="34" charset="-128"/>
                </a:rPr>
                <a:t>B</a:t>
              </a:r>
              <a:endParaRPr lang="en-US" altLang="ja-JP" sz="240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endParaRPr>
            </a:p>
          </p:txBody>
        </p:sp>
        <p:sp>
          <p:nvSpPr>
            <p:cNvPr id="164882" name="Text Box 18">
              <a:extLst>
                <a:ext uri="{FF2B5EF4-FFF2-40B4-BE49-F238E27FC236}">
                  <a16:creationId xmlns:a16="http://schemas.microsoft.com/office/drawing/2014/main" id="{D3604AEE-9967-444F-8CE6-E77DE8CF10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1" y="2313"/>
              <a:ext cx="116" cy="5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en-US" altLang="ja-JP">
                <a:solidFill>
                  <a:srgbClr val="C1051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ＭＳ Ｐゴシック" pitchFamily="34" charset="-128"/>
              </a:endParaRPr>
            </a:p>
            <a:p>
              <a:pPr>
                <a:defRPr/>
              </a:pPr>
              <a:endParaRPr lang="en-US">
                <a:solidFill>
                  <a:srgbClr val="C1051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ＭＳ Ｐゴシック" pitchFamily="34" charset="-128"/>
              </a:endParaRPr>
            </a:p>
            <a:p>
              <a:pPr>
                <a:defRPr/>
              </a:pPr>
              <a:endParaRPr lang="en-US">
                <a:solidFill>
                  <a:srgbClr val="C1051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ＭＳ Ｐゴシック" pitchFamily="34" charset="-128"/>
              </a:endParaRPr>
            </a:p>
          </p:txBody>
        </p:sp>
      </p:grpSp>
      <p:sp>
        <p:nvSpPr>
          <p:cNvPr id="164883" name="Rectangle 19">
            <a:extLst>
              <a:ext uri="{FF2B5EF4-FFF2-40B4-BE49-F238E27FC236}">
                <a16:creationId xmlns:a16="http://schemas.microsoft.com/office/drawing/2014/main" id="{C7EB3556-8E25-4EE8-B4D2-DC4320F71B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2438400"/>
            <a:ext cx="4194175" cy="3505200"/>
          </a:xfrm>
          <a:prstGeom prst="rect">
            <a:avLst/>
          </a:prstGeom>
          <a:solidFill>
            <a:srgbClr val="FDFEE2"/>
          </a:solidFill>
          <a:ln w="9525">
            <a:solidFill>
              <a:srgbClr val="DDDDDD"/>
            </a:solidFill>
            <a:miter lim="800000"/>
            <a:headEnd/>
            <a:tailEnd/>
          </a:ln>
          <a:effectLst>
            <a:outerShdw dist="117088" dir="2963922" algn="ctr" rotWithShape="0">
              <a:schemeClr val="tx1"/>
            </a:outerShdw>
          </a:effectLst>
        </p:spPr>
        <p:txBody>
          <a:bodyPr wrap="none" anchor="ctr"/>
          <a:lstStyle/>
          <a:p>
            <a:pPr>
              <a:defRPr/>
            </a:pPr>
            <a:endParaRPr lang="ja-JP" altLang="en-US" sz="2400">
              <a:solidFill>
                <a:srgbClr val="DDDDDD"/>
              </a:solidFill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164889" name="AutoShape 25">
            <a:extLst>
              <a:ext uri="{FF2B5EF4-FFF2-40B4-BE49-F238E27FC236}">
                <a16:creationId xmlns:a16="http://schemas.microsoft.com/office/drawing/2014/main" id="{FC2021F6-72E4-4625-B66F-D6A93248C8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9175" y="2503488"/>
            <a:ext cx="2184400" cy="620712"/>
          </a:xfrm>
          <a:prstGeom prst="roundRect">
            <a:avLst>
              <a:gd name="adj" fmla="val 16667"/>
            </a:avLst>
          </a:prstGeom>
          <a:solidFill>
            <a:srgbClr val="CCECFF"/>
          </a:solidFill>
          <a:ln w="9525">
            <a:solidFill>
              <a:srgbClr val="CCECFF"/>
            </a:solidFill>
            <a:miter lim="800000"/>
            <a:headEnd/>
            <a:tailEnd/>
          </a:ln>
          <a:effectLst>
            <a:outerShdw dist="89803" dir="2700000" algn="ctr" rotWithShape="0">
              <a:schemeClr val="tx1"/>
            </a:outerShdw>
          </a:effectLst>
        </p:spPr>
        <p:txBody>
          <a:bodyPr anchor="ctr"/>
          <a:lstStyle/>
          <a:p>
            <a:pPr>
              <a:tabLst>
                <a:tab pos="228600" algn="l"/>
              </a:tabLst>
              <a:defRPr/>
            </a:pPr>
            <a:r>
              <a:rPr lang="en-US" altLang="ja-JP" b="1">
                <a:solidFill>
                  <a:srgbClr val="C1051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ＭＳ Ｐゴシック" pitchFamily="34" charset="-128"/>
              </a:rPr>
              <a:t>A. </a:t>
            </a:r>
            <a:r>
              <a:rPr lang="en-US" altLang="ja-JP" sz="1400">
                <a:solidFill>
                  <a:srgbClr val="000000"/>
                </a:solidFill>
                <a:latin typeface="Arial" charset="0"/>
                <a:ea typeface="ＭＳ Ｐゴシック" pitchFamily="34" charset="-128"/>
              </a:rPr>
              <a:t>Variables are  	allocated in memory.</a:t>
            </a:r>
          </a:p>
        </p:txBody>
      </p:sp>
      <p:sp>
        <p:nvSpPr>
          <p:cNvPr id="164890" name="AutoShape 26">
            <a:extLst>
              <a:ext uri="{FF2B5EF4-FFF2-40B4-BE49-F238E27FC236}">
                <a16:creationId xmlns:a16="http://schemas.microsoft.com/office/drawing/2014/main" id="{823F4047-BEAA-4F3B-BC75-4D79776A56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4900" y="4267200"/>
            <a:ext cx="2184400" cy="639763"/>
          </a:xfrm>
          <a:prstGeom prst="roundRect">
            <a:avLst>
              <a:gd name="adj" fmla="val 16667"/>
            </a:avLst>
          </a:prstGeom>
          <a:solidFill>
            <a:srgbClr val="CCECFF"/>
          </a:solidFill>
          <a:ln w="9525">
            <a:solidFill>
              <a:srgbClr val="CCECFF"/>
            </a:solidFill>
            <a:miter lim="800000"/>
            <a:headEnd/>
            <a:tailEnd/>
          </a:ln>
          <a:effectLst>
            <a:outerShdw dist="89803" dir="2700000" algn="ctr" rotWithShape="0">
              <a:schemeClr val="tx1"/>
            </a:outerShdw>
          </a:effectLst>
        </p:spPr>
        <p:txBody>
          <a:bodyPr anchor="ctr"/>
          <a:lstStyle/>
          <a:p>
            <a:pPr>
              <a:tabLst>
                <a:tab pos="228600" algn="l"/>
              </a:tabLst>
              <a:defRPr/>
            </a:pPr>
            <a:r>
              <a:rPr lang="en-US" altLang="ja-JP" b="1">
                <a:solidFill>
                  <a:srgbClr val="C1051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  <a:ea typeface="ＭＳ Ｐゴシック" pitchFamily="34" charset="-128"/>
              </a:rPr>
              <a:t>B. </a:t>
            </a:r>
            <a:r>
              <a:rPr lang="en-US" altLang="ja-JP" sz="1400">
                <a:solidFill>
                  <a:srgbClr val="000000"/>
                </a:solidFill>
                <a:latin typeface="Arial" charset="0"/>
                <a:ea typeface="ＭＳ Ｐゴシック" pitchFamily="34" charset="-128"/>
              </a:rPr>
              <a:t>Values are assigned to variables.</a:t>
            </a:r>
          </a:p>
        </p:txBody>
      </p:sp>
      <p:sp>
        <p:nvSpPr>
          <p:cNvPr id="110605" name="Text Box 36">
            <a:extLst>
              <a:ext uri="{FF2B5EF4-FFF2-40B4-BE49-F238E27FC236}">
                <a16:creationId xmlns:a16="http://schemas.microsoft.com/office/drawing/2014/main" id="{5A3361FD-9488-47F3-907F-A90A0D514D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9125" y="5257800"/>
            <a:ext cx="9493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eaLnBrk="1" hangingPunct="1"/>
            <a:r>
              <a:rPr lang="en-US" altLang="ja-JP" sz="2400" b="1">
                <a:solidFill>
                  <a:srgbClr val="15151D"/>
                </a:solidFill>
                <a:ea typeface="ＭＳ Ｐゴシック" panose="020B0600070205080204" pitchFamily="34" charset="-128"/>
              </a:rPr>
              <a:t>Code</a:t>
            </a:r>
            <a:endParaRPr lang="en-US" altLang="ja-JP" sz="2400">
              <a:solidFill>
                <a:srgbClr val="15151D"/>
              </a:solidFill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110606" name="Text Box 37">
            <a:extLst>
              <a:ext uri="{FF2B5EF4-FFF2-40B4-BE49-F238E27FC236}">
                <a16:creationId xmlns:a16="http://schemas.microsoft.com/office/drawing/2014/main" id="{87249A3B-4C0F-4A3B-AB0B-B2BD1A55A9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5943600"/>
            <a:ext cx="2717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eaLnBrk="1" hangingPunct="1"/>
            <a:r>
              <a:rPr lang="en-US" altLang="ja-JP" sz="2400" b="1">
                <a:solidFill>
                  <a:srgbClr val="15151D"/>
                </a:solidFill>
                <a:ea typeface="ＭＳ Ｐゴシック" panose="020B0600070205080204" pitchFamily="34" charset="-128"/>
              </a:rPr>
              <a:t>State of Memory</a:t>
            </a:r>
            <a:endParaRPr lang="en-US" altLang="ja-JP" sz="240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grpSp>
        <p:nvGrpSpPr>
          <p:cNvPr id="110607" name="Group 47">
            <a:extLst>
              <a:ext uri="{FF2B5EF4-FFF2-40B4-BE49-F238E27FC236}">
                <a16:creationId xmlns:a16="http://schemas.microsoft.com/office/drawing/2014/main" id="{16DB5929-111B-4619-8156-97C43E2870F4}"/>
              </a:ext>
            </a:extLst>
          </p:cNvPr>
          <p:cNvGrpSpPr>
            <a:grpSpLocks/>
          </p:cNvGrpSpPr>
          <p:nvPr/>
        </p:nvGrpSpPr>
        <p:grpSpPr bwMode="auto">
          <a:xfrm>
            <a:off x="4794250" y="3200400"/>
            <a:ext cx="3816350" cy="990600"/>
            <a:chOff x="3020" y="2016"/>
            <a:chExt cx="2404" cy="624"/>
          </a:xfrm>
        </p:grpSpPr>
        <p:grpSp>
          <p:nvGrpSpPr>
            <p:cNvPr id="110616" name="Group 45">
              <a:extLst>
                <a:ext uri="{FF2B5EF4-FFF2-40B4-BE49-F238E27FC236}">
                  <a16:creationId xmlns:a16="http://schemas.microsoft.com/office/drawing/2014/main" id="{AD94967A-7F43-417D-ADB4-3936D2A14CA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57" y="2016"/>
              <a:ext cx="975" cy="288"/>
              <a:chOff x="3024" y="2016"/>
              <a:chExt cx="975" cy="288"/>
            </a:xfrm>
          </p:grpSpPr>
          <p:sp>
            <p:nvSpPr>
              <p:cNvPr id="110623" name="Rectangle 20">
                <a:extLst>
                  <a:ext uri="{FF2B5EF4-FFF2-40B4-BE49-F238E27FC236}">
                    <a16:creationId xmlns:a16="http://schemas.microsoft.com/office/drawing/2014/main" id="{C2D20180-7311-4925-877C-5A07B2AA61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4" y="2016"/>
                <a:ext cx="425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SimSun" panose="02010600030101010101" pitchFamily="2" charset="-122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SimSun" panose="02010600030101010101" pitchFamily="2" charset="-122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SimSun" panose="02010600030101010101" pitchFamily="2" charset="-122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SimSun" panose="02010600030101010101" pitchFamily="2" charset="-122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SimSun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SimSun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SimSun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SimSun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SimSun" panose="02010600030101010101" pitchFamily="2" charset="-122"/>
                  </a:defRPr>
                </a:lvl9pPr>
              </a:lstStyle>
              <a:p>
                <a:pPr algn="r" eaLnBrk="1" hangingPunct="1"/>
                <a:r>
                  <a:rPr lang="en-US" altLang="ja-JP" sz="2400">
                    <a:latin typeface="Times New Roman" panose="02020603050405020304" pitchFamily="18" charset="0"/>
                    <a:ea typeface="ＭＳ Ｐゴシック" panose="020B0600070205080204" pitchFamily="34" charset="-128"/>
                  </a:rPr>
                  <a:t>first</a:t>
                </a:r>
              </a:p>
            </p:txBody>
          </p:sp>
          <p:sp>
            <p:nvSpPr>
              <p:cNvPr id="164885" name="Rectangle 21">
                <a:extLst>
                  <a:ext uri="{FF2B5EF4-FFF2-40B4-BE49-F238E27FC236}">
                    <a16:creationId xmlns:a16="http://schemas.microsoft.com/office/drawing/2014/main" id="{FA340EC7-08C2-4E26-A322-7934A28613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8" y="2061"/>
                <a:ext cx="591" cy="199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71842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r>
                  <a:rPr lang="en-US">
                    <a:latin typeface="Comic Sans MS" pitchFamily="66" charset="0"/>
                  </a:rPr>
                  <a:t>1</a:t>
                </a:r>
              </a:p>
            </p:txBody>
          </p:sp>
        </p:grpSp>
        <p:grpSp>
          <p:nvGrpSpPr>
            <p:cNvPr id="110617" name="Group 40">
              <a:extLst>
                <a:ext uri="{FF2B5EF4-FFF2-40B4-BE49-F238E27FC236}">
                  <a16:creationId xmlns:a16="http://schemas.microsoft.com/office/drawing/2014/main" id="{2E1970E3-333D-465C-B944-F6411502421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99" y="2016"/>
              <a:ext cx="1225" cy="288"/>
              <a:chOff x="4247" y="2160"/>
              <a:chExt cx="1225" cy="288"/>
            </a:xfrm>
          </p:grpSpPr>
          <p:sp>
            <p:nvSpPr>
              <p:cNvPr id="110621" name="Rectangle 23">
                <a:extLst>
                  <a:ext uri="{FF2B5EF4-FFF2-40B4-BE49-F238E27FC236}">
                    <a16:creationId xmlns:a16="http://schemas.microsoft.com/office/drawing/2014/main" id="{8CA9608D-B0AE-44CC-BBFE-C288CAA368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47" y="2160"/>
                <a:ext cx="649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SimSun" panose="02010600030101010101" pitchFamily="2" charset="-122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SimSun" panose="02010600030101010101" pitchFamily="2" charset="-122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SimSun" panose="02010600030101010101" pitchFamily="2" charset="-122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SimSun" panose="02010600030101010101" pitchFamily="2" charset="-122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SimSun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SimSun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SimSun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SimSun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SimSun" panose="02010600030101010101" pitchFamily="2" charset="-122"/>
                  </a:defRPr>
                </a:lvl9pPr>
              </a:lstStyle>
              <a:p>
                <a:pPr algn="r" eaLnBrk="1" hangingPunct="1"/>
                <a:r>
                  <a:rPr lang="en-US" altLang="ja-JP" sz="2400">
                    <a:latin typeface="Times New Roman" panose="02020603050405020304" pitchFamily="18" charset="0"/>
                    <a:ea typeface="ＭＳ Ｐゴシック" panose="020B0600070205080204" pitchFamily="34" charset="-128"/>
                  </a:rPr>
                  <a:t>second</a:t>
                </a:r>
              </a:p>
            </p:txBody>
          </p:sp>
          <p:sp>
            <p:nvSpPr>
              <p:cNvPr id="164888" name="Rectangle 24">
                <a:extLst>
                  <a:ext uri="{FF2B5EF4-FFF2-40B4-BE49-F238E27FC236}">
                    <a16:creationId xmlns:a16="http://schemas.microsoft.com/office/drawing/2014/main" id="{F6573F7B-9BE9-40F5-9FFC-A373A504E8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81" y="2202"/>
                <a:ext cx="591" cy="199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71842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r>
                  <a:rPr lang="en-US">
                    <a:latin typeface="Comic Sans MS" pitchFamily="66" charset="0"/>
                  </a:rPr>
                  <a:t>???</a:t>
                </a:r>
              </a:p>
            </p:txBody>
          </p:sp>
        </p:grpSp>
        <p:grpSp>
          <p:nvGrpSpPr>
            <p:cNvPr id="110618" name="Group 46">
              <a:extLst>
                <a:ext uri="{FF2B5EF4-FFF2-40B4-BE49-F238E27FC236}">
                  <a16:creationId xmlns:a16="http://schemas.microsoft.com/office/drawing/2014/main" id="{44BFB5DA-C4B3-4135-AD1B-B76BABDDD51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20" y="2352"/>
              <a:ext cx="1012" cy="288"/>
              <a:chOff x="3020" y="2352"/>
              <a:chExt cx="1012" cy="288"/>
            </a:xfrm>
          </p:grpSpPr>
          <p:sp>
            <p:nvSpPr>
              <p:cNvPr id="110619" name="Rectangle 42">
                <a:extLst>
                  <a:ext uri="{FF2B5EF4-FFF2-40B4-BE49-F238E27FC236}">
                    <a16:creationId xmlns:a16="http://schemas.microsoft.com/office/drawing/2014/main" id="{756FE225-808F-4685-8D6B-219667759D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0" y="2352"/>
                <a:ext cx="43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SimSun" panose="02010600030101010101" pitchFamily="2" charset="-122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SimSun" panose="02010600030101010101" pitchFamily="2" charset="-122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SimSun" panose="02010600030101010101" pitchFamily="2" charset="-122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SimSun" panose="02010600030101010101" pitchFamily="2" charset="-122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SimSun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SimSun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SimSun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SimSun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SimSun" panose="02010600030101010101" pitchFamily="2" charset="-122"/>
                  </a:defRPr>
                </a:lvl9pPr>
              </a:lstStyle>
              <a:p>
                <a:pPr algn="r" eaLnBrk="1" hangingPunct="1"/>
                <a:r>
                  <a:rPr lang="en-US" altLang="ja-JP" sz="2400">
                    <a:latin typeface="Times New Roman" panose="02020603050405020304" pitchFamily="18" charset="0"/>
                    <a:ea typeface="ＭＳ Ｐゴシック" panose="020B0600070205080204" pitchFamily="34" charset="-128"/>
                  </a:rPr>
                  <a:t>sum</a:t>
                </a:r>
              </a:p>
            </p:txBody>
          </p:sp>
          <p:sp>
            <p:nvSpPr>
              <p:cNvPr id="164907" name="Rectangle 43">
                <a:extLst>
                  <a:ext uri="{FF2B5EF4-FFF2-40B4-BE49-F238E27FC236}">
                    <a16:creationId xmlns:a16="http://schemas.microsoft.com/office/drawing/2014/main" id="{A5BF3CF2-5489-488F-AC7B-1ADA13A59B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1" y="2394"/>
                <a:ext cx="591" cy="199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71842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r>
                  <a:rPr lang="en-US">
                    <a:latin typeface="Comic Sans MS" pitchFamily="66" charset="0"/>
                  </a:rPr>
                  <a:t>???</a:t>
                </a:r>
              </a:p>
            </p:txBody>
          </p:sp>
        </p:grpSp>
      </p:grpSp>
      <p:sp>
        <p:nvSpPr>
          <p:cNvPr id="110608" name="Rectangle 50">
            <a:extLst>
              <a:ext uri="{FF2B5EF4-FFF2-40B4-BE49-F238E27FC236}">
                <a16:creationId xmlns:a16="http://schemas.microsoft.com/office/drawing/2014/main" id="{E4C1F163-4816-47C5-B32D-CB9C0FBDA7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2988" y="4953000"/>
            <a:ext cx="6746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algn="r" eaLnBrk="1" hangingPunct="1"/>
            <a:r>
              <a:rPr lang="en-US" altLang="ja-JP" sz="24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first</a:t>
            </a:r>
          </a:p>
        </p:txBody>
      </p:sp>
      <p:sp>
        <p:nvSpPr>
          <p:cNvPr id="164915" name="Rectangle 51">
            <a:extLst>
              <a:ext uri="{FF2B5EF4-FFF2-40B4-BE49-F238E27FC236}">
                <a16:creationId xmlns:a16="http://schemas.microsoft.com/office/drawing/2014/main" id="{FD553B2F-D8EC-40FD-BEF1-5FBFBAEDFF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2588" y="5024438"/>
            <a:ext cx="938212" cy="3159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71842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>
                <a:latin typeface="Comic Sans MS" pitchFamily="66" charset="0"/>
              </a:rPr>
              <a:t>234</a:t>
            </a:r>
          </a:p>
        </p:txBody>
      </p:sp>
      <p:grpSp>
        <p:nvGrpSpPr>
          <p:cNvPr id="110610" name="Group 52">
            <a:extLst>
              <a:ext uri="{FF2B5EF4-FFF2-40B4-BE49-F238E27FC236}">
                <a16:creationId xmlns:a16="http://schemas.microsoft.com/office/drawing/2014/main" id="{29E68237-AF80-43D1-8603-1F8CF47978D2}"/>
              </a:ext>
            </a:extLst>
          </p:cNvPr>
          <p:cNvGrpSpPr>
            <a:grpSpLocks/>
          </p:cNvGrpSpPr>
          <p:nvPr/>
        </p:nvGrpSpPr>
        <p:grpSpPr bwMode="auto">
          <a:xfrm>
            <a:off x="6665913" y="4953000"/>
            <a:ext cx="1944687" cy="457200"/>
            <a:chOff x="4247" y="2160"/>
            <a:chExt cx="1225" cy="288"/>
          </a:xfrm>
        </p:grpSpPr>
        <p:sp>
          <p:nvSpPr>
            <p:cNvPr id="110614" name="Rectangle 53">
              <a:extLst>
                <a:ext uri="{FF2B5EF4-FFF2-40B4-BE49-F238E27FC236}">
                  <a16:creationId xmlns:a16="http://schemas.microsoft.com/office/drawing/2014/main" id="{09C4DB07-C4FC-4377-9A4F-CF70513E68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7" y="2160"/>
              <a:ext cx="64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9pPr>
            </a:lstStyle>
            <a:p>
              <a:pPr algn="r" eaLnBrk="1" hangingPunct="1"/>
              <a:r>
                <a:rPr lang="en-US" altLang="ja-JP" sz="2400">
                  <a:latin typeface="Times New Roman" panose="02020603050405020304" pitchFamily="18" charset="0"/>
                  <a:ea typeface="ＭＳ Ｐゴシック" panose="020B0600070205080204" pitchFamily="34" charset="-128"/>
                </a:rPr>
                <a:t>second</a:t>
              </a:r>
            </a:p>
          </p:txBody>
        </p:sp>
        <p:sp>
          <p:nvSpPr>
            <p:cNvPr id="164918" name="Rectangle 54">
              <a:extLst>
                <a:ext uri="{FF2B5EF4-FFF2-40B4-BE49-F238E27FC236}">
                  <a16:creationId xmlns:a16="http://schemas.microsoft.com/office/drawing/2014/main" id="{35512619-DE7F-410A-8B9D-B0A9A7D28B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1" y="2202"/>
              <a:ext cx="591" cy="19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71842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r>
                <a:rPr lang="en-US">
                  <a:latin typeface="Comic Sans MS" pitchFamily="66" charset="0"/>
                </a:rPr>
                <a:t>87</a:t>
              </a:r>
            </a:p>
          </p:txBody>
        </p:sp>
      </p:grpSp>
      <p:grpSp>
        <p:nvGrpSpPr>
          <p:cNvPr id="110611" name="Group 55">
            <a:extLst>
              <a:ext uri="{FF2B5EF4-FFF2-40B4-BE49-F238E27FC236}">
                <a16:creationId xmlns:a16="http://schemas.microsoft.com/office/drawing/2014/main" id="{39887A57-59E1-45FA-A8D0-2FF563E981D3}"/>
              </a:ext>
            </a:extLst>
          </p:cNvPr>
          <p:cNvGrpSpPr>
            <a:grpSpLocks/>
          </p:cNvGrpSpPr>
          <p:nvPr/>
        </p:nvGrpSpPr>
        <p:grpSpPr bwMode="auto">
          <a:xfrm>
            <a:off x="4794250" y="5486400"/>
            <a:ext cx="1606550" cy="457200"/>
            <a:chOff x="3020" y="2352"/>
            <a:chExt cx="1012" cy="288"/>
          </a:xfrm>
        </p:grpSpPr>
        <p:sp>
          <p:nvSpPr>
            <p:cNvPr id="110612" name="Rectangle 56">
              <a:extLst>
                <a:ext uri="{FF2B5EF4-FFF2-40B4-BE49-F238E27FC236}">
                  <a16:creationId xmlns:a16="http://schemas.microsoft.com/office/drawing/2014/main" id="{A454C1E8-D5EA-444E-8A39-892221259E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0" y="2352"/>
              <a:ext cx="4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9pPr>
            </a:lstStyle>
            <a:p>
              <a:pPr algn="r" eaLnBrk="1" hangingPunct="1"/>
              <a:r>
                <a:rPr lang="en-US" altLang="ja-JP" sz="2400">
                  <a:latin typeface="Times New Roman" panose="02020603050405020304" pitchFamily="18" charset="0"/>
                  <a:ea typeface="ＭＳ Ｐゴシック" panose="020B0600070205080204" pitchFamily="34" charset="-128"/>
                </a:rPr>
                <a:t>sum</a:t>
              </a:r>
            </a:p>
          </p:txBody>
        </p:sp>
        <p:sp>
          <p:nvSpPr>
            <p:cNvPr id="164921" name="Rectangle 57">
              <a:extLst>
                <a:ext uri="{FF2B5EF4-FFF2-40B4-BE49-F238E27FC236}">
                  <a16:creationId xmlns:a16="http://schemas.microsoft.com/office/drawing/2014/main" id="{95295EA1-2FF6-4661-BDAD-C6274FD64C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1" y="2394"/>
              <a:ext cx="591" cy="19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71842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r>
                <a:rPr lang="en-US">
                  <a:latin typeface="Comic Sans MS" pitchFamily="66" charset="0"/>
                </a:rPr>
                <a:t>321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>
            <a:extLst>
              <a:ext uri="{FF2B5EF4-FFF2-40B4-BE49-F238E27FC236}">
                <a16:creationId xmlns:a16="http://schemas.microsoft.com/office/drawing/2014/main" id="{1F90F28B-1D86-47CA-9D3F-8A59580CB4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064500" cy="5651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solidFill>
                  <a:srgbClr val="CC3300"/>
                </a:solidFill>
                <a:ea typeface="ＭＳ Ｐゴシック" panose="020B0600070205080204" pitchFamily="34" charset="-128"/>
              </a:rPr>
              <a:t>Updating Data</a:t>
            </a:r>
          </a:p>
        </p:txBody>
      </p:sp>
      <p:sp>
        <p:nvSpPr>
          <p:cNvPr id="157699" name="Rectangle 3">
            <a:extLst>
              <a:ext uri="{FF2B5EF4-FFF2-40B4-BE49-F238E27FC236}">
                <a16:creationId xmlns:a16="http://schemas.microsoft.com/office/drawing/2014/main" id="{FD39B7A6-A96F-403C-922E-76EEFE3F9B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2500" y="1216025"/>
            <a:ext cx="4194175" cy="4322763"/>
          </a:xfrm>
          <a:prstGeom prst="rect">
            <a:avLst/>
          </a:prstGeom>
          <a:solidFill>
            <a:srgbClr val="FDFEE2"/>
          </a:solidFill>
          <a:ln w="9525">
            <a:solidFill>
              <a:srgbClr val="DDDDDD"/>
            </a:solidFill>
            <a:miter lim="800000"/>
            <a:headEnd/>
            <a:tailEnd/>
          </a:ln>
          <a:effectLst>
            <a:outerShdw dist="117088" dir="2963922" algn="ctr" rotWithShape="0">
              <a:schemeClr val="tx1"/>
            </a:outerShdw>
          </a:effectLst>
        </p:spPr>
        <p:txBody>
          <a:bodyPr wrap="none" anchor="ctr"/>
          <a:lstStyle/>
          <a:p>
            <a:pPr>
              <a:defRPr/>
            </a:pPr>
            <a:endParaRPr lang="ja-JP" altLang="en-US" sz="2400">
              <a:solidFill>
                <a:srgbClr val="DDDDDD"/>
              </a:solidFill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157700" name="Rectangle 4">
            <a:extLst>
              <a:ext uri="{FF2B5EF4-FFF2-40B4-BE49-F238E27FC236}">
                <a16:creationId xmlns:a16="http://schemas.microsoft.com/office/drawing/2014/main" id="{D83E52DE-E394-4256-BF33-A368C999E4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" y="1192213"/>
            <a:ext cx="4133850" cy="4335462"/>
          </a:xfrm>
          <a:prstGeom prst="rect">
            <a:avLst/>
          </a:prstGeom>
          <a:solidFill>
            <a:srgbClr val="EFFBFF"/>
          </a:solidFill>
          <a:ln w="9525">
            <a:solidFill>
              <a:srgbClr val="EAF0FE"/>
            </a:solidFill>
            <a:miter lim="800000"/>
            <a:headEnd/>
            <a:tailEnd/>
          </a:ln>
          <a:effectLst>
            <a:outerShdw dist="117088" dir="2963922" algn="ctr" rotWithShape="0">
              <a:schemeClr val="tx1"/>
            </a:outerShdw>
          </a:effectLst>
        </p:spPr>
        <p:txBody>
          <a:bodyPr wrap="none" anchor="ctr"/>
          <a:lstStyle/>
          <a:p>
            <a:pPr>
              <a:defRPr/>
            </a:pPr>
            <a:endParaRPr lang="ja-JP" altLang="en-US" sz="2400">
              <a:solidFill>
                <a:srgbClr val="DDDDDD"/>
              </a:solidFill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111621" name="Text Box 5">
            <a:extLst>
              <a:ext uri="{FF2B5EF4-FFF2-40B4-BE49-F238E27FC236}">
                <a16:creationId xmlns:a16="http://schemas.microsoft.com/office/drawing/2014/main" id="{9C1F07D1-425D-4F7C-BEA9-5CDEA44FE8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9125" y="5654675"/>
            <a:ext cx="9493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eaLnBrk="1" hangingPunct="1"/>
            <a:r>
              <a:rPr lang="en-US" altLang="ja-JP" sz="2400" b="1">
                <a:solidFill>
                  <a:srgbClr val="15151D"/>
                </a:solidFill>
                <a:ea typeface="ＭＳ Ｐゴシック" panose="020B0600070205080204" pitchFamily="34" charset="-128"/>
              </a:rPr>
              <a:t>Code</a:t>
            </a:r>
            <a:endParaRPr lang="en-US" altLang="ja-JP" sz="2400">
              <a:solidFill>
                <a:srgbClr val="15151D"/>
              </a:solidFill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111622" name="Text Box 6">
            <a:extLst>
              <a:ext uri="{FF2B5EF4-FFF2-40B4-BE49-F238E27FC236}">
                <a16:creationId xmlns:a16="http://schemas.microsoft.com/office/drawing/2014/main" id="{B2E38121-6CE0-43D6-BC1D-CAFD4961A6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76900" y="5640388"/>
            <a:ext cx="2717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eaLnBrk="1" hangingPunct="1"/>
            <a:r>
              <a:rPr lang="en-US" altLang="ja-JP" sz="2400" b="1">
                <a:solidFill>
                  <a:srgbClr val="15151D"/>
                </a:solidFill>
                <a:ea typeface="ＭＳ Ｐゴシック" panose="020B0600070205080204" pitchFamily="34" charset="-128"/>
              </a:rPr>
              <a:t>State of Memory</a:t>
            </a:r>
            <a:endParaRPr lang="en-US" altLang="ja-JP" sz="240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157703" name="Rectangle 7">
            <a:extLst>
              <a:ext uri="{FF2B5EF4-FFF2-40B4-BE49-F238E27FC236}">
                <a16:creationId xmlns:a16="http://schemas.microsoft.com/office/drawing/2014/main" id="{A58276C2-7D0D-486F-8DB2-99DCD033B8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8638" y="1524000"/>
            <a:ext cx="1114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eaLnBrk="1" hangingPunct="1"/>
            <a:r>
              <a:rPr lang="en-US" altLang="ja-JP" sz="24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number</a:t>
            </a:r>
          </a:p>
        </p:txBody>
      </p:sp>
      <p:sp>
        <p:nvSpPr>
          <p:cNvPr id="157704" name="Rectangle 8">
            <a:extLst>
              <a:ext uri="{FF2B5EF4-FFF2-40B4-BE49-F238E27FC236}">
                <a16:creationId xmlns:a16="http://schemas.microsoft.com/office/drawing/2014/main" id="{1BD2F6EE-24D0-4040-93CD-7E875B0EC4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8025" y="1631950"/>
            <a:ext cx="938213" cy="3159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71842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>
                <a:latin typeface="Comic Sans MS" pitchFamily="66" charset="0"/>
              </a:rPr>
              <a:t>???</a:t>
            </a:r>
          </a:p>
        </p:txBody>
      </p:sp>
      <p:sp>
        <p:nvSpPr>
          <p:cNvPr id="157705" name="AutoShape 9">
            <a:extLst>
              <a:ext uri="{FF2B5EF4-FFF2-40B4-BE49-F238E27FC236}">
                <a16:creationId xmlns:a16="http://schemas.microsoft.com/office/drawing/2014/main" id="{63E54A34-DEE8-47BB-A222-F306E0C146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838200"/>
            <a:ext cx="1790700" cy="658813"/>
          </a:xfrm>
          <a:prstGeom prst="roundRect">
            <a:avLst>
              <a:gd name="adj" fmla="val 16667"/>
            </a:avLst>
          </a:prstGeom>
          <a:solidFill>
            <a:srgbClr val="CCECFF"/>
          </a:solidFill>
          <a:ln w="9525">
            <a:solidFill>
              <a:srgbClr val="CCECFF"/>
            </a:solidFill>
            <a:miter lim="800000"/>
            <a:headEnd/>
            <a:tailEnd/>
          </a:ln>
          <a:effectLst>
            <a:outerShdw dist="89803" dir="2700000" algn="ctr" rotWithShape="0">
              <a:schemeClr val="tx1"/>
            </a:outerShdw>
          </a:effectLst>
        </p:spPr>
        <p:txBody>
          <a:bodyPr anchor="ctr"/>
          <a:lstStyle/>
          <a:p>
            <a:pPr>
              <a:tabLst>
                <a:tab pos="228600" algn="l"/>
              </a:tabLst>
              <a:defRPr/>
            </a:pPr>
            <a:r>
              <a:rPr lang="en-US" altLang="ja-JP" b="1">
                <a:solidFill>
                  <a:srgbClr val="C1051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ＭＳ Ｐゴシック" pitchFamily="34" charset="-128"/>
              </a:rPr>
              <a:t>A. </a:t>
            </a:r>
            <a:r>
              <a:rPr lang="en-US" altLang="ja-JP" sz="1400">
                <a:solidFill>
                  <a:srgbClr val="000000"/>
                </a:solidFill>
                <a:latin typeface="Arial" charset="0"/>
                <a:ea typeface="ＭＳ Ｐゴシック" pitchFamily="34" charset="-128"/>
              </a:rPr>
              <a:t>The variable   	is allocated in 	memory.</a:t>
            </a:r>
          </a:p>
        </p:txBody>
      </p:sp>
      <p:sp>
        <p:nvSpPr>
          <p:cNvPr id="157706" name="AutoShape 10">
            <a:extLst>
              <a:ext uri="{FF2B5EF4-FFF2-40B4-BE49-F238E27FC236}">
                <a16:creationId xmlns:a16="http://schemas.microsoft.com/office/drawing/2014/main" id="{CB76FA9C-A2DB-440A-84D9-801D6C7397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2286000"/>
            <a:ext cx="1778000" cy="658813"/>
          </a:xfrm>
          <a:prstGeom prst="roundRect">
            <a:avLst>
              <a:gd name="adj" fmla="val 16667"/>
            </a:avLst>
          </a:prstGeom>
          <a:solidFill>
            <a:srgbClr val="CCECFF"/>
          </a:solidFill>
          <a:ln w="9525">
            <a:solidFill>
              <a:srgbClr val="CCECFF"/>
            </a:solidFill>
            <a:miter lim="800000"/>
            <a:headEnd/>
            <a:tailEnd/>
          </a:ln>
          <a:effectLst>
            <a:outerShdw dist="89803" dir="2700000" algn="ctr" rotWithShape="0">
              <a:schemeClr val="tx1"/>
            </a:outerShdw>
          </a:effectLst>
        </p:spPr>
        <p:txBody>
          <a:bodyPr anchor="ctr"/>
          <a:lstStyle/>
          <a:p>
            <a:pPr>
              <a:tabLst>
                <a:tab pos="228600" algn="l"/>
              </a:tabLst>
              <a:defRPr/>
            </a:pPr>
            <a:r>
              <a:rPr lang="en-US" altLang="ja-JP" b="1">
                <a:solidFill>
                  <a:srgbClr val="C1051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ＭＳ Ｐゴシック" pitchFamily="34" charset="-128"/>
              </a:rPr>
              <a:t>B. </a:t>
            </a:r>
            <a:r>
              <a:rPr lang="en-US" altLang="ja-JP" sz="1400">
                <a:solidFill>
                  <a:srgbClr val="000000"/>
                </a:solidFill>
                <a:latin typeface="Arial" charset="0"/>
                <a:ea typeface="ＭＳ Ｐゴシック" pitchFamily="34" charset="-128"/>
              </a:rPr>
              <a:t>The value </a:t>
            </a:r>
            <a:r>
              <a:rPr lang="en-US" altLang="ja-JP" sz="1400">
                <a:solidFill>
                  <a:srgbClr val="C1051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ＭＳ Ｐゴシック" pitchFamily="34" charset="-128"/>
              </a:rPr>
              <a:t>237</a:t>
            </a:r>
            <a:r>
              <a:rPr lang="en-US" altLang="ja-JP" sz="1400">
                <a:solidFill>
                  <a:srgbClr val="000000"/>
                </a:solidFill>
                <a:latin typeface="Arial" charset="0"/>
                <a:ea typeface="ＭＳ Ｐゴシック" pitchFamily="34" charset="-128"/>
              </a:rPr>
              <a:t> 	is assigned to 	</a:t>
            </a:r>
            <a:r>
              <a:rPr lang="en-US" altLang="ja-JP" sz="1400">
                <a:solidFill>
                  <a:srgbClr val="C1051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ＭＳ Ｐゴシック" pitchFamily="34" charset="-128"/>
              </a:rPr>
              <a:t>number</a:t>
            </a:r>
            <a:r>
              <a:rPr lang="en-US" altLang="ja-JP" sz="1400">
                <a:solidFill>
                  <a:srgbClr val="000000"/>
                </a:solidFill>
                <a:latin typeface="Arial" charset="0"/>
                <a:ea typeface="ＭＳ Ｐゴシック" pitchFamily="34" charset="-128"/>
              </a:rPr>
              <a:t>.</a:t>
            </a:r>
          </a:p>
        </p:txBody>
      </p:sp>
      <p:sp>
        <p:nvSpPr>
          <p:cNvPr id="157707" name="Text Box 11">
            <a:extLst>
              <a:ext uri="{FF2B5EF4-FFF2-40B4-BE49-F238E27FC236}">
                <a16:creationId xmlns:a16="http://schemas.microsoft.com/office/drawing/2014/main" id="{2E083E9F-71B6-4AA8-AFE3-42595DA0F8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350" y="3295650"/>
            <a:ext cx="1773238" cy="1192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ja-JP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ＭＳ Ｐゴシック" pitchFamily="34" charset="-128"/>
              </a:rPr>
              <a:t>int number;</a:t>
            </a:r>
          </a:p>
          <a:p>
            <a:pPr>
              <a:lnSpc>
                <a:spcPct val="150000"/>
              </a:lnSpc>
              <a:defRPr/>
            </a:pPr>
            <a:r>
              <a:rPr lang="en-US" altLang="ja-JP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ＭＳ Ｐゴシック" pitchFamily="34" charset="-128"/>
              </a:rPr>
              <a:t>number = 237;</a:t>
            </a:r>
          </a:p>
          <a:p>
            <a:pPr>
              <a:lnSpc>
                <a:spcPct val="150000"/>
              </a:lnSpc>
              <a:defRPr/>
            </a:pPr>
            <a:endParaRPr lang="en-US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ea typeface="ＭＳ Ｐゴシック" pitchFamily="34" charset="-128"/>
            </a:endParaRPr>
          </a:p>
        </p:txBody>
      </p:sp>
      <p:grpSp>
        <p:nvGrpSpPr>
          <p:cNvPr id="111628" name="Group 12">
            <a:extLst>
              <a:ext uri="{FF2B5EF4-FFF2-40B4-BE49-F238E27FC236}">
                <a16:creationId xmlns:a16="http://schemas.microsoft.com/office/drawing/2014/main" id="{CE4C79E9-A6F5-4446-98F8-C744DA019E11}"/>
              </a:ext>
            </a:extLst>
          </p:cNvPr>
          <p:cNvGrpSpPr>
            <a:grpSpLocks/>
          </p:cNvGrpSpPr>
          <p:nvPr/>
        </p:nvGrpSpPr>
        <p:grpSpPr bwMode="auto">
          <a:xfrm>
            <a:off x="771525" y="3379788"/>
            <a:ext cx="2660650" cy="347662"/>
            <a:chOff x="486" y="2129"/>
            <a:chExt cx="1676" cy="219"/>
          </a:xfrm>
        </p:grpSpPr>
        <p:grpSp>
          <p:nvGrpSpPr>
            <p:cNvPr id="111644" name="Group 13">
              <a:extLst>
                <a:ext uri="{FF2B5EF4-FFF2-40B4-BE49-F238E27FC236}">
                  <a16:creationId xmlns:a16="http://schemas.microsoft.com/office/drawing/2014/main" id="{BAA357AD-89BD-47EA-AB43-A1D4AD09555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4" y="2129"/>
              <a:ext cx="678" cy="219"/>
              <a:chOff x="1484" y="2129"/>
              <a:chExt cx="678" cy="219"/>
            </a:xfrm>
          </p:grpSpPr>
          <p:sp>
            <p:nvSpPr>
              <p:cNvPr id="157710" name="Oval 14">
                <a:extLst>
                  <a:ext uri="{FF2B5EF4-FFF2-40B4-BE49-F238E27FC236}">
                    <a16:creationId xmlns:a16="http://schemas.microsoft.com/office/drawing/2014/main" id="{78F3FA02-CB15-42AA-99C9-288F32A70F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87" y="2129"/>
                <a:ext cx="275" cy="219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45791" dir="2021404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r>
                  <a:rPr lang="en-US" altLang="ja-JP" sz="2400" b="1">
                    <a:solidFill>
                      <a:srgbClr val="C1051B"/>
                    </a:solidFill>
                    <a:latin typeface="Arial" charset="0"/>
                    <a:ea typeface="ＭＳ Ｐゴシック" pitchFamily="34" charset="-128"/>
                  </a:rPr>
                  <a:t>A</a:t>
                </a:r>
                <a:endParaRPr lang="en-US" altLang="ja-JP" sz="2400">
                  <a:solidFill>
                    <a:srgbClr val="000000"/>
                  </a:solidFill>
                  <a:latin typeface="Times New Roman" pitchFamily="18" charset="0"/>
                  <a:ea typeface="ＭＳ Ｐゴシック" pitchFamily="34" charset="-128"/>
                </a:endParaRPr>
              </a:p>
            </p:txBody>
          </p:sp>
          <p:sp>
            <p:nvSpPr>
              <p:cNvPr id="111647" name="Line 15">
                <a:extLst>
                  <a:ext uri="{FF2B5EF4-FFF2-40B4-BE49-F238E27FC236}">
                    <a16:creationId xmlns:a16="http://schemas.microsoft.com/office/drawing/2014/main" id="{F193658F-5A90-4DF2-BADE-DF95BDBF71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484" y="2239"/>
                <a:ext cx="404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sp>
          <p:nvSpPr>
            <p:cNvPr id="157712" name="Text Box 16">
              <a:extLst>
                <a:ext uri="{FF2B5EF4-FFF2-40B4-BE49-F238E27FC236}">
                  <a16:creationId xmlns:a16="http://schemas.microsoft.com/office/drawing/2014/main" id="{4E198816-8E14-45C9-A53B-906CE8C017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6" y="2134"/>
              <a:ext cx="11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fr-FR">
                <a:solidFill>
                  <a:srgbClr val="C1051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ＭＳ Ｐゴシック" pitchFamily="34" charset="-128"/>
              </a:endParaRPr>
            </a:p>
          </p:txBody>
        </p:sp>
      </p:grpSp>
      <p:grpSp>
        <p:nvGrpSpPr>
          <p:cNvPr id="111629" name="Group 17">
            <a:extLst>
              <a:ext uri="{FF2B5EF4-FFF2-40B4-BE49-F238E27FC236}">
                <a16:creationId xmlns:a16="http://schemas.microsoft.com/office/drawing/2014/main" id="{19CA7A27-6FE5-45BF-A5C2-3241AE507C54}"/>
              </a:ext>
            </a:extLst>
          </p:cNvPr>
          <p:cNvGrpSpPr>
            <a:grpSpLocks/>
          </p:cNvGrpSpPr>
          <p:nvPr/>
        </p:nvGrpSpPr>
        <p:grpSpPr bwMode="auto">
          <a:xfrm>
            <a:off x="769938" y="3735388"/>
            <a:ext cx="3081337" cy="352425"/>
            <a:chOff x="485" y="2353"/>
            <a:chExt cx="1941" cy="222"/>
          </a:xfrm>
        </p:grpSpPr>
        <p:sp>
          <p:nvSpPr>
            <p:cNvPr id="111641" name="Line 18">
              <a:extLst>
                <a:ext uri="{FF2B5EF4-FFF2-40B4-BE49-F238E27FC236}">
                  <a16:creationId xmlns:a16="http://schemas.microsoft.com/office/drawing/2014/main" id="{6A83FCF6-FD52-4C73-AD8B-0786C9DFB0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593" y="2468"/>
              <a:ext cx="565" cy="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57715" name="Oval 19">
              <a:extLst>
                <a:ext uri="{FF2B5EF4-FFF2-40B4-BE49-F238E27FC236}">
                  <a16:creationId xmlns:a16="http://schemas.microsoft.com/office/drawing/2014/main" id="{37A4C0E9-C92C-4645-BFC0-4C75B0CCE7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1" y="2353"/>
              <a:ext cx="275" cy="219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45791" dir="2021404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r>
                <a:rPr lang="en-US" altLang="ja-JP" sz="2400" b="1">
                  <a:solidFill>
                    <a:srgbClr val="C1051B"/>
                  </a:solidFill>
                  <a:latin typeface="Arial" charset="0"/>
                  <a:ea typeface="ＭＳ Ｐゴシック" pitchFamily="34" charset="-128"/>
                </a:rPr>
                <a:t>B</a:t>
              </a:r>
              <a:endParaRPr lang="en-US" altLang="ja-JP" sz="240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endParaRPr>
            </a:p>
          </p:txBody>
        </p:sp>
        <p:sp>
          <p:nvSpPr>
            <p:cNvPr id="157716" name="Text Box 20">
              <a:extLst>
                <a:ext uri="{FF2B5EF4-FFF2-40B4-BE49-F238E27FC236}">
                  <a16:creationId xmlns:a16="http://schemas.microsoft.com/office/drawing/2014/main" id="{ADBDF429-91ED-48B9-A196-B10991E909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5" y="2363"/>
              <a:ext cx="11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fr-FR">
                <a:solidFill>
                  <a:srgbClr val="C1051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ＭＳ Ｐゴシック" pitchFamily="34" charset="-128"/>
              </a:endParaRPr>
            </a:p>
          </p:txBody>
        </p:sp>
      </p:grpSp>
      <p:grpSp>
        <p:nvGrpSpPr>
          <p:cNvPr id="111630" name="Group 21">
            <a:extLst>
              <a:ext uri="{FF2B5EF4-FFF2-40B4-BE49-F238E27FC236}">
                <a16:creationId xmlns:a16="http://schemas.microsoft.com/office/drawing/2014/main" id="{56BF6901-F67F-47F9-A9A1-327DD036160E}"/>
              </a:ext>
            </a:extLst>
          </p:cNvPr>
          <p:cNvGrpSpPr>
            <a:grpSpLocks/>
          </p:cNvGrpSpPr>
          <p:nvPr/>
        </p:nvGrpSpPr>
        <p:grpSpPr bwMode="auto">
          <a:xfrm>
            <a:off x="771525" y="4089400"/>
            <a:ext cx="3529013" cy="366713"/>
            <a:chOff x="486" y="2576"/>
            <a:chExt cx="2223" cy="231"/>
          </a:xfrm>
        </p:grpSpPr>
        <p:sp>
          <p:nvSpPr>
            <p:cNvPr id="111638" name="Line 22">
              <a:extLst>
                <a:ext uri="{FF2B5EF4-FFF2-40B4-BE49-F238E27FC236}">
                  <a16:creationId xmlns:a16="http://schemas.microsoft.com/office/drawing/2014/main" id="{5B2F8121-7B9F-4D27-8680-6684A7C11A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693" y="2700"/>
              <a:ext cx="742" cy="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57719" name="Oval 23">
              <a:extLst>
                <a:ext uri="{FF2B5EF4-FFF2-40B4-BE49-F238E27FC236}">
                  <a16:creationId xmlns:a16="http://schemas.microsoft.com/office/drawing/2014/main" id="{DD600004-C494-4F95-B860-A90200D2DB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4" y="2576"/>
              <a:ext cx="275" cy="219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45791" dir="2021404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r>
                <a:rPr lang="en-US" altLang="ja-JP" sz="2400" b="1">
                  <a:solidFill>
                    <a:srgbClr val="C1051B"/>
                  </a:solidFill>
                  <a:latin typeface="Arial" charset="0"/>
                  <a:ea typeface="ＭＳ Ｐゴシック" pitchFamily="34" charset="-128"/>
                </a:rPr>
                <a:t>C</a:t>
              </a:r>
              <a:endParaRPr lang="en-US" altLang="ja-JP" sz="240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endParaRPr>
            </a:p>
          </p:txBody>
        </p:sp>
        <p:sp>
          <p:nvSpPr>
            <p:cNvPr id="157720" name="Text Box 24">
              <a:extLst>
                <a:ext uri="{FF2B5EF4-FFF2-40B4-BE49-F238E27FC236}">
                  <a16:creationId xmlns:a16="http://schemas.microsoft.com/office/drawing/2014/main" id="{18DFFBED-52E9-461D-A3A1-3749A384C5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6" y="2595"/>
              <a:ext cx="104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ja-JP">
                  <a:solidFill>
                    <a:srgbClr val="C1051B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urier New" pitchFamily="49" charset="0"/>
                  <a:ea typeface="ＭＳ Ｐゴシック" pitchFamily="34" charset="-128"/>
                </a:rPr>
                <a:t>number = 35;</a:t>
              </a:r>
              <a:endParaRPr lang="en-US">
                <a:solidFill>
                  <a:srgbClr val="C1051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ＭＳ Ｐゴシック" pitchFamily="34" charset="-128"/>
              </a:endParaRPr>
            </a:p>
          </p:txBody>
        </p:sp>
      </p:grpSp>
      <p:sp>
        <p:nvSpPr>
          <p:cNvPr id="157721" name="AutoShape 25">
            <a:extLst>
              <a:ext uri="{FF2B5EF4-FFF2-40B4-BE49-F238E27FC236}">
                <a16:creationId xmlns:a16="http://schemas.microsoft.com/office/drawing/2014/main" id="{70F81F29-B128-43C2-A29D-590DC89063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3886200"/>
            <a:ext cx="1854200" cy="658813"/>
          </a:xfrm>
          <a:prstGeom prst="roundRect">
            <a:avLst>
              <a:gd name="adj" fmla="val 16667"/>
            </a:avLst>
          </a:prstGeom>
          <a:solidFill>
            <a:srgbClr val="CCECFF"/>
          </a:solidFill>
          <a:ln w="9525">
            <a:solidFill>
              <a:srgbClr val="CCECFF"/>
            </a:solidFill>
            <a:miter lim="800000"/>
            <a:headEnd/>
            <a:tailEnd/>
          </a:ln>
          <a:effectLst>
            <a:outerShdw dist="89803" dir="2700000" algn="ctr" rotWithShape="0">
              <a:schemeClr val="tx1"/>
            </a:outerShdw>
          </a:effectLst>
        </p:spPr>
        <p:txBody>
          <a:bodyPr anchor="ctr"/>
          <a:lstStyle/>
          <a:p>
            <a:pPr>
              <a:tabLst>
                <a:tab pos="228600" algn="l"/>
              </a:tabLst>
              <a:defRPr/>
            </a:pPr>
            <a:r>
              <a:rPr lang="en-US" altLang="ja-JP" b="1">
                <a:solidFill>
                  <a:srgbClr val="C1051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ＭＳ Ｐゴシック" pitchFamily="34" charset="-128"/>
              </a:rPr>
              <a:t>C. </a:t>
            </a:r>
            <a:r>
              <a:rPr lang="en-US" altLang="ja-JP" sz="1400">
                <a:solidFill>
                  <a:srgbClr val="000000"/>
                </a:solidFill>
                <a:latin typeface="Arial" charset="0"/>
                <a:ea typeface="ＭＳ Ｐゴシック" pitchFamily="34" charset="-128"/>
              </a:rPr>
              <a:t>The value </a:t>
            </a:r>
            <a:r>
              <a:rPr lang="en-US" altLang="ja-JP" sz="1400">
                <a:solidFill>
                  <a:srgbClr val="C1051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ＭＳ Ｐゴシック" pitchFamily="34" charset="-128"/>
              </a:rPr>
              <a:t>35</a:t>
            </a:r>
            <a:r>
              <a:rPr lang="en-US" altLang="ja-JP" sz="1400">
                <a:solidFill>
                  <a:srgbClr val="000000"/>
                </a:solidFill>
                <a:latin typeface="Arial" charset="0"/>
                <a:ea typeface="ＭＳ Ｐゴシック" pitchFamily="34" charset="-128"/>
              </a:rPr>
              <a:t> 	overwrites the previous value </a:t>
            </a:r>
            <a:r>
              <a:rPr lang="en-US" altLang="ja-JP" sz="1400">
                <a:solidFill>
                  <a:srgbClr val="C1051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ＭＳ Ｐゴシック" pitchFamily="34" charset="-128"/>
              </a:rPr>
              <a:t>237.</a:t>
            </a:r>
            <a:endParaRPr lang="en-US" altLang="ja-JP" sz="1400">
              <a:solidFill>
                <a:srgbClr val="000000"/>
              </a:solidFill>
              <a:latin typeface="Arial" charset="0"/>
              <a:ea typeface="ＭＳ Ｐゴシック" pitchFamily="34" charset="-128"/>
            </a:endParaRPr>
          </a:p>
        </p:txBody>
      </p:sp>
      <p:sp>
        <p:nvSpPr>
          <p:cNvPr id="157722" name="Rectangle 26">
            <a:extLst>
              <a:ext uri="{FF2B5EF4-FFF2-40B4-BE49-F238E27FC236}">
                <a16:creationId xmlns:a16="http://schemas.microsoft.com/office/drawing/2014/main" id="{771EBCD7-9517-4051-8854-2AF8FE5272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1038" y="3124200"/>
            <a:ext cx="1114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eaLnBrk="1" hangingPunct="1"/>
            <a:r>
              <a:rPr lang="en-US" altLang="ja-JP" sz="24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number</a:t>
            </a:r>
          </a:p>
        </p:txBody>
      </p:sp>
      <p:sp>
        <p:nvSpPr>
          <p:cNvPr id="157723" name="Rectangle 27">
            <a:extLst>
              <a:ext uri="{FF2B5EF4-FFF2-40B4-BE49-F238E27FC236}">
                <a16:creationId xmlns:a16="http://schemas.microsoft.com/office/drawing/2014/main" id="{79CDF7A8-0E03-4828-A240-602A58A8A4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0425" y="3232150"/>
            <a:ext cx="938213" cy="3159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71842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1634" name="Text Box 28">
            <a:extLst>
              <a:ext uri="{FF2B5EF4-FFF2-40B4-BE49-F238E27FC236}">
                <a16:creationId xmlns:a16="http://schemas.microsoft.com/office/drawing/2014/main" id="{AAA112A7-1554-4BA8-B9FE-018181C400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3200400"/>
            <a:ext cx="550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eaLnBrk="1" hangingPunct="1"/>
            <a:r>
              <a:rPr lang="en-US" altLang="ja-JP" b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237</a:t>
            </a:r>
            <a:endParaRPr lang="en-US" altLang="en-US" b="1">
              <a:solidFill>
                <a:srgbClr val="000000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</p:txBody>
      </p:sp>
      <p:sp>
        <p:nvSpPr>
          <p:cNvPr id="157725" name="Rectangle 29">
            <a:extLst>
              <a:ext uri="{FF2B5EF4-FFF2-40B4-BE49-F238E27FC236}">
                <a16:creationId xmlns:a16="http://schemas.microsoft.com/office/drawing/2014/main" id="{9C907117-D501-4B54-93DD-FC9A60881B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3438" y="4724400"/>
            <a:ext cx="1114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eaLnBrk="1" hangingPunct="1"/>
            <a:r>
              <a:rPr lang="en-US" altLang="ja-JP" sz="24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number</a:t>
            </a:r>
          </a:p>
        </p:txBody>
      </p:sp>
      <p:sp>
        <p:nvSpPr>
          <p:cNvPr id="157726" name="Rectangle 30">
            <a:extLst>
              <a:ext uri="{FF2B5EF4-FFF2-40B4-BE49-F238E27FC236}">
                <a16:creationId xmlns:a16="http://schemas.microsoft.com/office/drawing/2014/main" id="{C0F24845-7F20-4A38-BD62-3596187F1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2825" y="4832350"/>
            <a:ext cx="938213" cy="3159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71842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1637" name="Text Box 31">
            <a:extLst>
              <a:ext uri="{FF2B5EF4-FFF2-40B4-BE49-F238E27FC236}">
                <a16:creationId xmlns:a16="http://schemas.microsoft.com/office/drawing/2014/main" id="{18070550-3C29-45CA-AC42-966FDB62C0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0" y="4800600"/>
            <a:ext cx="4286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eaLnBrk="1" hangingPunct="1"/>
            <a:r>
              <a:rPr lang="en-US" altLang="ja-JP" b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35</a:t>
            </a:r>
            <a:endParaRPr lang="en-US" altLang="en-US" b="1">
              <a:solidFill>
                <a:srgbClr val="000000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77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77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77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77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703" grpId="0" autoUpdateAnimBg="0"/>
      <p:bldP spid="157704" grpId="0" animBg="1"/>
      <p:bldP spid="157705" grpId="0" animBg="1" autoUpdateAnimBg="0"/>
      <p:bldP spid="157706" grpId="0" animBg="1" autoUpdateAnimBg="0"/>
      <p:bldP spid="157722" grpId="0" autoUpdateAnimBg="0"/>
      <p:bldP spid="157723" grpId="0" animBg="1"/>
      <p:bldP spid="157725" grpId="0" autoUpdateAnimBg="0"/>
      <p:bldP spid="157726" grpId="0" animBg="1"/>
    </p:bld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Text Box 2">
            <a:extLst>
              <a:ext uri="{FF2B5EF4-FFF2-40B4-BE49-F238E27FC236}">
                <a16:creationId xmlns:a16="http://schemas.microsoft.com/office/drawing/2014/main" id="{09E4DB89-FA1C-4A58-9C62-AE02630B56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397000"/>
            <a:ext cx="8229600" cy="393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defTabSz="863600" eaLnBrk="0" hangingPunct="0">
              <a:tabLst>
                <a:tab pos="342900" algn="l"/>
                <a:tab pos="685800" algn="l"/>
                <a:tab pos="1143000" algn="l"/>
              </a:tabLs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 defTabSz="863600" eaLnBrk="0" hangingPunct="0">
              <a:tabLst>
                <a:tab pos="342900" algn="l"/>
                <a:tab pos="685800" algn="l"/>
                <a:tab pos="1143000" algn="l"/>
              </a:tabLs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 defTabSz="863600" eaLnBrk="0" hangingPunct="0">
              <a:tabLst>
                <a:tab pos="342900" algn="l"/>
                <a:tab pos="685800" algn="l"/>
                <a:tab pos="1143000" algn="l"/>
              </a:tabLs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 defTabSz="863600" eaLnBrk="0" hangingPunct="0">
              <a:tabLst>
                <a:tab pos="342900" algn="l"/>
                <a:tab pos="685800" algn="l"/>
                <a:tab pos="1143000" algn="l"/>
              </a:tabLs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 defTabSz="863600" eaLnBrk="0" hangingPunct="0">
              <a:tabLst>
                <a:tab pos="342900" algn="l"/>
                <a:tab pos="685800" algn="l"/>
                <a:tab pos="1143000" algn="l"/>
              </a:tabLs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algn="ctr" defTabSz="863600"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  <a:tab pos="685800" algn="l"/>
                <a:tab pos="1143000" algn="l"/>
              </a:tabLs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algn="ctr" defTabSz="863600"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  <a:tab pos="685800" algn="l"/>
                <a:tab pos="1143000" algn="l"/>
              </a:tabLs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algn="ctr" defTabSz="863600"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  <a:tab pos="685800" algn="l"/>
                <a:tab pos="1143000" algn="l"/>
              </a:tabLs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algn="ctr" defTabSz="863600"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  <a:tab pos="685800" algn="l"/>
                <a:tab pos="1143000" algn="l"/>
              </a:tabLs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en-US" b="1">
                <a:solidFill>
                  <a:srgbClr val="5F5F5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endParaRPr kumimoji="1" lang="en-US" altLang="en-US" b="1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kumimoji="1" lang="en-US" altLang="en-US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1" lang="en-US" altLang="en-US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 { </a:t>
            </a:r>
          </a:p>
          <a:p>
            <a:pPr eaLnBrk="1" hangingPunct="1"/>
            <a:r>
              <a:rPr kumimoji="1" lang="en-US" altLang="en-US" b="1">
                <a:solidFill>
                  <a:srgbClr val="5F5F5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endParaRPr kumimoji="1" lang="en-US" altLang="en-US" b="1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kumimoji="1" lang="en-US" altLang="en-US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en-US" b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main method</a:t>
            </a:r>
            <a:endParaRPr kumimoji="1" lang="en-US" altLang="en-US" b="1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kumimoji="1" lang="en-US" altLang="en-US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public static void</a:t>
            </a:r>
            <a:r>
              <a:rPr kumimoji="1" lang="en-US" altLang="en-US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 String args[] ){</a:t>
            </a:r>
          </a:p>
          <a:p>
            <a:pPr eaLnBrk="1" hangingPunct="1"/>
            <a:r>
              <a:rPr kumimoji="1" lang="en-US" altLang="en-US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		int a, b, sum;</a:t>
            </a:r>
          </a:p>
          <a:p>
            <a:pPr eaLnBrk="1" hangingPunct="1"/>
            <a:r>
              <a:rPr kumimoji="1" lang="en-US" altLang="en-US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	 		a = 20;</a:t>
            </a:r>
          </a:p>
          <a:p>
            <a:pPr eaLnBrk="1" hangingPunct="1"/>
            <a:r>
              <a:rPr kumimoji="1" lang="en-US" altLang="en-US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		b = 10;</a:t>
            </a:r>
          </a:p>
          <a:p>
            <a:pPr eaLnBrk="1" hangingPunct="1"/>
            <a:r>
              <a:rPr kumimoji="1" lang="en-US" altLang="en-US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		sum = a + b;</a:t>
            </a:r>
          </a:p>
          <a:p>
            <a:pPr eaLnBrk="1" hangingPunct="1"/>
            <a:r>
              <a:rPr kumimoji="1" lang="en-US" altLang="en-US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		System.out.println(</a:t>
            </a:r>
            <a:r>
              <a:rPr kumimoji="1" lang="en-US" altLang="en-US" b="1">
                <a:solidFill>
                  <a:srgbClr val="9900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+ ” + ” + b + “  = “ + sum);</a:t>
            </a:r>
          </a:p>
          <a:p>
            <a:pPr eaLnBrk="1" hangingPunct="1"/>
            <a:r>
              <a:rPr kumimoji="1" lang="en-US" altLang="en-US" b="1">
                <a:solidFill>
                  <a:srgbClr val="5F5F5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endParaRPr kumimoji="1" lang="en-US" altLang="en-US" b="1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kumimoji="1" lang="en-US" altLang="en-US" b="1">
                <a:solidFill>
                  <a:srgbClr val="5F5F5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en-US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kumimoji="1" lang="en-US" altLang="en-US" b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end main</a:t>
            </a:r>
            <a:endParaRPr kumimoji="1" lang="en-US" altLang="en-US" b="1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kumimoji="1" lang="en-US" altLang="en-US" b="1">
                <a:solidFill>
                  <a:srgbClr val="5F5F5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kumimoji="1" lang="en-US" altLang="en-US" b="1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kumimoji="1" lang="en-US" altLang="en-US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kumimoji="1" lang="en-US" altLang="en-US" b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end class Sum</a:t>
            </a:r>
            <a:endParaRPr kumimoji="1" lang="en-US" altLang="ja-JP" b="1">
              <a:solidFill>
                <a:srgbClr val="008000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</p:txBody>
      </p:sp>
      <p:sp>
        <p:nvSpPr>
          <p:cNvPr id="112643" name="Rectangle 3">
            <a:extLst>
              <a:ext uri="{FF2B5EF4-FFF2-40B4-BE49-F238E27FC236}">
                <a16:creationId xmlns:a16="http://schemas.microsoft.com/office/drawing/2014/main" id="{CA802076-BBC4-4A3F-A7BA-406A8D0805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228600"/>
            <a:ext cx="7285038" cy="85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eaLnBrk="1" hangingPunct="1"/>
            <a:r>
              <a:rPr lang="en-US" altLang="en-US" sz="4000">
                <a:solidFill>
                  <a:srgbClr val="CC33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rPr>
              <a:t>Example: Sum of two integer</a:t>
            </a:r>
          </a:p>
        </p:txBody>
      </p:sp>
    </p:spTree>
  </p:cSld>
  <p:clrMapOvr>
    <a:masterClrMapping/>
  </p:clrMapOvr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>
            <a:extLst>
              <a:ext uri="{FF2B5EF4-FFF2-40B4-BE49-F238E27FC236}">
                <a16:creationId xmlns:a16="http://schemas.microsoft.com/office/drawing/2014/main" id="{AA45E57A-7CB2-487C-B710-8201F56BBD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685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/>
          <a:lstStyle/>
          <a:p>
            <a:pPr eaLnBrk="1" hangingPunct="1"/>
            <a:r>
              <a:rPr lang="en-US" altLang="en-US" sz="4000">
                <a:solidFill>
                  <a:srgbClr val="CC3300"/>
                </a:solidFill>
                <a:ea typeface="ＭＳ Ｐゴシック" panose="020B0600070205080204" pitchFamily="34" charset="-128"/>
              </a:rPr>
              <a:t>Arithmetic/Assignment Operators</a:t>
            </a:r>
          </a:p>
        </p:txBody>
      </p:sp>
      <p:sp>
        <p:nvSpPr>
          <p:cNvPr id="147459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20E6E269-C871-4A99-9894-51C57BA37F7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447800"/>
            <a:ext cx="8229600" cy="4648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/>
              <a:t>	Java allows </a:t>
            </a:r>
            <a:r>
              <a:rPr lang="en-US" altLang="en-US">
                <a:solidFill>
                  <a:srgbClr val="FF6699"/>
                </a:solidFill>
              </a:rPr>
              <a:t>combining arithmetic and assignment </a:t>
            </a:r>
            <a:r>
              <a:rPr lang="en-US" altLang="en-US"/>
              <a:t>operators into a single operator: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/>
              <a:t> 	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3200"/>
              <a:t>	Addition/assignment			</a:t>
            </a:r>
            <a:r>
              <a:rPr lang="en-US" altLang="en-US" sz="3200" b="1"/>
              <a:t>+=</a:t>
            </a:r>
            <a:r>
              <a:rPr lang="en-US" altLang="en-US" sz="3200"/>
              <a:t>	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3200"/>
              <a:t>	Subtraction/assignment		</a:t>
            </a:r>
            <a:r>
              <a:rPr lang="en-US" altLang="en-US" sz="3200" b="1">
                <a:sym typeface="Symbol" panose="05050102010706020507" pitchFamily="18" charset="2"/>
              </a:rPr>
              <a:t></a:t>
            </a:r>
            <a:r>
              <a:rPr lang="en-US" altLang="en-US" sz="3200" b="1"/>
              <a:t>=</a:t>
            </a:r>
            <a:r>
              <a:rPr lang="en-US" altLang="en-US" sz="3200"/>
              <a:t>	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3200"/>
              <a:t>	Multiplication/assignment		</a:t>
            </a:r>
            <a:r>
              <a:rPr lang="en-US" altLang="en-US" sz="3200" b="1">
                <a:sym typeface="Symbol" panose="05050102010706020507" pitchFamily="18" charset="2"/>
              </a:rPr>
              <a:t></a:t>
            </a:r>
            <a:r>
              <a:rPr lang="en-US" altLang="en-US" sz="3200" b="1"/>
              <a:t>=</a:t>
            </a:r>
            <a:r>
              <a:rPr lang="en-US" altLang="en-US" sz="3200"/>
              <a:t>	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3200"/>
              <a:t>	Division/assignment			</a:t>
            </a:r>
            <a:r>
              <a:rPr lang="en-US" altLang="en-US" sz="3200" b="1"/>
              <a:t>/=</a:t>
            </a:r>
            <a:r>
              <a:rPr lang="en-US" altLang="en-US" sz="3200"/>
              <a:t>	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3200"/>
              <a:t>	Remainder/assignment 		</a:t>
            </a:r>
            <a:r>
              <a:rPr lang="en-US" altLang="en-US" sz="3200" b="1"/>
              <a:t>%=</a:t>
            </a:r>
            <a:r>
              <a:rPr lang="en-US" altLang="en-US">
                <a:latin typeface="Helvetica" panose="020B0604020202020204" pitchFamily="34" charset="0"/>
              </a:rPr>
              <a:t>	</a:t>
            </a:r>
          </a:p>
          <a:p>
            <a:pPr eaLnBrk="1" hangingPunct="1">
              <a:lnSpc>
                <a:spcPct val="90000"/>
              </a:lnSpc>
            </a:pP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7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7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7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7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7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7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7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7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7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7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7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7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7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7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59" grpId="0" build="p" bldLvl="5" autoUpdateAnimBg="0"/>
    </p:bld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D252548D-BD90-4201-9D12-C99327179F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4800600"/>
          </a:xfrm>
        </p:spPr>
        <p:txBody>
          <a:bodyPr>
            <a:normAutofit fontScale="77500" lnSpcReduction="2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ja-JP" sz="2400">
                <a:ea typeface="ＭＳ Ｐゴシック" panose="020B0600070205080204" pitchFamily="34" charset="-128"/>
              </a:rPr>
              <a:t>The syntax is</a:t>
            </a:r>
          </a:p>
          <a:p>
            <a:pPr algn="ctr" eaLnBrk="1" hangingPunct="1">
              <a:lnSpc>
                <a:spcPct val="80000"/>
              </a:lnSpc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leftSide  Op= rightSide ;</a:t>
            </a:r>
          </a:p>
          <a:p>
            <a:pPr algn="ctr" eaLnBrk="1" hangingPunct="1">
              <a:lnSpc>
                <a:spcPct val="80000"/>
              </a:lnSpc>
              <a:buFontTx/>
              <a:buNone/>
            </a:pPr>
            <a:endParaRPr lang="en-US" altLang="en-US" sz="2400"/>
          </a:p>
          <a:p>
            <a:pPr algn="ctr" eaLnBrk="1" hangingPunct="1">
              <a:lnSpc>
                <a:spcPct val="80000"/>
              </a:lnSpc>
              <a:buFontTx/>
              <a:buNone/>
            </a:pPr>
            <a:endParaRPr lang="en-US" altLang="en-US" sz="2400"/>
          </a:p>
          <a:p>
            <a:pPr algn="ctr" eaLnBrk="1" hangingPunct="1">
              <a:lnSpc>
                <a:spcPct val="80000"/>
              </a:lnSpc>
              <a:buFontTx/>
              <a:buNone/>
            </a:pPr>
            <a:endParaRPr lang="en-US" altLang="en-US" sz="2400"/>
          </a:p>
          <a:p>
            <a:pPr algn="ctr" eaLnBrk="1" hangingPunct="1">
              <a:lnSpc>
                <a:spcPct val="80000"/>
              </a:lnSpc>
              <a:buFontTx/>
              <a:buNone/>
            </a:pPr>
            <a:endParaRPr lang="en-US" altLang="en-US" sz="2400"/>
          </a:p>
          <a:p>
            <a:pPr eaLnBrk="1" hangingPunct="1">
              <a:lnSpc>
                <a:spcPct val="80000"/>
              </a:lnSpc>
            </a:pPr>
            <a:endParaRPr lang="en-US" altLang="en-US" sz="2400"/>
          </a:p>
          <a:p>
            <a:pPr eaLnBrk="1" hangingPunct="1">
              <a:lnSpc>
                <a:spcPct val="80000"/>
              </a:lnSpc>
            </a:pPr>
            <a:r>
              <a:rPr lang="en-US" altLang="en-US" sz="2400"/>
              <a:t>This is equivalent to:</a:t>
            </a:r>
          </a:p>
          <a:p>
            <a:pPr algn="ctr" eaLnBrk="1" hangingPunct="1">
              <a:lnSpc>
                <a:spcPct val="80000"/>
              </a:lnSpc>
              <a:buFontTx/>
              <a:buNone/>
            </a:pPr>
            <a:r>
              <a:rPr lang="en-US" altLang="en-US" sz="2400" b="1">
                <a:solidFill>
                  <a:srgbClr val="FF6699"/>
                </a:solidFill>
                <a:latin typeface="Courier New" panose="02070309020205020404" pitchFamily="49" charset="0"/>
              </a:rPr>
              <a:t>leftSide = leftSide Op rightSide ;</a:t>
            </a:r>
            <a:endParaRPr lang="en-US" altLang="en-US" sz="2400" b="1">
              <a:solidFill>
                <a:srgbClr val="FF6699"/>
              </a:solidFill>
            </a:endParaRPr>
          </a:p>
          <a:p>
            <a:pPr eaLnBrk="1" hangingPunct="1">
              <a:lnSpc>
                <a:spcPct val="80000"/>
              </a:lnSpc>
            </a:pPr>
            <a:endParaRPr lang="en-US" altLang="en-US" sz="2400"/>
          </a:p>
          <a:p>
            <a:pPr eaLnBrk="1" hangingPunct="1">
              <a:lnSpc>
                <a:spcPct val="80000"/>
              </a:lnSpc>
            </a:pPr>
            <a:r>
              <a:rPr lang="en-US" altLang="en-US" sz="2400"/>
              <a:t>x%=5;  </a:t>
            </a:r>
            <a:r>
              <a:rPr lang="en-US" altLang="en-US" sz="2800" b="1">
                <a:sym typeface="Symbol" panose="05050102010706020507" pitchFamily="18" charset="2"/>
              </a:rPr>
              <a:t></a:t>
            </a:r>
            <a:r>
              <a:rPr lang="en-US" altLang="en-US" sz="2400">
                <a:sym typeface="Wingdings" panose="05000000000000000000" pitchFamily="2" charset="2"/>
              </a:rPr>
              <a:t> </a:t>
            </a:r>
            <a:r>
              <a:rPr lang="en-US" altLang="en-US" sz="2400"/>
              <a:t> x = x % 5;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/>
              <a:t>x*=y+w*z;  </a:t>
            </a:r>
            <a:r>
              <a:rPr lang="en-US" altLang="en-US" sz="2800" b="1">
                <a:sym typeface="Symbol" panose="05050102010706020507" pitchFamily="18" charset="2"/>
              </a:rPr>
              <a:t></a:t>
            </a:r>
            <a:r>
              <a:rPr lang="en-US" altLang="en-US" sz="2400">
                <a:sym typeface="Wingdings" panose="05000000000000000000" pitchFamily="2" charset="2"/>
              </a:rPr>
              <a:t> </a:t>
            </a:r>
            <a:r>
              <a:rPr lang="en-US" altLang="en-US" sz="2400"/>
              <a:t> x = x*(y+w*z);</a:t>
            </a:r>
          </a:p>
          <a:p>
            <a:pPr eaLnBrk="1" hangingPunct="1">
              <a:lnSpc>
                <a:spcPct val="80000"/>
              </a:lnSpc>
            </a:pPr>
            <a:endParaRPr lang="en-US" altLang="en-US" sz="2400"/>
          </a:p>
        </p:txBody>
      </p:sp>
      <p:sp>
        <p:nvSpPr>
          <p:cNvPr id="114691" name="Freeform 23">
            <a:extLst>
              <a:ext uri="{FF2B5EF4-FFF2-40B4-BE49-F238E27FC236}">
                <a16:creationId xmlns:a16="http://schemas.microsoft.com/office/drawing/2014/main" id="{29FB7087-859A-488D-BA8C-5C0434A33895}"/>
              </a:ext>
            </a:extLst>
          </p:cNvPr>
          <p:cNvSpPr>
            <a:spLocks/>
          </p:cNvSpPr>
          <p:nvPr/>
        </p:nvSpPr>
        <p:spPr bwMode="auto">
          <a:xfrm>
            <a:off x="4343400" y="2209800"/>
            <a:ext cx="1371600" cy="838200"/>
          </a:xfrm>
          <a:custGeom>
            <a:avLst/>
            <a:gdLst>
              <a:gd name="T0" fmla="*/ 0 w 864"/>
              <a:gd name="T1" fmla="*/ 0 h 528"/>
              <a:gd name="T2" fmla="*/ 0 w 864"/>
              <a:gd name="T3" fmla="*/ 2147483647 h 528"/>
              <a:gd name="T4" fmla="*/ 2147483647 w 864"/>
              <a:gd name="T5" fmla="*/ 2147483647 h 528"/>
              <a:gd name="T6" fmla="*/ 2147483647 w 864"/>
              <a:gd name="T7" fmla="*/ 2147483647 h 528"/>
              <a:gd name="T8" fmla="*/ 0 60000 65536"/>
              <a:gd name="T9" fmla="*/ 0 60000 65536"/>
              <a:gd name="T10" fmla="*/ 0 60000 65536"/>
              <a:gd name="T11" fmla="*/ 0 60000 65536"/>
              <a:gd name="T12" fmla="*/ 0 w 864"/>
              <a:gd name="T13" fmla="*/ 0 h 528"/>
              <a:gd name="T14" fmla="*/ 864 w 864"/>
              <a:gd name="T15" fmla="*/ 528 h 5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64" h="528">
                <a:moveTo>
                  <a:pt x="0" y="0"/>
                </a:moveTo>
                <a:lnTo>
                  <a:pt x="0" y="240"/>
                </a:lnTo>
                <a:lnTo>
                  <a:pt x="864" y="240"/>
                </a:lnTo>
                <a:lnTo>
                  <a:pt x="864" y="528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4692" name="Rectangle 2">
            <a:extLst>
              <a:ext uri="{FF2B5EF4-FFF2-40B4-BE49-F238E27FC236}">
                <a16:creationId xmlns:a16="http://schemas.microsoft.com/office/drawing/2014/main" id="{05D28EB9-A588-47EB-899F-9059E50716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358775"/>
            <a:ext cx="8839200" cy="598488"/>
          </a:xfrm>
          <a:noFill/>
          <a:ln cap="flat" algn="ctr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solidFill>
                  <a:srgbClr val="CC3300"/>
                </a:solidFill>
                <a:ea typeface="ＭＳ Ｐゴシック" panose="020B0600070205080204" pitchFamily="34" charset="-128"/>
              </a:rPr>
              <a:t>Arithmetic/Assignment Operators</a:t>
            </a:r>
          </a:p>
        </p:txBody>
      </p:sp>
      <p:sp>
        <p:nvSpPr>
          <p:cNvPr id="148485" name="AutoShape 5">
            <a:extLst>
              <a:ext uri="{FF2B5EF4-FFF2-40B4-BE49-F238E27FC236}">
                <a16:creationId xmlns:a16="http://schemas.microsoft.com/office/drawing/2014/main" id="{2F56C18D-AA4F-4580-B3DB-B087201773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3775" y="2786063"/>
            <a:ext cx="1927225" cy="714375"/>
          </a:xfrm>
          <a:prstGeom prst="roundRect">
            <a:avLst>
              <a:gd name="adj" fmla="val 16667"/>
            </a:avLst>
          </a:prstGeom>
          <a:solidFill>
            <a:srgbClr val="CCECFF"/>
          </a:solidFill>
          <a:ln w="9525">
            <a:solidFill>
              <a:srgbClr val="CCECFF"/>
            </a:solidFill>
            <a:miter lim="800000"/>
            <a:headEnd/>
            <a:tailEnd/>
          </a:ln>
          <a:effectLst>
            <a:outerShdw dist="89803" dir="2700000" algn="ctr" rotWithShape="0">
              <a:schemeClr val="tx1"/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altLang="ja-JP" sz="1400">
                <a:solidFill>
                  <a:srgbClr val="000000"/>
                </a:solidFill>
                <a:latin typeface="Arial" charset="0"/>
                <a:ea typeface="ＭＳ Ｐゴシック" pitchFamily="34" charset="-128"/>
              </a:rPr>
              <a:t>Allways it is a </a:t>
            </a:r>
            <a:r>
              <a:rPr lang="en-US" altLang="ja-JP" sz="1400" i="1">
                <a:solidFill>
                  <a:srgbClr val="C1051B"/>
                </a:solidFill>
                <a:ea typeface="ＭＳ Ｐゴシック" pitchFamily="34" charset="-128"/>
              </a:rPr>
              <a:t>variable identifier.</a:t>
            </a:r>
            <a:endParaRPr lang="en-US" altLang="ja-JP" sz="1400">
              <a:solidFill>
                <a:srgbClr val="000000"/>
              </a:solidFill>
              <a:latin typeface="Arial" charset="0"/>
              <a:ea typeface="ＭＳ Ｐゴシック" pitchFamily="34" charset="-128"/>
            </a:endParaRPr>
          </a:p>
        </p:txBody>
      </p:sp>
      <p:sp>
        <p:nvSpPr>
          <p:cNvPr id="114694" name="Line 6">
            <a:extLst>
              <a:ext uri="{FF2B5EF4-FFF2-40B4-BE49-F238E27FC236}">
                <a16:creationId xmlns:a16="http://schemas.microsoft.com/office/drawing/2014/main" id="{0C13D8DB-6B80-4790-95DF-D933A13613DF}"/>
              </a:ext>
            </a:extLst>
          </p:cNvPr>
          <p:cNvSpPr>
            <a:spLocks noChangeShapeType="1"/>
          </p:cNvSpPr>
          <p:nvPr/>
        </p:nvSpPr>
        <p:spPr bwMode="auto">
          <a:xfrm>
            <a:off x="3192463" y="2209800"/>
            <a:ext cx="0" cy="561975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148488" name="AutoShape 8">
            <a:extLst>
              <a:ext uri="{FF2B5EF4-FFF2-40B4-BE49-F238E27FC236}">
                <a16:creationId xmlns:a16="http://schemas.microsoft.com/office/drawing/2014/main" id="{DF8E3BC6-25B8-4D22-A460-A2EE3EFADD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8375" y="3019425"/>
            <a:ext cx="1927225" cy="714375"/>
          </a:xfrm>
          <a:prstGeom prst="roundRect">
            <a:avLst>
              <a:gd name="adj" fmla="val 16667"/>
            </a:avLst>
          </a:prstGeom>
          <a:solidFill>
            <a:srgbClr val="CCECFF"/>
          </a:solidFill>
          <a:ln w="9525">
            <a:solidFill>
              <a:srgbClr val="CCECFF"/>
            </a:solidFill>
            <a:miter lim="800000"/>
            <a:headEnd/>
            <a:tailEnd/>
          </a:ln>
          <a:effectLst>
            <a:outerShdw dist="89803" dir="2700000" algn="ctr" rotWithShape="0">
              <a:schemeClr val="tx1"/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altLang="ja-JP" sz="1400">
                <a:solidFill>
                  <a:srgbClr val="000000"/>
                </a:solidFill>
                <a:latin typeface="Arial" charset="0"/>
                <a:ea typeface="ＭＳ Ｐゴシック" pitchFamily="34" charset="-128"/>
              </a:rPr>
              <a:t>It is an </a:t>
            </a:r>
            <a:r>
              <a:rPr lang="en-US" altLang="ja-JP" sz="1400" i="1">
                <a:solidFill>
                  <a:srgbClr val="C1051B"/>
                </a:solidFill>
                <a:ea typeface="ＭＳ Ｐゴシック" pitchFamily="34" charset="-128"/>
              </a:rPr>
              <a:t>arithmetic operator.</a:t>
            </a:r>
            <a:endParaRPr lang="en-US" altLang="ja-JP" sz="1400">
              <a:solidFill>
                <a:srgbClr val="000000"/>
              </a:solidFill>
              <a:latin typeface="Arial" charset="0"/>
              <a:ea typeface="ＭＳ Ｐゴシック" pitchFamily="34" charset="-128"/>
            </a:endParaRPr>
          </a:p>
        </p:txBody>
      </p:sp>
      <p:grpSp>
        <p:nvGrpSpPr>
          <p:cNvPr id="114696" name="Group 20">
            <a:extLst>
              <a:ext uri="{FF2B5EF4-FFF2-40B4-BE49-F238E27FC236}">
                <a16:creationId xmlns:a16="http://schemas.microsoft.com/office/drawing/2014/main" id="{900835FB-09CB-4958-ADAE-819DF1E7CFB4}"/>
              </a:ext>
            </a:extLst>
          </p:cNvPr>
          <p:cNvGrpSpPr>
            <a:grpSpLocks/>
          </p:cNvGrpSpPr>
          <p:nvPr/>
        </p:nvGrpSpPr>
        <p:grpSpPr bwMode="auto">
          <a:xfrm>
            <a:off x="6324600" y="1752600"/>
            <a:ext cx="2438400" cy="714375"/>
            <a:chOff x="4080" y="1083"/>
            <a:chExt cx="1536" cy="450"/>
          </a:xfrm>
        </p:grpSpPr>
        <p:sp>
          <p:nvSpPr>
            <p:cNvPr id="114697" name="Line 12">
              <a:extLst>
                <a:ext uri="{FF2B5EF4-FFF2-40B4-BE49-F238E27FC236}">
                  <a16:creationId xmlns:a16="http://schemas.microsoft.com/office/drawing/2014/main" id="{E88ADF31-898D-4423-926A-84E7F6E97E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1296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148491" name="AutoShape 11">
              <a:extLst>
                <a:ext uri="{FF2B5EF4-FFF2-40B4-BE49-F238E27FC236}">
                  <a16:creationId xmlns:a16="http://schemas.microsoft.com/office/drawing/2014/main" id="{551884AF-94E4-4A17-86E6-85A979ADD2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2" y="1083"/>
              <a:ext cx="1214" cy="450"/>
            </a:xfrm>
            <a:prstGeom prst="roundRect">
              <a:avLst>
                <a:gd name="adj" fmla="val 16667"/>
              </a:avLst>
            </a:prstGeom>
            <a:solidFill>
              <a:srgbClr val="CCECFF"/>
            </a:solidFill>
            <a:ln w="9525">
              <a:solidFill>
                <a:srgbClr val="CCECFF"/>
              </a:solidFill>
              <a:miter lim="800000"/>
              <a:headEnd/>
              <a:tailEnd/>
            </a:ln>
            <a:effectLst>
              <a:outerShdw dist="89803" dir="2700000" algn="ctr" rotWithShape="0">
                <a:schemeClr val="tx1"/>
              </a:outerShdw>
            </a:effectLst>
          </p:spPr>
          <p:txBody>
            <a:bodyPr anchor="ctr"/>
            <a:lstStyle/>
            <a:p>
              <a:pPr>
                <a:defRPr/>
              </a:pPr>
              <a:r>
                <a:rPr lang="en-US" altLang="ja-JP" sz="14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rPr>
                <a:t>It is either a </a:t>
              </a:r>
              <a:r>
                <a:rPr lang="en-US" altLang="ja-JP" sz="1400" i="1">
                  <a:solidFill>
                    <a:srgbClr val="C1051B"/>
                  </a:solidFill>
                  <a:ea typeface="ＭＳ Ｐゴシック" pitchFamily="34" charset="-128"/>
                </a:rPr>
                <a:t>literal </a:t>
              </a:r>
              <a:r>
                <a:rPr lang="en-US" altLang="ja-JP" sz="14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rPr>
                <a:t>|</a:t>
              </a:r>
              <a:r>
                <a:rPr lang="en-US" altLang="ja-JP" sz="1400" i="1">
                  <a:solidFill>
                    <a:srgbClr val="C1051B"/>
                  </a:solidFill>
                  <a:ea typeface="ＭＳ Ｐゴシック" pitchFamily="34" charset="-128"/>
                </a:rPr>
                <a:t> </a:t>
              </a:r>
              <a:r>
                <a:rPr lang="en-US" altLang="ja-JP" sz="14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rPr>
                <a:t>a</a:t>
              </a:r>
              <a:r>
                <a:rPr lang="en-US" altLang="ja-JP" sz="1400" i="1">
                  <a:solidFill>
                    <a:srgbClr val="C1051B"/>
                  </a:solidFill>
                  <a:ea typeface="ＭＳ Ｐゴシック" pitchFamily="34" charset="-128"/>
                </a:rPr>
                <a:t> variable identifier </a:t>
              </a:r>
              <a:r>
                <a:rPr lang="en-US" altLang="ja-JP" sz="14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rPr>
                <a:t>|</a:t>
              </a:r>
              <a:r>
                <a:rPr lang="en-US" altLang="ja-JP" sz="1400" i="1">
                  <a:solidFill>
                    <a:srgbClr val="C1051B"/>
                  </a:solidFill>
                  <a:ea typeface="ＭＳ Ｐゴシック" pitchFamily="34" charset="-128"/>
                </a:rPr>
                <a:t> </a:t>
              </a:r>
              <a:r>
                <a:rPr lang="en-US" altLang="ja-JP" sz="14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rPr>
                <a:t>an</a:t>
              </a:r>
              <a:r>
                <a:rPr lang="en-US" altLang="ja-JP" sz="1400">
                  <a:solidFill>
                    <a:srgbClr val="C1051B"/>
                  </a:solidFill>
                  <a:ea typeface="ＭＳ Ｐゴシック" pitchFamily="34" charset="-128"/>
                </a:rPr>
                <a:t> </a:t>
              </a:r>
              <a:r>
                <a:rPr lang="en-US" altLang="ja-JP" sz="1400" i="1">
                  <a:solidFill>
                    <a:srgbClr val="C1051B"/>
                  </a:solidFill>
                  <a:ea typeface="ＭＳ Ｐゴシック" pitchFamily="34" charset="-128"/>
                </a:rPr>
                <a:t>expression.</a:t>
              </a:r>
              <a:endParaRPr lang="en-US" altLang="ja-JP" sz="14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</p:grpSp>
    </p:spTree>
  </p:cSld>
  <p:clrMapOvr>
    <a:masterClrMapping/>
  </p:clrMapOvr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>
            <a:extLst>
              <a:ext uri="{FF2B5EF4-FFF2-40B4-BE49-F238E27FC236}">
                <a16:creationId xmlns:a16="http://schemas.microsoft.com/office/drawing/2014/main" id="{A60AEAE3-C143-4676-833D-40031C0239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7772400" cy="762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solidFill>
                  <a:srgbClr val="CC3300"/>
                </a:solidFill>
                <a:ea typeface="ＭＳ Ｐゴシック" panose="020B0600070205080204" pitchFamily="34" charset="-128"/>
              </a:rPr>
              <a:t>1.2 Order of Precedence</a:t>
            </a:r>
          </a:p>
        </p:txBody>
      </p:sp>
      <p:sp>
        <p:nvSpPr>
          <p:cNvPr id="143363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A699926C-32E4-4329-BC30-B4037254B8F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905000"/>
            <a:ext cx="8839200" cy="3048000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3200">
                <a:solidFill>
                  <a:srgbClr val="FF6699"/>
                </a:solidFill>
                <a:sym typeface="Symbol" panose="05050102010706020507" pitchFamily="18" charset="2"/>
              </a:rPr>
              <a:t>( ) </a:t>
            </a:r>
            <a:r>
              <a:rPr lang="en-US" altLang="en-US" sz="3200">
                <a:sym typeface="Symbol" panose="05050102010706020507" pitchFamily="18" charset="2"/>
              </a:rPr>
              <a:t>evaluated </a:t>
            </a:r>
            <a:r>
              <a:rPr lang="en-US" altLang="en-US" sz="3200">
                <a:solidFill>
                  <a:srgbClr val="FF6699"/>
                </a:solidFill>
                <a:sym typeface="Symbol" panose="05050102010706020507" pitchFamily="18" charset="2"/>
              </a:rPr>
              <a:t>first</a:t>
            </a:r>
            <a:r>
              <a:rPr lang="en-US" altLang="en-US" sz="3200">
                <a:sym typeface="Symbol" panose="05050102010706020507" pitchFamily="18" charset="2"/>
              </a:rPr>
              <a:t>, inside-out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altLang="en-US" sz="3200">
              <a:sym typeface="Symbol" panose="05050102010706020507" pitchFamily="18" charset="2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3200">
                <a:solidFill>
                  <a:srgbClr val="FF6699"/>
                </a:solidFill>
                <a:sym typeface="Symbol" panose="05050102010706020507" pitchFamily="18" charset="2"/>
              </a:rPr>
              <a:t></a:t>
            </a:r>
            <a:r>
              <a:rPr lang="en-US" altLang="en-US" sz="3200">
                <a:solidFill>
                  <a:srgbClr val="FF6699"/>
                </a:solidFill>
              </a:rPr>
              <a:t>, /, or % </a:t>
            </a:r>
            <a:r>
              <a:rPr lang="en-US" altLang="en-US" sz="3200"/>
              <a:t>evaluated </a:t>
            </a:r>
            <a:r>
              <a:rPr lang="en-US" altLang="en-US" sz="3200">
                <a:solidFill>
                  <a:srgbClr val="FF6699"/>
                </a:solidFill>
              </a:rPr>
              <a:t>second</a:t>
            </a:r>
            <a:r>
              <a:rPr lang="en-US" altLang="en-US" sz="3200"/>
              <a:t>, left-to-right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altLang="en-US" sz="3200"/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3200">
                <a:solidFill>
                  <a:srgbClr val="FF6699"/>
                </a:solidFill>
              </a:rPr>
              <a:t>+, </a:t>
            </a:r>
            <a:r>
              <a:rPr lang="en-US" altLang="en-US" sz="3200">
                <a:solidFill>
                  <a:srgbClr val="FF6699"/>
                </a:solidFill>
                <a:sym typeface="Symbol" panose="05050102010706020507" pitchFamily="18" charset="2"/>
              </a:rPr>
              <a:t></a:t>
            </a:r>
            <a:r>
              <a:rPr lang="en-US" altLang="en-US" sz="3200"/>
              <a:t> evaluated </a:t>
            </a:r>
            <a:r>
              <a:rPr lang="en-US" altLang="en-US" sz="3200">
                <a:solidFill>
                  <a:srgbClr val="FF6699"/>
                </a:solidFill>
              </a:rPr>
              <a:t>last</a:t>
            </a:r>
            <a:r>
              <a:rPr lang="en-US" altLang="en-US" sz="3200"/>
              <a:t>, left-to-right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3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3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3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3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63" grpId="0" build="p" bldLvl="3" autoUpdateAnimBg="0"/>
    </p:bld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>
            <a:extLst>
              <a:ext uri="{FF2B5EF4-FFF2-40B4-BE49-F238E27FC236}">
                <a16:creationId xmlns:a16="http://schemas.microsoft.com/office/drawing/2014/main" id="{CC288647-366D-4266-927C-8AD8E32CA6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2400" cy="762000"/>
          </a:xfrm>
        </p:spPr>
        <p:txBody>
          <a:bodyPr/>
          <a:lstStyle/>
          <a:p>
            <a:pPr eaLnBrk="1" hangingPunct="1"/>
            <a:r>
              <a:rPr lang="en-US" altLang="en-US"/>
              <a:t>Operators Precedence</a:t>
            </a:r>
          </a:p>
        </p:txBody>
      </p:sp>
      <p:graphicFrame>
        <p:nvGraphicFramePr>
          <p:cNvPr id="172086" name="Group 54">
            <a:extLst>
              <a:ext uri="{FF2B5EF4-FFF2-40B4-BE49-F238E27FC236}">
                <a16:creationId xmlns:a16="http://schemas.microsoft.com/office/drawing/2014/main" id="{EFDDAE88-620D-43AE-8A65-645F428F171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1600200"/>
          <a:ext cx="8116888" cy="4114800"/>
        </p:xfrm>
        <a:graphic>
          <a:graphicData uri="http://schemas.openxmlformats.org/drawingml/2006/table">
            <a:tbl>
              <a:tblPr/>
              <a:tblGrid>
                <a:gridCol w="3276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40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Parentheses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(), 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cs typeface="Arial" charset="0"/>
                          <a:sym typeface="Symbol" pitchFamily="18" charset="2"/>
                        </a:rPr>
                        <a:t>inside-out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Increment/decrement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++,  --,  from left to right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Multiplicative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*, /, %, from left to right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Additive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+, -, from left to right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Relational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&lt;, &gt;, &lt;=, &gt;=, from left to right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Equality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==, !=, from left to right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Logical AND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&amp;&amp;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Logical OR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||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Assignment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=, +=, -=, *=, /=, %=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  <p:transition advTm="1000"/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>
            <a:extLst>
              <a:ext uri="{FF2B5EF4-FFF2-40B4-BE49-F238E27FC236}">
                <a16:creationId xmlns:a16="http://schemas.microsoft.com/office/drawing/2014/main" id="{B943A4C1-0A6E-4C37-AA19-6E575EB05A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76300" y="0"/>
            <a:ext cx="7962900" cy="838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/>
          <a:lstStyle/>
          <a:p>
            <a:pPr eaLnBrk="1" hangingPunct="1"/>
            <a:r>
              <a:rPr lang="en-US" altLang="en-US" sz="3600">
                <a:solidFill>
                  <a:srgbClr val="CC3300"/>
                </a:solidFill>
                <a:ea typeface="ＭＳ Ｐゴシック" panose="020B0600070205080204" pitchFamily="34" charset="-128"/>
              </a:rPr>
              <a:t>1.3 Increment/Decrement Operators</a:t>
            </a:r>
          </a:p>
        </p:txBody>
      </p:sp>
      <p:sp>
        <p:nvSpPr>
          <p:cNvPr id="145411" name="Text Box 3">
            <a:extLst>
              <a:ext uri="{FF2B5EF4-FFF2-40B4-BE49-F238E27FC236}">
                <a16:creationId xmlns:a16="http://schemas.microsoft.com/office/drawing/2014/main" id="{C83BF41F-C891-4CD6-80D0-3213C114E3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1524000"/>
            <a:ext cx="7772400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3600">
                <a:latin typeface="Comic Sans MS" panose="030F0702030302020204" pitchFamily="66" charset="0"/>
              </a:rPr>
              <a:t>Only use </a:t>
            </a:r>
            <a:r>
              <a:rPr lang="en-US" altLang="en-US" sz="3600">
                <a:solidFill>
                  <a:srgbClr val="FF6699"/>
                </a:solidFill>
                <a:latin typeface="Comic Sans MS" panose="030F0702030302020204" pitchFamily="66" charset="0"/>
              </a:rPr>
              <a:t>++</a:t>
            </a:r>
            <a:r>
              <a:rPr lang="en-US" altLang="en-US" sz="3600">
                <a:latin typeface="Comic Sans MS" panose="030F0702030302020204" pitchFamily="66" charset="0"/>
              </a:rPr>
              <a:t> or </a:t>
            </a:r>
            <a:r>
              <a:rPr lang="en-US" altLang="en-US" sz="3600">
                <a:solidFill>
                  <a:srgbClr val="FFC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</a:t>
            </a:r>
            <a:r>
              <a:rPr lang="en-US" altLang="en-US" sz="3600">
                <a:solidFill>
                  <a:srgbClr val="FFC000"/>
                </a:solidFill>
                <a:latin typeface="Comic Sans MS" panose="030F0702030302020204" pitchFamily="66" charset="0"/>
              </a:rPr>
              <a:t> </a:t>
            </a:r>
            <a:r>
              <a:rPr lang="en-US" altLang="en-US" sz="3600">
                <a:solidFill>
                  <a:srgbClr val="FFC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</a:t>
            </a:r>
            <a:r>
              <a:rPr lang="en-US" altLang="en-US" sz="3600">
                <a:latin typeface="Comic Sans MS" panose="030F0702030302020204" pitchFamily="66" charset="0"/>
              </a:rPr>
              <a:t> when a variable is being </a:t>
            </a:r>
            <a:r>
              <a:rPr lang="en-US" altLang="en-US" sz="3600">
                <a:solidFill>
                  <a:srgbClr val="FF6699"/>
                </a:solidFill>
                <a:latin typeface="Comic Sans MS" panose="030F0702030302020204" pitchFamily="66" charset="0"/>
              </a:rPr>
              <a:t>incremented</a:t>
            </a:r>
            <a:r>
              <a:rPr lang="en-US" altLang="en-US" sz="3600">
                <a:latin typeface="Comic Sans MS" panose="030F0702030302020204" pitchFamily="66" charset="0"/>
              </a:rPr>
              <a:t>/</a:t>
            </a:r>
            <a:r>
              <a:rPr lang="en-US" altLang="en-US" sz="3600">
                <a:solidFill>
                  <a:srgbClr val="FFC000"/>
                </a:solidFill>
                <a:latin typeface="Comic Sans MS" panose="030F0702030302020204" pitchFamily="66" charset="0"/>
              </a:rPr>
              <a:t>decremented</a:t>
            </a:r>
            <a:r>
              <a:rPr lang="en-US" altLang="en-US" sz="3600">
                <a:latin typeface="Comic Sans MS" panose="030F0702030302020204" pitchFamily="66" charset="0"/>
              </a:rPr>
              <a:t> as a statement by itself.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800">
                <a:solidFill>
                  <a:srgbClr val="FF0066"/>
                </a:solidFill>
                <a:latin typeface="Courier New" panose="02070309020205020404" pitchFamily="49" charset="0"/>
              </a:rPr>
              <a:t>x++</a:t>
            </a:r>
            <a:r>
              <a:rPr lang="en-US" altLang="en-US" sz="2800">
                <a:latin typeface="Courier New" panose="02070309020205020404" pitchFamily="49" charset="0"/>
              </a:rPr>
              <a:t>;</a:t>
            </a:r>
            <a:r>
              <a:rPr lang="en-US" altLang="en-US" sz="3600">
                <a:latin typeface="Comic Sans MS" panose="030F0702030302020204" pitchFamily="66" charset="0"/>
              </a:rPr>
              <a:t> is equivalent to </a:t>
            </a:r>
            <a:r>
              <a:rPr lang="en-US" altLang="en-US" sz="2800">
                <a:solidFill>
                  <a:srgbClr val="FF0066"/>
                </a:solidFill>
                <a:latin typeface="Courier New" panose="02070309020205020404" pitchFamily="49" charset="0"/>
              </a:rPr>
              <a:t>x = x+1</a:t>
            </a:r>
            <a:r>
              <a:rPr lang="en-US" altLang="en-US" sz="2800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800">
                <a:solidFill>
                  <a:srgbClr val="FF0066"/>
                </a:solidFill>
                <a:latin typeface="Courier New" panose="02070309020205020404" pitchFamily="49" charset="0"/>
              </a:rPr>
              <a:t>x--</a:t>
            </a:r>
            <a:r>
              <a:rPr lang="en-US" altLang="en-US" sz="2800">
                <a:latin typeface="Courier New" panose="02070309020205020404" pitchFamily="49" charset="0"/>
              </a:rPr>
              <a:t>;</a:t>
            </a:r>
            <a:r>
              <a:rPr lang="en-US" altLang="en-US" sz="3600">
                <a:latin typeface="Comic Sans MS" panose="030F0702030302020204" pitchFamily="66" charset="0"/>
              </a:rPr>
              <a:t> is equivalent to </a:t>
            </a:r>
            <a:r>
              <a:rPr lang="en-US" altLang="en-US" sz="2800">
                <a:solidFill>
                  <a:srgbClr val="FF0066"/>
                </a:solidFill>
                <a:latin typeface="Courier New" panose="02070309020205020404" pitchFamily="49" charset="0"/>
              </a:rPr>
              <a:t>x = x-1</a:t>
            </a:r>
            <a:r>
              <a:rPr lang="en-US" altLang="en-US" sz="2800">
                <a:latin typeface="Courier New" panose="02070309020205020404" pitchFamily="49" charset="0"/>
              </a:rPr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5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5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5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5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5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5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11" grpId="0" build="p" autoUpdateAnimBg="0"/>
    </p:bld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Title 1">
            <a:extLst>
              <a:ext uri="{FF2B5EF4-FFF2-40B4-BE49-F238E27FC236}">
                <a16:creationId xmlns:a16="http://schemas.microsoft.com/office/drawing/2014/main" id="{515300AB-B83A-4773-8764-91BFFDD5B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304800"/>
          </a:xfrm>
        </p:spPr>
        <p:txBody>
          <a:bodyPr>
            <a:normAutofit fontScale="90000"/>
          </a:bodyPr>
          <a:lstStyle/>
          <a:p>
            <a:r>
              <a:rPr lang="en-US" altLang="en-US" sz="2000"/>
              <a:t>Example:</a:t>
            </a:r>
          </a:p>
        </p:txBody>
      </p:sp>
      <p:sp>
        <p:nvSpPr>
          <p:cNvPr id="118787" name="Rectangle 2">
            <a:extLst>
              <a:ext uri="{FF2B5EF4-FFF2-40B4-BE49-F238E27FC236}">
                <a16:creationId xmlns:a16="http://schemas.microsoft.com/office/drawing/2014/main" id="{4180BDEA-2DCE-4D03-981E-F1245524C1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762000"/>
            <a:ext cx="58674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eaLnBrk="1" hangingPunct="1"/>
            <a:r>
              <a:rPr lang="en-US" altLang="en-US"/>
              <a:t>class IncrementDemo{</a:t>
            </a:r>
          </a:p>
          <a:p>
            <a:pPr eaLnBrk="1" hangingPunct="1"/>
            <a:r>
              <a:rPr lang="en-US" altLang="en-US"/>
              <a:t>public static void main(String [] args){ </a:t>
            </a:r>
          </a:p>
          <a:p>
            <a:pPr eaLnBrk="1" hangingPunct="1"/>
            <a:r>
              <a:rPr lang="en-US" altLang="en-US"/>
              <a:t>   int a=1;</a:t>
            </a:r>
          </a:p>
          <a:p>
            <a:pPr eaLnBrk="1" hangingPunct="1"/>
            <a:r>
              <a:rPr lang="en-US" altLang="en-US"/>
              <a:t>    System.out.println(a++);</a:t>
            </a:r>
          </a:p>
          <a:p>
            <a:pPr eaLnBrk="1" hangingPunct="1"/>
            <a:r>
              <a:rPr lang="en-US" altLang="en-US"/>
              <a:t>    System.out.println(a++);</a:t>
            </a:r>
          </a:p>
          <a:p>
            <a:pPr eaLnBrk="1" hangingPunct="1"/>
            <a:r>
              <a:rPr lang="en-US" altLang="en-US"/>
              <a:t>    System.out.println(++a);</a:t>
            </a:r>
          </a:p>
          <a:p>
            <a:pPr eaLnBrk="1" hangingPunct="1"/>
            <a:r>
              <a:rPr lang="en-US" altLang="en-US"/>
              <a:t> </a:t>
            </a:r>
          </a:p>
          <a:p>
            <a:pPr eaLnBrk="1" hangingPunct="1"/>
            <a:r>
              <a:rPr lang="en-US" altLang="en-US"/>
              <a:t>    System.out.println(a++);</a:t>
            </a:r>
          </a:p>
          <a:p>
            <a:pPr eaLnBrk="1" hangingPunct="1"/>
            <a:r>
              <a:rPr lang="en-US" altLang="en-US"/>
              <a:t>    System.out.println(a++);</a:t>
            </a:r>
          </a:p>
          <a:p>
            <a:pPr eaLnBrk="1" hangingPunct="1"/>
            <a:r>
              <a:rPr lang="en-US" altLang="en-US"/>
              <a:t> </a:t>
            </a:r>
          </a:p>
          <a:p>
            <a:pPr eaLnBrk="1" hangingPunct="1"/>
            <a:r>
              <a:rPr lang="en-US" altLang="en-US"/>
              <a:t>    System.out.println(a--);</a:t>
            </a:r>
          </a:p>
          <a:p>
            <a:pPr eaLnBrk="1" hangingPunct="1"/>
            <a:r>
              <a:rPr lang="en-US" altLang="en-US"/>
              <a:t>    System.out.println(a--);</a:t>
            </a:r>
          </a:p>
          <a:p>
            <a:pPr eaLnBrk="1" hangingPunct="1"/>
            <a:r>
              <a:rPr lang="en-US" altLang="en-US"/>
              <a:t> </a:t>
            </a:r>
          </a:p>
          <a:p>
            <a:pPr eaLnBrk="1" hangingPunct="1"/>
            <a:r>
              <a:rPr lang="en-US" altLang="en-US"/>
              <a:t>    System.out.println(--a);</a:t>
            </a:r>
          </a:p>
          <a:p>
            <a:pPr eaLnBrk="1" hangingPunct="1"/>
            <a:r>
              <a:rPr lang="en-US" altLang="en-US"/>
              <a:t>    System.out.println(--a);</a:t>
            </a:r>
          </a:p>
          <a:p>
            <a:pPr eaLnBrk="1" hangingPunct="1"/>
            <a:r>
              <a:rPr lang="en-US" altLang="en-US"/>
              <a:t>    System.out.println(a--);</a:t>
            </a:r>
          </a:p>
          <a:p>
            <a:pPr eaLnBrk="1" hangingPunct="1"/>
            <a:r>
              <a:rPr lang="en-US" altLang="en-US"/>
              <a:t>}  }</a:t>
            </a:r>
          </a:p>
        </p:txBody>
      </p:sp>
    </p:spTree>
  </p:cSld>
  <p:clrMapOvr>
    <a:masterClrMapping/>
  </p:clrMapOvr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Title 1">
            <a:extLst>
              <a:ext uri="{FF2B5EF4-FFF2-40B4-BE49-F238E27FC236}">
                <a16:creationId xmlns:a16="http://schemas.microsoft.com/office/drawing/2014/main" id="{895804B5-9EBA-4750-A72C-4E308E945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08DF9D5-E316-49DE-9727-A9A72DE71C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752600"/>
            <a:ext cx="6934200" cy="3354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eaLnBrk="1" hangingPunct="1"/>
            <a:r>
              <a:rPr lang="en-US" altLang="en-US"/>
              <a:t>class inde</a:t>
            </a:r>
          </a:p>
          <a:p>
            <a:pPr eaLnBrk="1" hangingPunct="1"/>
            <a:r>
              <a:rPr lang="en-US" altLang="en-US"/>
              <a:t>{</a:t>
            </a:r>
          </a:p>
          <a:p>
            <a:pPr eaLnBrk="1" hangingPunct="1"/>
            <a:r>
              <a:rPr lang="en-US" altLang="en-US"/>
              <a:t>  public static void main(String args[])</a:t>
            </a:r>
          </a:p>
          <a:p>
            <a:pPr eaLnBrk="1" hangingPunct="1"/>
            <a:r>
              <a:rPr lang="en-US" altLang="en-US"/>
              <a:t>{</a:t>
            </a:r>
          </a:p>
          <a:p>
            <a:pPr eaLnBrk="1" hangingPunct="1"/>
            <a:r>
              <a:rPr lang="en-US" altLang="en-US"/>
              <a:t>    int i=1;</a:t>
            </a:r>
          </a:p>
          <a:p>
            <a:pPr eaLnBrk="1" hangingPunct="1"/>
            <a:r>
              <a:rPr lang="en-US" altLang="en-US"/>
              <a:t>    System.out.println(++i + i++ + --i + i--);</a:t>
            </a:r>
          </a:p>
          <a:p>
            <a:pPr eaLnBrk="1" hangingPunct="1"/>
            <a:r>
              <a:rPr lang="en-US" altLang="en-US"/>
              <a:t>}</a:t>
            </a:r>
          </a:p>
          <a:p>
            <a:pPr eaLnBrk="1" hangingPunct="1"/>
            <a:r>
              <a:rPr lang="en-US" altLang="en-US"/>
              <a:t>}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O/P:</a:t>
            </a:r>
          </a:p>
          <a:p>
            <a:pPr eaLnBrk="1" hangingPunct="1"/>
            <a:r>
              <a:rPr lang="en-US" altLang="en-US" sz="3200">
                <a:solidFill>
                  <a:srgbClr val="FF0066"/>
                </a:solidFill>
              </a:rPr>
              <a:t>8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E6FA455-9DC8-426C-9EBF-8B4F3DD46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981200"/>
            <a:ext cx="8229600" cy="1981200"/>
          </a:xfrm>
        </p:spPr>
        <p:txBody>
          <a:bodyPr/>
          <a:lstStyle/>
          <a:p>
            <a:pPr eaLnBrk="1" hangingPunct="1"/>
            <a:r>
              <a:rPr lang="en-US" altLang="en-US"/>
              <a:t>Welcome to java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DF2D2-99E9-44D3-9DF2-62CD5FC6F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686800" cy="38100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en-US" sz="3200"/>
              <a:t>Java Virtual Machine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B3F544-5D17-405C-8DC5-959EB4AC95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57200"/>
            <a:ext cx="9144000" cy="6400800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en-US" sz="2400"/>
              <a:t>JVM is the heart of the entire java program execution 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US" sz="2400"/>
              <a:t>Its responsibility is to take the .class file and converting into machine code that can be executed by microprocessor or CPU.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US" sz="2400" b="1"/>
              <a:t>Architecture of the JVM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altLang="en-US" sz="2400"/>
              <a:t>Most programming languages compile source code directly into machine code that is designed to run on a specific  microprocessor architecture or operating system, such as Windows or UNIX.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altLang="en-US" sz="2400"/>
              <a:t>A JVM -- a machine within a machine -- mimics a real Java processor, enabling Java bytecode to be executed as actions or operating system calls on any processor regardless of the operating system.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altLang="en-US" sz="2400"/>
              <a:t>When a Java virtual machine runs a program, it needs memory to store many things, including bytecodes and other information like method area, heap, java stacks, pc registers, native stack methods.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altLang="en-US" sz="2400"/>
              <a:t>The Java virtual machine organizes the memory it needs to execute a program into several </a:t>
            </a:r>
            <a:r>
              <a:rPr lang="en-US" altLang="en-US" sz="2400" i="1"/>
              <a:t>runtime data areas</a:t>
            </a:r>
            <a:r>
              <a:rPr lang="en-US" altLang="en-US" sz="2400"/>
              <a:t>. 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6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Title 1">
            <a:extLst>
              <a:ext uri="{FF2B5EF4-FFF2-40B4-BE49-F238E27FC236}">
                <a16:creationId xmlns:a16="http://schemas.microsoft.com/office/drawing/2014/main" id="{3F39589D-8226-4BF8-8E9B-8AB64D179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5CE5DF7-A3D3-42E5-9D94-3E6D54AFBA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752600"/>
            <a:ext cx="7010400" cy="329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eaLnBrk="1" hangingPunct="1"/>
            <a:r>
              <a:rPr lang="en-US" altLang="en-US"/>
              <a:t>class inde</a:t>
            </a:r>
          </a:p>
          <a:p>
            <a:pPr eaLnBrk="1" hangingPunct="1"/>
            <a:r>
              <a:rPr lang="en-US" altLang="en-US"/>
              <a:t>{</a:t>
            </a:r>
          </a:p>
          <a:p>
            <a:pPr eaLnBrk="1" hangingPunct="1"/>
            <a:r>
              <a:rPr lang="en-US" altLang="en-US"/>
              <a:t>  public static void main(String args[])</a:t>
            </a:r>
          </a:p>
          <a:p>
            <a:pPr eaLnBrk="1" hangingPunct="1"/>
            <a:r>
              <a:rPr lang="en-US" altLang="en-US"/>
              <a:t>{</a:t>
            </a:r>
          </a:p>
          <a:p>
            <a:pPr eaLnBrk="1" hangingPunct="1"/>
            <a:r>
              <a:rPr lang="en-US" altLang="en-US"/>
              <a:t>    int i=1;</a:t>
            </a:r>
          </a:p>
          <a:p>
            <a:pPr eaLnBrk="1" hangingPunct="1"/>
            <a:r>
              <a:rPr lang="en-US" altLang="en-US"/>
              <a:t>    System.out.println((++i) + (i++) + (--i) + (i--));</a:t>
            </a:r>
          </a:p>
          <a:p>
            <a:pPr eaLnBrk="1" hangingPunct="1"/>
            <a:r>
              <a:rPr lang="en-US" altLang="en-US"/>
              <a:t>}</a:t>
            </a:r>
          </a:p>
          <a:p>
            <a:pPr eaLnBrk="1" hangingPunct="1"/>
            <a:r>
              <a:rPr lang="en-US" altLang="en-US"/>
              <a:t>}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O/P:</a:t>
            </a:r>
          </a:p>
          <a:p>
            <a:pPr eaLnBrk="1" hangingPunct="1"/>
            <a:r>
              <a:rPr lang="en-US" altLang="en-US" sz="2800">
                <a:solidFill>
                  <a:srgbClr val="FF0066"/>
                </a:solidFill>
              </a:rPr>
              <a:t>8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Title 1">
            <a:extLst>
              <a:ext uri="{FF2B5EF4-FFF2-40B4-BE49-F238E27FC236}">
                <a16:creationId xmlns:a16="http://schemas.microsoft.com/office/drawing/2014/main" id="{DCC2EEA8-CC91-4C9E-B63C-7169A0F86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4725B0C-97F9-4521-A179-945B01C722BD}"/>
              </a:ext>
            </a:extLst>
          </p:cNvPr>
          <p:cNvSpPr/>
          <p:nvPr/>
        </p:nvSpPr>
        <p:spPr>
          <a:xfrm>
            <a:off x="914400" y="1676400"/>
            <a:ext cx="7086600" cy="424656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class </a:t>
            </a:r>
            <a:r>
              <a:rPr lang="en-US" dirty="0" err="1"/>
              <a:t>inde</a:t>
            </a:r>
            <a:endParaRPr lang="en-US" dirty="0"/>
          </a:p>
          <a:p>
            <a:pPr>
              <a:defRPr/>
            </a:pPr>
            <a:r>
              <a:rPr lang="en-US" dirty="0"/>
              <a:t>{</a:t>
            </a:r>
          </a:p>
          <a:p>
            <a:pPr>
              <a:defRPr/>
            </a:pPr>
            <a:r>
              <a:rPr lang="en-US" dirty="0"/>
              <a:t>  public static void main(String </a:t>
            </a:r>
            <a:r>
              <a:rPr lang="en-US" dirty="0" err="1"/>
              <a:t>args</a:t>
            </a:r>
            <a:r>
              <a:rPr lang="en-US" dirty="0"/>
              <a:t>[])</a:t>
            </a:r>
          </a:p>
          <a:p>
            <a:pPr>
              <a:defRPr/>
            </a:pPr>
            <a:r>
              <a:rPr lang="en-US" dirty="0"/>
              <a:t>{</a:t>
            </a:r>
          </a:p>
          <a:p>
            <a:pPr>
              <a:defRPr/>
            </a:pPr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=1;</a:t>
            </a:r>
          </a:p>
          <a:p>
            <a:pPr>
              <a:defRPr/>
            </a:pPr>
            <a:r>
              <a:rPr lang="en-US" dirty="0"/>
              <a:t>    </a:t>
            </a:r>
            <a:r>
              <a:rPr lang="en-US" dirty="0" err="1"/>
              <a:t>System.out.println</a:t>
            </a:r>
            <a:r>
              <a:rPr lang="en-US" dirty="0"/>
              <a:t>((++</a:t>
            </a:r>
            <a:r>
              <a:rPr lang="en-US" dirty="0" err="1"/>
              <a:t>i</a:t>
            </a:r>
            <a:r>
              <a:rPr lang="en-US" dirty="0"/>
              <a:t>) +" "+(</a:t>
            </a:r>
            <a:r>
              <a:rPr lang="en-US" dirty="0" err="1"/>
              <a:t>i</a:t>
            </a:r>
            <a:r>
              <a:rPr lang="en-US" dirty="0"/>
              <a:t>++) +" "+ (--</a:t>
            </a:r>
            <a:r>
              <a:rPr lang="en-US" dirty="0" err="1"/>
              <a:t>i</a:t>
            </a:r>
            <a:r>
              <a:rPr lang="en-US" dirty="0"/>
              <a:t>) +" "+ (</a:t>
            </a:r>
            <a:r>
              <a:rPr lang="en-US" dirty="0" err="1"/>
              <a:t>i</a:t>
            </a:r>
            <a:r>
              <a:rPr lang="en-US" dirty="0"/>
              <a:t>--));</a:t>
            </a:r>
          </a:p>
          <a:p>
            <a:pPr>
              <a:defRPr/>
            </a:pPr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j=5;</a:t>
            </a:r>
          </a:p>
          <a:p>
            <a:pPr>
              <a:defRPr/>
            </a:pPr>
            <a:r>
              <a:rPr lang="en-US" dirty="0"/>
              <a:t>    </a:t>
            </a:r>
            <a:r>
              <a:rPr lang="nn-NO" dirty="0"/>
              <a:t>System.out.println(--j+" "+ (++j));</a:t>
            </a:r>
            <a:endParaRPr lang="en-US" dirty="0"/>
          </a:p>
          <a:p>
            <a:pPr>
              <a:defRPr/>
            </a:pPr>
            <a:r>
              <a:rPr lang="en-US" dirty="0"/>
              <a:t>}</a:t>
            </a:r>
          </a:p>
          <a:p>
            <a:pPr>
              <a:defRPr/>
            </a:pPr>
            <a:r>
              <a:rPr lang="en-US" dirty="0"/>
              <a:t>}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sz="2400" dirty="0">
                <a:solidFill>
                  <a:srgbClr val="FF0066"/>
                </a:solidFill>
              </a:rPr>
              <a:t>O/P:</a:t>
            </a:r>
          </a:p>
          <a:p>
            <a:pPr marL="342900" indent="-342900">
              <a:buFontTx/>
              <a:buAutoNum type="arabicPlain" startAt="2"/>
              <a:defRPr/>
            </a:pPr>
            <a:r>
              <a:rPr lang="en-US" sz="2400" dirty="0">
                <a:solidFill>
                  <a:srgbClr val="FF0066"/>
                </a:solidFill>
              </a:rPr>
              <a:t>2  2  2</a:t>
            </a:r>
          </a:p>
          <a:p>
            <a:pPr marL="342900" indent="-342900">
              <a:defRPr/>
            </a:pPr>
            <a:r>
              <a:rPr lang="en-US" sz="2400" dirty="0">
                <a:solidFill>
                  <a:srgbClr val="FF0066"/>
                </a:solidFill>
              </a:rPr>
              <a:t>4    5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Title 1">
            <a:extLst>
              <a:ext uri="{FF2B5EF4-FFF2-40B4-BE49-F238E27FC236}">
                <a16:creationId xmlns:a16="http://schemas.microsoft.com/office/drawing/2014/main" id="{1A8C7061-E893-4536-A30E-C088DD47D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25603" name="Rectangle 1">
            <a:extLst>
              <a:ext uri="{FF2B5EF4-FFF2-40B4-BE49-F238E27FC236}">
                <a16:creationId xmlns:a16="http://schemas.microsoft.com/office/drawing/2014/main" id="{08A2A08E-C612-4EAC-8C53-4BA863AE0A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304800"/>
            <a:ext cx="8686800" cy="6154738"/>
          </a:xfrm>
          <a:prstGeom prst="rect">
            <a:avLst/>
          </a:prstGeom>
          <a:solidFill>
            <a:srgbClr val="EFF0F1"/>
          </a:solidFill>
          <a:ln w="9525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 eaLnBrk="0" hangingPunct="0">
              <a:defRPr/>
            </a:pPr>
            <a:r>
              <a:rPr lang="en-US" sz="2000" dirty="0">
                <a:solidFill>
                  <a:srgbClr val="242729"/>
                </a:solidFill>
                <a:latin typeface="Arial" charset="0"/>
              </a:rPr>
              <a:t>Statements are evaluated in following ways 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I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Arial" charset="0"/>
              </a:rPr>
              <a:t>n java</a:t>
            </a:r>
            <a:endParaRPr lang="en-US" sz="2000" dirty="0">
              <a:solidFill>
                <a:schemeClr val="tx2">
                  <a:lumMod val="75000"/>
                </a:schemeClr>
              </a:solidFill>
            </a:endParaRPr>
          </a:p>
          <a:p>
            <a:pPr eaLnBrk="0" hangingPunct="0">
              <a:defRPr/>
            </a:pPr>
            <a:endParaRPr lang="en-US" sz="2000" b="1" dirty="0">
              <a:solidFill>
                <a:srgbClr val="242729"/>
              </a:solidFill>
              <a:latin typeface="Arial" charset="0"/>
            </a:endParaRPr>
          </a:p>
          <a:p>
            <a:pPr eaLnBrk="0" hangingPunct="0">
              <a:defRPr/>
            </a:pPr>
            <a:r>
              <a:rPr lang="en-US" sz="2000" b="1" dirty="0">
                <a:solidFill>
                  <a:srgbClr val="242729"/>
                </a:solidFill>
                <a:latin typeface="Arial" charset="0"/>
              </a:rPr>
              <a:t>Statement ||||||||||||||||||||||||||||||||||||||||||||||||||||||| Trace</a:t>
            </a:r>
          </a:p>
          <a:p>
            <a:pPr eaLnBrk="0" hangingPunct="0">
              <a:defRPr/>
            </a:pPr>
            <a:endParaRPr lang="en-US" sz="2000" dirty="0">
              <a:solidFill>
                <a:srgbClr val="101094"/>
              </a:solidFill>
              <a:latin typeface="Consolas" pitchFamily="49" charset="0"/>
            </a:endParaRPr>
          </a:p>
          <a:p>
            <a:pPr eaLnBrk="0" hangingPunct="0">
              <a:defRPr/>
            </a:pPr>
            <a:r>
              <a:rPr lang="en-US" sz="2000" dirty="0" err="1">
                <a:solidFill>
                  <a:srgbClr val="101094"/>
                </a:solidFill>
                <a:latin typeface="Consolas" pitchFamily="49" charset="0"/>
              </a:rPr>
              <a:t>int</a:t>
            </a:r>
            <a:r>
              <a:rPr lang="en-US" sz="2000" dirty="0">
                <a:solidFill>
                  <a:srgbClr val="303336"/>
                </a:solidFill>
                <a:latin typeface="Consolas" pitchFamily="49" charset="0"/>
              </a:rPr>
              <a:t> a= </a:t>
            </a:r>
            <a:r>
              <a:rPr lang="en-US" sz="2000" dirty="0">
                <a:solidFill>
                  <a:srgbClr val="7D2727"/>
                </a:solidFill>
                <a:latin typeface="Consolas" pitchFamily="49" charset="0"/>
              </a:rPr>
              <a:t>2</a:t>
            </a:r>
            <a:r>
              <a:rPr lang="en-US" sz="2000" dirty="0">
                <a:solidFill>
                  <a:srgbClr val="303336"/>
                </a:solidFill>
                <a:latin typeface="Consolas" pitchFamily="49" charset="0"/>
              </a:rPr>
              <a:t>;         </a:t>
            </a:r>
            <a:r>
              <a:rPr lang="en-US" sz="2000" dirty="0">
                <a:solidFill>
                  <a:srgbClr val="FF0000"/>
                </a:solidFill>
                <a:latin typeface="Consolas" pitchFamily="49" charset="0"/>
              </a:rPr>
              <a:t>a=2</a:t>
            </a:r>
            <a:r>
              <a:rPr lang="en-US" sz="2000" dirty="0">
                <a:solidFill>
                  <a:srgbClr val="303336"/>
                </a:solidFill>
                <a:latin typeface="Consolas" pitchFamily="49" charset="0"/>
              </a:rPr>
              <a:t> </a:t>
            </a:r>
          </a:p>
          <a:p>
            <a:pPr eaLnBrk="0" hangingPunct="0">
              <a:defRPr/>
            </a:pPr>
            <a:r>
              <a:rPr lang="en-US" sz="2000" dirty="0" err="1">
                <a:solidFill>
                  <a:srgbClr val="101094"/>
                </a:solidFill>
                <a:latin typeface="Consolas" pitchFamily="49" charset="0"/>
              </a:rPr>
              <a:t>int</a:t>
            </a:r>
            <a:r>
              <a:rPr lang="en-US" sz="2000" dirty="0">
                <a:solidFill>
                  <a:srgbClr val="303336"/>
                </a:solidFill>
                <a:latin typeface="Consolas" pitchFamily="49" charset="0"/>
              </a:rPr>
              <a:t> b= a++ + a++; </a:t>
            </a:r>
            <a:r>
              <a:rPr lang="en-US" sz="2000" dirty="0">
                <a:solidFill>
                  <a:srgbClr val="FF0000"/>
                </a:solidFill>
                <a:latin typeface="Consolas" pitchFamily="49" charset="0"/>
              </a:rPr>
              <a:t>a=2, a=3 </a:t>
            </a:r>
          </a:p>
          <a:p>
            <a:pPr eaLnBrk="0" hangingPunct="0">
              <a:defRPr/>
            </a:pPr>
            <a:r>
              <a:rPr lang="en-US" sz="2000" dirty="0">
                <a:solidFill>
                  <a:srgbClr val="303336"/>
                </a:solidFill>
                <a:latin typeface="Consolas" pitchFamily="49" charset="0"/>
              </a:rPr>
              <a:t>here value of </a:t>
            </a:r>
            <a:r>
              <a:rPr lang="en-US" sz="2000" dirty="0">
                <a:solidFill>
                  <a:srgbClr val="FF0000"/>
                </a:solidFill>
                <a:latin typeface="Consolas" pitchFamily="49" charset="0"/>
              </a:rPr>
              <a:t>a=4</a:t>
            </a:r>
            <a:r>
              <a:rPr lang="en-US" sz="2000" dirty="0">
                <a:solidFill>
                  <a:srgbClr val="303336"/>
                </a:solidFill>
                <a:latin typeface="Consolas" pitchFamily="49" charset="0"/>
              </a:rPr>
              <a:t> </a:t>
            </a:r>
          </a:p>
          <a:p>
            <a:pPr eaLnBrk="0" hangingPunct="0">
              <a:defRPr/>
            </a:pPr>
            <a:r>
              <a:rPr lang="en-US" sz="2000" dirty="0" err="1">
                <a:solidFill>
                  <a:srgbClr val="101094"/>
                </a:solidFill>
                <a:latin typeface="Consolas" pitchFamily="49" charset="0"/>
              </a:rPr>
              <a:t>int</a:t>
            </a:r>
            <a:r>
              <a:rPr lang="en-US" sz="2000" dirty="0">
                <a:solidFill>
                  <a:srgbClr val="303336"/>
                </a:solidFill>
                <a:latin typeface="Consolas" pitchFamily="49" charset="0"/>
              </a:rPr>
              <a:t> c = ++a + a++ + a++; </a:t>
            </a:r>
            <a:r>
              <a:rPr lang="en-US" sz="2000" dirty="0">
                <a:solidFill>
                  <a:srgbClr val="FF0000"/>
                </a:solidFill>
                <a:latin typeface="Consolas" pitchFamily="49" charset="0"/>
              </a:rPr>
              <a:t>a=5, a=5, a=6 </a:t>
            </a:r>
          </a:p>
          <a:p>
            <a:pPr eaLnBrk="0" hangingPunct="0">
              <a:defRPr/>
            </a:pPr>
            <a:r>
              <a:rPr lang="en-US" sz="2000" dirty="0">
                <a:solidFill>
                  <a:srgbClr val="303336"/>
                </a:solidFill>
                <a:latin typeface="Consolas" pitchFamily="49" charset="0"/>
              </a:rPr>
              <a:t>here value of </a:t>
            </a:r>
            <a:r>
              <a:rPr lang="en-US" sz="2000" dirty="0">
                <a:solidFill>
                  <a:srgbClr val="FF0000"/>
                </a:solidFill>
                <a:latin typeface="Consolas" pitchFamily="49" charset="0"/>
              </a:rPr>
              <a:t>a=7</a:t>
            </a:r>
            <a:endParaRPr lang="en-US" sz="2000" dirty="0">
              <a:solidFill>
                <a:srgbClr val="FF0000"/>
              </a:solidFill>
            </a:endParaRPr>
          </a:p>
          <a:p>
            <a:pPr eaLnBrk="0" hangingPunct="0">
              <a:defRPr/>
            </a:pPr>
            <a:endParaRPr lang="en-US" sz="2000" b="1" dirty="0">
              <a:solidFill>
                <a:srgbClr val="242729"/>
              </a:solidFill>
              <a:latin typeface="Arial" charset="0"/>
            </a:endParaRPr>
          </a:p>
          <a:p>
            <a:pPr eaLnBrk="0" hangingPunct="0">
              <a:defRPr/>
            </a:pP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Arial" charset="0"/>
              </a:rPr>
              <a:t>In C/C++</a:t>
            </a:r>
            <a:endParaRPr lang="en-US" sz="2000" dirty="0">
              <a:solidFill>
                <a:schemeClr val="tx2">
                  <a:lumMod val="75000"/>
                </a:schemeClr>
              </a:solidFill>
            </a:endParaRPr>
          </a:p>
          <a:p>
            <a:pPr eaLnBrk="0" hangingPunct="0">
              <a:defRPr/>
            </a:pPr>
            <a:r>
              <a:rPr lang="en-US" sz="2000" b="1" dirty="0">
                <a:solidFill>
                  <a:srgbClr val="242729"/>
                </a:solidFill>
                <a:latin typeface="Arial" charset="0"/>
              </a:rPr>
              <a:t>Statement Trace</a:t>
            </a:r>
            <a:endParaRPr lang="en-US" sz="2000" dirty="0">
              <a:solidFill>
                <a:srgbClr val="101094"/>
              </a:solidFill>
              <a:latin typeface="Consolas" pitchFamily="49" charset="0"/>
            </a:endParaRPr>
          </a:p>
          <a:p>
            <a:pPr eaLnBrk="0" hangingPunct="0">
              <a:defRPr/>
            </a:pPr>
            <a:r>
              <a:rPr lang="en-US" sz="2000" dirty="0" err="1">
                <a:solidFill>
                  <a:srgbClr val="101094"/>
                </a:solidFill>
                <a:latin typeface="Consolas" pitchFamily="49" charset="0"/>
              </a:rPr>
              <a:t>int</a:t>
            </a:r>
            <a:r>
              <a:rPr lang="en-US" sz="2000" dirty="0">
                <a:solidFill>
                  <a:srgbClr val="303336"/>
                </a:solidFill>
                <a:latin typeface="Consolas" pitchFamily="49" charset="0"/>
              </a:rPr>
              <a:t> a= </a:t>
            </a:r>
            <a:r>
              <a:rPr lang="en-US" sz="2000" dirty="0">
                <a:solidFill>
                  <a:srgbClr val="7D2727"/>
                </a:solidFill>
                <a:latin typeface="Consolas" pitchFamily="49" charset="0"/>
              </a:rPr>
              <a:t>2</a:t>
            </a:r>
            <a:r>
              <a:rPr lang="en-US" sz="2000" dirty="0">
                <a:solidFill>
                  <a:srgbClr val="303336"/>
                </a:solidFill>
                <a:latin typeface="Consolas" pitchFamily="49" charset="0"/>
              </a:rPr>
              <a:t>;          </a:t>
            </a:r>
            <a:r>
              <a:rPr lang="en-US" sz="2000" dirty="0">
                <a:solidFill>
                  <a:srgbClr val="FF0000"/>
                </a:solidFill>
                <a:latin typeface="Consolas" pitchFamily="49" charset="0"/>
              </a:rPr>
              <a:t>a=2</a:t>
            </a:r>
            <a:r>
              <a:rPr lang="en-US" sz="2000" dirty="0">
                <a:solidFill>
                  <a:srgbClr val="303336"/>
                </a:solidFill>
                <a:latin typeface="Consolas" pitchFamily="49" charset="0"/>
              </a:rPr>
              <a:t> </a:t>
            </a:r>
          </a:p>
          <a:p>
            <a:pPr eaLnBrk="0" hangingPunct="0">
              <a:defRPr/>
            </a:pPr>
            <a:r>
              <a:rPr lang="en-US" sz="2000" dirty="0" err="1">
                <a:solidFill>
                  <a:srgbClr val="101094"/>
                </a:solidFill>
                <a:latin typeface="Consolas" pitchFamily="49" charset="0"/>
              </a:rPr>
              <a:t>int</a:t>
            </a:r>
            <a:r>
              <a:rPr lang="en-US" sz="2000" dirty="0">
                <a:solidFill>
                  <a:srgbClr val="303336"/>
                </a:solidFill>
                <a:latin typeface="Consolas" pitchFamily="49" charset="0"/>
              </a:rPr>
              <a:t> b= a++ + a++; </a:t>
            </a:r>
            <a:r>
              <a:rPr lang="en-US" sz="2000" dirty="0">
                <a:solidFill>
                  <a:srgbClr val="FF0000"/>
                </a:solidFill>
                <a:latin typeface="Consolas" pitchFamily="49" charset="0"/>
              </a:rPr>
              <a:t>a=2, a=2 </a:t>
            </a:r>
          </a:p>
          <a:p>
            <a:pPr eaLnBrk="0" hangingPunct="0">
              <a:defRPr/>
            </a:pPr>
            <a:r>
              <a:rPr lang="en-US" sz="2000" dirty="0">
                <a:solidFill>
                  <a:srgbClr val="303336"/>
                </a:solidFill>
                <a:latin typeface="Consolas" pitchFamily="49" charset="0"/>
              </a:rPr>
              <a:t>here value of </a:t>
            </a:r>
            <a:r>
              <a:rPr lang="en-US" sz="2000" dirty="0">
                <a:solidFill>
                  <a:srgbClr val="FF0000"/>
                </a:solidFill>
                <a:latin typeface="Consolas" pitchFamily="49" charset="0"/>
              </a:rPr>
              <a:t>a=4</a:t>
            </a:r>
            <a:r>
              <a:rPr lang="en-US" sz="2000" dirty="0">
                <a:solidFill>
                  <a:srgbClr val="303336"/>
                </a:solidFill>
                <a:latin typeface="Consolas" pitchFamily="49" charset="0"/>
              </a:rPr>
              <a:t> </a:t>
            </a:r>
          </a:p>
          <a:p>
            <a:pPr eaLnBrk="0" hangingPunct="0">
              <a:defRPr/>
            </a:pPr>
            <a:r>
              <a:rPr lang="en-US" sz="2000" dirty="0" err="1">
                <a:solidFill>
                  <a:srgbClr val="101094"/>
                </a:solidFill>
                <a:latin typeface="Consolas" pitchFamily="49" charset="0"/>
              </a:rPr>
              <a:t>int</a:t>
            </a:r>
            <a:r>
              <a:rPr lang="en-US" sz="2000" dirty="0">
                <a:solidFill>
                  <a:srgbClr val="303336"/>
                </a:solidFill>
                <a:latin typeface="Consolas" pitchFamily="49" charset="0"/>
              </a:rPr>
              <a:t> c = ++a + a++ + a++; </a:t>
            </a:r>
            <a:r>
              <a:rPr lang="en-US" sz="2000" dirty="0">
                <a:solidFill>
                  <a:srgbClr val="FF0000"/>
                </a:solidFill>
                <a:latin typeface="Consolas" pitchFamily="49" charset="0"/>
              </a:rPr>
              <a:t>a=5, a=5, a=5 </a:t>
            </a:r>
          </a:p>
          <a:p>
            <a:pPr eaLnBrk="0" hangingPunct="0">
              <a:defRPr/>
            </a:pPr>
            <a:r>
              <a:rPr lang="en-US" sz="2000" dirty="0">
                <a:solidFill>
                  <a:srgbClr val="303336"/>
                </a:solidFill>
                <a:latin typeface="Consolas" pitchFamily="49" charset="0"/>
              </a:rPr>
              <a:t>here value of </a:t>
            </a:r>
            <a:r>
              <a:rPr lang="en-US" sz="2000" dirty="0">
                <a:solidFill>
                  <a:srgbClr val="FF0000"/>
                </a:solidFill>
                <a:latin typeface="Consolas" pitchFamily="49" charset="0"/>
              </a:rPr>
              <a:t>a=7</a:t>
            </a:r>
            <a:endParaRPr lang="en-US" sz="2000" dirty="0">
              <a:solidFill>
                <a:srgbClr val="FF0000"/>
              </a:solidFill>
            </a:endParaRPr>
          </a:p>
          <a:p>
            <a:pPr eaLnBrk="0" hangingPunct="0">
              <a:defRPr/>
            </a:pPr>
            <a:r>
              <a:rPr lang="en-US" sz="2000" dirty="0">
                <a:solidFill>
                  <a:srgbClr val="242729"/>
                </a:solidFill>
                <a:latin typeface="Arial" charset="0"/>
              </a:rPr>
              <a:t>In short in </a:t>
            </a:r>
            <a:r>
              <a:rPr lang="en-US" sz="2000" dirty="0">
                <a:solidFill>
                  <a:srgbClr val="FF0066"/>
                </a:solidFill>
                <a:latin typeface="Arial" charset="0"/>
              </a:rPr>
              <a:t>java expression goes left to right</a:t>
            </a:r>
            <a:r>
              <a:rPr lang="en-US" sz="2000" dirty="0">
                <a:solidFill>
                  <a:srgbClr val="242729"/>
                </a:solidFill>
                <a:latin typeface="Arial" charset="0"/>
              </a:rPr>
              <a:t> so at the 2nd "a" it will fetch new value and in c/</a:t>
            </a:r>
            <a:r>
              <a:rPr lang="en-US" sz="2000" dirty="0" err="1">
                <a:solidFill>
                  <a:srgbClr val="242729"/>
                </a:solidFill>
                <a:latin typeface="Arial" charset="0"/>
              </a:rPr>
              <a:t>c++</a:t>
            </a:r>
            <a:r>
              <a:rPr lang="en-US" sz="2000" dirty="0">
                <a:solidFill>
                  <a:srgbClr val="242729"/>
                </a:solidFill>
                <a:latin typeface="Arial" charset="0"/>
              </a:rPr>
              <a:t> it will first evaluate </a:t>
            </a:r>
            <a:r>
              <a:rPr lang="en-US" sz="2000" dirty="0">
                <a:solidFill>
                  <a:srgbClr val="FF0066"/>
                </a:solidFill>
                <a:latin typeface="Arial" charset="0"/>
              </a:rPr>
              <a:t>whole expression </a:t>
            </a:r>
            <a:r>
              <a:rPr lang="en-US" sz="2000" dirty="0">
                <a:solidFill>
                  <a:srgbClr val="242729"/>
                </a:solidFill>
                <a:latin typeface="Arial" charset="0"/>
              </a:rPr>
              <a:t>and </a:t>
            </a:r>
            <a:r>
              <a:rPr lang="en-US" sz="2000" dirty="0">
                <a:solidFill>
                  <a:srgbClr val="FF0066"/>
                </a:solidFill>
                <a:latin typeface="Arial" charset="0"/>
              </a:rPr>
              <a:t>then increment all operands of statement.</a:t>
            </a:r>
            <a:endParaRPr lang="en-US" sz="2000" dirty="0">
              <a:solidFill>
                <a:srgbClr val="FF0066"/>
              </a:solidFill>
            </a:endParaRPr>
          </a:p>
        </p:txBody>
      </p:sp>
    </p:spTree>
  </p:cSld>
  <p:clrMapOvr>
    <a:masterClrMapping/>
  </p:clrMapOvr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>
            <a:extLst>
              <a:ext uri="{FF2B5EF4-FFF2-40B4-BE49-F238E27FC236}">
                <a16:creationId xmlns:a16="http://schemas.microsoft.com/office/drawing/2014/main" id="{216F3DB3-FD94-4EB3-A01C-D2779A307B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358775"/>
            <a:ext cx="7772400" cy="5984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solidFill>
                  <a:srgbClr val="CC3300"/>
                </a:solidFill>
                <a:ea typeface="ＭＳ Ｐゴシック" panose="020B0600070205080204" pitchFamily="34" charset="-128"/>
              </a:rPr>
              <a:t>2.Relational Operators</a:t>
            </a:r>
          </a:p>
        </p:txBody>
      </p:sp>
      <p:sp>
        <p:nvSpPr>
          <p:cNvPr id="123907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920BCAF5-5EAE-4267-9136-3FE6E84D7B3B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066800"/>
            <a:ext cx="8153400" cy="1524000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altLang="en-US" sz="2800"/>
              <a:t>Relational operators </a:t>
            </a:r>
            <a:r>
              <a:rPr lang="en-US" altLang="en-US" sz="2800">
                <a:solidFill>
                  <a:srgbClr val="FF0066"/>
                </a:solidFill>
              </a:rPr>
              <a:t>compare two values</a:t>
            </a:r>
          </a:p>
          <a:p>
            <a:pPr eaLnBrk="1" hangingPunct="1"/>
            <a:r>
              <a:rPr lang="en-US" altLang="en-US" sz="2800"/>
              <a:t>They </a:t>
            </a:r>
            <a:r>
              <a:rPr lang="en-US" altLang="en-US" sz="2800">
                <a:solidFill>
                  <a:srgbClr val="FF0066"/>
                </a:solidFill>
              </a:rPr>
              <a:t>Produce a </a:t>
            </a:r>
            <a:r>
              <a:rPr lang="en-US" altLang="en-US" sz="2800" i="1">
                <a:solidFill>
                  <a:srgbClr val="FF0066"/>
                </a:solidFill>
              </a:rPr>
              <a:t>boolean</a:t>
            </a:r>
            <a:r>
              <a:rPr lang="en-US" altLang="en-US" sz="2800">
                <a:solidFill>
                  <a:srgbClr val="FF0066"/>
                </a:solidFill>
              </a:rPr>
              <a:t> value </a:t>
            </a:r>
            <a:r>
              <a:rPr lang="en-US" altLang="en-US" sz="2800"/>
              <a:t>(</a:t>
            </a:r>
            <a:r>
              <a:rPr lang="en-US" altLang="en-US" sz="2800" b="1"/>
              <a:t>true </a:t>
            </a:r>
            <a:r>
              <a:rPr lang="en-US" altLang="en-US" sz="2800"/>
              <a:t>or </a:t>
            </a:r>
            <a:r>
              <a:rPr lang="en-US" altLang="en-US" sz="2800" b="1"/>
              <a:t>false) </a:t>
            </a:r>
            <a:r>
              <a:rPr lang="en-US" altLang="en-US" sz="2800"/>
              <a:t>depending on the relationship</a:t>
            </a:r>
            <a:endParaRPr lang="en-US" altLang="en-US" sz="2800" b="1"/>
          </a:p>
        </p:txBody>
      </p:sp>
      <p:graphicFrame>
        <p:nvGraphicFramePr>
          <p:cNvPr id="149536" name="Group 32">
            <a:extLst>
              <a:ext uri="{FF2B5EF4-FFF2-40B4-BE49-F238E27FC236}">
                <a16:creationId xmlns:a16="http://schemas.microsoft.com/office/drawing/2014/main" id="{B7C0677E-EA59-4A4B-AA2C-FF13A7D1E84A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990600" y="2667000"/>
          <a:ext cx="6858000" cy="3657603"/>
        </p:xfrm>
        <a:graphic>
          <a:graphicData uri="http://schemas.openxmlformats.org/drawingml/2006/table">
            <a:tbl>
              <a:tblPr/>
              <a:tblGrid>
                <a:gridCol w="19496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083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2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Operation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Is true when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2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a &gt;b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a 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is greater than 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2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a &gt;=b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a 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is greater than or equal to 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3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a ==b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a is equal to 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2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a !=b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a 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is not equal to 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2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a &lt;=b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a 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is less than or equal to 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2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a &lt;b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a 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is less than 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ransition advTm="1000"/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>
            <a:extLst>
              <a:ext uri="{FF2B5EF4-FFF2-40B4-BE49-F238E27FC236}">
                <a16:creationId xmlns:a16="http://schemas.microsoft.com/office/drawing/2014/main" id="{722BC09B-3359-4DAF-B162-0E9A2061B1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414338"/>
            <a:ext cx="7772400" cy="5984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solidFill>
                  <a:srgbClr val="CC3300"/>
                </a:solidFill>
                <a:ea typeface="ＭＳ Ｐゴシック" panose="020B0600070205080204" pitchFamily="34" charset="-128"/>
              </a:rPr>
              <a:t>Example</a:t>
            </a:r>
          </a:p>
        </p:txBody>
      </p:sp>
      <p:sp>
        <p:nvSpPr>
          <p:cNvPr id="124931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C301DEEC-3C9E-48BC-B8BA-C63100BCE3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int x = 3;</a:t>
            </a:r>
          </a:p>
          <a:p>
            <a:pPr eaLnBrk="1" hangingPunct="1"/>
            <a:r>
              <a:rPr lang="en-US" altLang="en-US"/>
              <a:t>int y = 5;</a:t>
            </a:r>
          </a:p>
          <a:p>
            <a:pPr eaLnBrk="1" hangingPunct="1"/>
            <a:r>
              <a:rPr lang="en-US" altLang="en-US"/>
              <a:t>boolean </a:t>
            </a:r>
            <a:r>
              <a:rPr lang="en-US" altLang="en-US">
                <a:solidFill>
                  <a:schemeClr val="tx2"/>
                </a:solidFill>
              </a:rPr>
              <a:t>result</a:t>
            </a:r>
            <a:r>
              <a:rPr lang="en-US" altLang="en-US"/>
              <a:t>;</a:t>
            </a:r>
          </a:p>
          <a:p>
            <a:pPr eaLnBrk="1" hangingPunct="1">
              <a:buFontTx/>
              <a:buNone/>
            </a:pPr>
            <a:r>
              <a:rPr lang="en-US" altLang="en-US"/>
              <a:t>   </a:t>
            </a:r>
            <a:r>
              <a:rPr lang="en-US" altLang="en-US">
                <a:solidFill>
                  <a:schemeClr val="tx2"/>
                </a:solidFill>
              </a:rPr>
              <a:t>result</a:t>
            </a:r>
            <a:r>
              <a:rPr lang="en-US" altLang="en-US"/>
              <a:t> = (x &gt; y);</a:t>
            </a:r>
          </a:p>
          <a:p>
            <a:pPr eaLnBrk="1" hangingPunct="1"/>
            <a:r>
              <a:rPr lang="en-US" altLang="en-US"/>
              <a:t>now </a:t>
            </a:r>
            <a:r>
              <a:rPr lang="en-US" altLang="en-US">
                <a:solidFill>
                  <a:schemeClr val="tx2"/>
                </a:solidFill>
              </a:rPr>
              <a:t>result</a:t>
            </a:r>
            <a:r>
              <a:rPr lang="en-US" altLang="en-US"/>
              <a:t> is assigned the value </a:t>
            </a:r>
            <a:r>
              <a:rPr lang="en-US" altLang="en-US">
                <a:solidFill>
                  <a:srgbClr val="CC3300"/>
                </a:solidFill>
              </a:rPr>
              <a:t>false</a:t>
            </a:r>
            <a:r>
              <a:rPr lang="en-US" altLang="en-US"/>
              <a:t> because 3 is not greater than 5</a:t>
            </a:r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>
            <a:extLst>
              <a:ext uri="{FF2B5EF4-FFF2-40B4-BE49-F238E27FC236}">
                <a16:creationId xmlns:a16="http://schemas.microsoft.com/office/drawing/2014/main" id="{C817F3A1-83DA-4C8C-9125-5A685DDE18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6870700" cy="914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solidFill>
                  <a:srgbClr val="CC3300"/>
                </a:solidFill>
                <a:ea typeface="ＭＳ Ｐゴシック" panose="020B0600070205080204" pitchFamily="34" charset="-128"/>
              </a:rPr>
              <a:t>3. Logical Operators</a:t>
            </a:r>
          </a:p>
        </p:txBody>
      </p:sp>
      <p:sp>
        <p:nvSpPr>
          <p:cNvPr id="125955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F3DB800B-8397-4502-9ED5-FE346030F0B5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590800" y="1143000"/>
            <a:ext cx="3771900" cy="19050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buFontTx/>
              <a:buNone/>
            </a:pPr>
            <a:r>
              <a:rPr lang="en-US" altLang="en-US" sz="2800" b="1"/>
              <a:t>Symbol    Name</a:t>
            </a:r>
          </a:p>
          <a:p>
            <a:pPr lvl="1" eaLnBrk="1" hangingPunct="1">
              <a:buFontTx/>
              <a:buNone/>
            </a:pPr>
            <a:r>
              <a:rPr lang="en-US" altLang="en-US" sz="2400" b="1">
                <a:solidFill>
                  <a:schemeClr val="tx2"/>
                </a:solidFill>
              </a:rPr>
              <a:t>&amp;&amp;</a:t>
            </a:r>
            <a:r>
              <a:rPr lang="en-US" altLang="en-US" sz="2400"/>
              <a:t>             </a:t>
            </a:r>
            <a:r>
              <a:rPr lang="en-US" altLang="en-US" sz="2400">
                <a:solidFill>
                  <a:srgbClr val="FF0066"/>
                </a:solidFill>
              </a:rPr>
              <a:t>AND</a:t>
            </a:r>
          </a:p>
          <a:p>
            <a:pPr lvl="1" eaLnBrk="1" hangingPunct="1">
              <a:buFontTx/>
              <a:buNone/>
            </a:pPr>
            <a:r>
              <a:rPr lang="en-US" altLang="en-US" sz="2400" b="1">
                <a:solidFill>
                  <a:schemeClr val="tx2"/>
                </a:solidFill>
              </a:rPr>
              <a:t>||</a:t>
            </a:r>
            <a:r>
              <a:rPr lang="en-US" altLang="en-US" sz="2400"/>
              <a:t>               </a:t>
            </a:r>
            <a:r>
              <a:rPr lang="en-US" altLang="en-US" sz="2400">
                <a:solidFill>
                  <a:srgbClr val="FF0066"/>
                </a:solidFill>
              </a:rPr>
              <a:t>OR</a:t>
            </a:r>
          </a:p>
          <a:p>
            <a:pPr lvl="1" eaLnBrk="1" hangingPunct="1">
              <a:buFontTx/>
              <a:buNone/>
            </a:pPr>
            <a:r>
              <a:rPr lang="en-US" altLang="en-US" sz="2400">
                <a:solidFill>
                  <a:schemeClr val="folHlink"/>
                </a:solidFill>
              </a:rPr>
              <a:t> </a:t>
            </a:r>
            <a:r>
              <a:rPr lang="en-US" altLang="en-US" sz="2400" b="1">
                <a:solidFill>
                  <a:schemeClr val="tx2"/>
                </a:solidFill>
              </a:rPr>
              <a:t>!</a:t>
            </a:r>
            <a:r>
              <a:rPr lang="en-US" altLang="en-US" sz="2400"/>
              <a:t>                </a:t>
            </a:r>
            <a:r>
              <a:rPr lang="en-US" altLang="en-US" sz="2400">
                <a:solidFill>
                  <a:srgbClr val="FF0066"/>
                </a:solidFill>
              </a:rPr>
              <a:t>NOT</a:t>
            </a:r>
          </a:p>
          <a:p>
            <a:pPr eaLnBrk="1" hangingPunct="1"/>
            <a:endParaRPr lang="en-US" altLang="en-US" sz="2400" b="1">
              <a:solidFill>
                <a:schemeClr val="tx2"/>
              </a:solidFill>
            </a:endParaRPr>
          </a:p>
        </p:txBody>
      </p:sp>
      <p:graphicFrame>
        <p:nvGraphicFramePr>
          <p:cNvPr id="151593" name="Group 41">
            <a:extLst>
              <a:ext uri="{FF2B5EF4-FFF2-40B4-BE49-F238E27FC236}">
                <a16:creationId xmlns:a16="http://schemas.microsoft.com/office/drawing/2014/main" id="{C2803DD1-6001-4BC9-9FBB-29115CC76877}"/>
              </a:ext>
            </a:extLst>
          </p:cNvPr>
          <p:cNvGraphicFramePr>
            <a:graphicFrameLocks noGrp="1"/>
          </p:cNvGraphicFramePr>
          <p:nvPr>
            <p:ph sz="quarter" idx="2"/>
          </p:nvPr>
        </p:nvGraphicFramePr>
        <p:xfrm>
          <a:off x="5372100" y="3984625"/>
          <a:ext cx="2662238" cy="1416050"/>
        </p:xfrm>
        <a:graphic>
          <a:graphicData uri="http://schemas.openxmlformats.org/drawingml/2006/table">
            <a:tbl>
              <a:tblPr/>
              <a:tblGrid>
                <a:gridCol w="8874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74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74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||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latin typeface="Arial" charset="0"/>
                          <a:cs typeface="Arial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3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latin typeface="Arial" charset="0"/>
                          <a:cs typeface="Arial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51592" name="Group 40">
            <a:extLst>
              <a:ext uri="{FF2B5EF4-FFF2-40B4-BE49-F238E27FC236}">
                <a16:creationId xmlns:a16="http://schemas.microsoft.com/office/drawing/2014/main" id="{F0A1E33E-5209-4EAD-8392-B84FAB2629CF}"/>
              </a:ext>
            </a:extLst>
          </p:cNvPr>
          <p:cNvGraphicFramePr>
            <a:graphicFrameLocks noGrp="1"/>
          </p:cNvGraphicFramePr>
          <p:nvPr>
            <p:ph sz="quarter" idx="3"/>
          </p:nvPr>
        </p:nvGraphicFramePr>
        <p:xfrm>
          <a:off x="1485900" y="3984625"/>
          <a:ext cx="2806700" cy="1416050"/>
        </p:xfrm>
        <a:graphic>
          <a:graphicData uri="http://schemas.openxmlformats.org/drawingml/2006/table">
            <a:tbl>
              <a:tblPr/>
              <a:tblGrid>
                <a:gridCol w="936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&amp;&amp;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latin typeface="Arial" charset="0"/>
                          <a:cs typeface="Arial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3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latin typeface="Arial" charset="0"/>
                          <a:cs typeface="Arial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 advTm="1000"/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>
            <a:extLst>
              <a:ext uri="{FF2B5EF4-FFF2-40B4-BE49-F238E27FC236}">
                <a16:creationId xmlns:a16="http://schemas.microsoft.com/office/drawing/2014/main" id="{D8C3B7C0-F91C-455A-AE2E-714A05DC7C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4905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solidFill>
                  <a:srgbClr val="CC3300"/>
                </a:solidFill>
                <a:ea typeface="ＭＳ Ｐゴシック" panose="020B0600070205080204" pitchFamily="34" charset="-128"/>
              </a:rPr>
              <a:t>Example</a:t>
            </a:r>
          </a:p>
        </p:txBody>
      </p:sp>
      <p:sp>
        <p:nvSpPr>
          <p:cNvPr id="126979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04ADAF45-8D8C-4A77-89D8-D5C1CF7644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76400" y="990600"/>
            <a:ext cx="6553200" cy="4800600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800">
                <a:solidFill>
                  <a:schemeClr val="tx2"/>
                </a:solidFill>
              </a:rPr>
              <a:t>boolean</a:t>
            </a:r>
            <a:r>
              <a:rPr lang="en-US" altLang="en-US" sz="2800"/>
              <a:t> x = </a:t>
            </a:r>
            <a:r>
              <a:rPr lang="en-US" altLang="en-US" sz="2800">
                <a:solidFill>
                  <a:srgbClr val="CC3300"/>
                </a:solidFill>
              </a:rPr>
              <a:t>true</a:t>
            </a:r>
            <a:r>
              <a:rPr lang="en-US" altLang="en-US" sz="2800"/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800">
                <a:solidFill>
                  <a:schemeClr val="tx2"/>
                </a:solidFill>
              </a:rPr>
              <a:t>boolean</a:t>
            </a:r>
            <a:r>
              <a:rPr lang="en-US" altLang="en-US" sz="2800"/>
              <a:t> y = </a:t>
            </a:r>
            <a:r>
              <a:rPr lang="en-US" altLang="en-US" sz="2800">
                <a:solidFill>
                  <a:srgbClr val="CC3300"/>
                </a:solidFill>
              </a:rPr>
              <a:t>false</a:t>
            </a:r>
            <a:r>
              <a:rPr lang="en-US" altLang="en-US" sz="2800"/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800">
                <a:solidFill>
                  <a:schemeClr val="tx2"/>
                </a:solidFill>
              </a:rPr>
              <a:t>boolean</a:t>
            </a:r>
            <a:r>
              <a:rPr lang="en-US" altLang="en-US" sz="2800"/>
              <a:t> result;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280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800"/>
              <a:t>result = (x &amp;&amp; y);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800"/>
              <a:t>result is assigned the value </a:t>
            </a:r>
            <a:r>
              <a:rPr lang="en-US" altLang="en-US" sz="2800">
                <a:solidFill>
                  <a:srgbClr val="CC3300"/>
                </a:solidFill>
              </a:rPr>
              <a:t>false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280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800"/>
              <a:t>result = ((x || y) &amp;&amp; x);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800"/>
              <a:t>(x || y) evaluates to </a:t>
            </a:r>
            <a:r>
              <a:rPr lang="en-US" altLang="en-US" sz="2800">
                <a:solidFill>
                  <a:srgbClr val="CC3300"/>
                </a:solidFill>
              </a:rPr>
              <a:t>true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800"/>
              <a:t>(true &amp;&amp; x) evaluates to </a:t>
            </a:r>
            <a:r>
              <a:rPr lang="en-US" altLang="en-US" sz="2800">
                <a:solidFill>
                  <a:srgbClr val="CC3300"/>
                </a:solidFill>
              </a:rPr>
              <a:t>true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800"/>
              <a:t>result is then assigned the value </a:t>
            </a:r>
            <a:r>
              <a:rPr lang="en-US" altLang="en-US" sz="2800">
                <a:solidFill>
                  <a:srgbClr val="CC3300"/>
                </a:solidFill>
              </a:rPr>
              <a:t>true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2800"/>
          </a:p>
        </p:txBody>
      </p:sp>
    </p:spTree>
  </p:cSld>
  <p:clrMapOvr>
    <a:masterClrMapping/>
  </p:clrMapOvr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Title 1">
            <a:extLst>
              <a:ext uri="{FF2B5EF4-FFF2-40B4-BE49-F238E27FC236}">
                <a16:creationId xmlns:a16="http://schemas.microsoft.com/office/drawing/2014/main" id="{DAC212C8-4E8B-45EC-A289-5B3608167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CC3300"/>
                </a:solidFill>
                <a:ea typeface="ＭＳ Ｐゴシック" panose="020B0600070205080204" pitchFamily="34" charset="-128"/>
              </a:rPr>
              <a:t>4. Bitwise Operators</a:t>
            </a:r>
            <a:endParaRPr lang="en-US" altLang="en-US"/>
          </a:p>
        </p:txBody>
      </p:sp>
      <p:sp>
        <p:nvSpPr>
          <p:cNvPr id="128003" name="Content Placeholder 2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647F09FF-34DC-49DF-A3FA-4C6F196B2A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81200"/>
            <a:ext cx="7696200" cy="2590800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sz="2400"/>
              <a:t>Java defines several bitwise operators which can be used with </a:t>
            </a:r>
            <a:r>
              <a:rPr lang="en-US" altLang="en-US" sz="2400">
                <a:solidFill>
                  <a:srgbClr val="FF0066"/>
                </a:solidFill>
              </a:rPr>
              <a:t>integer, long int , short ,char and byte </a:t>
            </a:r>
            <a:r>
              <a:rPr lang="en-US" altLang="en-US" sz="2400"/>
              <a:t>.</a:t>
            </a:r>
          </a:p>
          <a:p>
            <a:endParaRPr lang="en-US" altLang="en-US" sz="2400"/>
          </a:p>
          <a:p>
            <a:r>
              <a:rPr lang="en-US" altLang="en-US" sz="2400"/>
              <a:t>These operators act upon the </a:t>
            </a:r>
            <a:r>
              <a:rPr lang="en-US" altLang="en-US" sz="2400">
                <a:solidFill>
                  <a:srgbClr val="FF0066"/>
                </a:solidFill>
              </a:rPr>
              <a:t>individual bits </a:t>
            </a:r>
            <a:r>
              <a:rPr lang="en-US" altLang="en-US" sz="2400"/>
              <a:t>of their operands.</a:t>
            </a:r>
          </a:p>
          <a:p>
            <a:br>
              <a:rPr lang="en-US" altLang="en-US" sz="1000"/>
            </a:br>
            <a:endParaRPr lang="en-US" altLang="en-US" sz="1000"/>
          </a:p>
        </p:txBody>
      </p:sp>
    </p:spTree>
  </p:cSld>
  <p:clrMapOvr>
    <a:masterClrMapping/>
  </p:clrMapOvr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Title 1">
            <a:extLst>
              <a:ext uri="{FF2B5EF4-FFF2-40B4-BE49-F238E27FC236}">
                <a16:creationId xmlns:a16="http://schemas.microsoft.com/office/drawing/2014/main" id="{36C7629A-A70D-4326-9DC5-F3DBBB276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533400"/>
          </a:xfrm>
        </p:spPr>
        <p:txBody>
          <a:bodyPr/>
          <a:lstStyle/>
          <a:p>
            <a:endParaRPr lang="en-US" alt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FDE7636-DFC0-4211-BFBF-675E2D695AD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295400"/>
          <a:ext cx="7772400" cy="464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6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9311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Category</a:t>
                      </a:r>
                      <a:endParaRPr lang="en-US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Operator</a:t>
                      </a:r>
                      <a:endParaRPr lang="en-US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  <a:endParaRPr lang="en-US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12037">
                <a:tc>
                  <a:txBody>
                    <a:bodyPr/>
                    <a:lstStyle/>
                    <a:p>
                      <a:r>
                        <a:rPr lang="en-US" sz="2400" b="0" i="0" kern="1200" dirty="0">
                          <a:solidFill>
                            <a:srgbClr val="FF0066"/>
                          </a:solidFill>
                          <a:latin typeface="+mn-lt"/>
                          <a:ea typeface="+mn-ea"/>
                          <a:cs typeface="+mn-cs"/>
                        </a:rPr>
                        <a:t>Bitwise Logical operators</a:t>
                      </a:r>
                      <a:endParaRPr lang="en-US" sz="2400" dirty="0">
                        <a:solidFill>
                          <a:srgbClr val="FF006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~</a:t>
                      </a:r>
                      <a:br>
                        <a:rPr lang="en-US" dirty="0"/>
                      </a:b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&amp;</a:t>
                      </a:r>
                      <a:br>
                        <a:rPr lang="en-US" dirty="0"/>
                      </a:b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|</a:t>
                      </a:r>
                      <a:br>
                        <a:rPr lang="en-US" dirty="0"/>
                      </a:b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^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Bitwise unary NOT</a:t>
                      </a:r>
                      <a:br>
                        <a:rPr lang="en-US" dirty="0"/>
                      </a:b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Bitwise AND</a:t>
                      </a:r>
                      <a:br>
                        <a:rPr lang="en-US" dirty="0"/>
                      </a:b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Bitwise OR</a:t>
                      </a:r>
                      <a:br>
                        <a:rPr lang="en-US" dirty="0"/>
                      </a:b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Bitwise exclusive OR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09259">
                <a:tc>
                  <a:txBody>
                    <a:bodyPr/>
                    <a:lstStyle/>
                    <a:p>
                      <a:r>
                        <a:rPr lang="en-US" sz="2400" b="0" i="0" kern="1200" dirty="0">
                          <a:solidFill>
                            <a:srgbClr val="FF0066"/>
                          </a:solidFill>
                          <a:latin typeface="+mn-lt"/>
                          <a:ea typeface="+mn-ea"/>
                          <a:cs typeface="+mn-cs"/>
                        </a:rPr>
                        <a:t>Bitwise shift operator</a:t>
                      </a:r>
                      <a:endParaRPr lang="en-US" sz="2400" dirty="0">
                        <a:solidFill>
                          <a:srgbClr val="FF006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&gt;&gt;</a:t>
                      </a:r>
                      <a:br>
                        <a:rPr lang="en-US" dirty="0"/>
                      </a:b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&gt;&gt;&gt;</a:t>
                      </a:r>
                      <a:br>
                        <a:rPr lang="en-US" dirty="0"/>
                      </a:b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&lt;&lt;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Shift right</a:t>
                      </a:r>
                      <a:br>
                        <a:rPr lang="en-US" dirty="0"/>
                      </a:b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Shift right zero fill</a:t>
                      </a:r>
                      <a:br>
                        <a:rPr lang="en-US" dirty="0"/>
                      </a:b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Shift left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17593">
                <a:tc>
                  <a:txBody>
                    <a:bodyPr/>
                    <a:lstStyle/>
                    <a:p>
                      <a:r>
                        <a:rPr lang="en-US" sz="2400" b="0" i="0" kern="1200" dirty="0">
                          <a:solidFill>
                            <a:srgbClr val="FF0066"/>
                          </a:solidFill>
                          <a:latin typeface="+mn-lt"/>
                          <a:ea typeface="+mn-ea"/>
                          <a:cs typeface="+mn-cs"/>
                        </a:rPr>
                        <a:t>Bitwise assignment operator</a:t>
                      </a:r>
                      <a:endParaRPr lang="en-US" sz="2400" dirty="0">
                        <a:solidFill>
                          <a:srgbClr val="FF006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&amp;=</a:t>
                      </a:r>
                      <a:br>
                        <a:rPr lang="en-US" dirty="0"/>
                      </a:b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|=</a:t>
                      </a:r>
                      <a:br>
                        <a:rPr lang="en-US" dirty="0"/>
                      </a:b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^=</a:t>
                      </a:r>
                      <a:br>
                        <a:rPr lang="en-US" dirty="0"/>
                      </a:b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&gt;&gt;=</a:t>
                      </a:r>
                      <a:br>
                        <a:rPr lang="en-US" dirty="0"/>
                      </a:b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&gt;&gt;&gt;= </a:t>
                      </a:r>
                      <a:br>
                        <a:rPr lang="en-US" dirty="0"/>
                      </a:b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&lt;&lt;=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Bitwise AND assignment</a:t>
                      </a:r>
                      <a:br>
                        <a:rPr lang="en-US" dirty="0"/>
                      </a:b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Bitwise OR assignment</a:t>
                      </a:r>
                      <a:br>
                        <a:rPr lang="en-US" dirty="0"/>
                      </a:b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Bitwise XOR assignment</a:t>
                      </a:r>
                      <a:br>
                        <a:rPr lang="en-US" dirty="0"/>
                      </a:b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Shift right assignment</a:t>
                      </a:r>
                      <a:br>
                        <a:rPr lang="en-US" dirty="0"/>
                      </a:b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Shift right zero fill assignment</a:t>
                      </a:r>
                      <a:br>
                        <a:rPr lang="en-US" dirty="0"/>
                      </a:b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Shift left assignment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C942F-C9AE-40C1-8A5F-563BA8E9A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066800"/>
          </a:xfrm>
        </p:spPr>
        <p:txBody>
          <a:bodyPr/>
          <a:lstStyle/>
          <a:p>
            <a:pPr>
              <a:defRPr/>
            </a:pPr>
            <a:r>
              <a:rPr lang="en-US" sz="3200" kern="1200" dirty="0">
                <a:solidFill>
                  <a:srgbClr val="FF0066"/>
                </a:solidFill>
              </a:rPr>
              <a:t>Bitwise Logical operators</a:t>
            </a:r>
            <a:br>
              <a:rPr lang="en-US" dirty="0">
                <a:solidFill>
                  <a:srgbClr val="FF0066"/>
                </a:solidFill>
              </a:rPr>
            </a:b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EACFC34-E301-4CD7-9181-5102CC073F6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219200" y="1524000"/>
          <a:ext cx="7010400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66"/>
                        </a:solidFill>
                      </a:endParaRPr>
                    </a:p>
                    <a:p>
                      <a:pPr algn="ctr"/>
                      <a:r>
                        <a:rPr lang="en-US" dirty="0">
                          <a:solidFill>
                            <a:srgbClr val="FF0066"/>
                          </a:solidFill>
                        </a:rPr>
                        <a:t>  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66"/>
                        </a:solidFill>
                      </a:endParaRPr>
                    </a:p>
                    <a:p>
                      <a:pPr algn="ctr"/>
                      <a:r>
                        <a:rPr lang="en-US" dirty="0">
                          <a:solidFill>
                            <a:srgbClr val="FF0066"/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66"/>
                        </a:solidFill>
                      </a:endParaRPr>
                    </a:p>
                    <a:p>
                      <a:pPr algn="ctr"/>
                      <a:r>
                        <a:rPr lang="en-US" dirty="0">
                          <a:solidFill>
                            <a:srgbClr val="FF0066"/>
                          </a:solidFill>
                        </a:rPr>
                        <a:t>A |B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66"/>
                        </a:solidFill>
                      </a:endParaRPr>
                    </a:p>
                    <a:p>
                      <a:pPr algn="ctr"/>
                      <a:r>
                        <a:rPr lang="en-US" dirty="0">
                          <a:solidFill>
                            <a:srgbClr val="FF0066"/>
                          </a:solidFill>
                        </a:rPr>
                        <a:t>A &amp;B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66"/>
                        </a:solidFill>
                      </a:endParaRPr>
                    </a:p>
                    <a:p>
                      <a:pPr algn="ctr"/>
                      <a:r>
                        <a:rPr lang="en-US" dirty="0">
                          <a:solidFill>
                            <a:srgbClr val="FF0066"/>
                          </a:solidFill>
                        </a:rPr>
                        <a:t>A^B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66"/>
                        </a:solidFill>
                      </a:endParaRPr>
                    </a:p>
                    <a:p>
                      <a:pPr algn="ctr"/>
                      <a:r>
                        <a:rPr lang="en-US" dirty="0">
                          <a:solidFill>
                            <a:srgbClr val="FF0066"/>
                          </a:solidFill>
                        </a:rPr>
                        <a:t>~A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628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628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628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628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F9CA67BB-7A24-47A9-876A-418677138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38100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en-US" sz="3200"/>
              <a:t>Java Virtual Machine ( JVM 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393E1-9102-4BE5-88AC-1B03B414D5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28600"/>
            <a:ext cx="9144000" cy="66294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endParaRPr lang="en-US" altLang="en-US" sz="2400"/>
          </a:p>
          <a:p>
            <a:pPr>
              <a:buFont typeface="Arial" panose="020B0604020202020204" pitchFamily="34" charset="0"/>
              <a:buNone/>
            </a:pPr>
            <a:r>
              <a:rPr lang="en-US" altLang="en-US" sz="2400"/>
              <a:t>          Class Files    </a:t>
            </a:r>
          </a:p>
          <a:p>
            <a:pPr>
              <a:buFont typeface="Arial" panose="020B0604020202020204" pitchFamily="34" charset="0"/>
              <a:buNone/>
            </a:pPr>
            <a:endParaRPr lang="en-US" altLang="en-US" sz="240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A086927-29DA-46E3-98AF-39493CE60779}"/>
              </a:ext>
            </a:extLst>
          </p:cNvPr>
          <p:cNvSpPr/>
          <p:nvPr/>
        </p:nvSpPr>
        <p:spPr>
          <a:xfrm>
            <a:off x="3124200" y="609600"/>
            <a:ext cx="28194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BE1C0A-F27F-480A-8EF5-9FD26D770A31}"/>
              </a:ext>
            </a:extLst>
          </p:cNvPr>
          <p:cNvSpPr txBox="1"/>
          <p:nvPr/>
        </p:nvSpPr>
        <p:spPr>
          <a:xfrm>
            <a:off x="3124200" y="685800"/>
            <a:ext cx="2895600" cy="4159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100" dirty="0">
                <a:latin typeface="+mn-lt"/>
                <a:cs typeface="Arial" charset="0"/>
              </a:rPr>
              <a:t>Class Loader Sub-System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126F668A-15DD-495D-BF1B-C527A0856496}"/>
              </a:ext>
            </a:extLst>
          </p:cNvPr>
          <p:cNvSpPr/>
          <p:nvPr/>
        </p:nvSpPr>
        <p:spPr>
          <a:xfrm>
            <a:off x="1066800" y="2286000"/>
            <a:ext cx="7239000" cy="1752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2BDCDC-9146-4113-92A1-A188B2487483}"/>
              </a:ext>
            </a:extLst>
          </p:cNvPr>
          <p:cNvSpPr/>
          <p:nvPr/>
        </p:nvSpPr>
        <p:spPr>
          <a:xfrm>
            <a:off x="1219200" y="2514600"/>
            <a:ext cx="914400" cy="1295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488" name="TextBox 7">
            <a:extLst>
              <a:ext uri="{FF2B5EF4-FFF2-40B4-BE49-F238E27FC236}">
                <a16:creationId xmlns:a16="http://schemas.microsoft.com/office/drawing/2014/main" id="{A377821D-DEC0-4BF6-8F44-F55D70C2ED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2971800"/>
            <a:ext cx="10668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Method</a:t>
            </a:r>
          </a:p>
          <a:p>
            <a:pPr eaLnBrk="1" hangingPunct="1"/>
            <a:r>
              <a:rPr lang="en-US" altLang="en-US"/>
              <a:t>Area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F941984-4602-4C3B-A046-3989E6ADED17}"/>
              </a:ext>
            </a:extLst>
          </p:cNvPr>
          <p:cNvSpPr/>
          <p:nvPr/>
        </p:nvSpPr>
        <p:spPr>
          <a:xfrm>
            <a:off x="2362200" y="2514600"/>
            <a:ext cx="914400" cy="1295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3FA024C-5FC6-432F-8C2B-E239270A9BBA}"/>
              </a:ext>
            </a:extLst>
          </p:cNvPr>
          <p:cNvSpPr/>
          <p:nvPr/>
        </p:nvSpPr>
        <p:spPr>
          <a:xfrm>
            <a:off x="3657600" y="2514600"/>
            <a:ext cx="914400" cy="1295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CB4FF84-090D-4883-92C9-69773E8D02EF}"/>
              </a:ext>
            </a:extLst>
          </p:cNvPr>
          <p:cNvSpPr/>
          <p:nvPr/>
        </p:nvSpPr>
        <p:spPr>
          <a:xfrm>
            <a:off x="4953000" y="2590800"/>
            <a:ext cx="990600" cy="1295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3A247F2-C219-409E-8D62-F5CCB99ED0B2}"/>
              </a:ext>
            </a:extLst>
          </p:cNvPr>
          <p:cNvSpPr/>
          <p:nvPr/>
        </p:nvSpPr>
        <p:spPr>
          <a:xfrm>
            <a:off x="6400800" y="2590800"/>
            <a:ext cx="914400" cy="1295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493" name="TextBox 12">
            <a:extLst>
              <a:ext uri="{FF2B5EF4-FFF2-40B4-BE49-F238E27FC236}">
                <a16:creationId xmlns:a16="http://schemas.microsoft.com/office/drawing/2014/main" id="{8F5FE622-5FC3-4DC1-970C-2C545D56C3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2971800"/>
            <a:ext cx="1066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Heap</a:t>
            </a:r>
          </a:p>
        </p:txBody>
      </p:sp>
      <p:sp>
        <p:nvSpPr>
          <p:cNvPr id="20494" name="TextBox 14">
            <a:extLst>
              <a:ext uri="{FF2B5EF4-FFF2-40B4-BE49-F238E27FC236}">
                <a16:creationId xmlns:a16="http://schemas.microsoft.com/office/drawing/2014/main" id="{736D3972-4AB2-4A2E-B44C-A99243B0DE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2895600"/>
            <a:ext cx="10668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Java </a:t>
            </a:r>
          </a:p>
          <a:p>
            <a:pPr eaLnBrk="1" hangingPunct="1"/>
            <a:r>
              <a:rPr lang="en-US" altLang="en-US"/>
              <a:t>Stacks</a:t>
            </a:r>
          </a:p>
        </p:txBody>
      </p:sp>
      <p:sp>
        <p:nvSpPr>
          <p:cNvPr id="20495" name="TextBox 15">
            <a:extLst>
              <a:ext uri="{FF2B5EF4-FFF2-40B4-BE49-F238E27FC236}">
                <a16:creationId xmlns:a16="http://schemas.microsoft.com/office/drawing/2014/main" id="{C6B59D5F-99B9-4322-BCF2-5654046138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2971800"/>
            <a:ext cx="12192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PC</a:t>
            </a:r>
          </a:p>
          <a:p>
            <a:pPr eaLnBrk="1" hangingPunct="1"/>
            <a:r>
              <a:rPr lang="en-US" altLang="en-US"/>
              <a:t>Registers</a:t>
            </a:r>
          </a:p>
        </p:txBody>
      </p:sp>
      <p:sp>
        <p:nvSpPr>
          <p:cNvPr id="20496" name="TextBox 17">
            <a:extLst>
              <a:ext uri="{FF2B5EF4-FFF2-40B4-BE49-F238E27FC236}">
                <a16:creationId xmlns:a16="http://schemas.microsoft.com/office/drawing/2014/main" id="{E0AA597B-D59E-4294-A38D-A717926659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2895600"/>
            <a:ext cx="10668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Native</a:t>
            </a:r>
          </a:p>
          <a:p>
            <a:pPr eaLnBrk="1" hangingPunct="1"/>
            <a:r>
              <a:rPr lang="en-US" altLang="en-US"/>
              <a:t>Method </a:t>
            </a:r>
          </a:p>
          <a:p>
            <a:pPr eaLnBrk="1" hangingPunct="1"/>
            <a:r>
              <a:rPr lang="en-US" altLang="en-US"/>
              <a:t>Stacks </a:t>
            </a:r>
          </a:p>
        </p:txBody>
      </p:sp>
      <p:sp>
        <p:nvSpPr>
          <p:cNvPr id="20497" name="TextBox 19">
            <a:extLst>
              <a:ext uri="{FF2B5EF4-FFF2-40B4-BE49-F238E27FC236}">
                <a16:creationId xmlns:a16="http://schemas.microsoft.com/office/drawing/2014/main" id="{DC56A801-5D51-4937-BCF3-6F3B5852DD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3733800"/>
            <a:ext cx="2362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Runtime Data Areas 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0548F4B4-3581-433A-973B-CF6443156704}"/>
              </a:ext>
            </a:extLst>
          </p:cNvPr>
          <p:cNvSpPr/>
          <p:nvPr/>
        </p:nvSpPr>
        <p:spPr>
          <a:xfrm>
            <a:off x="381000" y="4648200"/>
            <a:ext cx="2895600" cy="16002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902B013-9B2D-4D9B-BA57-18AEA6C4DB1E}"/>
              </a:ext>
            </a:extLst>
          </p:cNvPr>
          <p:cNvSpPr/>
          <p:nvPr/>
        </p:nvSpPr>
        <p:spPr>
          <a:xfrm>
            <a:off x="533400" y="4800600"/>
            <a:ext cx="1219200" cy="1066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500" name="TextBox 7">
            <a:extLst>
              <a:ext uri="{FF2B5EF4-FFF2-40B4-BE49-F238E27FC236}">
                <a16:creationId xmlns:a16="http://schemas.microsoft.com/office/drawing/2014/main" id="{06528E9B-39F9-4610-8D6F-EDBB468612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5105400"/>
            <a:ext cx="1371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interpreter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F64DA78-B040-4132-B6AD-7A6B886B9A35}"/>
              </a:ext>
            </a:extLst>
          </p:cNvPr>
          <p:cNvSpPr/>
          <p:nvPr/>
        </p:nvSpPr>
        <p:spPr>
          <a:xfrm>
            <a:off x="1981200" y="4800600"/>
            <a:ext cx="1219200" cy="1066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502" name="TextBox 7">
            <a:extLst>
              <a:ext uri="{FF2B5EF4-FFF2-40B4-BE49-F238E27FC236}">
                <a16:creationId xmlns:a16="http://schemas.microsoft.com/office/drawing/2014/main" id="{BABAEAC2-692C-45CA-B5BF-B7AFADCB1B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5105400"/>
            <a:ext cx="13716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JIT</a:t>
            </a:r>
          </a:p>
          <a:p>
            <a:pPr eaLnBrk="1" hangingPunct="1"/>
            <a:r>
              <a:rPr lang="en-US" altLang="en-US"/>
              <a:t>    compiler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AEE39772-0935-4D00-B5C2-56F6C0F1FB3C}"/>
              </a:ext>
            </a:extLst>
          </p:cNvPr>
          <p:cNvSpPr/>
          <p:nvPr/>
        </p:nvSpPr>
        <p:spPr>
          <a:xfrm>
            <a:off x="3733800" y="4800600"/>
            <a:ext cx="1981200" cy="762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75A041B-C6D1-48AF-AE20-6918202C52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4953000"/>
            <a:ext cx="18288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Native Method</a:t>
            </a:r>
          </a:p>
          <a:p>
            <a:pPr eaLnBrk="1" hangingPunct="1"/>
            <a:r>
              <a:rPr lang="en-US" altLang="en-US"/>
              <a:t>     Interface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D66AEE64-41AE-494D-8038-818FCF804420}"/>
              </a:ext>
            </a:extLst>
          </p:cNvPr>
          <p:cNvSpPr/>
          <p:nvPr/>
        </p:nvSpPr>
        <p:spPr>
          <a:xfrm>
            <a:off x="6172200" y="4724400"/>
            <a:ext cx="1981200" cy="762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9ED171C-3AFB-4F95-9086-1FC93886BA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4800600"/>
            <a:ext cx="18288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Native Method</a:t>
            </a:r>
          </a:p>
          <a:p>
            <a:pPr eaLnBrk="1" hangingPunct="1"/>
            <a:r>
              <a:rPr lang="en-US" altLang="en-US"/>
              <a:t>     Libraries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8E983A3-1138-460B-8669-15F81F0D9202}"/>
              </a:ext>
            </a:extLst>
          </p:cNvPr>
          <p:cNvCxnSpPr>
            <a:endCxn id="5" idx="1"/>
          </p:cNvCxnSpPr>
          <p:nvPr/>
        </p:nvCxnSpPr>
        <p:spPr>
          <a:xfrm flipV="1">
            <a:off x="2362200" y="893763"/>
            <a:ext cx="762000" cy="9683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9A73EC5-A02F-483E-B2B3-9F6378548892}"/>
              </a:ext>
            </a:extLst>
          </p:cNvPr>
          <p:cNvCxnSpPr/>
          <p:nvPr/>
        </p:nvCxnSpPr>
        <p:spPr>
          <a:xfrm rot="16200000" flipH="1">
            <a:off x="4000500" y="1638300"/>
            <a:ext cx="11430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0431110-8DAA-4CFD-B117-44F0B3555895}"/>
              </a:ext>
            </a:extLst>
          </p:cNvPr>
          <p:cNvCxnSpPr/>
          <p:nvPr/>
        </p:nvCxnSpPr>
        <p:spPr>
          <a:xfrm rot="5400000">
            <a:off x="1601788" y="4343400"/>
            <a:ext cx="608012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7C9FB38-F7AF-49E1-94C2-3F12231807C3}"/>
              </a:ext>
            </a:extLst>
          </p:cNvPr>
          <p:cNvCxnSpPr/>
          <p:nvPr/>
        </p:nvCxnSpPr>
        <p:spPr>
          <a:xfrm rot="5400000">
            <a:off x="4192588" y="4419600"/>
            <a:ext cx="760412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7CFE0F8-983B-4E9B-93C4-377049FD3EC2}"/>
              </a:ext>
            </a:extLst>
          </p:cNvPr>
          <p:cNvCxnSpPr/>
          <p:nvPr/>
        </p:nvCxnSpPr>
        <p:spPr>
          <a:xfrm rot="10800000" flipV="1">
            <a:off x="3276600" y="5410200"/>
            <a:ext cx="458788" cy="1905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5A74A38-4EC5-421B-8A32-BB7C79970055}"/>
              </a:ext>
            </a:extLst>
          </p:cNvPr>
          <p:cNvCxnSpPr>
            <a:stCxn id="25" idx="1"/>
          </p:cNvCxnSpPr>
          <p:nvPr/>
        </p:nvCxnSpPr>
        <p:spPr>
          <a:xfrm rot="10800000">
            <a:off x="5715000" y="51054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E3433149-5141-4D72-9275-570FF0C5E8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5867400"/>
            <a:ext cx="2209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Execution Engine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3F36219D-8C49-4364-B2DF-F09C4D888817}"/>
              </a:ext>
            </a:extLst>
          </p:cNvPr>
          <p:cNvSpPr/>
          <p:nvPr/>
        </p:nvSpPr>
        <p:spPr>
          <a:xfrm>
            <a:off x="3810000" y="5638800"/>
            <a:ext cx="2514600" cy="609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B134BB4-39EF-4803-816D-60F5C58B83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5715000"/>
            <a:ext cx="2438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Operating System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3AF7CE2-4F7C-49F7-A5C2-EB0C916A4AEC}"/>
              </a:ext>
            </a:extLst>
          </p:cNvPr>
          <p:cNvCxnSpPr/>
          <p:nvPr/>
        </p:nvCxnSpPr>
        <p:spPr>
          <a:xfrm rot="10800000">
            <a:off x="3276600" y="6019800"/>
            <a:ext cx="5334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04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04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04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04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04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04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204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04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04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204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204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204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204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204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204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204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204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204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1000"/>
                                        <p:tgtEl>
                                          <p:spTgt spid="205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205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205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 nodeType="clickPar">
                      <p:stCondLst>
                        <p:cond delay="indefinite"/>
                      </p:stCondLst>
                      <p:childTnLst>
                        <p:par>
                          <p:cTn id="1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 nodeType="clickPar">
                      <p:stCondLst>
                        <p:cond delay="indefinite"/>
                      </p:stCondLst>
                      <p:childTnLst>
                        <p:par>
                          <p:cTn id="1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1000"/>
                                        <p:tgtEl>
                                          <p:spTgt spid="205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205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205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 nodeType="clickPar">
                      <p:stCondLst>
                        <p:cond delay="indefinite"/>
                      </p:stCondLst>
                      <p:childTnLst>
                        <p:par>
                          <p:cTn id="1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 nodeType="clickPar">
                      <p:stCondLst>
                        <p:cond delay="indefinite"/>
                      </p:stCondLst>
                      <p:childTnLst>
                        <p:par>
                          <p:cTn id="1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3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 nodeType="clickPar">
                      <p:stCondLst>
                        <p:cond delay="indefinite"/>
                      </p:stCondLst>
                      <p:childTnLst>
                        <p:par>
                          <p:cTn id="1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 nodeType="clickPar">
                      <p:stCondLst>
                        <p:cond delay="indefinite"/>
                      </p:stCondLst>
                      <p:childTnLst>
                        <p:par>
                          <p:cTn id="1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 nodeType="clickPar">
                      <p:stCondLst>
                        <p:cond delay="indefinite"/>
                      </p:stCondLst>
                      <p:childTnLst>
                        <p:par>
                          <p:cTn id="1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4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7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 nodeType="clickPar">
                      <p:stCondLst>
                        <p:cond delay="indefinite"/>
                      </p:stCondLst>
                      <p:childTnLst>
                        <p:par>
                          <p:cTn id="2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 nodeType="clickPar">
                      <p:stCondLst>
                        <p:cond delay="indefinite"/>
                      </p:stCondLst>
                      <p:childTnLst>
                        <p:par>
                          <p:cTn id="2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 nodeType="clickPar">
                      <p:stCondLst>
                        <p:cond delay="indefinite"/>
                      </p:stCondLst>
                      <p:childTnLst>
                        <p:par>
                          <p:cTn id="2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 nodeType="clickPar">
                      <p:stCondLst>
                        <p:cond delay="indefinite"/>
                      </p:stCondLst>
                      <p:childTnLst>
                        <p:par>
                          <p:cTn id="2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5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 nodeType="clickPar">
                      <p:stCondLst>
                        <p:cond delay="indefinite"/>
                      </p:stCondLst>
                      <p:childTnLst>
                        <p:par>
                          <p:cTn id="2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1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2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3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 nodeType="clickPar">
                      <p:stCondLst>
                        <p:cond delay="indefinite"/>
                      </p:stCondLst>
                      <p:childTnLst>
                        <p:par>
                          <p:cTn id="2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8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9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0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7" grpId="0" animBg="1"/>
      <p:bldP spid="20488" grpId="0"/>
      <p:bldP spid="9" grpId="0" animBg="1"/>
      <p:bldP spid="10" grpId="0" animBg="1"/>
      <p:bldP spid="11" grpId="0" animBg="1"/>
      <p:bldP spid="12" grpId="0" animBg="1"/>
      <p:bldP spid="20493" grpId="0"/>
      <p:bldP spid="20494" grpId="0"/>
      <p:bldP spid="20495" grpId="0"/>
      <p:bldP spid="20496" grpId="0"/>
      <p:bldP spid="20497" grpId="0"/>
      <p:bldP spid="18" grpId="0" animBg="1"/>
      <p:bldP spid="19" grpId="0" animBg="1"/>
      <p:bldP spid="20500" grpId="0"/>
      <p:bldP spid="21" grpId="0" animBg="1"/>
      <p:bldP spid="20502" grpId="0"/>
      <p:bldP spid="23" grpId="0" animBg="1"/>
      <p:bldP spid="24" grpId="0"/>
      <p:bldP spid="25" grpId="0" animBg="1"/>
      <p:bldP spid="26" grpId="0"/>
      <p:bldP spid="49" grpId="0"/>
      <p:bldP spid="51" grpId="0" animBg="1"/>
      <p:bldP spid="52" grpId="0"/>
    </p:bldLst>
  </p:timing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>
            <a:extLst>
              <a:ext uri="{FF2B5EF4-FFF2-40B4-BE49-F238E27FC236}">
                <a16:creationId xmlns:a16="http://schemas.microsoft.com/office/drawing/2014/main" id="{A378AA77-FE18-4DE3-B98D-EAAA0E3394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685800"/>
          </a:xfrm>
        </p:spPr>
        <p:txBody>
          <a:bodyPr/>
          <a:lstStyle/>
          <a:p>
            <a:r>
              <a:rPr lang="en-US" altLang="en-US"/>
              <a:t>Twos Complement Numbers</a:t>
            </a:r>
          </a:p>
        </p:txBody>
      </p:sp>
      <p:sp>
        <p:nvSpPr>
          <p:cNvPr id="131075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25EDD72E-A809-4D4F-87D5-A5C9B03647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62200" y="1219200"/>
            <a:ext cx="4495800" cy="5181600"/>
          </a:xfrm>
        </p:spPr>
        <p:txBody>
          <a:bodyPr>
            <a:normAutofit fontScale="47500" lnSpcReduction="20000"/>
          </a:bodyPr>
          <a:lstStyle/>
          <a:p>
            <a:pPr>
              <a:buFontTx/>
              <a:buNone/>
            </a:pPr>
            <a:r>
              <a:rPr lang="en-US" altLang="en-US" sz="2000" b="1"/>
              <a:t>Base 10</a:t>
            </a:r>
            <a:r>
              <a:rPr lang="en-US" altLang="en-US" sz="2000" b="1">
                <a:latin typeface="Courier New" panose="02070309020205020404" pitchFamily="49" charset="0"/>
              </a:rPr>
              <a:t>	A </a:t>
            </a:r>
            <a:r>
              <a:rPr lang="en-US" altLang="en-US" sz="2000" b="1"/>
              <a:t>byte of binary</a:t>
            </a:r>
            <a:endParaRPr lang="en-US" altLang="en-US" sz="2000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+127		01111111</a:t>
            </a:r>
          </a:p>
          <a:p>
            <a:pPr>
              <a:buFontTx/>
              <a:buNone/>
            </a:pPr>
            <a:endParaRPr lang="en-US" altLang="en-US" sz="2000" b="1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+4			00000100</a:t>
            </a:r>
          </a:p>
          <a:p>
            <a:pPr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+3			00000011</a:t>
            </a:r>
          </a:p>
          <a:p>
            <a:pPr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+2			00000010</a:t>
            </a:r>
          </a:p>
          <a:p>
            <a:pPr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+1			00000001</a:t>
            </a:r>
          </a:p>
          <a:p>
            <a:pPr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+0			00000000</a:t>
            </a:r>
          </a:p>
          <a:p>
            <a:pPr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-1			11111111</a:t>
            </a:r>
          </a:p>
          <a:p>
            <a:pPr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-2			11111110</a:t>
            </a:r>
          </a:p>
          <a:p>
            <a:pPr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-3			11111101</a:t>
            </a:r>
          </a:p>
          <a:p>
            <a:pPr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-4			11111100</a:t>
            </a:r>
          </a:p>
          <a:p>
            <a:pPr>
              <a:buFontTx/>
              <a:buNone/>
            </a:pPr>
            <a:endParaRPr lang="en-US" altLang="en-US" sz="2000" b="1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-128		10000000</a:t>
            </a:r>
          </a:p>
        </p:txBody>
      </p:sp>
    </p:spTree>
  </p:cSld>
  <p:clrMapOvr>
    <a:masterClrMapping/>
  </p:clrMapOvr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>
            <a:extLst>
              <a:ext uri="{FF2B5EF4-FFF2-40B4-BE49-F238E27FC236}">
                <a16:creationId xmlns:a16="http://schemas.microsoft.com/office/drawing/2014/main" id="{657B5B37-14AB-4F84-8245-E71024FFA4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685800"/>
          </a:xfrm>
        </p:spPr>
        <p:txBody>
          <a:bodyPr/>
          <a:lstStyle/>
          <a:p>
            <a:r>
              <a:rPr lang="en-US" altLang="en-US"/>
              <a:t>Adding Twos Complements</a:t>
            </a:r>
          </a:p>
        </p:txBody>
      </p:sp>
      <p:sp>
        <p:nvSpPr>
          <p:cNvPr id="132099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0389F0BA-4797-4CE2-9216-ABD0DB2292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3810000" cy="26670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b="1"/>
              <a:t>Base 10</a:t>
            </a:r>
            <a:r>
              <a:rPr lang="en-US" altLang="en-US" b="1">
                <a:latin typeface="Courier New" panose="02070309020205020404" pitchFamily="49" charset="0"/>
              </a:rPr>
              <a:t>	</a:t>
            </a:r>
            <a:r>
              <a:rPr lang="en-US" altLang="en-US" b="1"/>
              <a:t>Binary</a:t>
            </a:r>
            <a:endParaRPr lang="en-US" altLang="en-US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en-US" b="1">
                <a:latin typeface="Courier New" panose="02070309020205020404" pitchFamily="49" charset="0"/>
              </a:rPr>
              <a:t>+3		00000011</a:t>
            </a:r>
          </a:p>
          <a:p>
            <a:pPr>
              <a:buFontTx/>
              <a:buNone/>
            </a:pPr>
            <a:r>
              <a:rPr lang="en-US" altLang="en-US" b="1">
                <a:latin typeface="Courier New" panose="02070309020205020404" pitchFamily="49" charset="0"/>
              </a:rPr>
              <a:t>-2		</a:t>
            </a:r>
            <a:r>
              <a:rPr lang="en-US" altLang="en-US" b="1" u="sng">
                <a:latin typeface="Courier New" panose="02070309020205020404" pitchFamily="49" charset="0"/>
              </a:rPr>
              <a:t>11111110</a:t>
            </a:r>
            <a:endParaRPr lang="en-US" altLang="en-US" b="1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en-US" b="1">
                <a:latin typeface="Courier New" panose="02070309020205020404" pitchFamily="49" charset="0"/>
              </a:rPr>
              <a:t>+1		00000001</a:t>
            </a:r>
            <a:endParaRPr lang="en-US" altLang="en-US">
              <a:latin typeface="Courier New" panose="02070309020205020404" pitchFamily="49" charset="0"/>
            </a:endParaRPr>
          </a:p>
        </p:txBody>
      </p:sp>
      <p:sp>
        <p:nvSpPr>
          <p:cNvPr id="132100" name="Rectangle 4">
            <a:extLst>
              <a:ext uri="{FF2B5EF4-FFF2-40B4-BE49-F238E27FC236}">
                <a16:creationId xmlns:a16="http://schemas.microsoft.com/office/drawing/2014/main" id="{9F3D7A1C-78C6-4DE7-910C-36054666DA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1676400"/>
            <a:ext cx="365760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b="1">
                <a:latin typeface="Arial" panose="020B0604020202020204" pitchFamily="34" charset="0"/>
              </a:rPr>
              <a:t>Base 10</a:t>
            </a:r>
            <a:r>
              <a:rPr lang="en-US" altLang="en-US" b="1">
                <a:latin typeface="Courier New" panose="02070309020205020404" pitchFamily="49" charset="0"/>
              </a:rPr>
              <a:t>	</a:t>
            </a:r>
            <a:r>
              <a:rPr lang="en-US" altLang="en-US" b="1">
                <a:latin typeface="Arial" panose="020B0604020202020204" pitchFamily="34" charset="0"/>
              </a:rPr>
              <a:t>Binary</a:t>
            </a:r>
            <a:endParaRPr lang="en-US" altLang="en-US">
              <a:latin typeface="Courier New" panose="02070309020205020404" pitchFamily="49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en-US" altLang="en-US" b="1">
                <a:latin typeface="Courier New" panose="02070309020205020404" pitchFamily="49" charset="0"/>
              </a:rPr>
              <a:t>+2		00000010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b="1">
                <a:latin typeface="Courier New" panose="02070309020205020404" pitchFamily="49" charset="0"/>
              </a:rPr>
              <a:t>-3		</a:t>
            </a:r>
            <a:r>
              <a:rPr lang="en-US" altLang="en-US" b="1" u="sng">
                <a:latin typeface="Courier New" panose="02070309020205020404" pitchFamily="49" charset="0"/>
              </a:rPr>
              <a:t>11111101</a:t>
            </a:r>
            <a:endParaRPr lang="en-US" altLang="en-US" b="1">
              <a:latin typeface="Courier New" panose="02070309020205020404" pitchFamily="49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en-US" altLang="en-US" b="1">
                <a:latin typeface="Courier New" panose="02070309020205020404" pitchFamily="49" charset="0"/>
              </a:rPr>
              <a:t>-1		11111111</a:t>
            </a:r>
            <a:endParaRPr lang="en-US" altLang="en-US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1026">
            <a:extLst>
              <a:ext uri="{FF2B5EF4-FFF2-40B4-BE49-F238E27FC236}">
                <a16:creationId xmlns:a16="http://schemas.microsoft.com/office/drawing/2014/main" id="{21DA1248-EBE8-49A4-A327-BCEEF1D26A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8382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/>
              <a:t>Logical Operators (Bit Level)</a:t>
            </a:r>
            <a:br>
              <a:rPr lang="en-US" altLang="en-US" sz="2800"/>
            </a:br>
            <a:r>
              <a:rPr lang="en-US" altLang="en-US" sz="2800"/>
              <a:t> </a:t>
            </a:r>
            <a:r>
              <a:rPr lang="en-US" altLang="en-US" sz="2800" b="1">
                <a:latin typeface="Courier New" panose="02070309020205020404" pitchFamily="49" charset="0"/>
              </a:rPr>
              <a:t>&amp;  |  ^  ~</a:t>
            </a:r>
            <a:r>
              <a:rPr lang="en-US" altLang="en-US" b="1">
                <a:latin typeface="Courier New" panose="02070309020205020404" pitchFamily="49" charset="0"/>
              </a:rPr>
              <a:t> </a:t>
            </a:r>
          </a:p>
        </p:txBody>
      </p:sp>
      <p:sp>
        <p:nvSpPr>
          <p:cNvPr id="133123" name="Rectangle 1028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A9B3C0D7-5215-42A7-B289-495F42ED4C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438400" y="1371600"/>
            <a:ext cx="4495800" cy="609600"/>
          </a:xfrm>
          <a:noFill/>
        </p:spPr>
        <p:txBody>
          <a:bodyPr>
            <a:normAutofit fontScale="85000" lnSpcReduction="20000"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int a = 10; // 00001010 = 10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int b = 12; // 00001100 = 12</a:t>
            </a:r>
            <a:endParaRPr lang="en-US" altLang="en-US" sz="1800">
              <a:latin typeface="Courier New" panose="02070309020205020404" pitchFamily="49" charset="0"/>
            </a:endParaRPr>
          </a:p>
        </p:txBody>
      </p:sp>
      <p:sp>
        <p:nvSpPr>
          <p:cNvPr id="133124" name="Rectangle 1029">
            <a:extLst>
              <a:ext uri="{FF2B5EF4-FFF2-40B4-BE49-F238E27FC236}">
                <a16:creationId xmlns:a16="http://schemas.microsoft.com/office/drawing/2014/main" id="{6F385EA2-3F33-4744-B0FB-4B733A067C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2133600"/>
            <a:ext cx="6934200" cy="1016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2880" tIns="137160" rIns="182880" bIns="137160"/>
          <a:lstStyle>
            <a:lvl1pPr marL="342900" indent="-3429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en-US" b="1">
                <a:latin typeface="Courier New" panose="02070309020205020404" pitchFamily="49" charset="0"/>
              </a:rPr>
              <a:t>a		00000000000000000000000000001010    10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en-US" b="1">
                <a:latin typeface="Courier New" panose="02070309020205020404" pitchFamily="49" charset="0"/>
              </a:rPr>
              <a:t>b		</a:t>
            </a:r>
            <a:r>
              <a:rPr lang="en-US" altLang="en-US" b="1" u="sng">
                <a:latin typeface="Courier New" panose="02070309020205020404" pitchFamily="49" charset="0"/>
              </a:rPr>
              <a:t>00000000000000000000000000001100</a:t>
            </a:r>
            <a:r>
              <a:rPr lang="en-US" altLang="en-US" b="1">
                <a:latin typeface="Courier New" panose="02070309020205020404" pitchFamily="49" charset="0"/>
              </a:rPr>
              <a:t>    12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en-US" b="1">
                <a:latin typeface="Courier New" panose="02070309020205020404" pitchFamily="49" charset="0"/>
              </a:rPr>
              <a:t>a &amp; b	00000000000000000000000000001000     8</a:t>
            </a:r>
            <a:endParaRPr lang="en-US" altLang="en-US">
              <a:latin typeface="Courier New" panose="02070309020205020404" pitchFamily="49" charset="0"/>
            </a:endParaRPr>
          </a:p>
        </p:txBody>
      </p:sp>
      <p:sp>
        <p:nvSpPr>
          <p:cNvPr id="133125" name="Rectangle 1030">
            <a:extLst>
              <a:ext uri="{FF2B5EF4-FFF2-40B4-BE49-F238E27FC236}">
                <a16:creationId xmlns:a16="http://schemas.microsoft.com/office/drawing/2014/main" id="{83092BC3-2413-448C-B19E-1806B2C3F1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3403600"/>
            <a:ext cx="6934200" cy="1016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2880" tIns="137160" rIns="182880" bIns="137160"/>
          <a:lstStyle>
            <a:lvl1pPr marL="342900" indent="-3429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en-US" b="1">
                <a:latin typeface="Courier New" panose="02070309020205020404" pitchFamily="49" charset="0"/>
              </a:rPr>
              <a:t>a		00000000000000000000000000001010    10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en-US" b="1">
                <a:latin typeface="Courier New" panose="02070309020205020404" pitchFamily="49" charset="0"/>
              </a:rPr>
              <a:t>b		</a:t>
            </a:r>
            <a:r>
              <a:rPr lang="en-US" altLang="en-US" b="1" u="sng">
                <a:latin typeface="Courier New" panose="02070309020205020404" pitchFamily="49" charset="0"/>
              </a:rPr>
              <a:t>00000000000000000000000000001100</a:t>
            </a:r>
            <a:r>
              <a:rPr lang="en-US" altLang="en-US" b="1">
                <a:latin typeface="Courier New" panose="02070309020205020404" pitchFamily="49" charset="0"/>
              </a:rPr>
              <a:t>    12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en-US" b="1">
                <a:latin typeface="Courier New" panose="02070309020205020404" pitchFamily="49" charset="0"/>
              </a:rPr>
              <a:t>a | b	00000000000000000000000000001110    14</a:t>
            </a:r>
            <a:endParaRPr lang="en-US" altLang="en-US">
              <a:latin typeface="Courier New" panose="02070309020205020404" pitchFamily="49" charset="0"/>
            </a:endParaRPr>
          </a:p>
        </p:txBody>
      </p:sp>
      <p:sp>
        <p:nvSpPr>
          <p:cNvPr id="133126" name="Rectangle 1031">
            <a:extLst>
              <a:ext uri="{FF2B5EF4-FFF2-40B4-BE49-F238E27FC236}">
                <a16:creationId xmlns:a16="http://schemas.microsoft.com/office/drawing/2014/main" id="{B5F06765-E87C-4C52-BC4C-EA31996FEF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4622800"/>
            <a:ext cx="6934200" cy="1016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2880" tIns="137160" rIns="182880" bIns="137160"/>
          <a:lstStyle>
            <a:lvl1pPr marL="342900" indent="-3429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en-US" b="1">
                <a:latin typeface="Courier New" panose="02070309020205020404" pitchFamily="49" charset="0"/>
              </a:rPr>
              <a:t>a		00000000000000000000000000001010    10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en-US" b="1">
                <a:latin typeface="Courier New" panose="02070309020205020404" pitchFamily="49" charset="0"/>
              </a:rPr>
              <a:t>b		</a:t>
            </a:r>
            <a:r>
              <a:rPr lang="en-US" altLang="en-US" b="1" u="sng">
                <a:latin typeface="Courier New" panose="02070309020205020404" pitchFamily="49" charset="0"/>
              </a:rPr>
              <a:t>00000000000000000000000000001100</a:t>
            </a:r>
            <a:r>
              <a:rPr lang="en-US" altLang="en-US" b="1">
                <a:latin typeface="Courier New" panose="02070309020205020404" pitchFamily="49" charset="0"/>
              </a:rPr>
              <a:t>    12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en-US" b="1">
                <a:latin typeface="Courier New" panose="02070309020205020404" pitchFamily="49" charset="0"/>
              </a:rPr>
              <a:t>a ^ b	00000000000000000000000000000110     6</a:t>
            </a:r>
            <a:endParaRPr lang="en-US" altLang="en-US">
              <a:latin typeface="Courier New" panose="02070309020205020404" pitchFamily="49" charset="0"/>
            </a:endParaRPr>
          </a:p>
        </p:txBody>
      </p:sp>
      <p:sp>
        <p:nvSpPr>
          <p:cNvPr id="133127" name="Rectangle 1032">
            <a:extLst>
              <a:ext uri="{FF2B5EF4-FFF2-40B4-BE49-F238E27FC236}">
                <a16:creationId xmlns:a16="http://schemas.microsoft.com/office/drawing/2014/main" id="{9A4128D8-7C6E-49D9-A989-C594CC440B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5867400"/>
            <a:ext cx="69342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2880" tIns="137160" rIns="182880" bIns="137160"/>
          <a:lstStyle>
            <a:lvl1pPr marL="342900" indent="-3429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en-US" b="1">
                <a:latin typeface="Courier New" panose="02070309020205020404" pitchFamily="49" charset="0"/>
              </a:rPr>
              <a:t> a		</a:t>
            </a:r>
            <a:r>
              <a:rPr lang="en-US" altLang="en-US" b="1" u="sng">
                <a:latin typeface="Courier New" panose="02070309020205020404" pitchFamily="49" charset="0"/>
              </a:rPr>
              <a:t>00000000000000000000000000001010</a:t>
            </a:r>
            <a:r>
              <a:rPr lang="en-US" altLang="en-US" b="1">
                <a:latin typeface="Courier New" panose="02070309020205020404" pitchFamily="49" charset="0"/>
              </a:rPr>
              <a:t>    10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en-US" b="1">
                <a:latin typeface="Courier New" panose="02070309020205020404" pitchFamily="49" charset="0"/>
              </a:rPr>
              <a:t>~a		11111111111111111111111111110101   -11</a:t>
            </a:r>
            <a:endParaRPr lang="en-US" altLang="en-US">
              <a:latin typeface="Courier New" panose="02070309020205020404" pitchFamily="49" charset="0"/>
            </a:endParaRPr>
          </a:p>
        </p:txBody>
      </p:sp>
      <p:sp>
        <p:nvSpPr>
          <p:cNvPr id="133128" name="Text Box 1034">
            <a:extLst>
              <a:ext uri="{FF2B5EF4-FFF2-40B4-BE49-F238E27FC236}">
                <a16:creationId xmlns:a16="http://schemas.microsoft.com/office/drawing/2014/main" id="{A6BB15B6-8D0F-47E7-8F74-7DEF949AA3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286000"/>
            <a:ext cx="679450" cy="750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en-US" sz="3600" b="1">
                <a:latin typeface="Courier New" panose="02070309020205020404" pitchFamily="49" charset="0"/>
              </a:rPr>
              <a:t>&amp;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b="1">
                <a:latin typeface="Arial" panose="020B0604020202020204" pitchFamily="34" charset="0"/>
              </a:rPr>
              <a:t>AND</a:t>
            </a:r>
            <a:endParaRPr lang="en-US" altLang="en-US" sz="3600" b="1">
              <a:latin typeface="Courier New" panose="02070309020205020404" pitchFamily="49" charset="0"/>
            </a:endParaRPr>
          </a:p>
        </p:txBody>
      </p:sp>
      <p:sp>
        <p:nvSpPr>
          <p:cNvPr id="133129" name="Text Box 1038">
            <a:extLst>
              <a:ext uri="{FF2B5EF4-FFF2-40B4-BE49-F238E27FC236}">
                <a16:creationId xmlns:a16="http://schemas.microsoft.com/office/drawing/2014/main" id="{FD3908B4-9953-40EB-AD83-B00C32F58B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3516313"/>
            <a:ext cx="527050" cy="75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en-US" sz="3600" b="1">
                <a:latin typeface="Courier New" panose="02070309020205020404" pitchFamily="49" charset="0"/>
              </a:rPr>
              <a:t>|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b="1">
                <a:latin typeface="Arial" panose="020B0604020202020204" pitchFamily="34" charset="0"/>
              </a:rPr>
              <a:t>OR</a:t>
            </a:r>
            <a:endParaRPr lang="en-US" altLang="en-US" sz="3600" b="1">
              <a:latin typeface="Courier New" panose="02070309020205020404" pitchFamily="49" charset="0"/>
            </a:endParaRPr>
          </a:p>
        </p:txBody>
      </p:sp>
      <p:sp>
        <p:nvSpPr>
          <p:cNvPr id="133130" name="Text Box 1039">
            <a:extLst>
              <a:ext uri="{FF2B5EF4-FFF2-40B4-BE49-F238E27FC236}">
                <a16:creationId xmlns:a16="http://schemas.microsoft.com/office/drawing/2014/main" id="{BCCA3655-301F-408B-A77F-0821077178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9900" y="4746625"/>
            <a:ext cx="679450" cy="750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en-US" sz="3600" b="1">
                <a:latin typeface="Courier New" panose="02070309020205020404" pitchFamily="49" charset="0"/>
              </a:rPr>
              <a:t>^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b="1">
                <a:latin typeface="Arial" panose="020B0604020202020204" pitchFamily="34" charset="0"/>
              </a:rPr>
              <a:t>XOR</a:t>
            </a:r>
            <a:endParaRPr lang="en-US" altLang="en-US" sz="3600" b="1">
              <a:latin typeface="Courier New" panose="02070309020205020404" pitchFamily="49" charset="0"/>
            </a:endParaRPr>
          </a:p>
        </p:txBody>
      </p:sp>
      <p:sp>
        <p:nvSpPr>
          <p:cNvPr id="133131" name="Text Box 1040">
            <a:extLst>
              <a:ext uri="{FF2B5EF4-FFF2-40B4-BE49-F238E27FC236}">
                <a16:creationId xmlns:a16="http://schemas.microsoft.com/office/drawing/2014/main" id="{21CD3F6D-B802-45CD-81FB-83122EE949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600" y="5867400"/>
            <a:ext cx="666750" cy="750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en-US" sz="3600" b="1">
                <a:latin typeface="Courier New" panose="02070309020205020404" pitchFamily="49" charset="0"/>
              </a:rPr>
              <a:t>~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b="1">
                <a:latin typeface="Arial" panose="020B0604020202020204" pitchFamily="34" charset="0"/>
              </a:rPr>
              <a:t>NOT</a:t>
            </a:r>
            <a:endParaRPr lang="en-US" altLang="en-US" sz="3600" b="1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31" name="Rectangle 15">
            <a:extLst>
              <a:ext uri="{FF2B5EF4-FFF2-40B4-BE49-F238E27FC236}">
                <a16:creationId xmlns:a16="http://schemas.microsoft.com/office/drawing/2014/main" id="{3AFADB03-9FF9-4858-A40F-9B5F9CE6CB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3048000"/>
            <a:ext cx="6096000" cy="30480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0429" name="Rectangle 13">
            <a:extLst>
              <a:ext uri="{FF2B5EF4-FFF2-40B4-BE49-F238E27FC236}">
                <a16:creationId xmlns:a16="http://schemas.microsoft.com/office/drawing/2014/main" id="{9105C9D7-0B4C-4E33-AA34-0721BB3775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2438400"/>
            <a:ext cx="6096000" cy="30480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4148" name="Rectangle 4">
            <a:extLst>
              <a:ext uri="{FF2B5EF4-FFF2-40B4-BE49-F238E27FC236}">
                <a16:creationId xmlns:a16="http://schemas.microsoft.com/office/drawing/2014/main" id="{BDC82C7E-A808-4F1E-90C7-F80A5A3E4B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533400"/>
          </a:xfrm>
        </p:spPr>
        <p:txBody>
          <a:bodyPr/>
          <a:lstStyle/>
          <a:p>
            <a:r>
              <a:rPr lang="en-US" altLang="en-US" sz="2800"/>
              <a:t>Logical (bit) Operator Examples</a:t>
            </a:r>
          </a:p>
        </p:txBody>
      </p:sp>
      <p:sp>
        <p:nvSpPr>
          <p:cNvPr id="60421" name="AutoShape 5">
            <a:extLst>
              <a:ext uri="{FF2B5EF4-FFF2-40B4-BE49-F238E27FC236}">
                <a16:creationId xmlns:a16="http://schemas.microsoft.com/office/drawing/2014/main" id="{58DCAC94-D5A4-464C-B60D-2F480B121F0B}"/>
              </a:ext>
            </a:extLst>
          </p:cNvPr>
          <p:cNvSpPr>
            <a:spLocks noChangeArrowheads="1"/>
          </p:cNvSpPr>
          <p:nvPr/>
        </p:nvSpPr>
        <p:spPr bwMode="auto">
          <a:xfrm rot="1935010">
            <a:off x="3276600" y="4495800"/>
            <a:ext cx="2209800" cy="762000"/>
          </a:xfrm>
          <a:prstGeom prst="rightArrow">
            <a:avLst>
              <a:gd name="adj1" fmla="val 49370"/>
              <a:gd name="adj2" fmla="val 47769"/>
            </a:avLst>
          </a:prstGeom>
          <a:gradFill rotWithShape="0">
            <a:gsLst>
              <a:gs pos="0">
                <a:schemeClr val="accent2">
                  <a:gamma/>
                  <a:tint val="0"/>
                  <a:invGamma/>
                </a:schemeClr>
              </a:gs>
              <a:gs pos="100000">
                <a:schemeClr val="accent2"/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0423" name="Rectangle 7">
            <a:extLst>
              <a:ext uri="{FF2B5EF4-FFF2-40B4-BE49-F238E27FC236}">
                <a16:creationId xmlns:a16="http://schemas.microsoft.com/office/drawing/2014/main" id="{6E086F38-9C19-4A85-B3B8-EB1396FF66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1447800"/>
            <a:ext cx="6096000" cy="76200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0424" name="Rectangle 8">
            <a:extLst>
              <a:ext uri="{FF2B5EF4-FFF2-40B4-BE49-F238E27FC236}">
                <a16:creationId xmlns:a16="http://schemas.microsoft.com/office/drawing/2014/main" id="{97ADD1D2-51A9-43BA-9822-199696B88D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2209800"/>
            <a:ext cx="6096000" cy="30480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0425" name="Rectangle 9">
            <a:extLst>
              <a:ext uri="{FF2B5EF4-FFF2-40B4-BE49-F238E27FC236}">
                <a16:creationId xmlns:a16="http://schemas.microsoft.com/office/drawing/2014/main" id="{64E745F6-8EC8-4B4D-97E9-CA71BD0CD2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2743200"/>
            <a:ext cx="6096000" cy="30480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0426" name="Rectangle 10">
            <a:extLst>
              <a:ext uri="{FF2B5EF4-FFF2-40B4-BE49-F238E27FC236}">
                <a16:creationId xmlns:a16="http://schemas.microsoft.com/office/drawing/2014/main" id="{BED5B7F3-CDC4-45AB-93CD-54C09F812B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3352800"/>
            <a:ext cx="6096000" cy="114300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4154" name="Rectangle 11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26931D1D-FC28-4421-92E4-7B8F136CED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838200"/>
            <a:ext cx="6248400" cy="4419600"/>
          </a:xfrm>
        </p:spPr>
        <p:txBody>
          <a:bodyPr>
            <a:normAutofit fontScale="47500" lnSpcReduction="20000"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public class Example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	public static void main(String[] args)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		int a = 10;     // 00001010 = 10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		int b = 12;     // 00001100 = 12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		int and, or, xor, na;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		and = a &amp; b;     // 00001000 = 8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		or  = a | b;     // 00001110 = 14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		xor = a ^ b;     // 00000110 = 6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		na  = ~a;        // 11110101 = -11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		System.out.println("and " + and);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		System.out.println("or " + or);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		System.out.println("xor " + xor);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		System.out.println("na " + na);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	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}</a:t>
            </a:r>
            <a:endParaRPr lang="en-US" altLang="en-US" sz="1800">
              <a:latin typeface="Courier New" panose="02070309020205020404" pitchFamily="49" charset="0"/>
            </a:endParaRPr>
          </a:p>
        </p:txBody>
      </p:sp>
      <p:sp>
        <p:nvSpPr>
          <p:cNvPr id="60428" name="Rectangle 12">
            <a:extLst>
              <a:ext uri="{FF2B5EF4-FFF2-40B4-BE49-F238E27FC236}">
                <a16:creationId xmlns:a16="http://schemas.microsoft.com/office/drawing/2014/main" id="{9C248691-C5CC-4638-8422-A2C41616B7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4953000"/>
            <a:ext cx="3352800" cy="1600200"/>
          </a:xfrm>
          <a:prstGeom prst="rect">
            <a:avLst/>
          </a:prstGeom>
          <a:gradFill rotWithShape="0">
            <a:gsLst>
              <a:gs pos="0">
                <a:schemeClr val="hlink">
                  <a:gamma/>
                  <a:tint val="29804"/>
                  <a:invGamma/>
                </a:schemeClr>
              </a:gs>
              <a:gs pos="100000">
                <a:schemeClr val="hlink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>
              <a:lnSpc>
                <a:spcPct val="90000"/>
              </a:lnSpc>
              <a:defRPr/>
            </a:pPr>
            <a:r>
              <a:rPr lang="en-US" b="1">
                <a:latin typeface="Courier New" pitchFamily="49" charset="0"/>
              </a:rPr>
              <a:t> &gt; java Example</a:t>
            </a:r>
          </a:p>
          <a:p>
            <a:pPr>
              <a:lnSpc>
                <a:spcPct val="90000"/>
              </a:lnSpc>
              <a:defRPr/>
            </a:pPr>
            <a:r>
              <a:rPr lang="en-US" b="1">
                <a:latin typeface="Courier New" pitchFamily="49" charset="0"/>
              </a:rPr>
              <a:t> and 8</a:t>
            </a:r>
          </a:p>
          <a:p>
            <a:pPr>
              <a:lnSpc>
                <a:spcPct val="90000"/>
              </a:lnSpc>
              <a:defRPr/>
            </a:pPr>
            <a:r>
              <a:rPr lang="en-US" b="1">
                <a:latin typeface="Courier New" pitchFamily="49" charset="0"/>
              </a:rPr>
              <a:t> or 14</a:t>
            </a:r>
          </a:p>
          <a:p>
            <a:pPr>
              <a:lnSpc>
                <a:spcPct val="90000"/>
              </a:lnSpc>
              <a:defRPr/>
            </a:pPr>
            <a:r>
              <a:rPr lang="en-US" b="1">
                <a:latin typeface="Courier New" pitchFamily="49" charset="0"/>
              </a:rPr>
              <a:t> xor 6</a:t>
            </a:r>
          </a:p>
          <a:p>
            <a:pPr>
              <a:lnSpc>
                <a:spcPct val="90000"/>
              </a:lnSpc>
              <a:defRPr/>
            </a:pPr>
            <a:r>
              <a:rPr lang="en-US" b="1">
                <a:latin typeface="Courier New" pitchFamily="49" charset="0"/>
              </a:rPr>
              <a:t> na -11</a:t>
            </a:r>
          </a:p>
          <a:p>
            <a:pPr>
              <a:lnSpc>
                <a:spcPct val="90000"/>
              </a:lnSpc>
              <a:defRPr/>
            </a:pPr>
            <a:r>
              <a:rPr lang="en-US" b="1">
                <a:latin typeface="Courier New" pitchFamily="49" charset="0"/>
              </a:rPr>
              <a:t> &gt;</a:t>
            </a:r>
            <a:endParaRPr lang="en-US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0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0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0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0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0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0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04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9"/>
                                            </p:cond>
                                          </p:stCondLst>
                                        </p:cTn>
                                        <p:tgtEl>
                                          <p:spTgt spid="60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31" grpId="0" animBg="1"/>
      <p:bldP spid="60429" grpId="0" animBg="1"/>
      <p:bldP spid="60421" grpId="0" animBg="1"/>
      <p:bldP spid="60423" grpId="0" animBg="1"/>
      <p:bldP spid="60424" grpId="0" animBg="1"/>
      <p:bldP spid="60425" grpId="0" animBg="1"/>
      <p:bldP spid="60426" grpId="0" animBg="1"/>
      <p:bldP spid="60428" grpId="0" animBg="1" autoUpdateAnimBg="0"/>
    </p:bldLst>
  </p:timing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>
            <a:extLst>
              <a:ext uri="{FF2B5EF4-FFF2-40B4-BE49-F238E27FC236}">
                <a16:creationId xmlns:a16="http://schemas.microsoft.com/office/drawing/2014/main" id="{6FDC6515-8E8B-4ABC-B66A-7EFB8F3816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8382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/>
              <a:t>Shift Operators (Bit Level)</a:t>
            </a:r>
            <a:br>
              <a:rPr lang="en-US" altLang="en-US" sz="2800"/>
            </a:br>
            <a:r>
              <a:rPr lang="en-US" altLang="en-US" sz="2800"/>
              <a:t> </a:t>
            </a:r>
            <a:r>
              <a:rPr lang="en-US" altLang="en-US" sz="2800" b="1">
                <a:latin typeface="Courier New" panose="02070309020205020404" pitchFamily="49" charset="0"/>
              </a:rPr>
              <a:t>&lt;&lt;  &gt;&gt;  &gt;&gt;&gt;</a:t>
            </a:r>
            <a:r>
              <a:rPr lang="en-US" altLang="en-US" b="1">
                <a:latin typeface="Courier New" panose="02070309020205020404" pitchFamily="49" charset="0"/>
              </a:rPr>
              <a:t> </a:t>
            </a:r>
          </a:p>
        </p:txBody>
      </p:sp>
      <p:sp>
        <p:nvSpPr>
          <p:cNvPr id="135171" name="Rectangle 3">
            <a:extLst>
              <a:ext uri="{FF2B5EF4-FFF2-40B4-BE49-F238E27FC236}">
                <a16:creationId xmlns:a16="http://schemas.microsoft.com/office/drawing/2014/main" id="{1EF664FD-F801-4852-A6BD-4DBC89E73D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2057400"/>
            <a:ext cx="617220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en-US" b="1">
                <a:latin typeface="Arial" panose="020B0604020202020204" pitchFamily="34" charset="0"/>
              </a:rPr>
              <a:t>Shift Left 	&lt;&lt;	Fill with Zeros</a:t>
            </a:r>
          </a:p>
          <a:p>
            <a:pPr eaLnBrk="1" hangingPunct="1">
              <a:spcBef>
                <a:spcPct val="20000"/>
              </a:spcBef>
              <a:buFontTx/>
              <a:buChar char="•"/>
            </a:pPr>
            <a:endParaRPr lang="en-US" altLang="en-US" b="1">
              <a:latin typeface="Arial" panose="020B0604020202020204" pitchFamily="34" charset="0"/>
            </a:endParaRPr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en-US" b="1">
                <a:latin typeface="Arial" panose="020B0604020202020204" pitchFamily="34" charset="0"/>
              </a:rPr>
              <a:t>Shift Right 	&gt;&gt;	Based on Sign</a:t>
            </a:r>
          </a:p>
          <a:p>
            <a:pPr eaLnBrk="1" hangingPunct="1">
              <a:spcBef>
                <a:spcPct val="20000"/>
              </a:spcBef>
              <a:buFontTx/>
              <a:buChar char="•"/>
            </a:pPr>
            <a:endParaRPr lang="en-US" altLang="en-US" b="1">
              <a:latin typeface="Arial" panose="020B0604020202020204" pitchFamily="34" charset="0"/>
            </a:endParaRPr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en-US" b="1">
                <a:latin typeface="Arial" panose="020B0604020202020204" pitchFamily="34" charset="0"/>
              </a:rPr>
              <a:t>Shift Right 	&gt;&gt;&gt;	Fill with Zeros</a:t>
            </a:r>
          </a:p>
        </p:txBody>
      </p:sp>
    </p:spTree>
  </p:cSld>
  <p:clrMapOvr>
    <a:masterClrMapping/>
  </p:clrMapOvr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18" name="Rectangle 14">
            <a:extLst>
              <a:ext uri="{FF2B5EF4-FFF2-40B4-BE49-F238E27FC236}">
                <a16:creationId xmlns:a16="http://schemas.microsoft.com/office/drawing/2014/main" id="{39B58305-C61B-4EF5-8400-13589D7A8E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3048000"/>
            <a:ext cx="533400" cy="60960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2719" name="Rectangle 15">
            <a:extLst>
              <a:ext uri="{FF2B5EF4-FFF2-40B4-BE49-F238E27FC236}">
                <a16:creationId xmlns:a16="http://schemas.microsoft.com/office/drawing/2014/main" id="{89229FD4-B5A3-48A9-9BE6-6095919F1B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4343400"/>
            <a:ext cx="533400" cy="60960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2720" name="Rectangle 16">
            <a:extLst>
              <a:ext uri="{FF2B5EF4-FFF2-40B4-BE49-F238E27FC236}">
                <a16:creationId xmlns:a16="http://schemas.microsoft.com/office/drawing/2014/main" id="{45418A22-AA97-4280-BFBA-23170F859A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5181600"/>
            <a:ext cx="533400" cy="60960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2717" name="Rectangle 13">
            <a:extLst>
              <a:ext uri="{FF2B5EF4-FFF2-40B4-BE49-F238E27FC236}">
                <a16:creationId xmlns:a16="http://schemas.microsoft.com/office/drawing/2014/main" id="{CC99F029-0DE9-404B-A362-90330FA92B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2209800"/>
            <a:ext cx="533400" cy="60960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6198" name="Rectangle 2">
            <a:extLst>
              <a:ext uri="{FF2B5EF4-FFF2-40B4-BE49-F238E27FC236}">
                <a16:creationId xmlns:a16="http://schemas.microsoft.com/office/drawing/2014/main" id="{351D5ABC-F9DE-487B-8E26-74FF17FD1D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8382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/>
              <a:t>Shift Operators </a:t>
            </a:r>
            <a:r>
              <a:rPr lang="en-US" altLang="en-US" sz="2800" b="1">
                <a:latin typeface="Courier New" panose="02070309020205020404" pitchFamily="49" charset="0"/>
              </a:rPr>
              <a:t>&lt;&lt;  &gt;&gt;</a:t>
            </a:r>
            <a:endParaRPr lang="en-US" altLang="en-US" b="1">
              <a:latin typeface="Courier New" panose="02070309020205020404" pitchFamily="49" charset="0"/>
            </a:endParaRPr>
          </a:p>
        </p:txBody>
      </p:sp>
      <p:sp>
        <p:nvSpPr>
          <p:cNvPr id="136199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FA266F41-D1F3-4212-8631-1EB06D4B70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438400" y="1371600"/>
            <a:ext cx="4495800" cy="609600"/>
          </a:xfrm>
          <a:noFill/>
        </p:spPr>
        <p:txBody>
          <a:bodyPr>
            <a:normAutofit fontScale="85000" lnSpcReduction="20000"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int a =  3; // ...00000011 =  3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int b = -4; // ...11111100 = -4</a:t>
            </a:r>
            <a:endParaRPr lang="en-US" altLang="en-US" sz="1800">
              <a:latin typeface="Courier New" panose="02070309020205020404" pitchFamily="49" charset="0"/>
            </a:endParaRPr>
          </a:p>
        </p:txBody>
      </p:sp>
      <p:sp>
        <p:nvSpPr>
          <p:cNvPr id="136200" name="Rectangle 4">
            <a:extLst>
              <a:ext uri="{FF2B5EF4-FFF2-40B4-BE49-F238E27FC236}">
                <a16:creationId xmlns:a16="http://schemas.microsoft.com/office/drawing/2014/main" id="{7AFF29FE-19F9-4A53-92CB-5EF75BA30B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2133600"/>
            <a:ext cx="7239000" cy="167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2880" tIns="137160" rIns="182880" bIns="137160"/>
          <a:lstStyle>
            <a:lvl1pPr marL="342900" indent="-3429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en-US" b="1">
                <a:latin typeface="Courier New" panose="02070309020205020404" pitchFamily="49" charset="0"/>
              </a:rPr>
              <a:t>a       00000000000000000000000000000011     3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en-US" b="1">
                <a:latin typeface="Courier New" panose="02070309020205020404" pitchFamily="49" charset="0"/>
              </a:rPr>
              <a:t>a &lt;&lt; 2  00000000000000000000000000001100    12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endParaRPr lang="en-US" altLang="en-US" b="1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en-US" b="1">
                <a:latin typeface="Courier New" panose="02070309020205020404" pitchFamily="49" charset="0"/>
              </a:rPr>
              <a:t>b       11111111111111111111111111111100    -4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en-US" b="1">
                <a:latin typeface="Courier New" panose="02070309020205020404" pitchFamily="49" charset="0"/>
              </a:rPr>
              <a:t>b &lt;&lt; 2  11111111111111111111111111110000   -16</a:t>
            </a:r>
            <a:endParaRPr lang="en-US" altLang="en-US">
              <a:latin typeface="Courier New" panose="02070309020205020404" pitchFamily="49" charset="0"/>
            </a:endParaRPr>
          </a:p>
        </p:txBody>
      </p:sp>
      <p:sp>
        <p:nvSpPr>
          <p:cNvPr id="136201" name="Text Box 8">
            <a:extLst>
              <a:ext uri="{FF2B5EF4-FFF2-40B4-BE49-F238E27FC236}">
                <a16:creationId xmlns:a16="http://schemas.microsoft.com/office/drawing/2014/main" id="{251B9FFE-2B36-4EEC-8820-E1546F5008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213" y="2601913"/>
            <a:ext cx="733425" cy="75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en-US" sz="3600" b="1">
                <a:latin typeface="Courier New" panose="02070309020205020404" pitchFamily="49" charset="0"/>
              </a:rPr>
              <a:t>&lt;&lt;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b="1">
                <a:latin typeface="Arial" panose="020B0604020202020204" pitchFamily="34" charset="0"/>
              </a:rPr>
              <a:t>Left</a:t>
            </a:r>
            <a:endParaRPr lang="en-US" altLang="en-US" sz="3600" b="1">
              <a:latin typeface="Courier New" panose="02070309020205020404" pitchFamily="49" charset="0"/>
            </a:endParaRPr>
          </a:p>
        </p:txBody>
      </p:sp>
      <p:sp>
        <p:nvSpPr>
          <p:cNvPr id="136202" name="Text Box 9">
            <a:extLst>
              <a:ext uri="{FF2B5EF4-FFF2-40B4-BE49-F238E27FC236}">
                <a16:creationId xmlns:a16="http://schemas.microsoft.com/office/drawing/2014/main" id="{F03435F4-F28A-45A0-9BE5-99477B794E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" y="4724400"/>
            <a:ext cx="768350" cy="750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en-US" sz="3600" b="1">
                <a:latin typeface="Courier New" panose="02070309020205020404" pitchFamily="49" charset="0"/>
              </a:rPr>
              <a:t>&gt;&gt;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b="1">
                <a:latin typeface="Arial" panose="020B0604020202020204" pitchFamily="34" charset="0"/>
              </a:rPr>
              <a:t>Right</a:t>
            </a:r>
            <a:endParaRPr lang="en-US" altLang="en-US" sz="3600" b="1">
              <a:latin typeface="Courier New" panose="02070309020205020404" pitchFamily="49" charset="0"/>
            </a:endParaRPr>
          </a:p>
        </p:txBody>
      </p:sp>
      <p:sp>
        <p:nvSpPr>
          <p:cNvPr id="136203" name="Rectangle 12">
            <a:extLst>
              <a:ext uri="{FF2B5EF4-FFF2-40B4-BE49-F238E27FC236}">
                <a16:creationId xmlns:a16="http://schemas.microsoft.com/office/drawing/2014/main" id="{4948C3D9-9BC7-4D63-9E3B-1CBAFC794B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4267200"/>
            <a:ext cx="7239000" cy="167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2880" tIns="137160" rIns="182880" bIns="137160"/>
          <a:lstStyle>
            <a:lvl1pPr marL="342900" indent="-3429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en-US" b="1">
                <a:latin typeface="Courier New" panose="02070309020205020404" pitchFamily="49" charset="0"/>
              </a:rPr>
              <a:t>a       00000000000000000000000000000011     3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en-US" b="1">
                <a:latin typeface="Courier New" panose="02070309020205020404" pitchFamily="49" charset="0"/>
              </a:rPr>
              <a:t>a &gt;&gt; 2  00000000000000000000000000000000     0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endParaRPr lang="en-US" altLang="en-US" b="1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en-US" b="1">
                <a:latin typeface="Courier New" panose="02070309020205020404" pitchFamily="49" charset="0"/>
              </a:rPr>
              <a:t>b       11111111111111111111111111111100    -4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en-US" b="1">
                <a:latin typeface="Courier New" panose="02070309020205020404" pitchFamily="49" charset="0"/>
              </a:rPr>
              <a:t>b &gt;&gt; 2  11111111111111111111111111111111    -1</a:t>
            </a:r>
            <a:endParaRPr lang="en-US" altLang="en-US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18" grpId="0" animBg="1"/>
      <p:bldP spid="72719" grpId="0" animBg="1"/>
      <p:bldP spid="72720" grpId="0" animBg="1"/>
      <p:bldP spid="72717" grpId="0" animBg="1"/>
    </p:bldLst>
  </p:timing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08" name="Rectangle 12">
            <a:extLst>
              <a:ext uri="{FF2B5EF4-FFF2-40B4-BE49-F238E27FC236}">
                <a16:creationId xmlns:a16="http://schemas.microsoft.com/office/drawing/2014/main" id="{056F4F61-9886-49D4-AA71-E52A9B025A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3048000"/>
            <a:ext cx="533400" cy="60960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2" name="Group 14">
            <a:extLst>
              <a:ext uri="{FF2B5EF4-FFF2-40B4-BE49-F238E27FC236}">
                <a16:creationId xmlns:a16="http://schemas.microsoft.com/office/drawing/2014/main" id="{9E86EDE3-4642-44F6-9EA8-DBEA129730A1}"/>
              </a:ext>
            </a:extLst>
          </p:cNvPr>
          <p:cNvGrpSpPr>
            <a:grpSpLocks/>
          </p:cNvGrpSpPr>
          <p:nvPr/>
        </p:nvGrpSpPr>
        <p:grpSpPr bwMode="auto">
          <a:xfrm>
            <a:off x="2514600" y="3886200"/>
            <a:ext cx="4419600" cy="609600"/>
            <a:chOff x="1584" y="2448"/>
            <a:chExt cx="2784" cy="384"/>
          </a:xfrm>
        </p:grpSpPr>
        <p:sp>
          <p:nvSpPr>
            <p:cNvPr id="137224" name="Rectangle 9">
              <a:extLst>
                <a:ext uri="{FF2B5EF4-FFF2-40B4-BE49-F238E27FC236}">
                  <a16:creationId xmlns:a16="http://schemas.microsoft.com/office/drawing/2014/main" id="{BD6D5FC5-04C9-4454-A90F-47DF0E562C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2448"/>
              <a:ext cx="336" cy="384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37225" name="Rectangle 13">
              <a:extLst>
                <a:ext uri="{FF2B5EF4-FFF2-40B4-BE49-F238E27FC236}">
                  <a16:creationId xmlns:a16="http://schemas.microsoft.com/office/drawing/2014/main" id="{899C99C8-D172-4674-9610-3B181998DD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2592"/>
              <a:ext cx="192" cy="192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137220" name="Rectangle 2">
            <a:extLst>
              <a:ext uri="{FF2B5EF4-FFF2-40B4-BE49-F238E27FC236}">
                <a16:creationId xmlns:a16="http://schemas.microsoft.com/office/drawing/2014/main" id="{90F9FD27-4175-4462-8F93-8D01E0168B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8382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/>
              <a:t>Shift Operator </a:t>
            </a:r>
            <a:r>
              <a:rPr lang="en-US" altLang="en-US" sz="2800" b="1">
                <a:latin typeface="Courier New" panose="02070309020205020404" pitchFamily="49" charset="0"/>
              </a:rPr>
              <a:t>&gt;&gt;&gt;</a:t>
            </a:r>
            <a:r>
              <a:rPr lang="en-US" altLang="en-US" b="1">
                <a:latin typeface="Courier New" panose="02070309020205020404" pitchFamily="49" charset="0"/>
              </a:rPr>
              <a:t> </a:t>
            </a:r>
          </a:p>
        </p:txBody>
      </p:sp>
      <p:sp>
        <p:nvSpPr>
          <p:cNvPr id="137221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1FA17298-AE14-49CF-ACD4-787CD42DE0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438400" y="1371600"/>
            <a:ext cx="4495800" cy="609600"/>
          </a:xfrm>
          <a:noFill/>
        </p:spPr>
        <p:txBody>
          <a:bodyPr>
            <a:normAutofit fontScale="85000" lnSpcReduction="20000"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int a =  3; // ...00000011 =  3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int b = -4; // ...11111100 = -4</a:t>
            </a:r>
            <a:endParaRPr lang="en-US" altLang="en-US" sz="1800">
              <a:latin typeface="Courier New" panose="02070309020205020404" pitchFamily="49" charset="0"/>
            </a:endParaRPr>
          </a:p>
        </p:txBody>
      </p:sp>
      <p:sp>
        <p:nvSpPr>
          <p:cNvPr id="137222" name="Text Box 7">
            <a:extLst>
              <a:ext uri="{FF2B5EF4-FFF2-40B4-BE49-F238E27FC236}">
                <a16:creationId xmlns:a16="http://schemas.microsoft.com/office/drawing/2014/main" id="{6A0A343C-9D26-4DDF-B333-205B0DEE40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138" y="3352800"/>
            <a:ext cx="1008062" cy="750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en-US" sz="3600" b="1">
                <a:latin typeface="Courier New" panose="02070309020205020404" pitchFamily="49" charset="0"/>
              </a:rPr>
              <a:t>&gt;&gt;&gt;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b="1">
                <a:latin typeface="Arial" panose="020B0604020202020204" pitchFamily="34" charset="0"/>
              </a:rPr>
              <a:t>Right 0</a:t>
            </a:r>
            <a:endParaRPr lang="en-US" altLang="en-US" sz="3600" b="1">
              <a:latin typeface="Courier New" panose="02070309020205020404" pitchFamily="49" charset="0"/>
            </a:endParaRPr>
          </a:p>
        </p:txBody>
      </p:sp>
      <p:sp>
        <p:nvSpPr>
          <p:cNvPr id="137223" name="Rectangle 8">
            <a:extLst>
              <a:ext uri="{FF2B5EF4-FFF2-40B4-BE49-F238E27FC236}">
                <a16:creationId xmlns:a16="http://schemas.microsoft.com/office/drawing/2014/main" id="{FAA2C354-6F63-4CB0-B8E0-537ECEC8B4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2971800"/>
            <a:ext cx="7239000" cy="167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2880" tIns="137160" rIns="182880" bIns="137160"/>
          <a:lstStyle>
            <a:lvl1pPr marL="342900" indent="-3429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en-US" b="1">
                <a:latin typeface="Courier New" panose="02070309020205020404" pitchFamily="49" charset="0"/>
              </a:rPr>
              <a:t>a       00000000000000000000000000000011     3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en-US" b="1">
                <a:latin typeface="Courier New" panose="02070309020205020404" pitchFamily="49" charset="0"/>
              </a:rPr>
              <a:t>a &gt;&gt;&gt; 2 00000000000000000000000000000000     0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endParaRPr lang="en-US" altLang="en-US" b="1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en-US" b="1">
                <a:latin typeface="Courier New" panose="02070309020205020404" pitchFamily="49" charset="0"/>
              </a:rPr>
              <a:t>b       11111111111111111111111111111100    -4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en-US" b="1">
                <a:latin typeface="Courier New" panose="02070309020205020404" pitchFamily="49" charset="0"/>
              </a:rPr>
              <a:t>b &gt;&gt;&gt; 2 00111111111111111111111111111111    +big</a:t>
            </a:r>
            <a:endParaRPr lang="en-US" altLang="en-US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0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908" grpId="0" animBg="1"/>
    </p:bldLst>
  </p:timing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41" name="Rectangle 13">
            <a:extLst>
              <a:ext uri="{FF2B5EF4-FFF2-40B4-BE49-F238E27FC236}">
                <a16:creationId xmlns:a16="http://schemas.microsoft.com/office/drawing/2014/main" id="{2CD5961B-8440-47B1-B2F1-3180A18B23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3581400"/>
            <a:ext cx="6096000" cy="30480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3730" name="Rectangle 2">
            <a:extLst>
              <a:ext uri="{FF2B5EF4-FFF2-40B4-BE49-F238E27FC236}">
                <a16:creationId xmlns:a16="http://schemas.microsoft.com/office/drawing/2014/main" id="{1AB637FF-60AF-444C-B32B-A568DADDFD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3048000"/>
            <a:ext cx="6096000" cy="30480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3731" name="Rectangle 3">
            <a:extLst>
              <a:ext uri="{FF2B5EF4-FFF2-40B4-BE49-F238E27FC236}">
                <a16:creationId xmlns:a16="http://schemas.microsoft.com/office/drawing/2014/main" id="{DC790607-BF64-452A-B4D5-80EEDB9379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2438400"/>
            <a:ext cx="6096000" cy="30480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8245" name="Rectangle 4">
            <a:extLst>
              <a:ext uri="{FF2B5EF4-FFF2-40B4-BE49-F238E27FC236}">
                <a16:creationId xmlns:a16="http://schemas.microsoft.com/office/drawing/2014/main" id="{99F81142-82B2-45B7-A98F-85D9B3C1C2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533400"/>
          </a:xfrm>
        </p:spPr>
        <p:txBody>
          <a:bodyPr/>
          <a:lstStyle/>
          <a:p>
            <a:r>
              <a:rPr lang="en-US" altLang="en-US"/>
              <a:t>Shift Operator Examples</a:t>
            </a:r>
          </a:p>
        </p:txBody>
      </p:sp>
      <p:sp>
        <p:nvSpPr>
          <p:cNvPr id="73733" name="AutoShape 5">
            <a:extLst>
              <a:ext uri="{FF2B5EF4-FFF2-40B4-BE49-F238E27FC236}">
                <a16:creationId xmlns:a16="http://schemas.microsoft.com/office/drawing/2014/main" id="{417EE18B-0F6E-4779-BFFB-28E3486A9EB6}"/>
              </a:ext>
            </a:extLst>
          </p:cNvPr>
          <p:cNvSpPr>
            <a:spLocks noChangeArrowheads="1"/>
          </p:cNvSpPr>
          <p:nvPr/>
        </p:nvSpPr>
        <p:spPr bwMode="auto">
          <a:xfrm rot="1935010">
            <a:off x="3276600" y="4495800"/>
            <a:ext cx="2209800" cy="762000"/>
          </a:xfrm>
          <a:prstGeom prst="rightArrow">
            <a:avLst>
              <a:gd name="adj1" fmla="val 49370"/>
              <a:gd name="adj2" fmla="val 47769"/>
            </a:avLst>
          </a:prstGeom>
          <a:gradFill rotWithShape="0">
            <a:gsLst>
              <a:gs pos="0">
                <a:schemeClr val="accent2">
                  <a:gamma/>
                  <a:tint val="0"/>
                  <a:invGamma/>
                </a:schemeClr>
              </a:gs>
              <a:gs pos="100000">
                <a:schemeClr val="accent2"/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3734" name="Rectangle 6">
            <a:extLst>
              <a:ext uri="{FF2B5EF4-FFF2-40B4-BE49-F238E27FC236}">
                <a16:creationId xmlns:a16="http://schemas.microsoft.com/office/drawing/2014/main" id="{C7B19EAC-99F4-4271-91F7-2CC907888F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1447800"/>
            <a:ext cx="6096000" cy="45720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3735" name="Rectangle 7">
            <a:extLst>
              <a:ext uri="{FF2B5EF4-FFF2-40B4-BE49-F238E27FC236}">
                <a16:creationId xmlns:a16="http://schemas.microsoft.com/office/drawing/2014/main" id="{6B213AA4-2453-4844-AADC-805E8CB9C0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2209800"/>
            <a:ext cx="6096000" cy="30480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3736" name="Rectangle 8">
            <a:extLst>
              <a:ext uri="{FF2B5EF4-FFF2-40B4-BE49-F238E27FC236}">
                <a16:creationId xmlns:a16="http://schemas.microsoft.com/office/drawing/2014/main" id="{DBEAE654-02CF-426D-8645-BF9D4F72D9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2743200"/>
            <a:ext cx="6096000" cy="30480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3737" name="Rectangle 9">
            <a:extLst>
              <a:ext uri="{FF2B5EF4-FFF2-40B4-BE49-F238E27FC236}">
                <a16:creationId xmlns:a16="http://schemas.microsoft.com/office/drawing/2014/main" id="{81F49766-9E29-4C56-8292-257A3CD5D7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3352800"/>
            <a:ext cx="6096000" cy="22860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8251" name="Rectangle 10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9F653857-6B44-422C-BDFE-383A5237F2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838200"/>
            <a:ext cx="6705600" cy="441960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public class Example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	public static void main(String[] args)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		int a =  3;     // ...00000011 =  3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		int b = -4;     // ...11111100 = -4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1800" b="1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		System.out.println("a&lt;&lt;2 = " + (a&lt;&lt;2));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		System.out.println("b&lt;&lt;2 = " + (b&lt;&lt;2));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		System.out.println("a&gt;&gt;2 = " + (a&gt;&gt;2));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		System.out.println("b&gt;&gt;2 = " + (b&gt;&gt;2));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		System.out.println("a&gt;&gt;&gt;2 = " + (a&gt;&gt;&gt;2));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		System.out.println("b&gt;&gt;&gt;2 = " + (b&gt;&gt;&gt;2));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	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73739" name="Rectangle 11">
            <a:extLst>
              <a:ext uri="{FF2B5EF4-FFF2-40B4-BE49-F238E27FC236}">
                <a16:creationId xmlns:a16="http://schemas.microsoft.com/office/drawing/2014/main" id="{653B38B3-8170-40D3-A8C1-EFB9F8C5CC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4495800"/>
            <a:ext cx="3352800" cy="2209800"/>
          </a:xfrm>
          <a:prstGeom prst="rect">
            <a:avLst/>
          </a:prstGeom>
          <a:gradFill rotWithShape="0">
            <a:gsLst>
              <a:gs pos="0">
                <a:schemeClr val="hlink">
                  <a:gamma/>
                  <a:tint val="29804"/>
                  <a:invGamma/>
                </a:schemeClr>
              </a:gs>
              <a:gs pos="100000">
                <a:schemeClr val="hlink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>
              <a:lnSpc>
                <a:spcPct val="90000"/>
              </a:lnSpc>
              <a:defRPr/>
            </a:pPr>
            <a:r>
              <a:rPr lang="en-US" b="1">
                <a:latin typeface="Courier New" pitchFamily="49" charset="0"/>
              </a:rPr>
              <a:t> &gt; java Example</a:t>
            </a:r>
          </a:p>
          <a:p>
            <a:pPr>
              <a:defRPr/>
            </a:pPr>
            <a:r>
              <a:rPr lang="en-US" b="1">
                <a:latin typeface="Courier New" pitchFamily="49" charset="0"/>
              </a:rPr>
              <a:t> a&lt;&lt;2 = 12</a:t>
            </a:r>
          </a:p>
          <a:p>
            <a:pPr>
              <a:defRPr/>
            </a:pPr>
            <a:r>
              <a:rPr lang="en-US" b="1">
                <a:latin typeface="Courier New" pitchFamily="49" charset="0"/>
              </a:rPr>
              <a:t> b&lt;&lt;2 = -16</a:t>
            </a:r>
          </a:p>
          <a:p>
            <a:pPr>
              <a:defRPr/>
            </a:pPr>
            <a:r>
              <a:rPr lang="en-US" b="1">
                <a:latin typeface="Courier New" pitchFamily="49" charset="0"/>
              </a:rPr>
              <a:t> a&gt;&gt;2 = 0</a:t>
            </a:r>
          </a:p>
          <a:p>
            <a:pPr>
              <a:defRPr/>
            </a:pPr>
            <a:r>
              <a:rPr lang="en-US" b="1">
                <a:latin typeface="Courier New" pitchFamily="49" charset="0"/>
              </a:rPr>
              <a:t> b&gt;&gt;2 = -1</a:t>
            </a:r>
          </a:p>
          <a:p>
            <a:pPr>
              <a:defRPr/>
            </a:pPr>
            <a:r>
              <a:rPr lang="en-US" b="1">
                <a:latin typeface="Courier New" pitchFamily="49" charset="0"/>
              </a:rPr>
              <a:t> a&gt;&gt;&gt;2 = 0</a:t>
            </a:r>
          </a:p>
          <a:p>
            <a:pPr>
              <a:defRPr/>
            </a:pPr>
            <a:r>
              <a:rPr lang="en-US" b="1">
                <a:latin typeface="Courier New" pitchFamily="49" charset="0"/>
              </a:rPr>
              <a:t> b&gt;&gt;&gt;2 = 1073741823</a:t>
            </a:r>
          </a:p>
          <a:p>
            <a:pPr>
              <a:lnSpc>
                <a:spcPct val="90000"/>
              </a:lnSpc>
              <a:defRPr/>
            </a:pPr>
            <a:r>
              <a:rPr lang="en-US" b="1">
                <a:latin typeface="Courier New" pitchFamily="49" charset="0"/>
              </a:rPr>
              <a:t> 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3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3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3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3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3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3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3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373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3"/>
                                            </p:cond>
                                          </p:stCondLst>
                                        </p:cTn>
                                        <p:tgtEl>
                                          <p:spTgt spid="73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41" grpId="0" animBg="1"/>
      <p:bldP spid="73730" grpId="0" animBg="1"/>
      <p:bldP spid="73731" grpId="0" animBg="1"/>
      <p:bldP spid="73733" grpId="0" animBg="1"/>
      <p:bldP spid="73734" grpId="0" animBg="1"/>
      <p:bldP spid="73735" grpId="0" animBg="1"/>
      <p:bldP spid="73736" grpId="0" animBg="1"/>
      <p:bldP spid="73737" grpId="0" animBg="1"/>
      <p:bldP spid="73739" grpId="0" animBg="1" autoUpdateAnimBg="0"/>
    </p:bldLst>
  </p:timing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Title 1">
            <a:extLst>
              <a:ext uri="{FF2B5EF4-FFF2-40B4-BE49-F238E27FC236}">
                <a16:creationId xmlns:a16="http://schemas.microsoft.com/office/drawing/2014/main" id="{876D8561-AA1A-4D1A-953C-DB907C081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609600"/>
          </a:xfrm>
        </p:spPr>
        <p:txBody>
          <a:bodyPr/>
          <a:lstStyle/>
          <a:p>
            <a:r>
              <a:rPr lang="en-US" altLang="en-US"/>
              <a:t>The </a:t>
            </a:r>
            <a:r>
              <a:rPr lang="en-US" altLang="en-US">
                <a:solidFill>
                  <a:srgbClr val="FF0066"/>
                </a:solidFill>
              </a:rPr>
              <a:t>?(ternary)</a:t>
            </a:r>
            <a:r>
              <a:rPr lang="en-US" altLang="en-US"/>
              <a:t> Operator</a:t>
            </a:r>
          </a:p>
        </p:txBody>
      </p:sp>
      <p:sp>
        <p:nvSpPr>
          <p:cNvPr id="139267" name="Content Placeholder 2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A42A7253-B7FE-417B-B34C-26E44BA835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76400"/>
            <a:ext cx="8153400" cy="4572000"/>
          </a:xfrm>
        </p:spPr>
        <p:txBody>
          <a:bodyPr/>
          <a:lstStyle/>
          <a:p>
            <a:r>
              <a:rPr lang="en-US" altLang="en-US"/>
              <a:t>Java includes a special </a:t>
            </a:r>
            <a:r>
              <a:rPr lang="en-US" altLang="en-US">
                <a:solidFill>
                  <a:srgbClr val="00B050"/>
                </a:solidFill>
              </a:rPr>
              <a:t>ternary</a:t>
            </a:r>
            <a:r>
              <a:rPr lang="en-US" altLang="en-US"/>
              <a:t> operator that can replace certain types of </a:t>
            </a:r>
            <a:r>
              <a:rPr lang="en-US" altLang="en-US">
                <a:solidFill>
                  <a:srgbClr val="00B050"/>
                </a:solidFill>
              </a:rPr>
              <a:t>if – then -else</a:t>
            </a:r>
            <a:r>
              <a:rPr lang="en-US" altLang="en-US"/>
              <a:t> statements. This operator is ?.</a:t>
            </a:r>
          </a:p>
          <a:p>
            <a:pPr>
              <a:buFontTx/>
              <a:buNone/>
            </a:pPr>
            <a:r>
              <a:rPr lang="en-US" altLang="ja-JP">
                <a:solidFill>
                  <a:srgbClr val="C00000"/>
                </a:solidFill>
                <a:ea typeface="ＭＳ Ｐゴシック" panose="020B0600070205080204" pitchFamily="34" charset="-128"/>
              </a:rPr>
              <a:t>The syntax is:</a:t>
            </a:r>
          </a:p>
          <a:p>
            <a:r>
              <a:rPr lang="en-US" altLang="ja-JP">
                <a:solidFill>
                  <a:srgbClr val="FF0066"/>
                </a:solidFill>
                <a:ea typeface="ＭＳ Ｐゴシック" panose="020B0600070205080204" pitchFamily="34" charset="-128"/>
              </a:rPr>
              <a:t> expression1?expression2:expression3;</a:t>
            </a:r>
          </a:p>
          <a:p>
            <a:pPr>
              <a:buFontTx/>
              <a:buNone/>
            </a:pPr>
            <a:r>
              <a:rPr lang="en-US" altLang="ja-JP">
                <a:solidFill>
                  <a:srgbClr val="FF0066"/>
                </a:solidFill>
                <a:ea typeface="ＭＳ Ｐゴシック" panose="020B0600070205080204" pitchFamily="34" charset="-128"/>
              </a:rPr>
              <a:t>               </a:t>
            </a:r>
            <a:r>
              <a:rPr lang="en-US" altLang="ja-JP" sz="2400">
                <a:solidFill>
                  <a:srgbClr val="002060"/>
                </a:solidFill>
                <a:ea typeface="ＭＳ Ｐゴシック" panose="020B0600070205080204" pitchFamily="34" charset="-128"/>
              </a:rPr>
              <a:t>Hear </a:t>
            </a:r>
            <a:r>
              <a:rPr lang="en-US" altLang="ja-JP" sz="2400">
                <a:solidFill>
                  <a:srgbClr val="FF0066"/>
                </a:solidFill>
                <a:ea typeface="ＭＳ Ｐゴシック" panose="020B0600070205080204" pitchFamily="34" charset="-128"/>
              </a:rPr>
              <a:t>expression1</a:t>
            </a:r>
            <a:r>
              <a:rPr lang="en-US" altLang="ja-JP" sz="2400">
                <a:solidFill>
                  <a:srgbClr val="002060"/>
                </a:solidFill>
                <a:ea typeface="ＭＳ Ｐゴシック" panose="020B0600070205080204" pitchFamily="34" charset="-128"/>
              </a:rPr>
              <a:t> returns </a:t>
            </a:r>
            <a:r>
              <a:rPr lang="en-US" altLang="ja-JP" sz="2400">
                <a:solidFill>
                  <a:srgbClr val="FF0066"/>
                </a:solidFill>
                <a:ea typeface="ＭＳ Ｐゴシック" panose="020B0600070205080204" pitchFamily="34" charset="-128"/>
              </a:rPr>
              <a:t>boolean value</a:t>
            </a:r>
            <a:r>
              <a:rPr lang="en-US" altLang="ja-JP" sz="2400">
                <a:solidFill>
                  <a:srgbClr val="002060"/>
                </a:solidFill>
                <a:ea typeface="ＭＳ Ｐゴシック" panose="020B0600070205080204" pitchFamily="34" charset="-128"/>
              </a:rPr>
              <a:t>. </a:t>
            </a:r>
          </a:p>
          <a:p>
            <a:pPr algn="just">
              <a:buFontTx/>
              <a:buNone/>
            </a:pPr>
            <a:r>
              <a:rPr lang="en-US" altLang="ja-JP" sz="2400">
                <a:solidFill>
                  <a:srgbClr val="002060"/>
                </a:solidFill>
                <a:ea typeface="ＭＳ Ｐゴシック" panose="020B0600070205080204" pitchFamily="34" charset="-128"/>
              </a:rPr>
              <a:t>    If </a:t>
            </a:r>
            <a:r>
              <a:rPr lang="en-US" altLang="ja-JP" sz="2400">
                <a:solidFill>
                  <a:srgbClr val="00B0F0"/>
                </a:solidFill>
                <a:ea typeface="ＭＳ Ｐゴシック" panose="020B0600070205080204" pitchFamily="34" charset="-128"/>
              </a:rPr>
              <a:t>expression1</a:t>
            </a:r>
            <a:r>
              <a:rPr lang="en-US" altLang="ja-JP" sz="2400">
                <a:solidFill>
                  <a:srgbClr val="002060"/>
                </a:solidFill>
                <a:ea typeface="ＭＳ Ｐゴシック" panose="020B0600070205080204" pitchFamily="34" charset="-128"/>
              </a:rPr>
              <a:t> returns </a:t>
            </a:r>
            <a:r>
              <a:rPr lang="en-US" altLang="ja-JP" sz="2400">
                <a:solidFill>
                  <a:srgbClr val="00B050"/>
                </a:solidFill>
                <a:ea typeface="ＭＳ Ｐゴシック" panose="020B0600070205080204" pitchFamily="34" charset="-128"/>
              </a:rPr>
              <a:t>true</a:t>
            </a:r>
            <a:r>
              <a:rPr lang="en-US" altLang="ja-JP" sz="2400">
                <a:solidFill>
                  <a:srgbClr val="002060"/>
                </a:solidFill>
                <a:ea typeface="ＭＳ Ｐゴシック" panose="020B0600070205080204" pitchFamily="34" charset="-128"/>
              </a:rPr>
              <a:t> then </a:t>
            </a:r>
            <a:r>
              <a:rPr lang="en-US" altLang="ja-JP" sz="2400">
                <a:solidFill>
                  <a:srgbClr val="00B050"/>
                </a:solidFill>
                <a:ea typeface="ＭＳ Ｐゴシック" panose="020B0600070205080204" pitchFamily="34" charset="-128"/>
              </a:rPr>
              <a:t>expression2</a:t>
            </a:r>
            <a:r>
              <a:rPr lang="en-US" altLang="ja-JP" sz="2400">
                <a:solidFill>
                  <a:srgbClr val="002060"/>
                </a:solidFill>
                <a:ea typeface="ＭＳ Ｐゴシック" panose="020B0600070205080204" pitchFamily="34" charset="-128"/>
              </a:rPr>
              <a:t> is executed, if </a:t>
            </a:r>
            <a:r>
              <a:rPr lang="en-US" altLang="ja-JP" sz="2400">
                <a:solidFill>
                  <a:srgbClr val="00B0F0"/>
                </a:solidFill>
                <a:ea typeface="ＭＳ Ｐゴシック" panose="020B0600070205080204" pitchFamily="34" charset="-128"/>
              </a:rPr>
              <a:t>expression1</a:t>
            </a:r>
            <a:r>
              <a:rPr lang="en-US" altLang="ja-JP" sz="2400">
                <a:solidFill>
                  <a:srgbClr val="002060"/>
                </a:solidFill>
                <a:ea typeface="ＭＳ Ｐゴシック" panose="020B0600070205080204" pitchFamily="34" charset="-128"/>
              </a:rPr>
              <a:t> return </a:t>
            </a:r>
            <a:r>
              <a:rPr lang="en-US" altLang="ja-JP" sz="2400">
                <a:solidFill>
                  <a:srgbClr val="FF6600"/>
                </a:solidFill>
                <a:ea typeface="ＭＳ Ｐゴシック" panose="020B0600070205080204" pitchFamily="34" charset="-128"/>
              </a:rPr>
              <a:t>false</a:t>
            </a:r>
            <a:r>
              <a:rPr lang="en-US" altLang="ja-JP" sz="2400">
                <a:solidFill>
                  <a:srgbClr val="002060"/>
                </a:solidFill>
                <a:ea typeface="ＭＳ Ｐゴシック" panose="020B0600070205080204" pitchFamily="34" charset="-128"/>
              </a:rPr>
              <a:t> then </a:t>
            </a:r>
            <a:r>
              <a:rPr lang="en-US" altLang="ja-JP" sz="2400">
                <a:solidFill>
                  <a:srgbClr val="FF6600"/>
                </a:solidFill>
                <a:ea typeface="ＭＳ Ｐゴシック" panose="020B0600070205080204" pitchFamily="34" charset="-128"/>
              </a:rPr>
              <a:t>expression3</a:t>
            </a:r>
            <a:r>
              <a:rPr lang="en-US" altLang="ja-JP" sz="2400">
                <a:solidFill>
                  <a:srgbClr val="002060"/>
                </a:solidFill>
                <a:ea typeface="ＭＳ Ｐゴシック" panose="020B0600070205080204" pitchFamily="34" charset="-128"/>
              </a:rPr>
              <a:t> is exicuted.</a:t>
            </a:r>
          </a:p>
          <a:p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Title 1">
            <a:extLst>
              <a:ext uri="{FF2B5EF4-FFF2-40B4-BE49-F238E27FC236}">
                <a16:creationId xmlns:a16="http://schemas.microsoft.com/office/drawing/2014/main" id="{3FADDCAD-746D-4582-9C4D-74E6D8427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67E2EDD3-C045-4C8C-9831-01F25031149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676400"/>
          <a:ext cx="8001000" cy="46329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32325">
                <a:tc>
                  <a:txBody>
                    <a:bodyPr/>
                    <a:lstStyle/>
                    <a:p>
                      <a:endParaRPr lang="en-US" sz="1800" dirty="0"/>
                    </a:p>
                    <a:p>
                      <a:r>
                        <a:rPr lang="en-US" sz="2800" b="1" dirty="0" err="1">
                          <a:solidFill>
                            <a:srgbClr val="FF0066"/>
                          </a:solidFill>
                        </a:rPr>
                        <a:t>Int</a:t>
                      </a:r>
                      <a:r>
                        <a:rPr lang="en-US" sz="2800" b="1" dirty="0">
                          <a:solidFill>
                            <a:srgbClr val="FF0066"/>
                          </a:solidFill>
                        </a:rPr>
                        <a:t> a=10,b=20,max;</a:t>
                      </a:r>
                    </a:p>
                    <a:p>
                      <a:endParaRPr lang="en-US" sz="2800" b="1" dirty="0">
                        <a:solidFill>
                          <a:srgbClr val="FF0066"/>
                        </a:solidFill>
                      </a:endParaRPr>
                    </a:p>
                    <a:p>
                      <a:r>
                        <a:rPr lang="en-US" sz="2800" b="1" dirty="0">
                          <a:solidFill>
                            <a:srgbClr val="FF0066"/>
                          </a:solidFill>
                        </a:rPr>
                        <a:t>if (a &gt; b) </a:t>
                      </a:r>
                    </a:p>
                    <a:p>
                      <a:r>
                        <a:rPr lang="en-US" sz="2800" b="1" dirty="0">
                          <a:solidFill>
                            <a:srgbClr val="FF0066"/>
                          </a:solidFill>
                        </a:rPr>
                        <a:t>{ </a:t>
                      </a:r>
                    </a:p>
                    <a:p>
                      <a:r>
                        <a:rPr lang="en-US" sz="2800" b="1" dirty="0">
                          <a:solidFill>
                            <a:srgbClr val="FF0066"/>
                          </a:solidFill>
                        </a:rPr>
                        <a:t>max = a; </a:t>
                      </a:r>
                    </a:p>
                    <a:p>
                      <a:r>
                        <a:rPr lang="en-US" sz="2800" b="1" dirty="0">
                          <a:solidFill>
                            <a:srgbClr val="FF0066"/>
                          </a:solidFill>
                        </a:rPr>
                        <a:t>} </a:t>
                      </a:r>
                    </a:p>
                    <a:p>
                      <a:r>
                        <a:rPr lang="en-US" sz="2800" b="1" dirty="0">
                          <a:solidFill>
                            <a:srgbClr val="FF0066"/>
                          </a:solidFill>
                        </a:rPr>
                        <a:t>Else</a:t>
                      </a:r>
                    </a:p>
                    <a:p>
                      <a:r>
                        <a:rPr lang="en-US" sz="2800" b="1" dirty="0">
                          <a:solidFill>
                            <a:srgbClr val="FF0066"/>
                          </a:solidFill>
                        </a:rPr>
                        <a:t> { </a:t>
                      </a:r>
                    </a:p>
                    <a:p>
                      <a:r>
                        <a:rPr lang="en-US" sz="2800" b="1" dirty="0">
                          <a:solidFill>
                            <a:srgbClr val="FF0066"/>
                          </a:solidFill>
                        </a:rPr>
                        <a:t>max = b; </a:t>
                      </a:r>
                    </a:p>
                    <a:p>
                      <a:r>
                        <a:rPr lang="en-US" sz="2800" b="1" dirty="0">
                          <a:solidFill>
                            <a:srgbClr val="FF0066"/>
                          </a:solidFill>
                        </a:rPr>
                        <a:t>}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endParaRPr lang="pt-BR" sz="1800" b="0" i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dirty="0">
                        <a:solidFill>
                          <a:srgbClr val="FF0066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 err="1">
                          <a:solidFill>
                            <a:srgbClr val="FF0066"/>
                          </a:solidFill>
                        </a:rPr>
                        <a:t>Int</a:t>
                      </a:r>
                      <a:r>
                        <a:rPr lang="en-US" sz="2800" b="1" dirty="0">
                          <a:solidFill>
                            <a:srgbClr val="FF0066"/>
                          </a:solidFill>
                        </a:rPr>
                        <a:t> a=10,b=20,max;</a:t>
                      </a:r>
                    </a:p>
                    <a:p>
                      <a:endParaRPr lang="pt-BR" sz="2800" b="0" i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pt-BR" sz="2800" b="1" i="0" kern="1200" dirty="0">
                          <a:solidFill>
                            <a:srgbClr val="FF0066"/>
                          </a:solidFill>
                          <a:latin typeface="+mn-lt"/>
                          <a:ea typeface="+mn-ea"/>
                          <a:cs typeface="+mn-cs"/>
                        </a:rPr>
                        <a:t>max = (a &gt; b) ? a : b;</a:t>
                      </a:r>
                      <a:endParaRPr lang="en-US" sz="2800" b="1" dirty="0">
                        <a:solidFill>
                          <a:srgbClr val="FF0066"/>
                        </a:solidFill>
                      </a:endParaRPr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9C30D-4FE0-4335-ADD7-E2D4BBBB9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686800" cy="38100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en-US" sz="3200"/>
              <a:t>Java Virtual Machine….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0EF03F-7FD9-40F7-B28F-AF1C2BF3B0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33400"/>
            <a:ext cx="9144000" cy="6324600"/>
          </a:xfrm>
        </p:spPr>
        <p:txBody>
          <a:bodyPr>
            <a:normAutofit fontScale="92500"/>
          </a:bodyPr>
          <a:lstStyle/>
          <a:p>
            <a:pPr>
              <a:buFont typeface="Wingdings" pitchFamily="2" charset="2"/>
              <a:buChar char="ü"/>
              <a:defRPr/>
            </a:pPr>
            <a:r>
              <a:rPr lang="en-US" sz="2400" dirty="0"/>
              <a:t>Java complier is outside the java and it gives .class file to JVM.</a:t>
            </a:r>
          </a:p>
          <a:p>
            <a:pPr>
              <a:buFont typeface="Wingdings" pitchFamily="2" charset="2"/>
              <a:buChar char="ü"/>
              <a:defRPr/>
            </a:pPr>
            <a:r>
              <a:rPr lang="en-US" sz="2400" dirty="0"/>
              <a:t>Class loader sub-system is a part of the JVM, it perform the following function</a:t>
            </a:r>
          </a:p>
          <a:p>
            <a:pPr marL="457200" indent="-457200">
              <a:buFont typeface="+mj-lt"/>
              <a:buAutoNum type="arabicParenR"/>
              <a:defRPr/>
            </a:pPr>
            <a:r>
              <a:rPr lang="en-US" sz="2400" dirty="0"/>
              <a:t>it loads the .class file in memory.</a:t>
            </a:r>
          </a:p>
          <a:p>
            <a:pPr marL="457200" indent="-457200">
              <a:buFont typeface="+mj-lt"/>
              <a:buAutoNum type="arabicParenR"/>
              <a:defRPr/>
            </a:pPr>
            <a:r>
              <a:rPr lang="en-US" sz="2400" dirty="0"/>
              <a:t>It verify </a:t>
            </a:r>
            <a:r>
              <a:rPr lang="en-US" sz="2400" dirty="0" err="1"/>
              <a:t>bytecode</a:t>
            </a:r>
            <a:r>
              <a:rPr lang="en-US" sz="2400" dirty="0"/>
              <a:t> instructions proper or not, if it finds inconsistence, the execution rejected immediately .</a:t>
            </a:r>
          </a:p>
          <a:p>
            <a:pPr marL="457200" indent="-457200">
              <a:buFont typeface="+mj-lt"/>
              <a:buAutoNum type="arabicParenR"/>
              <a:defRPr/>
            </a:pPr>
            <a:r>
              <a:rPr lang="en-US" sz="2400" dirty="0"/>
              <a:t>If </a:t>
            </a:r>
            <a:r>
              <a:rPr lang="en-US" sz="2400" dirty="0" err="1"/>
              <a:t>bytecode</a:t>
            </a:r>
            <a:r>
              <a:rPr lang="en-US" sz="2400" dirty="0"/>
              <a:t> instruction are proper, then allocate memory to execute the program.</a:t>
            </a:r>
          </a:p>
          <a:p>
            <a:pPr marL="457200" indent="-457200">
              <a:buFont typeface="Wingdings" pitchFamily="2" charset="2"/>
              <a:buChar char="ü"/>
              <a:defRPr/>
            </a:pPr>
            <a:r>
              <a:rPr lang="en-US" sz="2400" dirty="0"/>
              <a:t>The memory is divided in to five parts and is called </a:t>
            </a:r>
            <a:r>
              <a:rPr lang="en-US" sz="2400" b="1" dirty="0"/>
              <a:t>runtime data area.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400" b="1" dirty="0"/>
              <a:t>Method Area: </a:t>
            </a:r>
            <a:endParaRPr lang="en-US" sz="2400" dirty="0"/>
          </a:p>
          <a:p>
            <a:pPr marL="457200" indent="-457200">
              <a:buFont typeface="Wingdings" pitchFamily="2" charset="2"/>
              <a:buChar char="ü"/>
              <a:defRPr/>
            </a:pPr>
            <a:r>
              <a:rPr lang="en-US" sz="2400" dirty="0"/>
              <a:t>It is the memory block and is used to store class code, code of the variables, code of the methods.</a:t>
            </a:r>
            <a:endParaRPr lang="en-US" sz="2400" b="1" dirty="0"/>
          </a:p>
          <a:p>
            <a:pPr marL="457200" indent="-457200">
              <a:buFont typeface="Arial" charset="0"/>
              <a:buNone/>
              <a:defRPr/>
            </a:pPr>
            <a:endParaRPr lang="en-US" sz="2400" b="1" dirty="0"/>
          </a:p>
          <a:p>
            <a:pPr>
              <a:buFont typeface="Wingdings" pitchFamily="2" charset="2"/>
              <a:buChar char="ü"/>
              <a:defRPr/>
            </a:pP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Title 1">
            <a:extLst>
              <a:ext uri="{FF2B5EF4-FFF2-40B4-BE49-F238E27FC236}">
                <a16:creationId xmlns:a16="http://schemas.microsoft.com/office/drawing/2014/main" id="{7B8E36A7-7DC6-4408-9681-2CE335914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141315" name="Content Placeholder 2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BF34676B-FA1D-46C1-9381-9E31D40A3B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6400"/>
            <a:ext cx="7772400" cy="4343400"/>
          </a:xfrm>
        </p:spPr>
        <p:txBody>
          <a:bodyPr/>
          <a:lstStyle/>
          <a:p>
            <a:r>
              <a:rPr lang="en-US" altLang="en-US"/>
              <a:t>The conditional operator only works for </a:t>
            </a:r>
            <a:r>
              <a:rPr lang="en-US" altLang="en-US">
                <a:solidFill>
                  <a:srgbClr val="FF0066"/>
                </a:solidFill>
              </a:rPr>
              <a:t>assigning a value </a:t>
            </a:r>
            <a:r>
              <a:rPr lang="en-US" altLang="en-US"/>
              <a:t>to a variable.</a:t>
            </a:r>
          </a:p>
          <a:p>
            <a:endParaRPr lang="en-US" alt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7C9C1B3-C93C-4F76-8206-CC8D4477E56C}"/>
              </a:ext>
            </a:extLst>
          </p:cNvPr>
          <p:cNvGraphicFramePr>
            <a:graphicFrameLocks noGrp="1"/>
          </p:cNvGraphicFramePr>
          <p:nvPr/>
        </p:nvGraphicFramePr>
        <p:xfrm>
          <a:off x="1295400" y="2895600"/>
          <a:ext cx="7162800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81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90800"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rgbClr val="FF0066"/>
                          </a:solidFill>
                        </a:rPr>
                        <a:t>if (a &gt; b) </a:t>
                      </a:r>
                    </a:p>
                    <a:p>
                      <a:r>
                        <a:rPr lang="en-US" sz="1800" b="1" dirty="0">
                          <a:solidFill>
                            <a:srgbClr val="FF0066"/>
                          </a:solidFill>
                        </a:rPr>
                        <a:t>{  </a:t>
                      </a:r>
                    </a:p>
                    <a:p>
                      <a:r>
                        <a:rPr lang="en-US" sz="1800" b="1" dirty="0" err="1">
                          <a:solidFill>
                            <a:srgbClr val="FF0066"/>
                          </a:solidFill>
                        </a:rPr>
                        <a:t>System.out.println</a:t>
                      </a:r>
                      <a:r>
                        <a:rPr lang="en-US" sz="1800" b="1" dirty="0">
                          <a:solidFill>
                            <a:srgbClr val="FF0066"/>
                          </a:solidFill>
                        </a:rPr>
                        <a:t>(a);</a:t>
                      </a:r>
                    </a:p>
                    <a:p>
                      <a:r>
                        <a:rPr lang="en-US" sz="1800" b="1" dirty="0">
                          <a:solidFill>
                            <a:srgbClr val="FF0066"/>
                          </a:solidFill>
                        </a:rPr>
                        <a:t>} </a:t>
                      </a:r>
                    </a:p>
                    <a:p>
                      <a:r>
                        <a:rPr lang="en-US" sz="1800" b="1" dirty="0">
                          <a:solidFill>
                            <a:srgbClr val="FF0066"/>
                          </a:solidFill>
                        </a:rPr>
                        <a:t>Else</a:t>
                      </a:r>
                    </a:p>
                    <a:p>
                      <a:r>
                        <a:rPr lang="en-US" sz="1800" b="1" dirty="0">
                          <a:solidFill>
                            <a:srgbClr val="FF0066"/>
                          </a:solidFill>
                        </a:rPr>
                        <a:t> { </a:t>
                      </a:r>
                    </a:p>
                    <a:p>
                      <a:r>
                        <a:rPr lang="en-US" sz="1800" b="1" dirty="0" err="1">
                          <a:solidFill>
                            <a:srgbClr val="FF0066"/>
                          </a:solidFill>
                        </a:rPr>
                        <a:t>System.out.println</a:t>
                      </a:r>
                      <a:r>
                        <a:rPr lang="en-US" sz="1800" b="1" dirty="0">
                          <a:solidFill>
                            <a:srgbClr val="FF0066"/>
                          </a:solidFill>
                        </a:rPr>
                        <a:t>(b);</a:t>
                      </a:r>
                    </a:p>
                    <a:p>
                      <a:r>
                        <a:rPr lang="en-US" sz="1800" b="1" dirty="0">
                          <a:solidFill>
                            <a:srgbClr val="FF0066"/>
                          </a:solidFill>
                        </a:rPr>
                        <a:t>}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800" b="0" i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pt-BR" sz="1800" b="1" i="0" kern="1200" dirty="0">
                          <a:solidFill>
                            <a:srgbClr val="FF0066"/>
                          </a:solidFill>
                          <a:latin typeface="+mn-lt"/>
                          <a:ea typeface="+mn-ea"/>
                          <a:cs typeface="+mn-cs"/>
                        </a:rPr>
                        <a:t>max = (a &gt; b) ? System.out.println(a) : System.out.println(b);</a:t>
                      </a:r>
                    </a:p>
                    <a:p>
                      <a:endParaRPr lang="pt-BR" sz="1800" b="1" i="0" kern="1200" dirty="0">
                        <a:solidFill>
                          <a:srgbClr val="FF006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pt-BR" sz="1800" b="1" i="0" kern="1200" dirty="0">
                          <a:solidFill>
                            <a:srgbClr val="FF0066"/>
                          </a:solidFill>
                          <a:latin typeface="+mn-lt"/>
                          <a:ea typeface="+mn-ea"/>
                          <a:cs typeface="+mn-cs"/>
                        </a:rPr>
                        <a:t>//</a:t>
                      </a:r>
                      <a:r>
                        <a:rPr lang="en-US" sz="1800" b="0" i="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This may </a:t>
                      </a:r>
                      <a:r>
                        <a:rPr lang="en-US" sz="1800" b="1" i="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not</a:t>
                      </a:r>
                      <a:r>
                        <a:rPr lang="en-US" sz="1800" b="0" i="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 be written like this</a:t>
                      </a:r>
                      <a:endParaRPr lang="pt-BR" sz="1800" b="1" i="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pt-BR" sz="1800" b="1" i="0" kern="1200" dirty="0">
                          <a:solidFill>
                            <a:srgbClr val="FF0066"/>
                          </a:solidFill>
                          <a:latin typeface="+mn-lt"/>
                          <a:ea typeface="+mn-ea"/>
                          <a:cs typeface="+mn-cs"/>
                        </a:rPr>
                        <a:t>// </a:t>
                      </a:r>
                      <a:r>
                        <a:rPr lang="pt-BR" sz="1800" b="1" i="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it will produce error</a:t>
                      </a:r>
                      <a:endParaRPr lang="en-US" sz="1800" b="1" dirty="0">
                        <a:solidFill>
                          <a:srgbClr val="C00000"/>
                        </a:solidFill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F3B49-D352-419D-BA7F-4648CCD5B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686800" cy="45720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en-US" sz="3200"/>
              <a:t>Java Virtual Machine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5516A5-31F4-4842-9784-EABCC699D4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57200"/>
            <a:ext cx="9144000" cy="6400800"/>
          </a:xfrm>
        </p:spPr>
        <p:txBody>
          <a:bodyPr>
            <a:normAutofit fontScale="92500" lnSpcReduction="20000"/>
          </a:bodyPr>
          <a:lstStyle/>
          <a:p>
            <a:pPr>
              <a:buFont typeface="Arial" charset="0"/>
              <a:buNone/>
              <a:defRPr/>
            </a:pPr>
            <a:r>
              <a:rPr lang="en-US" sz="2400" b="1" dirty="0"/>
              <a:t>2.	Heap:</a:t>
            </a:r>
          </a:p>
          <a:p>
            <a:pPr>
              <a:buFont typeface="Wingdings" pitchFamily="2" charset="2"/>
              <a:buChar char="ü"/>
              <a:defRPr/>
            </a:pPr>
            <a:r>
              <a:rPr lang="en-US" sz="2400" dirty="0"/>
              <a:t>This is area where objects are created.</a:t>
            </a:r>
          </a:p>
          <a:p>
            <a:pPr>
              <a:buFont typeface="Wingdings" pitchFamily="2" charset="2"/>
              <a:buChar char="ü"/>
              <a:defRPr/>
            </a:pPr>
            <a:r>
              <a:rPr lang="en-US" sz="2400" dirty="0"/>
              <a:t>Whenever java loads a class, a method &amp; heap area are immediately created.</a:t>
            </a:r>
          </a:p>
          <a:p>
            <a:pPr marL="457200" indent="-457200">
              <a:buFont typeface="Arial" charset="0"/>
              <a:buAutoNum type="arabicPeriod" startAt="3"/>
              <a:defRPr/>
            </a:pPr>
            <a:r>
              <a:rPr lang="en-US" sz="2400" b="1" dirty="0"/>
              <a:t>Java Stacks</a:t>
            </a:r>
          </a:p>
          <a:p>
            <a:pPr marL="457200" indent="-457200">
              <a:buFont typeface="Wingdings" pitchFamily="2" charset="2"/>
              <a:buChar char="ü"/>
              <a:defRPr/>
            </a:pPr>
            <a:r>
              <a:rPr lang="en-US" sz="2400" dirty="0"/>
              <a:t>Method code is created in method area.</a:t>
            </a:r>
          </a:p>
          <a:p>
            <a:pPr marL="457200" indent="-457200">
              <a:buFont typeface="Wingdings" pitchFamily="2" charset="2"/>
              <a:buChar char="ü"/>
              <a:defRPr/>
            </a:pPr>
            <a:r>
              <a:rPr lang="en-US" sz="2400" dirty="0"/>
              <a:t>But while running, it needs some more memory  to store results &amp; data, this memory allocated from java stacks. </a:t>
            </a:r>
          </a:p>
          <a:p>
            <a:pPr marL="457200" indent="-457200">
              <a:buFont typeface="Arial" charset="0"/>
              <a:buAutoNum type="arabicPeriod" startAt="4"/>
              <a:defRPr/>
            </a:pPr>
            <a:r>
              <a:rPr lang="en-US" sz="2400" b="1" dirty="0"/>
              <a:t>PC Registers</a:t>
            </a:r>
          </a:p>
          <a:p>
            <a:pPr marL="457200" indent="-457200">
              <a:buFont typeface="Wingdings" pitchFamily="2" charset="2"/>
              <a:buChar char="ü"/>
              <a:defRPr/>
            </a:pPr>
            <a:r>
              <a:rPr lang="en-US" sz="2400" dirty="0"/>
              <a:t>These are the registers, which contains  memory address of the method instructions.</a:t>
            </a:r>
          </a:p>
          <a:p>
            <a:pPr marL="457200" indent="-457200">
              <a:buFont typeface="Wingdings" pitchFamily="2" charset="2"/>
              <a:buChar char="ü"/>
              <a:defRPr/>
            </a:pPr>
            <a:r>
              <a:rPr lang="en-US" sz="2400" dirty="0"/>
              <a:t>If there are three methods, three PC registers will used.</a:t>
            </a:r>
          </a:p>
          <a:p>
            <a:pPr marL="457200" indent="-457200">
              <a:buFont typeface="Wingdings" pitchFamily="2" charset="2"/>
              <a:buChar char="ü"/>
              <a:defRPr/>
            </a:pPr>
            <a:r>
              <a:rPr lang="en-US" sz="2400" dirty="0"/>
              <a:t>The PC always holds address of next instruction is going to be executed.</a:t>
            </a:r>
          </a:p>
          <a:p>
            <a:pPr marL="457200" indent="-457200">
              <a:buFont typeface="Arial" charset="0"/>
              <a:buNone/>
              <a:defRPr/>
            </a:pPr>
            <a:endParaRPr lang="en-US" sz="2400" b="1" dirty="0"/>
          </a:p>
          <a:p>
            <a:pPr>
              <a:buFont typeface="Arial" charset="0"/>
              <a:buNone/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4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3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8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3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8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3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8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3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0A62F-B173-4012-9176-F2F189C89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686800" cy="38100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en-US" sz="3200"/>
              <a:t>Java Virtual Machine….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4C4B33-11B1-4BA2-81E1-2665649577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381000"/>
            <a:ext cx="9144000" cy="6477000"/>
          </a:xfrm>
        </p:spPr>
        <p:txBody>
          <a:bodyPr>
            <a:normAutofit fontScale="85000" lnSpcReduction="20000"/>
          </a:bodyPr>
          <a:lstStyle/>
          <a:p>
            <a:pPr marL="457200" indent="-457200">
              <a:buFont typeface="Arial" charset="0"/>
              <a:buAutoNum type="arabicPeriod" startAt="5"/>
              <a:defRPr/>
            </a:pPr>
            <a:r>
              <a:rPr lang="en-US" sz="2400" b="1" dirty="0"/>
              <a:t>Native Method Stacks:</a:t>
            </a:r>
          </a:p>
          <a:p>
            <a:pPr marL="457200" indent="-457200">
              <a:buFont typeface="Wingdings" pitchFamily="2" charset="2"/>
              <a:buChar char="ü"/>
              <a:defRPr/>
            </a:pPr>
            <a:r>
              <a:rPr lang="en-US" sz="2400" dirty="0"/>
              <a:t>Java methods executed on java stacks.</a:t>
            </a:r>
          </a:p>
          <a:p>
            <a:pPr marL="457200" indent="-457200">
              <a:buFont typeface="Wingdings" pitchFamily="2" charset="2"/>
              <a:buChar char="ü"/>
              <a:defRPr/>
            </a:pPr>
            <a:r>
              <a:rPr lang="en-US" sz="2400" dirty="0"/>
              <a:t>Similarly, native methods executed on native method stacks.</a:t>
            </a:r>
          </a:p>
          <a:p>
            <a:pPr marL="457200" indent="-457200">
              <a:buFont typeface="Arial" charset="0"/>
              <a:buNone/>
              <a:defRPr/>
            </a:pPr>
            <a:r>
              <a:rPr lang="en-US" sz="2400" dirty="0"/>
              <a:t>Note: The Java native method is a great way to gain and merge the power of C or C++ programming into Java. </a:t>
            </a:r>
          </a:p>
          <a:p>
            <a:pPr marL="457200" indent="-457200">
              <a:buFont typeface="Arial" charset="0"/>
              <a:buNone/>
              <a:defRPr/>
            </a:pPr>
            <a:r>
              <a:rPr lang="en-US" sz="2400" b="1" dirty="0"/>
              <a:t>Execution Engine:</a:t>
            </a:r>
          </a:p>
          <a:p>
            <a:pPr marL="457200" indent="-457200">
              <a:buFont typeface="Wingdings" pitchFamily="2" charset="2"/>
              <a:buChar char="ü"/>
              <a:defRPr/>
            </a:pPr>
            <a:r>
              <a:rPr lang="en-US" sz="2400" dirty="0"/>
              <a:t>It is a set of system programs, it translate  </a:t>
            </a:r>
            <a:r>
              <a:rPr lang="en-US" sz="2400" dirty="0" err="1"/>
              <a:t>bytecode</a:t>
            </a:r>
            <a:r>
              <a:rPr lang="en-US" sz="2400" dirty="0"/>
              <a:t> in to machine understandable instructions.</a:t>
            </a:r>
          </a:p>
          <a:p>
            <a:pPr marL="457200" indent="-457200">
              <a:buFont typeface="Wingdings" pitchFamily="2" charset="2"/>
              <a:buChar char="ü"/>
              <a:defRPr/>
            </a:pPr>
            <a:r>
              <a:rPr lang="en-US" sz="2400" dirty="0"/>
              <a:t>It is a collection of two system programs</a:t>
            </a:r>
          </a:p>
          <a:p>
            <a:pPr marL="457200" indent="-457200">
              <a:buFont typeface="+mj-lt"/>
              <a:buAutoNum type="arabicParenR"/>
              <a:defRPr/>
            </a:pPr>
            <a:r>
              <a:rPr lang="en-US" sz="2400" dirty="0"/>
              <a:t>Interpreter</a:t>
            </a:r>
          </a:p>
          <a:p>
            <a:pPr marL="457200" indent="-457200">
              <a:buFont typeface="+mj-lt"/>
              <a:buAutoNum type="arabicParenR"/>
              <a:defRPr/>
            </a:pPr>
            <a:r>
              <a:rPr lang="en-US" sz="2400" dirty="0"/>
              <a:t>JIT</a:t>
            </a:r>
          </a:p>
          <a:p>
            <a:pPr marL="457200" indent="-457200">
              <a:buFont typeface="Arial" charset="0"/>
              <a:buNone/>
              <a:defRPr/>
            </a:pPr>
            <a:r>
              <a:rPr lang="en-US" sz="2400" dirty="0"/>
              <a:t>JIT: </a:t>
            </a:r>
            <a:r>
              <a:rPr lang="en-US" sz="2400" b="1" dirty="0"/>
              <a:t>just-in-time compilation</a:t>
            </a:r>
            <a:r>
              <a:rPr lang="en-US" sz="2400" dirty="0"/>
              <a:t> (</a:t>
            </a:r>
            <a:r>
              <a:rPr lang="en-US" sz="2400" b="1" dirty="0"/>
              <a:t>JIT</a:t>
            </a:r>
            <a:r>
              <a:rPr lang="en-US" sz="2400" dirty="0"/>
              <a:t>), also known as </a:t>
            </a:r>
            <a:r>
              <a:rPr lang="en-US" sz="2400" b="1" dirty="0"/>
              <a:t>dynamic translation</a:t>
            </a:r>
            <a:r>
              <a:rPr lang="en-US" sz="2400" dirty="0"/>
              <a:t>, is a technique for improving the runtime performance of a computer program.</a:t>
            </a:r>
          </a:p>
          <a:p>
            <a:pPr marL="457200" indent="-457200">
              <a:buFont typeface="Arial" charset="0"/>
              <a:buNone/>
              <a:defRPr/>
            </a:pPr>
            <a:endParaRPr lang="en-US" sz="2400" dirty="0"/>
          </a:p>
          <a:p>
            <a:pPr>
              <a:buFont typeface="Arial" charset="0"/>
              <a:buNone/>
              <a:defRPr/>
            </a:pP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4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1304C-EB4F-4A5B-BAE8-7AF03FE0C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686800" cy="38100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en-US" sz="3200"/>
              <a:t>Java Virtual Machine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6F3958-675C-4A50-916C-FC848656C2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57200"/>
            <a:ext cx="9144000" cy="64008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en-US" sz="2400"/>
              <a:t>The just-in-time compiler comes with the virtual machine and is used optionally.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US" sz="2400"/>
              <a:t>It compiles the bytecode into platform-specific executable code that is immediately executed.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US" sz="2400"/>
              <a:t>Once the code has been (re-)compiled by the JIT compiler, it will usually run more quickly in the computer.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400" b="1"/>
              <a:t>Native Method Libraries: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US" sz="2400"/>
              <a:t>It is a collection of C/C++ header files.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400" b="1"/>
              <a:t>Native Method Interface: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US" sz="2400"/>
              <a:t>It is a system program and are used to locate native methods and connect  to JVM for execution.</a:t>
            </a:r>
          </a:p>
          <a:p>
            <a:pPr>
              <a:buFont typeface="Arial" panose="020B0604020202020204" pitchFamily="34" charset="0"/>
              <a:buNone/>
            </a:pPr>
            <a:endParaRPr lang="en-US" altLang="en-US" sz="24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3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8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3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8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EE878-DAF6-4DBA-906B-083F545DD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686800" cy="45720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en-US" sz="3200"/>
              <a:t>Structure of Java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FBD6A-D4E9-4142-9231-B9DF98746A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57200"/>
            <a:ext cx="9144000" cy="64008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en-US" sz="2400"/>
              <a:t>A java program may contain one or more sections.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US" sz="2400"/>
              <a:t>A java program sections are broadly divided into following sections</a:t>
            </a:r>
          </a:p>
          <a:p>
            <a:pPr>
              <a:buFont typeface="Arial" panose="020B0604020202020204" pitchFamily="34" charset="0"/>
              <a:buNone/>
            </a:pPr>
            <a:endParaRPr lang="en-US" altLang="en-US" sz="240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1A6FD79-22AC-43C1-9760-AF181591F4AE}"/>
              </a:ext>
            </a:extLst>
          </p:cNvPr>
          <p:cNvGraphicFramePr>
            <a:graphicFrameLocks noGrp="1"/>
          </p:cNvGraphicFramePr>
          <p:nvPr/>
        </p:nvGraphicFramePr>
        <p:xfrm>
          <a:off x="990600" y="1524000"/>
          <a:ext cx="46482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4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sz="2600" b="0" dirty="0">
                          <a:solidFill>
                            <a:schemeClr val="tx1"/>
                          </a:solidFill>
                        </a:rPr>
                        <a:t>Documentation section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sz="2600" dirty="0"/>
                        <a:t>Package section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sz="2600" dirty="0"/>
                        <a:t>Import statements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sz="2600" dirty="0"/>
                        <a:t>Interface statements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sz="2600" dirty="0"/>
                        <a:t>Class definitions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sz="2600" dirty="0"/>
                        <a:t>Main method class</a:t>
                      </a:r>
                    </a:p>
                    <a:p>
                      <a:pPr algn="just"/>
                      <a:r>
                        <a:rPr lang="en-US" sz="2600" dirty="0"/>
                        <a:t>{</a:t>
                      </a:r>
                    </a:p>
                    <a:p>
                      <a:pPr algn="just"/>
                      <a:r>
                        <a:rPr lang="en-US" sz="2600" dirty="0"/>
                        <a:t>         main method definition</a:t>
                      </a:r>
                    </a:p>
                    <a:p>
                      <a:pPr algn="just"/>
                      <a:r>
                        <a:rPr lang="en-US" sz="2600" dirty="0"/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ECE17-DF0A-4E8A-B0C5-17F1E01D0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229600" cy="45720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en-US" sz="3200"/>
              <a:t>Structure of Java Program….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22AEA4-99E9-4968-9B11-B015F07E30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57200"/>
            <a:ext cx="9144000" cy="6400800"/>
          </a:xfrm>
        </p:spPr>
        <p:txBody>
          <a:bodyPr>
            <a:normAutofit fontScale="77500" lnSpcReduction="20000"/>
          </a:bodyPr>
          <a:lstStyle/>
          <a:p>
            <a:pPr>
              <a:buFont typeface="Arial" charset="0"/>
              <a:buNone/>
              <a:defRPr/>
            </a:pPr>
            <a:r>
              <a:rPr lang="en-US" sz="2400" b="1" dirty="0"/>
              <a:t>Documentation Section:</a:t>
            </a:r>
          </a:p>
          <a:p>
            <a:pPr>
              <a:buFont typeface="Wingdings" pitchFamily="2" charset="2"/>
              <a:buChar char="ü"/>
              <a:defRPr/>
            </a:pPr>
            <a:r>
              <a:rPr lang="en-US" sz="2400" dirty="0"/>
              <a:t> the documentation section is a set of comment line for improving clarity of the program.</a:t>
            </a:r>
          </a:p>
          <a:p>
            <a:pPr>
              <a:buFont typeface="Wingdings" pitchFamily="2" charset="2"/>
              <a:buChar char="ü"/>
              <a:defRPr/>
            </a:pPr>
            <a:r>
              <a:rPr lang="en-US" sz="2400" dirty="0"/>
              <a:t>It specifies name of the author, date etc..</a:t>
            </a:r>
          </a:p>
          <a:p>
            <a:pPr>
              <a:buFont typeface="Wingdings" pitchFamily="2" charset="2"/>
              <a:buChar char="ü"/>
              <a:defRPr/>
            </a:pPr>
            <a:r>
              <a:rPr lang="en-US" sz="2400" dirty="0"/>
              <a:t>Java support three different types of comments</a:t>
            </a:r>
          </a:p>
          <a:p>
            <a:pPr marL="457200" indent="-457200">
              <a:buFont typeface="Arial" charset="0"/>
              <a:buAutoNum type="arabicPeriod"/>
              <a:defRPr/>
            </a:pPr>
            <a:r>
              <a:rPr lang="en-US" sz="2400" dirty="0"/>
              <a:t>Single line comments: it begin with // and set of characters</a:t>
            </a:r>
          </a:p>
          <a:p>
            <a:pPr marL="457200" indent="-457200">
              <a:buFont typeface="Arial" charset="0"/>
              <a:buNone/>
              <a:defRPr/>
            </a:pPr>
            <a:r>
              <a:rPr lang="en-US" sz="2400" dirty="0"/>
              <a:t>For Ex:    // welcome to Java</a:t>
            </a:r>
          </a:p>
          <a:p>
            <a:pPr marL="457200" indent="-457200">
              <a:buFont typeface="Arial" charset="0"/>
              <a:buAutoNum type="arabicPeriod" startAt="2"/>
              <a:defRPr/>
            </a:pPr>
            <a:r>
              <a:rPr lang="en-US" sz="2400" dirty="0"/>
              <a:t>Multiple Line Comments: it begins wit /*  and specify several line of text and finally end with */</a:t>
            </a:r>
          </a:p>
          <a:p>
            <a:pPr marL="457200" indent="-457200">
              <a:buFont typeface="Arial" charset="0"/>
              <a:buNone/>
              <a:defRPr/>
            </a:pPr>
            <a:r>
              <a:rPr lang="en-US" sz="2400" dirty="0"/>
              <a:t>For Ex:   /*     java is true object oriented programming language</a:t>
            </a:r>
          </a:p>
          <a:p>
            <a:pPr marL="457200" indent="-457200">
              <a:buFont typeface="Arial" charset="0"/>
              <a:buNone/>
              <a:defRPr/>
            </a:pPr>
            <a:r>
              <a:rPr lang="en-US" sz="2400" dirty="0"/>
              <a:t>			java is internet programming language */</a:t>
            </a:r>
          </a:p>
          <a:p>
            <a:pPr marL="457200" indent="-457200">
              <a:buFont typeface="Arial" charset="0"/>
              <a:buAutoNum type="arabicPeriod" startAt="3"/>
              <a:defRPr/>
            </a:pPr>
            <a:r>
              <a:rPr lang="en-US" sz="2400" dirty="0"/>
              <a:t>Document Comment: it begin with /** and specify several lines of text and finally end with */</a:t>
            </a:r>
          </a:p>
          <a:p>
            <a:pPr marL="457200" indent="-457200">
              <a:buFont typeface="Wingdings" pitchFamily="2" charset="2"/>
              <a:buChar char="ü"/>
              <a:defRPr/>
            </a:pPr>
            <a:r>
              <a:rPr lang="en-US" sz="2400" dirty="0"/>
              <a:t>This type of comments are used for generating documentation automatically. 	</a:t>
            </a:r>
          </a:p>
          <a:p>
            <a:pPr>
              <a:buFont typeface="Arial" charset="0"/>
              <a:buNone/>
              <a:defRPr/>
            </a:pP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AB891-1886-4CEE-A943-4CB5A60EA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686800" cy="38100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en-US" sz="3200"/>
              <a:t>Structure of Java Program…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4FBBC-2E69-4DD5-8CC0-C58E29679F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57200"/>
            <a:ext cx="9144000" cy="6400800"/>
          </a:xfrm>
        </p:spPr>
        <p:txBody>
          <a:bodyPr>
            <a:normAutofit fontScale="70000" lnSpcReduction="20000"/>
          </a:bodyPr>
          <a:lstStyle/>
          <a:p>
            <a:pPr marL="457200" indent="-457200">
              <a:buFont typeface="Arial" charset="0"/>
              <a:buNone/>
              <a:defRPr/>
            </a:pPr>
            <a:r>
              <a:rPr lang="en-US" sz="2400" dirty="0"/>
              <a:t>For Ex:  /* *    java is true object oriented programming language</a:t>
            </a:r>
          </a:p>
          <a:p>
            <a:pPr marL="457200" indent="-457200">
              <a:buFont typeface="Arial" charset="0"/>
              <a:buNone/>
              <a:defRPr/>
            </a:pPr>
            <a:r>
              <a:rPr lang="en-US" sz="2400" dirty="0"/>
              <a:t>			java is internet programming language */</a:t>
            </a:r>
          </a:p>
          <a:p>
            <a:pPr>
              <a:buFont typeface="Wingdings" pitchFamily="2" charset="2"/>
              <a:buChar char="ü"/>
              <a:defRPr/>
            </a:pPr>
            <a:r>
              <a:rPr lang="en-US" sz="2400" dirty="0"/>
              <a:t> the above comment is convert into HTML document by using </a:t>
            </a:r>
            <a:r>
              <a:rPr lang="en-US" sz="2400" dirty="0" err="1"/>
              <a:t>javadoc</a:t>
            </a:r>
            <a:r>
              <a:rPr lang="en-US" sz="2400" dirty="0"/>
              <a:t> tool.</a:t>
            </a:r>
          </a:p>
          <a:p>
            <a:pPr>
              <a:buFont typeface="Arial" charset="0"/>
              <a:buNone/>
              <a:defRPr/>
            </a:pPr>
            <a:r>
              <a:rPr lang="en-US" sz="2400" b="1" dirty="0"/>
              <a:t>Package Statement:</a:t>
            </a:r>
          </a:p>
          <a:p>
            <a:pPr>
              <a:buFont typeface="Wingdings" pitchFamily="2" charset="2"/>
              <a:buChar char="ü"/>
              <a:defRPr/>
            </a:pPr>
            <a:r>
              <a:rPr lang="en-US" sz="2400" dirty="0"/>
              <a:t>A package is like a folder or directory in windows.</a:t>
            </a:r>
          </a:p>
          <a:p>
            <a:pPr>
              <a:buFont typeface="Wingdings" pitchFamily="2" charset="2"/>
              <a:buChar char="ü"/>
              <a:defRPr/>
            </a:pPr>
            <a:r>
              <a:rPr lang="en-US" sz="2400" dirty="0"/>
              <a:t>In java programming package is a collection of classes &amp; interfaces.</a:t>
            </a:r>
          </a:p>
          <a:p>
            <a:pPr>
              <a:buFont typeface="Wingdings" pitchFamily="2" charset="2"/>
              <a:buChar char="ü"/>
              <a:defRPr/>
            </a:pPr>
            <a:r>
              <a:rPr lang="en-US" sz="2400" dirty="0"/>
              <a:t>Packages are broadly divided in to two categories</a:t>
            </a:r>
          </a:p>
          <a:p>
            <a:pPr marL="457200" indent="-457200">
              <a:buFont typeface="Arial" charset="0"/>
              <a:buAutoNum type="arabicPeriod"/>
              <a:defRPr/>
            </a:pPr>
            <a:r>
              <a:rPr lang="en-US" sz="2400" dirty="0"/>
              <a:t>Java API packages</a:t>
            </a:r>
          </a:p>
          <a:p>
            <a:pPr marL="457200" indent="-457200">
              <a:buFont typeface="Arial" charset="0"/>
              <a:buAutoNum type="arabicPeriod"/>
              <a:defRPr/>
            </a:pPr>
            <a:r>
              <a:rPr lang="en-US" sz="2400" dirty="0"/>
              <a:t>User Defined Package.</a:t>
            </a:r>
          </a:p>
          <a:p>
            <a:pPr marL="457200" indent="-457200">
              <a:buFont typeface="Wingdings" pitchFamily="2" charset="2"/>
              <a:buChar char="ü"/>
              <a:defRPr/>
            </a:pPr>
            <a:r>
              <a:rPr lang="en-US" sz="2400" dirty="0"/>
              <a:t>The package section are used to define our own packages.</a:t>
            </a:r>
          </a:p>
          <a:p>
            <a:pPr marL="457200" indent="-457200">
              <a:buFont typeface="Wingdings" pitchFamily="2" charset="2"/>
              <a:buChar char="ü"/>
              <a:defRPr/>
            </a:pPr>
            <a:r>
              <a:rPr lang="en-US" sz="2400" dirty="0"/>
              <a:t>The package section is optional.</a:t>
            </a:r>
          </a:p>
          <a:p>
            <a:pPr marL="457200" indent="-457200">
              <a:buFont typeface="Wingdings" pitchFamily="2" charset="2"/>
              <a:buChar char="ü"/>
              <a:defRPr/>
            </a:pPr>
            <a:r>
              <a:rPr lang="en-US" sz="2400" dirty="0"/>
              <a:t>If it present, that must be first executable statement.</a:t>
            </a:r>
          </a:p>
          <a:p>
            <a:pPr marL="457200" indent="-457200">
              <a:buFont typeface="Arial" charset="0"/>
              <a:buNone/>
              <a:defRPr/>
            </a:pPr>
            <a:r>
              <a:rPr lang="en-US" sz="2400" dirty="0"/>
              <a:t>Note: java is topmost package in the hierarchy.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545D0-F756-45B1-9857-8967B65FA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686800" cy="38100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en-US" sz="3200"/>
              <a:t>Structure of Java Program…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5B067-0356-41D3-809D-AD412F5346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57200"/>
            <a:ext cx="9144000" cy="6400800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en-US" sz="2400" b="1"/>
              <a:t>Import statement: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US" sz="2400"/>
              <a:t>The next statement after the package statement may any  be number of import statements.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US" sz="2400"/>
              <a:t>This is similar to #include in C/C++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US" sz="2400"/>
              <a:t>This is statement is also optional.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US" sz="2400"/>
              <a:t>This statement is used to utilize JSL in our programs.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400"/>
              <a:t>The general syntax of import statement is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400"/>
              <a:t>      import  java.name of the sub-package.name of the class;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400"/>
              <a:t>					or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400"/>
              <a:t>	 import  java.name of the sub-package.*;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400"/>
              <a:t>For Ex: import java.io.BufferedReader;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400"/>
              <a:t>				or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400"/>
              <a:t>	For Ex: import java.io.*;</a:t>
            </a:r>
          </a:p>
          <a:p>
            <a:pPr>
              <a:buFont typeface="Arial" panose="020B0604020202020204" pitchFamily="34" charset="0"/>
              <a:buNone/>
            </a:pPr>
            <a:endParaRPr lang="en-US" altLang="en-US" sz="2400"/>
          </a:p>
          <a:p>
            <a:pPr>
              <a:buFont typeface="Wingdings" panose="05000000000000000000" pitchFamily="2" charset="2"/>
              <a:buChar char="ü"/>
            </a:pPr>
            <a:endParaRPr lang="en-US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A9CDE-9C64-4B7B-BC8A-58E949146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6858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/>
              <a:t>History of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ED0C23-F77E-4D47-B7ED-78CCEFED54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38200"/>
            <a:ext cx="9144000" cy="6019800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buFont typeface="Wingdings" panose="05000000000000000000" pitchFamily="2" charset="2"/>
              <a:buChar char="ü"/>
            </a:pPr>
            <a:r>
              <a:rPr lang="en-US" altLang="en-US" sz="2400" b="1" dirty="0"/>
              <a:t>Java</a:t>
            </a:r>
            <a:r>
              <a:rPr lang="en-US" altLang="en-US" sz="2400" dirty="0"/>
              <a:t> is a general-purpose object oriented programming language developed by </a:t>
            </a:r>
            <a:r>
              <a:rPr lang="en-US" altLang="en-US" sz="2400" b="1" dirty="0"/>
              <a:t>sun micro systems </a:t>
            </a:r>
            <a:r>
              <a:rPr lang="en-US" altLang="en-US" sz="2400" dirty="0"/>
              <a:t>,USA  in </a:t>
            </a:r>
            <a:r>
              <a:rPr lang="en-US" altLang="en-US" sz="2400" b="1" dirty="0"/>
              <a:t>1991</a:t>
            </a:r>
            <a:r>
              <a:rPr lang="en-US" altLang="en-US" sz="2400" dirty="0"/>
              <a:t>.</a:t>
            </a:r>
          </a:p>
          <a:p>
            <a:pPr eaLnBrk="1" hangingPunct="1">
              <a:buFont typeface="Wingdings" panose="05000000000000000000" pitchFamily="2" charset="2"/>
              <a:buChar char="ü"/>
            </a:pPr>
            <a:r>
              <a:rPr lang="en-US" altLang="en-US" sz="2400" dirty="0"/>
              <a:t>Java programming language development team includes </a:t>
            </a:r>
            <a:r>
              <a:rPr lang="en-US" altLang="en-US" sz="2400" b="1" dirty="0" err="1"/>
              <a:t>james</a:t>
            </a:r>
            <a:r>
              <a:rPr lang="en-US" altLang="en-US" sz="2400" b="1" dirty="0"/>
              <a:t> gosling, </a:t>
            </a:r>
            <a:r>
              <a:rPr lang="en-US" altLang="en-US" sz="2400" b="1" dirty="0" err="1"/>
              <a:t>patrick</a:t>
            </a:r>
            <a:r>
              <a:rPr lang="en-US" altLang="en-US" sz="2400" b="1" dirty="0"/>
              <a:t> </a:t>
            </a:r>
            <a:r>
              <a:rPr lang="en-US" altLang="en-US" sz="2400" b="1" dirty="0" err="1"/>
              <a:t>naughton</a:t>
            </a:r>
            <a:r>
              <a:rPr lang="en-US" altLang="en-US" sz="2400" b="1" dirty="0"/>
              <a:t>,  </a:t>
            </a:r>
            <a:r>
              <a:rPr lang="en-US" altLang="en-US" sz="2400" b="1" dirty="0" err="1"/>
              <a:t>chris</a:t>
            </a:r>
            <a:r>
              <a:rPr lang="en-US" altLang="en-US" sz="2400" b="1" dirty="0"/>
              <a:t> </a:t>
            </a:r>
            <a:r>
              <a:rPr lang="en-US" altLang="en-US" sz="2400" b="1" dirty="0" err="1"/>
              <a:t>warth</a:t>
            </a:r>
            <a:r>
              <a:rPr lang="en-US" altLang="en-US" sz="2400" b="1" dirty="0"/>
              <a:t>, Ed frank </a:t>
            </a:r>
            <a:r>
              <a:rPr lang="en-US" altLang="en-US" sz="2400" dirty="0"/>
              <a:t>etc.</a:t>
            </a:r>
          </a:p>
          <a:p>
            <a:pPr eaLnBrk="1" hangingPunct="1">
              <a:buFont typeface="Wingdings" panose="05000000000000000000" pitchFamily="2" charset="2"/>
              <a:buChar char="ü"/>
            </a:pPr>
            <a:r>
              <a:rPr lang="en-US" altLang="en-US" sz="2400" dirty="0"/>
              <a:t>The original name of java is </a:t>
            </a:r>
            <a:r>
              <a:rPr lang="en-US" altLang="en-US" sz="2400" b="1" dirty="0"/>
              <a:t>“OAK”.</a:t>
            </a:r>
          </a:p>
          <a:p>
            <a:pPr eaLnBrk="1" hangingPunct="1">
              <a:buFont typeface="Wingdings" panose="05000000000000000000" pitchFamily="2" charset="2"/>
              <a:buChar char="ü"/>
            </a:pPr>
            <a:r>
              <a:rPr lang="en-US" altLang="en-US" sz="2400" dirty="0"/>
              <a:t>The basic idea behind for the development of java is </a:t>
            </a:r>
            <a:r>
              <a:rPr lang="en-US" altLang="en-US" sz="2400" b="1" dirty="0"/>
              <a:t>platform independent language</a:t>
            </a:r>
            <a:r>
              <a:rPr lang="en-US" altLang="en-US" sz="2400" dirty="0"/>
              <a:t> ( architecture-neutral).</a:t>
            </a:r>
          </a:p>
          <a:p>
            <a:pPr eaLnBrk="1" hangingPunct="1">
              <a:buFont typeface="Wingdings" panose="05000000000000000000" pitchFamily="2" charset="2"/>
              <a:buChar char="ü"/>
            </a:pPr>
            <a:r>
              <a:rPr lang="en-US" altLang="en-US" sz="2400" dirty="0"/>
              <a:t>To develop a s/w that could be embed in various consumer electronic devices like microwave ovens, remote controls, TVs, CD/DVD players, electronic doors </a:t>
            </a:r>
            <a:r>
              <a:rPr lang="en-US" altLang="en-US" sz="2400" dirty="0" err="1"/>
              <a:t>etc</a:t>
            </a:r>
            <a:r>
              <a:rPr lang="en-US" altLang="en-US" sz="2400" dirty="0"/>
              <a:t> (different types of CPUs are used as controllers).</a:t>
            </a:r>
          </a:p>
          <a:p>
            <a:pPr eaLnBrk="1" hangingPunct="1">
              <a:buFont typeface="Wingdings" panose="05000000000000000000" pitchFamily="2" charset="2"/>
              <a:buChar char="ü"/>
            </a:pPr>
            <a:r>
              <a:rPr lang="en-US" altLang="en-US" sz="2400" dirty="0" err="1"/>
              <a:t>Goseling</a:t>
            </a:r>
            <a:r>
              <a:rPr lang="en-US" altLang="en-US" sz="2400" dirty="0"/>
              <a:t> and team began to work on a portable, platform-independent language that could be used to produce a code would be run on a variety of CPUs under different environments.</a:t>
            </a:r>
          </a:p>
          <a:p>
            <a:pPr eaLnBrk="1" hangingPunct="1">
              <a:buFont typeface="Wingdings" panose="05000000000000000000" pitchFamily="2" charset="2"/>
              <a:buChar char="ü"/>
            </a:pPr>
            <a:r>
              <a:rPr lang="en-US" altLang="en-US" sz="2400" dirty="0"/>
              <a:t>This effort ultimately lead to the creation of </a:t>
            </a:r>
            <a:r>
              <a:rPr lang="en-US" altLang="en-US" sz="2400" b="1" dirty="0"/>
              <a:t>java </a:t>
            </a:r>
            <a:r>
              <a:rPr lang="en-US" altLang="en-US" sz="2400" dirty="0"/>
              <a:t>.</a:t>
            </a:r>
          </a:p>
          <a:p>
            <a:pPr eaLnBrk="1" hangingPunct="1">
              <a:buFont typeface="Wingdings" panose="05000000000000000000" pitchFamily="2" charset="2"/>
              <a:buChar char="ü"/>
            </a:pPr>
            <a:endParaRPr lang="en-US" altLang="en-US" sz="2400" dirty="0"/>
          </a:p>
          <a:p>
            <a:pPr eaLnBrk="1" hangingPunct="1">
              <a:buFont typeface="Wingdings" panose="05000000000000000000" pitchFamily="2" charset="2"/>
              <a:buChar char="ü"/>
            </a:pPr>
            <a:endParaRPr lang="en-US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3F548-3D10-44DA-9ECA-A15CFCEBD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686800" cy="38100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en-US" sz="3200"/>
              <a:t>Structure of Java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E3D8BB-F6A6-4080-9019-4103929728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381000"/>
            <a:ext cx="9144000" cy="6477000"/>
          </a:xfrm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en-US" altLang="en-US" sz="2400"/>
              <a:t>Difference between #include &amp; import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US" sz="2400"/>
              <a:t>#include directive makes the compiler go to the C/C++ standard library  and copy the code from the header files into the program.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US" sz="2400"/>
              <a:t>As a result, the program size increases, it wasting memory &amp; process time.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US" sz="2400"/>
              <a:t>Import statement makes the JVM go to the JSL, execute the code there and submit results to the program.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US" sz="2400"/>
              <a:t>So, no code is copied and hence no wastage of memory &amp; process time.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US" sz="2400"/>
              <a:t>Import is more efficient than #include.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400"/>
              <a:t>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A977D-9BDA-4054-ACF4-343722916A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57200"/>
            <a:ext cx="9144000" cy="6400800"/>
          </a:xfrm>
        </p:spPr>
        <p:txBody>
          <a:bodyPr>
            <a:normAutofit fontScale="70000" lnSpcReduction="20000"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en-US" sz="2400" b="1"/>
              <a:t>Interface Statement: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US" sz="2400"/>
              <a:t>Interface is like a class, but it contains literals &amp; abstract methods.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US" sz="2400"/>
              <a:t>Interface is also an optional statement.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US" sz="2400"/>
              <a:t>Interfaces are used for implementing multiple inheritance.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400" b="1"/>
              <a:t>Class Definition: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US" sz="2400"/>
              <a:t>A class is a collection of data items &amp; methods.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US" sz="2400"/>
              <a:t>A java program may contain any number of class definitions.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US" sz="2400"/>
              <a:t>This section is also optional.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US" sz="2400"/>
              <a:t>The number of classes in the program is depends on the complexity of the problem.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400" b="1"/>
              <a:t>Main method class: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US" sz="2400"/>
              <a:t>Java is pure object oriented programming language.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US" sz="2400"/>
              <a:t>We can’t write a java program with out having at least one class 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US" sz="2400"/>
              <a:t>So, it is mandatory that every java program should have at least one class in it. 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altLang="en-US" sz="240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8BA110B-0215-4878-A951-F8B6DE3ED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686800" cy="38100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en-US" sz="3200"/>
              <a:t>Structure of Java Program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380E9-EB7C-4CA8-B9C5-3C13795ABA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304800"/>
            <a:ext cx="9144000" cy="65532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en-US" sz="2400"/>
              <a:t>The general syntax of defining a class is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US" sz="2400"/>
              <a:t>Class class-name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US" sz="2400"/>
              <a:t>{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US" sz="2400"/>
              <a:t>              class body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US" sz="2400"/>
              <a:t>}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US" sz="2400"/>
              <a:t>Exactly any one of java class must be exists with main() method.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US" sz="2400"/>
              <a:t>If main() method is not written in a java program , JVM will not execute it.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US" sz="2400"/>
              <a:t>main() method is the starting point for JVM to start execution of java program.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altLang="en-US" sz="2400"/>
          </a:p>
          <a:p>
            <a:pPr>
              <a:buFont typeface="Arial" panose="020B0604020202020204" pitchFamily="34" charset="0"/>
              <a:buNone/>
            </a:pPr>
            <a:endParaRPr lang="en-US" altLang="en-US" sz="240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9B59978-40C0-487B-9F42-E968A3392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686800" cy="38100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en-US" sz="3200"/>
              <a:t>Structure of Java Program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FB5EB-7A51-4F19-897A-B67B701F3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686800" cy="30480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en-US" sz="3200"/>
              <a:t>Simple Java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CFCB98-06BD-4D97-8B7D-63C5126AC8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381000"/>
            <a:ext cx="9144000" cy="6477000"/>
          </a:xfrm>
        </p:spPr>
        <p:txBody>
          <a:bodyPr>
            <a:normAutofit fontScale="62500" lnSpcReduction="2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en-US" sz="2400"/>
              <a:t>// this is a simple java program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US" sz="2400"/>
              <a:t>class Test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US" sz="2400"/>
              <a:t>{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US" sz="2400"/>
              <a:t>    public static void main(String args[])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US" sz="2400"/>
              <a:t>    {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US" sz="2400"/>
              <a:t>         System.out.println(“Welcome to Java”);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US" sz="2400"/>
              <a:t>    }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US" sz="2400"/>
              <a:t>}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US" sz="2400"/>
              <a:t> </a:t>
            </a:r>
            <a:r>
              <a:rPr lang="en-US" altLang="en-US" sz="2400" b="1"/>
              <a:t>class  keyword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US" sz="2400"/>
              <a:t>Test is the name of class( the class name any valid identifier)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US" sz="2400" b="1"/>
              <a:t>public  keyword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US" sz="2400"/>
              <a:t>JVM is a program written by java team.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US" sz="2400"/>
              <a:t>main() method written by us in some user defined class.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US" sz="2400"/>
              <a:t>If main() is not preceded with keyword public, can’t possible to access out side of the class.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5C627-2E4A-418D-8A6E-1B8CAC4DD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686800" cy="30480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en-US" sz="3200"/>
              <a:t>Simple Java Program….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66A2E5-6B12-4727-8386-5BD6F6CD7E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57200"/>
            <a:ext cx="9144000" cy="6400800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en-US" sz="2300"/>
              <a:t>It means, JVM cannot locate main() method &amp; cannot execute the program.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US" sz="2300"/>
              <a:t>So that main() method always associate with public keyword.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300" b="1"/>
              <a:t>Static key word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US" sz="2300"/>
              <a:t>Objects are created only after calling the main() method, because it is entry of program execution.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US" sz="2300"/>
              <a:t>But for calling the main method, first of all we require an object.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US" sz="2300"/>
              <a:t>So, it is not possible to create an object before calling the main method.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US" sz="2300"/>
              <a:t>Is it possible to call main() method with out an object?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US" sz="2300"/>
              <a:t>Yes, it is possible, if it precedes with keyword static.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US" sz="2300"/>
              <a:t>   static methods can call by using class name.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US" sz="2300"/>
              <a:t>So, JVM invoke main() method by using it’s class name instead of object.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US" sz="2300"/>
              <a:t>This is the reason, java interpreter uses class name instead of file name.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US" sz="2300"/>
              <a:t>So that main() method always associate with static keyword.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36771-3472-45AF-82E2-8D032A0D7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229600" cy="30480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en-US" sz="3200"/>
              <a:t>Simple Java Program…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F7D59-5333-4A42-8FBF-9008033955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304800"/>
            <a:ext cx="9144000" cy="6553200"/>
          </a:xfrm>
        </p:spPr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en-US" sz="2400"/>
              <a:t>void keyword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US" sz="2400"/>
              <a:t>main() does not return any thing to the JVM.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400" b="1"/>
              <a:t>main(String args[])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US" sz="2400"/>
              <a:t>In a main() method there is only one parameter ,String args[] .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US" sz="2400"/>
              <a:t>args[] is a name of the parameter that is an array of the objects of data type String.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US" sz="2400"/>
              <a:t>String store sequences of characters and args will receive the command line arguments.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400"/>
              <a:t>Note: if the main() method without parameter is compiler successfully, but JVM can’t execute the program.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400" b="1"/>
              <a:t>System.out.println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US" sz="2400"/>
              <a:t>println() method is used for display data on the standard output device.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US" sz="2400"/>
              <a:t>In java a method is called only through object-name/ class-class. method().</a:t>
            </a:r>
          </a:p>
          <a:p>
            <a:pPr>
              <a:buFont typeface="Arial" panose="020B0604020202020204" pitchFamily="34" charset="0"/>
              <a:buNone/>
            </a:pPr>
            <a:endParaRPr lang="en-US" altLang="en-US" sz="2400"/>
          </a:p>
          <a:p>
            <a:pPr>
              <a:buFont typeface="Wingdings" panose="05000000000000000000" pitchFamily="2" charset="2"/>
              <a:buChar char="ü"/>
            </a:pPr>
            <a:endParaRPr lang="en-US" altLang="en-US" sz="2400" b="1"/>
          </a:p>
          <a:p>
            <a:pPr>
              <a:buFont typeface="Arial" panose="020B0604020202020204" pitchFamily="34" charset="0"/>
              <a:buNone/>
            </a:pPr>
            <a:endParaRPr lang="en-US" altLang="en-US" sz="2400"/>
          </a:p>
          <a:p>
            <a:pPr>
              <a:buFont typeface="Wingdings" panose="05000000000000000000" pitchFamily="2" charset="2"/>
              <a:buChar char="ü"/>
            </a:pPr>
            <a:endParaRPr lang="en-US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2A741-0247-4601-B3AB-39F0E4B7C0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381000"/>
            <a:ext cx="9144000" cy="6477000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en-US" sz="2400"/>
              <a:t>Println() method belongs to PrintStream class 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US" sz="2400"/>
              <a:t> but, it is not  possible to create an object to PrintStream class directly.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US" sz="2400"/>
              <a:t>An alternative is System.out.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US" sz="2400"/>
              <a:t>System is the class name and out is the static variable in the System class.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US" sz="2400"/>
              <a:t>When we call out field, PrintStream class object will be created internally.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US" sz="2400"/>
              <a:t>System.out gives the PrintStream class object, it represents standard out put device i.e. monitor.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US" sz="2400"/>
              <a:t>So the string “welcome to java” sent to the monitor.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400"/>
              <a:t>Note: println() method displays strings only.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US" sz="2400"/>
              <a:t>Save the above program in the text editor like notepad with the name First.java.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US" sz="2400"/>
              <a:t>Now, go to the command prompt and compile it using java compiler.</a:t>
            </a:r>
          </a:p>
          <a:p>
            <a:pPr>
              <a:buFont typeface="Arial" panose="020B0604020202020204" pitchFamily="34" charset="0"/>
              <a:buNone/>
            </a:pPr>
            <a:endParaRPr lang="en-US" altLang="en-US" sz="2400"/>
          </a:p>
          <a:p>
            <a:pPr>
              <a:buFont typeface="Wingdings" panose="05000000000000000000" pitchFamily="2" charset="2"/>
              <a:buChar char="ü"/>
            </a:pPr>
            <a:endParaRPr lang="en-US" altLang="en-US" sz="2400"/>
          </a:p>
          <a:p>
            <a:pPr>
              <a:buFont typeface="Wingdings" panose="05000000000000000000" pitchFamily="2" charset="2"/>
              <a:buChar char="ü"/>
            </a:pPr>
            <a:endParaRPr lang="en-US" altLang="en-US" sz="2400"/>
          </a:p>
          <a:p>
            <a:pPr>
              <a:buFont typeface="Wingdings" panose="05000000000000000000" pitchFamily="2" charset="2"/>
              <a:buChar char="ü"/>
            </a:pPr>
            <a:endParaRPr lang="en-US" altLang="en-US" sz="240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25F4F77-8496-405F-A97E-3DABF2F08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686800" cy="22860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en-US" sz="3200"/>
              <a:t>Simple Java Program….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71E3C-CFC1-49AA-ADE8-10ECEAD9D3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381000"/>
            <a:ext cx="9144000" cy="64770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en-US" sz="2400"/>
              <a:t>For Ex: javac First.java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US" sz="2400"/>
              <a:t>The file generate a file called Test.class that contain bytecode instructions.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US" sz="2400"/>
              <a:t>This file is executed by calling  JVM as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US" sz="2400"/>
              <a:t>Java Test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US" sz="2400"/>
              <a:t>Then we can see the result.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altLang="en-US" sz="2400"/>
          </a:p>
          <a:p>
            <a:pPr>
              <a:buFont typeface="Wingdings" panose="05000000000000000000" pitchFamily="2" charset="2"/>
              <a:buChar char="ü"/>
            </a:pPr>
            <a:endParaRPr lang="en-US" alt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E3A20E8-6991-488E-8B8F-19B69239C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686800" cy="22860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en-US" sz="3200"/>
              <a:t>Simple Java Program….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93480-77BA-4C38-9935-24914CB3F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38100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en-US" sz="3200"/>
              <a:t>Naming Conventions in Java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AF9780-EE52-46F2-B877-F301E08225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381000"/>
            <a:ext cx="9144000" cy="6477000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ü"/>
              <a:defRPr/>
            </a:pPr>
            <a:r>
              <a:rPr lang="en-US" sz="2400" dirty="0"/>
              <a:t>It specify the rules to be followed by a java programmer while writing packages, classes, methods etc..</a:t>
            </a:r>
          </a:p>
          <a:p>
            <a:pPr>
              <a:buFont typeface="Wingdings" pitchFamily="2" charset="2"/>
              <a:buChar char="ü"/>
              <a:defRPr/>
            </a:pPr>
            <a:r>
              <a:rPr lang="en-US" sz="2400" dirty="0"/>
              <a:t>Major naming conventions in java are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400" dirty="0"/>
              <a:t>A package represents a directory/ folder that contains logically related classes, interfaces and sub-packages, name of the package written in small case letters.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400" dirty="0"/>
              <a:t>Name of the class &amp; interface start with capital letter, if more than word, every word must be start with capital letter.</a:t>
            </a:r>
          </a:p>
          <a:p>
            <a:pPr marL="457200" indent="-457200">
              <a:buFont typeface="Arial" charset="0"/>
              <a:buNone/>
              <a:defRPr/>
            </a:pPr>
            <a:r>
              <a:rPr lang="en-US" sz="2400" dirty="0"/>
              <a:t>For Ex: String, StringBuffer</a:t>
            </a:r>
          </a:p>
          <a:p>
            <a:pPr marL="457200" indent="-457200">
              <a:buFont typeface="Arial" charset="0"/>
              <a:buAutoNum type="arabicPeriod" startAt="3"/>
              <a:defRPr/>
            </a:pPr>
            <a:r>
              <a:rPr lang="en-US" sz="2400" dirty="0"/>
              <a:t>The first word of a method is in small letters, then second word onwards, each new word start with capital letter.</a:t>
            </a:r>
          </a:p>
          <a:p>
            <a:pPr marL="457200" indent="-457200">
              <a:buFont typeface="Arial" charset="0"/>
              <a:buNone/>
              <a:defRPr/>
            </a:pPr>
            <a:r>
              <a:rPr lang="en-US" sz="2400" dirty="0"/>
              <a:t>For Ex: </a:t>
            </a:r>
            <a:r>
              <a:rPr lang="en-US" sz="2400" dirty="0" err="1"/>
              <a:t>println</a:t>
            </a:r>
            <a:r>
              <a:rPr lang="en-US" sz="2400" dirty="0"/>
              <a:t>(),  print(), </a:t>
            </a:r>
            <a:r>
              <a:rPr lang="en-US" sz="2400" dirty="0" err="1"/>
              <a:t>readLine</a:t>
            </a:r>
            <a:r>
              <a:rPr lang="en-US" sz="2400" dirty="0"/>
              <a:t>(), </a:t>
            </a:r>
            <a:r>
              <a:rPr lang="en-US" sz="2400" dirty="0" err="1"/>
              <a:t>parseInt</a:t>
            </a:r>
            <a:r>
              <a:rPr lang="en-US" sz="2400" dirty="0"/>
              <a:t>() etc…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48512-3CFD-4D24-A489-98CF43BA7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686800" cy="533400"/>
          </a:xfrm>
        </p:spPr>
        <p:txBody>
          <a:bodyPr/>
          <a:lstStyle/>
          <a:p>
            <a:pPr algn="l"/>
            <a:r>
              <a:rPr lang="en-US" altLang="en-US" sz="3200"/>
              <a:t>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12F275-5E19-41E8-B6BF-49B449C13C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33400"/>
            <a:ext cx="9144000" cy="6324600"/>
          </a:xfrm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en-US" altLang="en-US" sz="2400"/>
              <a:t>Def: The term data-type refers kind of data or type of data involved during execution of a program.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US" sz="2400"/>
              <a:t>Java language rich in data types.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US" sz="2400"/>
              <a:t>Data-types are broadly divided into following types</a:t>
            </a:r>
          </a:p>
          <a:p>
            <a:pPr>
              <a:buFont typeface="Arial" panose="020B0604020202020204" pitchFamily="34" charset="0"/>
              <a:buNone/>
            </a:pPr>
            <a:endParaRPr lang="en-US" altLang="en-US" sz="2400"/>
          </a:p>
          <a:p>
            <a:pPr>
              <a:buFont typeface="Arial" panose="020B0604020202020204" pitchFamily="34" charset="0"/>
              <a:buNone/>
            </a:pPr>
            <a:endParaRPr lang="en-US" altLang="en-US" sz="240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AF4F340-DC31-4959-87F9-050D3BB4C4E3}"/>
              </a:ext>
            </a:extLst>
          </p:cNvPr>
          <p:cNvSpPr/>
          <p:nvPr/>
        </p:nvSpPr>
        <p:spPr>
          <a:xfrm>
            <a:off x="2895600" y="2133600"/>
            <a:ext cx="2743200" cy="38100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8C10BC-3FE4-4410-A301-3AC16949D79C}"/>
              </a:ext>
            </a:extLst>
          </p:cNvPr>
          <p:cNvSpPr txBox="1"/>
          <p:nvPr/>
        </p:nvSpPr>
        <p:spPr>
          <a:xfrm>
            <a:off x="2895600" y="2133600"/>
            <a:ext cx="2667000" cy="4460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300" b="1" dirty="0">
                <a:latin typeface="+mn-lt"/>
                <a:cs typeface="Arial" charset="0"/>
              </a:rPr>
              <a:t>Data Types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935346B-513D-4569-A615-54CD116400B9}"/>
              </a:ext>
            </a:extLst>
          </p:cNvPr>
          <p:cNvSpPr/>
          <p:nvPr/>
        </p:nvSpPr>
        <p:spPr>
          <a:xfrm>
            <a:off x="838200" y="3124200"/>
            <a:ext cx="2743200" cy="38100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AFB548-5652-4745-BE66-EBFCF13D106B}"/>
              </a:ext>
            </a:extLst>
          </p:cNvPr>
          <p:cNvSpPr txBox="1"/>
          <p:nvPr/>
        </p:nvSpPr>
        <p:spPr>
          <a:xfrm>
            <a:off x="838200" y="3124200"/>
            <a:ext cx="2667000" cy="4460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300" b="1" dirty="0">
                <a:latin typeface="+mn-lt"/>
                <a:cs typeface="Arial" charset="0"/>
              </a:rPr>
              <a:t>Primitive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37A0594-72A9-4767-9167-696802672DE6}"/>
              </a:ext>
            </a:extLst>
          </p:cNvPr>
          <p:cNvSpPr/>
          <p:nvPr/>
        </p:nvSpPr>
        <p:spPr>
          <a:xfrm>
            <a:off x="5181600" y="3124200"/>
            <a:ext cx="2743200" cy="38100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969673-5F6D-48E9-88E0-0F0F7C4C105F}"/>
              </a:ext>
            </a:extLst>
          </p:cNvPr>
          <p:cNvSpPr txBox="1"/>
          <p:nvPr/>
        </p:nvSpPr>
        <p:spPr>
          <a:xfrm>
            <a:off x="5181600" y="3124200"/>
            <a:ext cx="2667000" cy="4460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300" b="1" dirty="0">
                <a:latin typeface="+mn-lt"/>
                <a:cs typeface="Arial" charset="0"/>
              </a:rPr>
              <a:t>Non-Primitive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D9CDCBB-2104-429E-BC88-06D5C5B4DD17}"/>
              </a:ext>
            </a:extLst>
          </p:cNvPr>
          <p:cNvSpPr/>
          <p:nvPr/>
        </p:nvSpPr>
        <p:spPr>
          <a:xfrm>
            <a:off x="152400" y="3962400"/>
            <a:ext cx="1600200" cy="38100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8EAA3AD-08B4-4B40-8717-708EB386B9C8}"/>
              </a:ext>
            </a:extLst>
          </p:cNvPr>
          <p:cNvSpPr txBox="1"/>
          <p:nvPr/>
        </p:nvSpPr>
        <p:spPr>
          <a:xfrm>
            <a:off x="0" y="3962400"/>
            <a:ext cx="1676400" cy="4460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300" b="1" dirty="0">
                <a:latin typeface="+mn-lt"/>
                <a:cs typeface="Arial" charset="0"/>
              </a:rPr>
              <a:t>Numeric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0D5720E-65E1-4D52-80B6-7A22186F733E}"/>
              </a:ext>
            </a:extLst>
          </p:cNvPr>
          <p:cNvSpPr/>
          <p:nvPr/>
        </p:nvSpPr>
        <p:spPr>
          <a:xfrm>
            <a:off x="1981200" y="3962400"/>
            <a:ext cx="1752600" cy="38100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42F774-8991-47BF-A123-85F6DC8A7391}"/>
              </a:ext>
            </a:extLst>
          </p:cNvPr>
          <p:cNvSpPr txBox="1"/>
          <p:nvPr/>
        </p:nvSpPr>
        <p:spPr>
          <a:xfrm>
            <a:off x="1905000" y="3886200"/>
            <a:ext cx="2057400" cy="4460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300" b="1" dirty="0">
                <a:latin typeface="+mn-lt"/>
                <a:cs typeface="Arial" charset="0"/>
              </a:rPr>
              <a:t>Non-Numeric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D5B223F-06FC-444D-95C2-6FCD05A64803}"/>
              </a:ext>
            </a:extLst>
          </p:cNvPr>
          <p:cNvSpPr/>
          <p:nvPr/>
        </p:nvSpPr>
        <p:spPr>
          <a:xfrm>
            <a:off x="4114800" y="3962400"/>
            <a:ext cx="1524000" cy="38100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DAFBEFD-5568-4546-B778-1B029BBD6903}"/>
              </a:ext>
            </a:extLst>
          </p:cNvPr>
          <p:cNvSpPr txBox="1"/>
          <p:nvPr/>
        </p:nvSpPr>
        <p:spPr>
          <a:xfrm>
            <a:off x="4038600" y="3886200"/>
            <a:ext cx="1447800" cy="4460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300" b="1" dirty="0">
                <a:latin typeface="+mn-lt"/>
                <a:cs typeface="Arial" charset="0"/>
              </a:rPr>
              <a:t>classes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C653C6E-EE95-45AE-BFFF-6B7EF985AC65}"/>
              </a:ext>
            </a:extLst>
          </p:cNvPr>
          <p:cNvSpPr/>
          <p:nvPr/>
        </p:nvSpPr>
        <p:spPr>
          <a:xfrm>
            <a:off x="5867400" y="3962400"/>
            <a:ext cx="1524000" cy="38100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4198BE3-CDA3-4720-9DB6-EE47E08909AF}"/>
              </a:ext>
            </a:extLst>
          </p:cNvPr>
          <p:cNvSpPr txBox="1"/>
          <p:nvPr/>
        </p:nvSpPr>
        <p:spPr>
          <a:xfrm>
            <a:off x="5791200" y="3886200"/>
            <a:ext cx="1447800" cy="4460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300" b="1" dirty="0">
                <a:latin typeface="+mn-lt"/>
                <a:cs typeface="Arial" charset="0"/>
              </a:rPr>
              <a:t>interface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F5A1116-7EF4-4BF6-8A60-A27B2FC24646}"/>
              </a:ext>
            </a:extLst>
          </p:cNvPr>
          <p:cNvSpPr/>
          <p:nvPr/>
        </p:nvSpPr>
        <p:spPr>
          <a:xfrm>
            <a:off x="7467600" y="3886200"/>
            <a:ext cx="1524000" cy="45720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A9D1ED6B-0417-45A1-B1C0-CD3B867B7FDB}"/>
              </a:ext>
            </a:extLst>
          </p:cNvPr>
          <p:cNvCxnSpPr>
            <a:stCxn id="5" idx="2"/>
            <a:endCxn id="7" idx="0"/>
          </p:cNvCxnSpPr>
          <p:nvPr/>
        </p:nvCxnSpPr>
        <p:spPr>
          <a:xfrm rot="5400000">
            <a:off x="2928144" y="1823244"/>
            <a:ext cx="544512" cy="20574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66C405C2-25D3-4195-824C-F91A9C0D5149}"/>
              </a:ext>
            </a:extLst>
          </p:cNvPr>
          <p:cNvCxnSpPr>
            <a:stCxn id="5" idx="2"/>
            <a:endCxn id="9" idx="0"/>
          </p:cNvCxnSpPr>
          <p:nvPr/>
        </p:nvCxnSpPr>
        <p:spPr>
          <a:xfrm rot="16200000" flipH="1">
            <a:off x="5099844" y="1708944"/>
            <a:ext cx="544512" cy="22860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A52EAF1A-0C32-44DE-B579-CDF89B903EFC}"/>
              </a:ext>
            </a:extLst>
          </p:cNvPr>
          <p:cNvCxnSpPr>
            <a:stCxn id="7" idx="2"/>
            <a:endCxn id="11" idx="0"/>
          </p:cNvCxnSpPr>
          <p:nvPr/>
        </p:nvCxnSpPr>
        <p:spPr>
          <a:xfrm rot="5400000">
            <a:off x="1308894" y="3099594"/>
            <a:ext cx="392112" cy="13335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3A015BE5-21E1-44AA-8484-6718D491A2DB}"/>
              </a:ext>
            </a:extLst>
          </p:cNvPr>
          <p:cNvCxnSpPr>
            <a:stCxn id="7" idx="2"/>
            <a:endCxn id="13" idx="0"/>
          </p:cNvCxnSpPr>
          <p:nvPr/>
        </p:nvCxnSpPr>
        <p:spPr>
          <a:xfrm rot="16200000" flipH="1">
            <a:off x="2394744" y="3347244"/>
            <a:ext cx="315912" cy="7620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F627422D-DA1E-4348-93D7-A3CFCEDB8E68}"/>
              </a:ext>
            </a:extLst>
          </p:cNvPr>
          <p:cNvCxnSpPr>
            <a:stCxn id="8" idx="2"/>
            <a:endCxn id="17" idx="0"/>
          </p:cNvCxnSpPr>
          <p:nvPr/>
        </p:nvCxnSpPr>
        <p:spPr>
          <a:xfrm rot="5400000">
            <a:off x="5467350" y="2800350"/>
            <a:ext cx="381000" cy="17907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502BFAED-2718-41F4-A342-DEC4321EE630}"/>
              </a:ext>
            </a:extLst>
          </p:cNvPr>
          <p:cNvCxnSpPr>
            <a:stCxn id="8" idx="2"/>
          </p:cNvCxnSpPr>
          <p:nvPr/>
        </p:nvCxnSpPr>
        <p:spPr>
          <a:xfrm rot="16200000" flipH="1">
            <a:off x="7181850" y="2876550"/>
            <a:ext cx="381000" cy="16383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CCAF470-3F19-4593-AF48-8FC99F86CCEE}"/>
              </a:ext>
            </a:extLst>
          </p:cNvPr>
          <p:cNvCxnSpPr/>
          <p:nvPr/>
        </p:nvCxnSpPr>
        <p:spPr>
          <a:xfrm rot="5400000">
            <a:off x="6396037" y="3890963"/>
            <a:ext cx="315913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F2890FF5-BCF3-420F-8336-6F59CF7B26F5}"/>
              </a:ext>
            </a:extLst>
          </p:cNvPr>
          <p:cNvSpPr/>
          <p:nvPr/>
        </p:nvSpPr>
        <p:spPr>
          <a:xfrm>
            <a:off x="152400" y="5105400"/>
            <a:ext cx="1524000" cy="38100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71E0E2F-033B-45CB-82A0-6D2BF7833538}"/>
              </a:ext>
            </a:extLst>
          </p:cNvPr>
          <p:cNvSpPr txBox="1"/>
          <p:nvPr/>
        </p:nvSpPr>
        <p:spPr>
          <a:xfrm>
            <a:off x="304800" y="5105400"/>
            <a:ext cx="1524000" cy="4460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300" b="1" dirty="0">
                <a:latin typeface="+mn-lt"/>
                <a:cs typeface="Arial" charset="0"/>
              </a:rPr>
              <a:t>Integer 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A329377-03CA-4546-A328-F1BB55A9FECD}"/>
              </a:ext>
            </a:extLst>
          </p:cNvPr>
          <p:cNvSpPr/>
          <p:nvPr/>
        </p:nvSpPr>
        <p:spPr>
          <a:xfrm>
            <a:off x="1905000" y="5105400"/>
            <a:ext cx="1905000" cy="38100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160E3B1-A061-4344-8F52-4F2D53359BC8}"/>
              </a:ext>
            </a:extLst>
          </p:cNvPr>
          <p:cNvSpPr txBox="1"/>
          <p:nvPr/>
        </p:nvSpPr>
        <p:spPr>
          <a:xfrm>
            <a:off x="1828800" y="5105400"/>
            <a:ext cx="1905000" cy="4460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300" b="1" dirty="0">
                <a:latin typeface="+mn-lt"/>
                <a:cs typeface="Arial" charset="0"/>
              </a:rPr>
              <a:t>Floating-Point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CE25245-3DF0-42A4-BAF7-D654618744BC}"/>
              </a:ext>
            </a:extLst>
          </p:cNvPr>
          <p:cNvSpPr/>
          <p:nvPr/>
        </p:nvSpPr>
        <p:spPr>
          <a:xfrm>
            <a:off x="4191000" y="5105400"/>
            <a:ext cx="1600200" cy="38100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4B797A2-699F-434A-8641-83F405E32FB7}"/>
              </a:ext>
            </a:extLst>
          </p:cNvPr>
          <p:cNvSpPr txBox="1"/>
          <p:nvPr/>
        </p:nvSpPr>
        <p:spPr>
          <a:xfrm>
            <a:off x="4038600" y="5105400"/>
            <a:ext cx="1676400" cy="4460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300" b="1" dirty="0">
                <a:latin typeface="+mn-lt"/>
                <a:cs typeface="Arial" charset="0"/>
              </a:rPr>
              <a:t>Character 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744CDB26-4CBE-4BE0-80B2-8132AFFF19F1}"/>
              </a:ext>
            </a:extLst>
          </p:cNvPr>
          <p:cNvSpPr/>
          <p:nvPr/>
        </p:nvSpPr>
        <p:spPr>
          <a:xfrm>
            <a:off x="6096000" y="5029200"/>
            <a:ext cx="1600200" cy="38100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30A338E-D8B0-4CA0-B7B7-B8B8C5BD4721}"/>
              </a:ext>
            </a:extLst>
          </p:cNvPr>
          <p:cNvSpPr txBox="1"/>
          <p:nvPr/>
        </p:nvSpPr>
        <p:spPr>
          <a:xfrm>
            <a:off x="5943600" y="5029200"/>
            <a:ext cx="1676400" cy="4460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300" b="1" dirty="0">
                <a:latin typeface="+mn-lt"/>
                <a:cs typeface="Arial" charset="0"/>
              </a:rPr>
              <a:t>Boolean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4406D48-B1B9-45F1-B1CA-FE34F5651B32}"/>
              </a:ext>
            </a:extLst>
          </p:cNvPr>
          <p:cNvSpPr txBox="1"/>
          <p:nvPr/>
        </p:nvSpPr>
        <p:spPr>
          <a:xfrm>
            <a:off x="7620000" y="3886200"/>
            <a:ext cx="1524000" cy="44608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300" b="1" dirty="0">
                <a:latin typeface="+mn-lt"/>
                <a:cs typeface="Arial" charset="0"/>
              </a:rPr>
              <a:t>Arrays </a:t>
            </a:r>
          </a:p>
        </p:txBody>
      </p:sp>
      <p:cxnSp>
        <p:nvCxnSpPr>
          <p:cNvPr id="64" name="Elbow Connector 63">
            <a:extLst>
              <a:ext uri="{FF2B5EF4-FFF2-40B4-BE49-F238E27FC236}">
                <a16:creationId xmlns:a16="http://schemas.microsoft.com/office/drawing/2014/main" id="{E05B4313-7C24-4283-91C7-59283C55915D}"/>
              </a:ext>
            </a:extLst>
          </p:cNvPr>
          <p:cNvCxnSpPr>
            <a:stCxn id="11" idx="2"/>
            <a:endCxn id="57" idx="0"/>
          </p:cNvCxnSpPr>
          <p:nvPr/>
        </p:nvCxnSpPr>
        <p:spPr>
          <a:xfrm rot="16200000" flipH="1">
            <a:off x="1461294" y="3785394"/>
            <a:ext cx="696912" cy="19431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55B16A00-75CE-4AAE-A8B3-8290AB443D71}"/>
              </a:ext>
            </a:extLst>
          </p:cNvPr>
          <p:cNvCxnSpPr/>
          <p:nvPr/>
        </p:nvCxnSpPr>
        <p:spPr>
          <a:xfrm rot="5400000">
            <a:off x="495301" y="4686300"/>
            <a:ext cx="685800" cy="317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0" name="Elbow Connector 69">
            <a:extLst>
              <a:ext uri="{FF2B5EF4-FFF2-40B4-BE49-F238E27FC236}">
                <a16:creationId xmlns:a16="http://schemas.microsoft.com/office/drawing/2014/main" id="{F7E92054-7166-49D9-880F-3003144AFF0A}"/>
              </a:ext>
            </a:extLst>
          </p:cNvPr>
          <p:cNvCxnSpPr>
            <a:stCxn id="13" idx="2"/>
            <a:endCxn id="61" idx="0"/>
          </p:cNvCxnSpPr>
          <p:nvPr/>
        </p:nvCxnSpPr>
        <p:spPr>
          <a:xfrm rot="16200000" flipH="1">
            <a:off x="4509294" y="2756694"/>
            <a:ext cx="696912" cy="38481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52FBF4BA-BE97-4F02-AF6C-8EBA20F0EB5F}"/>
              </a:ext>
            </a:extLst>
          </p:cNvPr>
          <p:cNvCxnSpPr/>
          <p:nvPr/>
        </p:nvCxnSpPr>
        <p:spPr>
          <a:xfrm rot="5400000">
            <a:off x="4610101" y="4914900"/>
            <a:ext cx="381000" cy="317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 nodeType="clickPar">
                      <p:stCondLst>
                        <p:cond delay="indefinite"/>
                      </p:stCondLst>
                      <p:childTnLst>
                        <p:par>
                          <p:cTn id="1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 nodeType="clickPar">
                      <p:stCondLst>
                        <p:cond delay="indefinite"/>
                      </p:stCondLst>
                      <p:childTnLst>
                        <p:par>
                          <p:cTn id="1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7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 nodeType="clickPar">
                      <p:stCondLst>
                        <p:cond delay="indefinite"/>
                      </p:stCondLst>
                      <p:childTnLst>
                        <p:par>
                          <p:cTn id="1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9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 nodeType="clickPar">
                      <p:stCondLst>
                        <p:cond delay="indefinite"/>
                      </p:stCondLst>
                      <p:childTnLst>
                        <p:par>
                          <p:cTn id="1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6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1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 nodeType="clickPar">
                      <p:stCondLst>
                        <p:cond delay="indefinite"/>
                      </p:stCondLst>
                      <p:childTnLst>
                        <p:par>
                          <p:cTn id="1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8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 nodeType="clickPar">
                      <p:stCondLst>
                        <p:cond delay="indefinite"/>
                      </p:stCondLst>
                      <p:childTnLst>
                        <p:par>
                          <p:cTn id="2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5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0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 nodeType="clickPar">
                      <p:stCondLst>
                        <p:cond delay="indefinite"/>
                      </p:stCondLst>
                      <p:childTnLst>
                        <p:par>
                          <p:cTn id="2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4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7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 nodeType="clickPar">
                      <p:stCondLst>
                        <p:cond delay="indefinite"/>
                      </p:stCondLst>
                      <p:childTnLst>
                        <p:par>
                          <p:cTn id="2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3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4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9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 nodeType="clickPar">
                      <p:stCondLst>
                        <p:cond delay="indefinite"/>
                      </p:stCondLst>
                      <p:childTnLst>
                        <p:par>
                          <p:cTn id="2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3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5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6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 nodeType="clickPar">
                      <p:stCondLst>
                        <p:cond delay="indefinite"/>
                      </p:stCondLst>
                      <p:childTnLst>
                        <p:par>
                          <p:cTn id="2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2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3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4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7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8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5" grpId="0"/>
      <p:bldP spid="6" grpId="0" animBg="1"/>
      <p:bldP spid="7" grpId="0"/>
      <p:bldP spid="8" grpId="0" animBg="1"/>
      <p:bldP spid="9" grpId="0"/>
      <p:bldP spid="10" grpId="0" animBg="1"/>
      <p:bldP spid="11" grpId="0"/>
      <p:bldP spid="12" grpId="0" animBg="1"/>
      <p:bldP spid="13" grpId="0"/>
      <p:bldP spid="16" grpId="0" animBg="1"/>
      <p:bldP spid="17" grpId="0"/>
      <p:bldP spid="18" grpId="0" animBg="1"/>
      <p:bldP spid="19" grpId="0"/>
      <p:bldP spid="22" grpId="0" animBg="1"/>
      <p:bldP spid="54" grpId="0" animBg="1"/>
      <p:bldP spid="55" grpId="0"/>
      <p:bldP spid="56" grpId="0" animBg="1"/>
      <p:bldP spid="57" grpId="0"/>
      <p:bldP spid="58" grpId="0" animBg="1"/>
      <p:bldP spid="59" grpId="0"/>
      <p:bldP spid="60" grpId="0" animBg="1"/>
      <p:bldP spid="61" grpId="0"/>
      <p:bldP spid="6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CA07F-8FAD-4345-99B6-63C3DCDE5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686800" cy="4572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Milestones in java development</a:t>
            </a:r>
          </a:p>
        </p:txBody>
      </p:sp>
      <p:sp>
        <p:nvSpPr>
          <p:cNvPr id="4099" name="Content Placeholder 2">
            <a:extLst>
              <a:ext uri="{FF2B5EF4-FFF2-40B4-BE49-F238E27FC236}">
                <a16:creationId xmlns:a16="http://schemas.microsoft.com/office/drawing/2014/main" id="{57B1B404-EB9C-45E6-87C3-84A8DDFEF5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33400"/>
            <a:ext cx="9144000" cy="6324600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buFont typeface="Wingdings" panose="05000000000000000000" pitchFamily="2" charset="2"/>
              <a:buChar char="ü"/>
            </a:pPr>
            <a:r>
              <a:rPr lang="en-US" altLang="en-US" sz="2400" b="1"/>
              <a:t>1990</a:t>
            </a:r>
            <a:r>
              <a:rPr lang="en-US" altLang="en-US" sz="2400"/>
              <a:t> – Sun Micro systems decided to develop special s/w to operate consumer electronic devices.</a:t>
            </a:r>
          </a:p>
          <a:p>
            <a:pPr eaLnBrk="1" hangingPunct="1">
              <a:buFont typeface="Wingdings" panose="05000000000000000000" pitchFamily="2" charset="2"/>
              <a:buChar char="ü"/>
            </a:pPr>
            <a:r>
              <a:rPr lang="en-US" altLang="en-US" sz="2400"/>
              <a:t>It was developed by team of Sun Micro Systems headed by james gosling.</a:t>
            </a:r>
          </a:p>
          <a:p>
            <a:pPr eaLnBrk="1" hangingPunct="1">
              <a:buFont typeface="Wingdings" panose="05000000000000000000" pitchFamily="2" charset="2"/>
              <a:buChar char="ü"/>
            </a:pPr>
            <a:r>
              <a:rPr lang="en-US" altLang="en-US" sz="2400" b="1"/>
              <a:t>1991</a:t>
            </a:r>
            <a:r>
              <a:rPr lang="en-US" altLang="en-US" sz="2400"/>
              <a:t> – The team announced the new language with name “OAK”</a:t>
            </a:r>
          </a:p>
          <a:p>
            <a:pPr eaLnBrk="1" hangingPunct="1">
              <a:buFont typeface="Wingdings" panose="05000000000000000000" pitchFamily="2" charset="2"/>
              <a:buChar char="ü"/>
            </a:pPr>
            <a:r>
              <a:rPr lang="en-US" altLang="en-US" sz="2400"/>
              <a:t>It was developed by inheriting the features from C &amp; C++.</a:t>
            </a:r>
          </a:p>
          <a:p>
            <a:pPr eaLnBrk="1" hangingPunct="1">
              <a:buFont typeface="Wingdings" panose="05000000000000000000" pitchFamily="2" charset="2"/>
              <a:buChar char="ü"/>
            </a:pPr>
            <a:r>
              <a:rPr lang="en-US" altLang="en-US" sz="2400" b="1"/>
              <a:t>1992</a:t>
            </a:r>
            <a:r>
              <a:rPr lang="en-US" altLang="en-US" sz="2400"/>
              <a:t> – the team developed a new s/w by using “ OAK” and is named as </a:t>
            </a:r>
            <a:r>
              <a:rPr lang="en-US" altLang="en-US" sz="2400" b="1"/>
              <a:t>“Green Project”.</a:t>
            </a:r>
          </a:p>
          <a:p>
            <a:pPr eaLnBrk="1" hangingPunct="1">
              <a:buFont typeface="Wingdings" panose="05000000000000000000" pitchFamily="2" charset="2"/>
              <a:buChar char="ü"/>
            </a:pPr>
            <a:r>
              <a:rPr lang="en-US" altLang="en-US" sz="2400"/>
              <a:t>This s/w operate various consumer electronic devices by using a hand-held device with a tiny touch-sensitive screen.</a:t>
            </a:r>
          </a:p>
          <a:p>
            <a:pPr eaLnBrk="1" hangingPunct="1">
              <a:buFont typeface="Wingdings" panose="05000000000000000000" pitchFamily="2" charset="2"/>
              <a:buChar char="ü"/>
            </a:pPr>
            <a:r>
              <a:rPr lang="en-US" altLang="en-US" sz="2400" b="1"/>
              <a:t>1993</a:t>
            </a:r>
            <a:r>
              <a:rPr lang="en-US" altLang="en-US" sz="2400"/>
              <a:t>- www appeared on the internet and transformed the text based internet to GUI (graphical user interface) .</a:t>
            </a:r>
          </a:p>
          <a:p>
            <a:pPr eaLnBrk="1" hangingPunct="1">
              <a:buFont typeface="Wingdings" panose="05000000000000000000" pitchFamily="2" charset="2"/>
              <a:buChar char="ü"/>
            </a:pPr>
            <a:r>
              <a:rPr lang="en-US" altLang="en-US" sz="2400"/>
              <a:t>The green project team came up with idea of developing web applets using the new language that could run on all types of machines.</a:t>
            </a:r>
          </a:p>
          <a:p>
            <a:pPr eaLnBrk="1" hangingPunct="1">
              <a:buFont typeface="Wingdings" panose="05000000000000000000" pitchFamily="2" charset="2"/>
              <a:buChar char="ü"/>
            </a:pPr>
            <a:r>
              <a:rPr lang="en-US" altLang="en-US" sz="2400" b="1"/>
              <a:t>1994</a:t>
            </a:r>
            <a:r>
              <a:rPr lang="en-US" altLang="en-US" sz="2400"/>
              <a:t> – the team developed a web browser called “Hot Java” 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4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4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4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4CFE7-56EC-4AEE-88A3-E5403E6B2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33400"/>
          </a:xfrm>
        </p:spPr>
        <p:txBody>
          <a:bodyPr/>
          <a:lstStyle/>
          <a:p>
            <a:pPr algn="l"/>
            <a:r>
              <a:rPr lang="en-US" altLang="en-US" sz="3200"/>
              <a:t>Integer Data-Type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07C12-3430-4BD7-9DED-6B00F774B7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09600"/>
            <a:ext cx="9144000" cy="62484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en-US" sz="2400"/>
              <a:t>Integer data-type hold whole numbers only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US" sz="2400"/>
              <a:t>Java support 4 different types of integer data-types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US" sz="2400"/>
              <a:t>All data-types are signed only.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C381509-7DC9-425C-A01B-3BC36DFFD787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2514600"/>
          <a:ext cx="50292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68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517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olidFill>
                            <a:schemeClr val="tx1"/>
                          </a:solidFill>
                        </a:rPr>
                        <a:t>S.No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Data-type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bytes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byte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short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 err="1"/>
                        <a:t>int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long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BBFE0-359F-4783-8DB5-8DA700936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33400"/>
          </a:xfrm>
        </p:spPr>
        <p:txBody>
          <a:bodyPr/>
          <a:lstStyle/>
          <a:p>
            <a:pPr algn="l"/>
            <a:r>
              <a:rPr lang="en-US" altLang="en-US" sz="3200"/>
              <a:t>Floating-Point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6F8C1E-30F7-4AD7-9098-DB652EAA3A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33400"/>
            <a:ext cx="9144000" cy="6324600"/>
          </a:xfrm>
        </p:spPr>
        <p:txBody>
          <a:bodyPr/>
          <a:lstStyle/>
          <a:p>
            <a:pPr>
              <a:buFont typeface="Wingdings" pitchFamily="2" charset="2"/>
              <a:buChar char="ü"/>
              <a:defRPr/>
            </a:pPr>
            <a:r>
              <a:rPr lang="en-US" sz="2400" dirty="0"/>
              <a:t>Floating-point data types hold fractional numbers</a:t>
            </a:r>
          </a:p>
          <a:p>
            <a:pPr>
              <a:buFont typeface="Wingdings" pitchFamily="2" charset="2"/>
              <a:buChar char="ü"/>
              <a:defRPr/>
            </a:pPr>
            <a:r>
              <a:rPr lang="en-US" sz="2400" dirty="0"/>
              <a:t>There are two types of floating-point data types in Java</a:t>
            </a:r>
          </a:p>
          <a:p>
            <a:pPr marL="457200" indent="-457200">
              <a:buFont typeface="Arial" charset="0"/>
              <a:buAutoNum type="arabicPeriod"/>
              <a:defRPr/>
            </a:pPr>
            <a:r>
              <a:rPr lang="en-US" sz="2400" dirty="0"/>
              <a:t>float	2.	double </a:t>
            </a:r>
          </a:p>
          <a:p>
            <a:pPr marL="457200" indent="-457200">
              <a:buFont typeface="Wingdings" pitchFamily="2" charset="2"/>
              <a:buChar char="ü"/>
              <a:defRPr/>
            </a:pPr>
            <a:r>
              <a:rPr lang="en-US" sz="2400" dirty="0"/>
              <a:t>Float data-type values are single precision(up to 7 digits).</a:t>
            </a:r>
          </a:p>
          <a:p>
            <a:pPr marL="457200" indent="-457200">
              <a:buFont typeface="Wingdings" pitchFamily="2" charset="2"/>
              <a:buChar char="ü"/>
              <a:defRPr/>
            </a:pPr>
            <a:r>
              <a:rPr lang="en-US" sz="2400" dirty="0"/>
              <a:t>Double data-type values are double precision ( up to 15 digits )</a:t>
            </a:r>
          </a:p>
          <a:p>
            <a:pPr marL="457200" indent="-457200">
              <a:buFont typeface="Wingdings" pitchFamily="2" charset="2"/>
              <a:buChar char="ü"/>
              <a:defRPr/>
            </a:pPr>
            <a:r>
              <a:rPr lang="en-US" sz="2400" dirty="0"/>
              <a:t>Floating-point  data types support  a special value is known as Not-a-Number(</a:t>
            </a:r>
            <a:r>
              <a:rPr lang="en-US" sz="2400" dirty="0" err="1"/>
              <a:t>NaN</a:t>
            </a:r>
            <a:r>
              <a:rPr lang="en-US" sz="2400" dirty="0"/>
              <a:t>).</a:t>
            </a:r>
          </a:p>
          <a:p>
            <a:pPr marL="457200" indent="-457200">
              <a:buFont typeface="Wingdings" pitchFamily="2" charset="2"/>
              <a:buChar char="ü"/>
              <a:defRPr/>
            </a:pPr>
            <a:r>
              <a:rPr lang="en-US" sz="2400" dirty="0"/>
              <a:t>It is used to represent division by zero and when an actual value is not produced.</a:t>
            </a:r>
          </a:p>
          <a:p>
            <a:pPr marL="457200" indent="-457200">
              <a:buFont typeface="Wingdings" pitchFamily="2" charset="2"/>
              <a:buChar char="ü"/>
              <a:defRPr/>
            </a:pPr>
            <a:endParaRPr lang="en-US" sz="2400" dirty="0"/>
          </a:p>
          <a:p>
            <a:pPr marL="457200" indent="-457200">
              <a:buFont typeface="Arial" charset="0"/>
              <a:buNone/>
              <a:defRPr/>
            </a:pPr>
            <a:endParaRPr lang="en-US" sz="2400" dirty="0"/>
          </a:p>
          <a:p>
            <a:pPr>
              <a:buFont typeface="Wingdings" pitchFamily="2" charset="2"/>
              <a:buChar char="ü"/>
              <a:defRPr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C0E18FC-6AF9-4F18-864E-31299BE81587}"/>
              </a:ext>
            </a:extLst>
          </p:cNvPr>
          <p:cNvGraphicFramePr>
            <a:graphicFrameLocks noGrp="1"/>
          </p:cNvGraphicFramePr>
          <p:nvPr/>
        </p:nvGraphicFramePr>
        <p:xfrm>
          <a:off x="685800" y="4495800"/>
          <a:ext cx="60960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olidFill>
                            <a:schemeClr val="tx1"/>
                          </a:solidFill>
                        </a:rPr>
                        <a:t>S.No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Data-type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bytes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float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double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D2782-F093-4815-8F35-1B18D6C65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5720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en-US" sz="3200"/>
              <a:t>Character Data-Type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16827-0B18-420C-9F71-852B85250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57200"/>
            <a:ext cx="9144000" cy="6400800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en-US" sz="2400"/>
              <a:t>It is used to store single character is memory.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US" sz="2400"/>
              <a:t>In java each char data-type occupies 2 bytes of memory.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US" sz="2400"/>
              <a:t>Java uses unicode character set.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US" sz="2400"/>
              <a:t>The unicode is 16-bit character coding system.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US" sz="2400"/>
              <a:t>It supports more than 34,000 different characters/symbols derived from 24 languages( America, Europe, Asia, Africa etc..)     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/>
              <a:t>Boolean Data-Type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US" sz="2400"/>
              <a:t>it is used to test the condition.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US" sz="2400"/>
              <a:t>boolean data-type occupies one byte memory.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US" sz="2400"/>
              <a:t>There are only two values that a boolean type can take: true &amp; false.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US" sz="2400"/>
              <a:t>Boolean values are often used in selection and iteration statements.</a:t>
            </a:r>
          </a:p>
          <a:p>
            <a:pPr>
              <a:buFont typeface="Arial" panose="020B0604020202020204" pitchFamily="34" charset="0"/>
              <a:buNone/>
            </a:pPr>
            <a:endParaRPr lang="en-US" altLang="en-US" sz="2400"/>
          </a:p>
          <a:p>
            <a:pPr>
              <a:buFont typeface="Wingdings" panose="05000000000000000000" pitchFamily="2" charset="2"/>
              <a:buChar char="ü"/>
            </a:pPr>
            <a:endParaRPr lang="en-US" altLang="en-US" sz="2400"/>
          </a:p>
          <a:p>
            <a:pPr>
              <a:buFont typeface="Wingdings" panose="05000000000000000000" pitchFamily="2" charset="2"/>
              <a:buChar char="ü"/>
            </a:pPr>
            <a:endParaRPr lang="en-US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6C9DF-F117-496F-BAEB-C867AB579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5720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en-US" sz="3200"/>
              <a:t>Java Tokens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5C298-9E6E-4471-9493-650320D5E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381000"/>
            <a:ext cx="9144000" cy="6477000"/>
          </a:xfrm>
        </p:spPr>
        <p:txBody>
          <a:bodyPr/>
          <a:lstStyle/>
          <a:p>
            <a:pPr>
              <a:buFont typeface="Wingdings" pitchFamily="2" charset="2"/>
              <a:buChar char="ü"/>
              <a:defRPr/>
            </a:pPr>
            <a:r>
              <a:rPr lang="en-US" sz="2400" dirty="0"/>
              <a:t>Token is a smallest identifiable unit  in a program.</a:t>
            </a:r>
          </a:p>
          <a:p>
            <a:pPr>
              <a:buFont typeface="Wingdings" pitchFamily="2" charset="2"/>
              <a:buChar char="ü"/>
              <a:defRPr/>
            </a:pPr>
            <a:r>
              <a:rPr lang="en-US" sz="2400" dirty="0"/>
              <a:t>Java tokens are broadly divided into following sections</a:t>
            </a:r>
          </a:p>
          <a:p>
            <a:pPr marL="457200" indent="-457200">
              <a:buFont typeface="Arial" charset="0"/>
              <a:buAutoNum type="arabicPeriod"/>
              <a:defRPr/>
            </a:pPr>
            <a:r>
              <a:rPr lang="en-US" sz="2400" dirty="0"/>
              <a:t>keywords</a:t>
            </a:r>
          </a:p>
          <a:p>
            <a:pPr marL="457200" indent="-457200">
              <a:buFont typeface="Arial" charset="0"/>
              <a:buAutoNum type="arabicPeriod"/>
              <a:defRPr/>
            </a:pPr>
            <a:r>
              <a:rPr lang="en-US" sz="2400" dirty="0"/>
              <a:t>Literals</a:t>
            </a:r>
          </a:p>
          <a:p>
            <a:pPr marL="457200" indent="-457200">
              <a:buFont typeface="Arial" charset="0"/>
              <a:buAutoNum type="arabicPeriod"/>
              <a:defRPr/>
            </a:pPr>
            <a:r>
              <a:rPr lang="en-US" sz="2400" dirty="0"/>
              <a:t>Identifiers</a:t>
            </a:r>
          </a:p>
          <a:p>
            <a:pPr marL="457200" indent="-457200">
              <a:buFont typeface="Arial" charset="0"/>
              <a:buAutoNum type="arabicPeriod"/>
              <a:defRPr/>
            </a:pPr>
            <a:r>
              <a:rPr lang="en-US" sz="2400" dirty="0"/>
              <a:t>Operators</a:t>
            </a:r>
          </a:p>
          <a:p>
            <a:pPr marL="457200" indent="-457200">
              <a:buFont typeface="Arial" charset="0"/>
              <a:buAutoNum type="arabicPeriod"/>
              <a:defRPr/>
            </a:pPr>
            <a:r>
              <a:rPr lang="en-US" sz="2400" dirty="0"/>
              <a:t>Special symbols</a:t>
            </a:r>
          </a:p>
          <a:p>
            <a:pPr marL="457200" indent="-457200">
              <a:buFont typeface="Arial" charset="0"/>
              <a:buNone/>
              <a:defRPr/>
            </a:pPr>
            <a:r>
              <a:rPr lang="en-US" sz="2400" dirty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AEDE5-9C53-422D-8168-2CBFEBECC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686800" cy="533400"/>
          </a:xfrm>
        </p:spPr>
        <p:txBody>
          <a:bodyPr/>
          <a:lstStyle/>
          <a:p>
            <a:pPr algn="l"/>
            <a:r>
              <a:rPr lang="en-US" altLang="en-US" sz="3200"/>
              <a:t>Keywords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3162F-6E54-4DEB-8621-D6B373AB51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57200"/>
            <a:ext cx="9144000" cy="64008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en-US" sz="2400"/>
              <a:t>Keywords are the words, whose meaning is already defined in the java compiler.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US" sz="2400"/>
              <a:t>The keywords are not used for any other purpose.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US" sz="2400"/>
              <a:t>Java having rich set of keywords.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US" sz="2400"/>
              <a:t>Java language has reserved 50 words as keywords.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US" sz="2400"/>
              <a:t>EX: abstract, interface, super, implements, extends, instanceof etc..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/>
              <a:t>Literals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US" sz="2400"/>
              <a:t>Literals in java are sequence of characters (alphabets, digits, operators and special symbols ) that are represent constant values.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US" sz="2400"/>
              <a:t>Java literals are broadly divided in to following types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altLang="en-US" sz="2400"/>
          </a:p>
          <a:p>
            <a:pPr>
              <a:buFont typeface="Wingdings" panose="05000000000000000000" pitchFamily="2" charset="2"/>
              <a:buChar char="ü"/>
            </a:pPr>
            <a:endParaRPr lang="en-US" altLang="en-US" sz="240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93CC849-9BFB-4B7A-B36B-7BE1D71A5713}"/>
              </a:ext>
            </a:extLst>
          </p:cNvPr>
          <p:cNvSpPr/>
          <p:nvPr/>
        </p:nvSpPr>
        <p:spPr>
          <a:xfrm>
            <a:off x="2743200" y="4800600"/>
            <a:ext cx="2362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AE2E78-06CE-4385-90B0-835FC7397C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4876800"/>
            <a:ext cx="2209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Java Literals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44EFC7F-C5A1-460E-8CBA-A76550502DB7}"/>
              </a:ext>
            </a:extLst>
          </p:cNvPr>
          <p:cNvSpPr/>
          <p:nvPr/>
        </p:nvSpPr>
        <p:spPr>
          <a:xfrm>
            <a:off x="1447800" y="5867400"/>
            <a:ext cx="2362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42AD92-55F3-4523-A630-EC747B84BC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5943600"/>
            <a:ext cx="2209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Numeric Literals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5F24201-56F5-47E1-BEB6-C95797CFD95C}"/>
              </a:ext>
            </a:extLst>
          </p:cNvPr>
          <p:cNvSpPr/>
          <p:nvPr/>
        </p:nvSpPr>
        <p:spPr>
          <a:xfrm>
            <a:off x="4495800" y="5867400"/>
            <a:ext cx="2362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409BE9-CD05-41F8-AC3D-ED8E6E1545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5943600"/>
            <a:ext cx="2209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Character Literals</a:t>
            </a:r>
          </a:p>
        </p:txBody>
      </p: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1166DFDD-1652-4B0F-BA72-6ECFDC71EFDD}"/>
              </a:ext>
            </a:extLst>
          </p:cNvPr>
          <p:cNvCxnSpPr>
            <a:stCxn id="5" idx="2"/>
            <a:endCxn id="6" idx="0"/>
          </p:cNvCxnSpPr>
          <p:nvPr/>
        </p:nvCxnSpPr>
        <p:spPr>
          <a:xfrm rot="5400000">
            <a:off x="2928144" y="4947444"/>
            <a:ext cx="620712" cy="12192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4F22D14C-77BA-4D68-809A-78A2DDDE1D82}"/>
              </a:ext>
            </a:extLst>
          </p:cNvPr>
          <p:cNvCxnSpPr>
            <a:stCxn id="5" idx="2"/>
            <a:endCxn id="8" idx="0"/>
          </p:cNvCxnSpPr>
          <p:nvPr/>
        </p:nvCxnSpPr>
        <p:spPr>
          <a:xfrm rot="16200000" flipH="1">
            <a:off x="4452144" y="4642644"/>
            <a:ext cx="620712" cy="18288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5" grpId="0"/>
      <p:bldP spid="6" grpId="0" animBg="1"/>
      <p:bldP spid="7" grpId="0"/>
      <p:bldP spid="8" grpId="0" animBg="1"/>
      <p:bldP spid="9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FBD49-30B3-42CC-9E75-A79E236AB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686800" cy="38100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en-US" sz="3200"/>
              <a:t>Literals…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9E9D1-B152-45B9-8D15-21F1D84D60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381000"/>
            <a:ext cx="9144000" cy="6477000"/>
          </a:xfrm>
        </p:spPr>
        <p:txBody>
          <a:bodyPr>
            <a:normAutofit fontScale="62500" lnSpcReduction="2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en-US" sz="2400"/>
              <a:t>Numeric literals  are further divided in to integer and real literals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/>
              <a:t>Integer Literals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US" sz="2400"/>
              <a:t>An integer literal refers to a sequence of digits 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US" sz="2400"/>
              <a:t>There are three types of integer literals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US" sz="2400"/>
              <a:t>These are decimal, octal and hexadecimal integers.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US" sz="2400"/>
              <a:t>Decimal literal is a set of digits from 0 to 9 and an optional sign.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US" sz="2400"/>
              <a:t>Octal literal is a set of digits from 0 to 7 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US" sz="2400"/>
              <a:t>Each octal number with leading zero.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US" sz="2400"/>
              <a:t>Hexadecimal number is a set of digits from 0 to 9,A to F.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US" sz="2400"/>
              <a:t>Each Hexadecimal number with leading 0x or 0X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800"/>
              <a:t>Real(floating point) Literals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US" sz="2400"/>
              <a:t>Real literals represents a number with fractional part.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US" sz="2400"/>
              <a:t>The whole number &amp; fractional part are separated by dot.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US" sz="2400"/>
              <a:t>The real literals may also represent in exponential(scientific) form.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F906C-A12C-47F0-B158-44F8931FB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686800" cy="38100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en-US" sz="3200"/>
              <a:t>Literals…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0F9C9-C37E-45BD-94B1-D71C23A1BD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381000"/>
            <a:ext cx="9144000" cy="6477000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en-US" sz="2400"/>
              <a:t>The real literal may consists of the following parts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US" sz="2400"/>
              <a:t>A whole number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US" sz="2400"/>
              <a:t>A decimal point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US" sz="2400"/>
              <a:t>A fractional part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US" sz="2400"/>
              <a:t>An exponent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800"/>
              <a:t>Character Literal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US" sz="2400"/>
              <a:t>A single character literal contains a single character enclosed with in a pair of single quote.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800"/>
              <a:t>String Literal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US" sz="2400"/>
              <a:t>A string literal is a sequence of characters enclosed with in a pair of double quote.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0D3BC-54D6-42C3-B6D5-32DD6364E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5720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en-US" sz="3200"/>
              <a:t>Identifiers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1DCBB-1C60-4D8E-978A-4D3BA8BB7E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57200"/>
            <a:ext cx="9144000" cy="6400800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en-US" sz="2400"/>
              <a:t>The name of a class, a method, or a variable is called an </a:t>
            </a:r>
            <a:r>
              <a:rPr lang="en-US" altLang="en-US" sz="2400" i="1"/>
              <a:t>identifier.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US" sz="2400"/>
              <a:t>An identifier is a series of characters consisting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US" sz="2400"/>
              <a:t> letters (a...z, A...Z), digits (0...9),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US" sz="2400"/>
              <a:t>It allows the special symbols underscores ( _), and dollar signs ($).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US" sz="2400"/>
              <a:t> An identifier may not begin with a digit.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US" sz="2400"/>
              <a:t>Identifiers are case sensitive.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/>
              <a:t>Operators</a:t>
            </a:r>
            <a:r>
              <a:rPr lang="en-US" altLang="en-US" sz="2400"/>
              <a:t>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US" sz="2400"/>
              <a:t>Java supports rich set of operators.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US" sz="2400"/>
              <a:t>An operator is symbol that tells the computer to perform certain mathematical or logical operations.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US" sz="2400"/>
              <a:t>Operators are used to evaluate the data &amp; variables.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US" sz="2400"/>
              <a:t>Operators are broadly divided into following categories.</a:t>
            </a:r>
          </a:p>
          <a:p>
            <a:pPr>
              <a:buFont typeface="Arial" panose="020B0604020202020204" pitchFamily="34" charset="0"/>
              <a:buNone/>
            </a:pPr>
            <a:endParaRPr lang="en-US" altLang="en-US" sz="2400"/>
          </a:p>
          <a:p>
            <a:pPr>
              <a:buFont typeface="Wingdings" panose="05000000000000000000" pitchFamily="2" charset="2"/>
              <a:buChar char="ü"/>
            </a:pPr>
            <a:endParaRPr lang="en-US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D5C31-8117-4621-8B3F-F51EEDCEC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686800" cy="30480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en-US" sz="3200"/>
              <a:t>List of Operators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867A0E4-0416-4124-AFF4-1C04BBE10B6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81000" y="838200"/>
          <a:ext cx="8229600" cy="52117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8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1813">
                <a:tc>
                  <a:txBody>
                    <a:bodyPr/>
                    <a:lstStyle/>
                    <a:p>
                      <a:r>
                        <a:rPr lang="en-US" sz="2800" dirty="0" err="1">
                          <a:solidFill>
                            <a:schemeClr val="tx1"/>
                          </a:solidFill>
                        </a:rPr>
                        <a:t>S.No</a:t>
                      </a: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:</a:t>
                      </a:r>
                    </a:p>
                  </a:txBody>
                  <a:tcPr marT="53181" marB="531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 marT="53181" marB="531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List</a:t>
                      </a:r>
                      <a:r>
                        <a:rPr lang="en-US" sz="2800" baseline="0" dirty="0">
                          <a:solidFill>
                            <a:schemeClr val="tx1"/>
                          </a:solidFill>
                        </a:rPr>
                        <a:t> of operators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marT="53181" marB="531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1813">
                <a:tc>
                  <a:txBody>
                    <a:bodyPr/>
                    <a:lstStyle/>
                    <a:p>
                      <a:r>
                        <a:rPr lang="en-US" sz="2800" dirty="0"/>
                        <a:t>1</a:t>
                      </a:r>
                    </a:p>
                  </a:txBody>
                  <a:tcPr marT="53181" marB="531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Unary minus</a:t>
                      </a:r>
                    </a:p>
                  </a:txBody>
                  <a:tcPr marT="53181" marB="531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-</a:t>
                      </a:r>
                    </a:p>
                  </a:txBody>
                  <a:tcPr marT="53181" marB="531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1813">
                <a:tc>
                  <a:txBody>
                    <a:bodyPr/>
                    <a:lstStyle/>
                    <a:p>
                      <a:r>
                        <a:rPr lang="en-US" sz="2800" dirty="0"/>
                        <a:t>2</a:t>
                      </a:r>
                    </a:p>
                  </a:txBody>
                  <a:tcPr marT="53181" marB="531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Arithmetic </a:t>
                      </a:r>
                    </a:p>
                  </a:txBody>
                  <a:tcPr marT="53181" marB="531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*</a:t>
                      </a:r>
                      <a:r>
                        <a:rPr lang="en-US" sz="2800" baseline="0" dirty="0"/>
                        <a:t> % / + -</a:t>
                      </a:r>
                      <a:endParaRPr lang="en-US" sz="2800" dirty="0"/>
                    </a:p>
                  </a:txBody>
                  <a:tcPr marT="53181" marB="531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1813">
                <a:tc>
                  <a:txBody>
                    <a:bodyPr/>
                    <a:lstStyle/>
                    <a:p>
                      <a:r>
                        <a:rPr lang="en-US" sz="2800" dirty="0"/>
                        <a:t>3</a:t>
                      </a:r>
                    </a:p>
                  </a:txBody>
                  <a:tcPr marT="53181" marB="531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Relational</a:t>
                      </a:r>
                    </a:p>
                  </a:txBody>
                  <a:tcPr marT="53181" marB="531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&lt;   &gt;   &gt;=   &lt;=   == </a:t>
                      </a:r>
                      <a:r>
                        <a:rPr lang="en-US" sz="2800" baseline="0" dirty="0"/>
                        <a:t> !=</a:t>
                      </a:r>
                      <a:endParaRPr lang="en-US" sz="2800" dirty="0"/>
                    </a:p>
                  </a:txBody>
                  <a:tcPr marT="53181" marB="531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1813">
                <a:tc>
                  <a:txBody>
                    <a:bodyPr/>
                    <a:lstStyle/>
                    <a:p>
                      <a:r>
                        <a:rPr lang="en-US" sz="2800" dirty="0"/>
                        <a:t>4</a:t>
                      </a:r>
                    </a:p>
                  </a:txBody>
                  <a:tcPr marT="53181" marB="531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Logical </a:t>
                      </a:r>
                    </a:p>
                  </a:txBody>
                  <a:tcPr marT="53181" marB="531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&amp;&amp;   ||   !</a:t>
                      </a:r>
                    </a:p>
                  </a:txBody>
                  <a:tcPr marT="53181" marB="531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1813">
                <a:tc>
                  <a:txBody>
                    <a:bodyPr/>
                    <a:lstStyle/>
                    <a:p>
                      <a:r>
                        <a:rPr lang="en-US" sz="2800" dirty="0"/>
                        <a:t>5</a:t>
                      </a:r>
                    </a:p>
                  </a:txBody>
                  <a:tcPr marT="53181" marB="531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INC/DEC</a:t>
                      </a:r>
                    </a:p>
                  </a:txBody>
                  <a:tcPr marT="53181" marB="531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++    - -</a:t>
                      </a:r>
                    </a:p>
                  </a:txBody>
                  <a:tcPr marT="53181" marB="531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1813">
                <a:tc>
                  <a:txBody>
                    <a:bodyPr/>
                    <a:lstStyle/>
                    <a:p>
                      <a:r>
                        <a:rPr lang="en-US" sz="2800" dirty="0"/>
                        <a:t>6</a:t>
                      </a:r>
                    </a:p>
                  </a:txBody>
                  <a:tcPr marT="53181" marB="531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Conditional</a:t>
                      </a:r>
                      <a:r>
                        <a:rPr lang="en-US" sz="2800" baseline="0" dirty="0"/>
                        <a:t> </a:t>
                      </a:r>
                      <a:endParaRPr lang="en-US" sz="2800" dirty="0"/>
                    </a:p>
                  </a:txBody>
                  <a:tcPr marT="53181" marB="531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? :</a:t>
                      </a:r>
                    </a:p>
                  </a:txBody>
                  <a:tcPr marT="53181" marB="531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57263">
                <a:tc>
                  <a:txBody>
                    <a:bodyPr/>
                    <a:lstStyle/>
                    <a:p>
                      <a:r>
                        <a:rPr lang="en-US" sz="2800" dirty="0"/>
                        <a:t>7</a:t>
                      </a:r>
                    </a:p>
                  </a:txBody>
                  <a:tcPr marT="53181" marB="531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Bitwise Operators</a:t>
                      </a:r>
                    </a:p>
                  </a:txBody>
                  <a:tcPr marT="53181" marB="531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&amp;    |( OR)     ^(XOR)   ~(NOT) &lt;&lt;    &gt;&gt;   &gt;&gt;&gt; </a:t>
                      </a:r>
                    </a:p>
                  </a:txBody>
                  <a:tcPr marT="53181" marB="531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31813">
                <a:tc>
                  <a:txBody>
                    <a:bodyPr/>
                    <a:lstStyle/>
                    <a:p>
                      <a:r>
                        <a:rPr lang="en-US" sz="2800" dirty="0"/>
                        <a:t>8</a:t>
                      </a:r>
                    </a:p>
                  </a:txBody>
                  <a:tcPr marT="53181" marB="531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Assignment</a:t>
                      </a:r>
                    </a:p>
                  </a:txBody>
                  <a:tcPr marT="53181" marB="531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=   +=     -=    *=     %=     /=</a:t>
                      </a:r>
                    </a:p>
                  </a:txBody>
                  <a:tcPr marT="53181" marB="531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CC599-756A-4FC0-8026-F6AA50D5E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686800" cy="30480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en-US" sz="3200"/>
              <a:t>Special Symbols</a:t>
            </a:r>
          </a:p>
        </p:txBody>
      </p:sp>
      <p:sp>
        <p:nvSpPr>
          <p:cNvPr id="50179" name="Content Placeholder 2">
            <a:extLst>
              <a:ext uri="{FF2B5EF4-FFF2-40B4-BE49-F238E27FC236}">
                <a16:creationId xmlns:a16="http://schemas.microsoft.com/office/drawing/2014/main" id="{8E08D1E8-2C4E-48DA-8524-A80DFD80CE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304800"/>
            <a:ext cx="9144000" cy="65532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en-US" sz="2400"/>
              <a:t>Java supports special symbols / operators.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US" sz="2400"/>
              <a:t>Some of the special symbols are ()  ,  [] . instanceof  etc.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US" sz="2400"/>
              <a:t>List of all the operators in java based on the precedence and associativity in the following table.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altLang="en-US" sz="2400"/>
          </a:p>
          <a:p>
            <a:pPr>
              <a:buFont typeface="Arial" panose="020B0604020202020204" pitchFamily="34" charset="0"/>
              <a:buNone/>
            </a:pPr>
            <a:endParaRPr lang="en-US" altLang="en-US" sz="2400"/>
          </a:p>
          <a:p>
            <a:pPr>
              <a:buFont typeface="Arial" panose="020B0604020202020204" pitchFamily="34" charset="0"/>
              <a:buNone/>
            </a:pPr>
            <a:endParaRPr lang="en-US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D3430-8A85-4E63-9A2B-63549666B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686800" cy="457200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dirty="0"/>
              <a:t>Milestones…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56501-5D26-46C3-95F9-C4237DE8D3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57200"/>
            <a:ext cx="9144000" cy="6400800"/>
          </a:xfrm>
        </p:spPr>
        <p:txBody>
          <a:bodyPr>
            <a:normAutofit fontScale="85000" lnSpcReduction="10000"/>
          </a:bodyPr>
          <a:lstStyle/>
          <a:p>
            <a:pPr eaLnBrk="1" hangingPunct="1">
              <a:buFont typeface="Wingdings" panose="05000000000000000000" pitchFamily="2" charset="2"/>
              <a:buChar char="ü"/>
            </a:pPr>
            <a:r>
              <a:rPr lang="en-US" altLang="en-US" sz="2400"/>
              <a:t>It is used to run applets over the internet.</a:t>
            </a:r>
          </a:p>
          <a:p>
            <a:pPr eaLnBrk="1" hangingPunct="1">
              <a:buFont typeface="Wingdings" panose="05000000000000000000" pitchFamily="2" charset="2"/>
              <a:buChar char="ü"/>
            </a:pPr>
            <a:r>
              <a:rPr lang="en-US" altLang="en-US" sz="2400" b="1"/>
              <a:t>1995</a:t>
            </a:r>
            <a:r>
              <a:rPr lang="en-US" altLang="en-US" sz="2400"/>
              <a:t> – OAK was renamed to java due to various political reasons.</a:t>
            </a:r>
          </a:p>
          <a:p>
            <a:pPr eaLnBrk="1" hangingPunct="1">
              <a:buFont typeface="Wingdings" panose="05000000000000000000" pitchFamily="2" charset="2"/>
              <a:buChar char="ü"/>
            </a:pPr>
            <a:r>
              <a:rPr lang="en-US" altLang="en-US" sz="2400"/>
              <a:t>Hot Java demonstrate the power of the new language.</a:t>
            </a:r>
          </a:p>
          <a:p>
            <a:pPr eaLnBrk="1" hangingPunct="1">
              <a:buFont typeface="Wingdings" panose="05000000000000000000" pitchFamily="2" charset="2"/>
              <a:buChar char="ü"/>
            </a:pPr>
            <a:r>
              <a:rPr lang="en-US" altLang="en-US" sz="2400"/>
              <a:t>Java became  so popular for internet also because of its tremendous features.</a:t>
            </a:r>
          </a:p>
          <a:p>
            <a:pPr algn="just" eaLnBrk="1" hangingPunct="1">
              <a:buFont typeface="Wingdings" panose="05000000000000000000" pitchFamily="2" charset="2"/>
              <a:buChar char="ü"/>
            </a:pPr>
            <a:r>
              <a:rPr lang="en-US" altLang="en-US" sz="2400" b="1"/>
              <a:t>1996</a:t>
            </a:r>
            <a:r>
              <a:rPr lang="en-US" altLang="en-US" sz="2400"/>
              <a:t>- Java established itself not only as leader for internet programming but also as a general-purpose object-oriented programming language.</a:t>
            </a:r>
          </a:p>
          <a:p>
            <a:pPr eaLnBrk="1" hangingPunct="1">
              <a:buFont typeface="Wingdings" panose="05000000000000000000" pitchFamily="2" charset="2"/>
              <a:buChar char="ü"/>
            </a:pPr>
            <a:r>
              <a:rPr lang="en-US" altLang="en-US" sz="2400"/>
              <a:t>Many companies including Netscape and Microsoft announced their support for java.</a:t>
            </a:r>
          </a:p>
          <a:p>
            <a:pPr eaLnBrk="1" hangingPunct="1">
              <a:buFont typeface="Wingdings" panose="05000000000000000000" pitchFamily="2" charset="2"/>
              <a:buChar char="ü"/>
            </a:pPr>
            <a:r>
              <a:rPr lang="en-US" altLang="en-US" sz="2400" b="1"/>
              <a:t>1996</a:t>
            </a:r>
            <a:r>
              <a:rPr lang="en-US" altLang="en-US" sz="2400"/>
              <a:t> – Sun releases java development kit (JDK 1.0)</a:t>
            </a:r>
          </a:p>
          <a:p>
            <a:pPr eaLnBrk="1" hangingPunct="1">
              <a:buFont typeface="Wingdings" panose="05000000000000000000" pitchFamily="2" charset="2"/>
              <a:buChar char="ü"/>
            </a:pPr>
            <a:r>
              <a:rPr lang="en-US" altLang="en-US" sz="2400" b="1"/>
              <a:t>1997</a:t>
            </a:r>
            <a:r>
              <a:rPr lang="en-US" altLang="en-US" sz="2400"/>
              <a:t> – Sun releases JDK 1.1.</a:t>
            </a:r>
          </a:p>
          <a:p>
            <a:pPr eaLnBrk="1" hangingPunct="1">
              <a:buFont typeface="Wingdings" panose="05000000000000000000" pitchFamily="2" charset="2"/>
              <a:buChar char="ü"/>
            </a:pPr>
            <a:r>
              <a:rPr lang="en-US" altLang="en-US" sz="2400" b="1"/>
              <a:t>1998</a:t>
            </a:r>
            <a:r>
              <a:rPr lang="en-US" altLang="en-US" sz="2400"/>
              <a:t> – Sun releases Java 2 with version 1.2  SDK 1.2</a:t>
            </a:r>
          </a:p>
          <a:p>
            <a:pPr eaLnBrk="1" hangingPunct="1">
              <a:buFont typeface="Wingdings" panose="05000000000000000000" pitchFamily="2" charset="2"/>
              <a:buChar char="ü"/>
            </a:pPr>
            <a:r>
              <a:rPr lang="en-US" altLang="en-US" sz="2400" b="1"/>
              <a:t>1999</a:t>
            </a:r>
            <a:r>
              <a:rPr lang="en-US" altLang="en-US" sz="2400"/>
              <a:t> – Sun releases java 2 platform with J2SE, J2EE &amp; J2ME.</a:t>
            </a:r>
          </a:p>
          <a:p>
            <a:pPr eaLnBrk="1" hangingPunct="1">
              <a:buFont typeface="Wingdings" panose="05000000000000000000" pitchFamily="2" charset="2"/>
              <a:buChar char="ü"/>
            </a:pPr>
            <a:r>
              <a:rPr lang="en-US" altLang="en-US" sz="2400" b="1"/>
              <a:t>2000</a:t>
            </a:r>
            <a:r>
              <a:rPr lang="en-US" altLang="en-US" sz="2400"/>
              <a:t> – J2SE with SDK1.3</a:t>
            </a:r>
          </a:p>
          <a:p>
            <a:pPr eaLnBrk="1" hangingPunct="1">
              <a:buFont typeface="Wingdings" panose="05000000000000000000" pitchFamily="2" charset="2"/>
              <a:buChar char="ü"/>
            </a:pPr>
            <a:endParaRPr lang="en-US" altLang="en-US" sz="2400"/>
          </a:p>
          <a:p>
            <a:pPr eaLnBrk="1" hangingPunct="1">
              <a:buFont typeface="Wingdings" panose="05000000000000000000" pitchFamily="2" charset="2"/>
              <a:buChar char="ü"/>
            </a:pPr>
            <a:endParaRPr lang="en-US" altLang="en-US" sz="2400"/>
          </a:p>
          <a:p>
            <a:pPr eaLnBrk="1" hangingPunct="1">
              <a:buFont typeface="Wingdings" panose="05000000000000000000" pitchFamily="2" charset="2"/>
              <a:buChar char="ü"/>
            </a:pPr>
            <a:endParaRPr lang="en-US" altLang="en-US" sz="2400"/>
          </a:p>
          <a:p>
            <a:pPr eaLnBrk="1" hangingPunct="1">
              <a:buFont typeface="Wingdings" panose="05000000000000000000" pitchFamily="2" charset="2"/>
              <a:buChar char="ü"/>
            </a:pPr>
            <a:endParaRPr lang="en-US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D6095-64AE-4732-B3E6-9E914CA3E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686800" cy="30480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en-US" sz="3200"/>
              <a:t>Operator Precedence</a:t>
            </a:r>
          </a:p>
        </p:txBody>
      </p:sp>
      <p:sp>
        <p:nvSpPr>
          <p:cNvPr id="51203" name="Content Placeholder 2">
            <a:extLst>
              <a:ext uri="{FF2B5EF4-FFF2-40B4-BE49-F238E27FC236}">
                <a16:creationId xmlns:a16="http://schemas.microsoft.com/office/drawing/2014/main" id="{590A2759-77EF-4B68-86E6-4C5DC9FA68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304800"/>
            <a:ext cx="9144000" cy="6553200"/>
          </a:xfrm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en-US" altLang="en-US" sz="2400"/>
          </a:p>
          <a:p>
            <a:pPr>
              <a:buFont typeface="Arial" panose="020B0604020202020204" pitchFamily="34" charset="0"/>
              <a:buNone/>
            </a:pPr>
            <a:endParaRPr lang="en-US" altLang="en-US" sz="2400"/>
          </a:p>
          <a:p>
            <a:pPr>
              <a:buFont typeface="Arial" panose="020B0604020202020204" pitchFamily="34" charset="0"/>
              <a:buNone/>
            </a:pPr>
            <a:endParaRPr lang="en-US" altLang="en-US" sz="240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54E722F-C905-4444-B88E-2DFDAE1B4543}"/>
              </a:ext>
            </a:extLst>
          </p:cNvPr>
          <p:cNvGraphicFramePr>
            <a:graphicFrameLocks noGrp="1"/>
          </p:cNvGraphicFramePr>
          <p:nvPr/>
        </p:nvGraphicFramePr>
        <p:xfrm>
          <a:off x="152400" y="304800"/>
          <a:ext cx="8991600" cy="6610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19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253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42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44337">
                <a:tc>
                  <a:txBody>
                    <a:bodyPr/>
                    <a:lstStyle/>
                    <a:p>
                      <a:r>
                        <a:rPr lang="en-US" sz="2500" baseline="0" dirty="0">
                          <a:solidFill>
                            <a:schemeClr val="tx1"/>
                          </a:solidFill>
                          <a:latin typeface="+mj-lt"/>
                        </a:rPr>
                        <a:t>Precedence</a:t>
                      </a:r>
                      <a:endParaRPr lang="en-US" sz="25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T="47786" marB="477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baseline="0" dirty="0">
                          <a:solidFill>
                            <a:schemeClr val="tx1"/>
                          </a:solidFill>
                          <a:latin typeface="+mj-lt"/>
                        </a:rPr>
                        <a:t>Operators</a:t>
                      </a:r>
                      <a:endParaRPr lang="en-US" sz="25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T="47786" marB="477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baseline="0" dirty="0" err="1">
                          <a:solidFill>
                            <a:schemeClr val="tx1"/>
                          </a:solidFill>
                          <a:latin typeface="+mj-lt"/>
                        </a:rPr>
                        <a:t>Associativity</a:t>
                      </a:r>
                      <a:endParaRPr lang="en-US" sz="25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T="47786" marB="477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4631">
                <a:tc>
                  <a:txBody>
                    <a:bodyPr/>
                    <a:lstStyle/>
                    <a:p>
                      <a:r>
                        <a:rPr lang="en-US" sz="2300" dirty="0"/>
                        <a:t>Highest</a:t>
                      </a:r>
                    </a:p>
                  </a:txBody>
                  <a:tcPr marT="47786" marB="477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 [] .(member selection)</a:t>
                      </a:r>
                      <a:endParaRPr lang="en-US" sz="2500" dirty="0"/>
                    </a:p>
                  </a:txBody>
                  <a:tcPr marT="47786" marB="477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dirty="0"/>
                        <a:t>L to R</a:t>
                      </a:r>
                    </a:p>
                  </a:txBody>
                  <a:tcPr marT="47786" marB="477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4631">
                <a:tc>
                  <a:txBody>
                    <a:bodyPr/>
                    <a:lstStyle/>
                    <a:p>
                      <a:endParaRPr lang="en-US" sz="2300"/>
                    </a:p>
                  </a:txBody>
                  <a:tcPr marT="47786" marB="477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++ -- +(unary) -(unary) ~ ! ()(cast) new</a:t>
                      </a:r>
                      <a:endParaRPr lang="en-US" sz="2500" dirty="0"/>
                    </a:p>
                  </a:txBody>
                  <a:tcPr marT="47786" marB="477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dirty="0"/>
                        <a:t>R  to L</a:t>
                      </a:r>
                    </a:p>
                  </a:txBody>
                  <a:tcPr marT="47786" marB="477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4631">
                <a:tc>
                  <a:txBody>
                    <a:bodyPr/>
                    <a:lstStyle/>
                    <a:p>
                      <a:endParaRPr lang="en-US" sz="2300" dirty="0"/>
                    </a:p>
                  </a:txBody>
                  <a:tcPr marT="47786" marB="477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* / %</a:t>
                      </a:r>
                      <a:endParaRPr lang="en-US" sz="2500" dirty="0"/>
                    </a:p>
                  </a:txBody>
                  <a:tcPr marT="47786" marB="477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dirty="0"/>
                        <a:t>L to R</a:t>
                      </a:r>
                    </a:p>
                  </a:txBody>
                  <a:tcPr marT="47786" marB="477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4631">
                <a:tc>
                  <a:txBody>
                    <a:bodyPr/>
                    <a:lstStyle/>
                    <a:p>
                      <a:endParaRPr lang="en-US" sz="2300" dirty="0"/>
                    </a:p>
                  </a:txBody>
                  <a:tcPr marT="47786" marB="477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       - </a:t>
                      </a:r>
                      <a:endParaRPr lang="en-US" sz="2500" dirty="0"/>
                    </a:p>
                  </a:txBody>
                  <a:tcPr marT="47786" marB="477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dirty="0"/>
                        <a:t>L to R</a:t>
                      </a:r>
                    </a:p>
                  </a:txBody>
                  <a:tcPr marT="47786" marB="477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4631">
                <a:tc>
                  <a:txBody>
                    <a:bodyPr/>
                    <a:lstStyle/>
                    <a:p>
                      <a:endParaRPr lang="en-US" sz="2300" dirty="0"/>
                    </a:p>
                  </a:txBody>
                  <a:tcPr marT="47786" marB="477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 &lt;= &gt; &gt;= </a:t>
                      </a:r>
                      <a:r>
                        <a:rPr lang="en-US" sz="2500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instanceof</a:t>
                      </a:r>
                      <a:endParaRPr lang="en-US" sz="2500" dirty="0"/>
                    </a:p>
                  </a:txBody>
                  <a:tcPr marT="47786" marB="477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dirty="0"/>
                        <a:t>L to R</a:t>
                      </a:r>
                    </a:p>
                  </a:txBody>
                  <a:tcPr marT="47786" marB="477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4631">
                <a:tc>
                  <a:txBody>
                    <a:bodyPr/>
                    <a:lstStyle/>
                    <a:p>
                      <a:endParaRPr lang="en-US" sz="2300" dirty="0"/>
                    </a:p>
                  </a:txBody>
                  <a:tcPr marT="47786" marB="477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== != ==(object) !=(object)</a:t>
                      </a:r>
                      <a:endParaRPr lang="en-US" sz="2500" dirty="0"/>
                    </a:p>
                  </a:txBody>
                  <a:tcPr marT="47786" marB="477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dirty="0"/>
                        <a:t>L to R</a:t>
                      </a:r>
                    </a:p>
                  </a:txBody>
                  <a:tcPr marT="47786" marB="477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44337">
                <a:tc>
                  <a:txBody>
                    <a:bodyPr/>
                    <a:lstStyle/>
                    <a:p>
                      <a:endParaRPr lang="en-US" sz="2300" dirty="0"/>
                    </a:p>
                  </a:txBody>
                  <a:tcPr marT="47786" marB="477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&amp; bitwise AND       ^ bitwise XOR</a:t>
                      </a:r>
                    </a:p>
                    <a:p>
                      <a:r>
                        <a:rPr lang="en-US" sz="25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| bitwise OR		</a:t>
                      </a:r>
                      <a:endParaRPr lang="en-US" sz="2500" dirty="0"/>
                    </a:p>
                  </a:txBody>
                  <a:tcPr marT="47786" marB="477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dirty="0"/>
                        <a:t>L to R</a:t>
                      </a:r>
                    </a:p>
                  </a:txBody>
                  <a:tcPr marT="47786" marB="477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24631">
                <a:tc>
                  <a:txBody>
                    <a:bodyPr/>
                    <a:lstStyle/>
                    <a:p>
                      <a:endParaRPr lang="en-US" sz="2300" dirty="0"/>
                    </a:p>
                  </a:txBody>
                  <a:tcPr marT="47786" marB="477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&amp;&amp; logical AND     ||    logical OR</a:t>
                      </a:r>
                      <a:endParaRPr lang="en-US" sz="2500" dirty="0"/>
                    </a:p>
                  </a:txBody>
                  <a:tcPr marT="47786" marB="477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dirty="0"/>
                        <a:t>L to R</a:t>
                      </a:r>
                    </a:p>
                  </a:txBody>
                  <a:tcPr marT="47786" marB="477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24631">
                <a:tc>
                  <a:txBody>
                    <a:bodyPr/>
                    <a:lstStyle/>
                    <a:p>
                      <a:endParaRPr lang="en-US" sz="2300" dirty="0"/>
                    </a:p>
                  </a:txBody>
                  <a:tcPr marT="47786" marB="477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2500" i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?  :    </a:t>
                      </a:r>
                      <a:r>
                        <a:rPr lang="fr-FR" sz="2500" i="1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ternary</a:t>
                      </a:r>
                      <a:r>
                        <a:rPr lang="fr-FR" sz="2500" i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fr-FR" sz="2500" i="1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conditional</a:t>
                      </a:r>
                      <a:r>
                        <a:rPr lang="fr-FR" sz="2500" i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2500" dirty="0"/>
                    </a:p>
                  </a:txBody>
                  <a:tcPr marT="47786" marB="477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dirty="0"/>
                        <a:t>L to R</a:t>
                      </a:r>
                    </a:p>
                  </a:txBody>
                  <a:tcPr marT="47786" marB="477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24631">
                <a:tc>
                  <a:txBody>
                    <a:bodyPr/>
                    <a:lstStyle/>
                    <a:p>
                      <a:r>
                        <a:rPr lang="en-US" sz="2300" dirty="0"/>
                        <a:t>lowest</a:t>
                      </a:r>
                    </a:p>
                  </a:txBody>
                  <a:tcPr marT="47786" marB="477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= *= /= %= += -= &lt;&lt;= &gt;&gt;= &gt;&gt;&gt;= &amp;= ^= |=</a:t>
                      </a:r>
                      <a:endParaRPr lang="en-US" sz="2500" dirty="0"/>
                    </a:p>
                  </a:txBody>
                  <a:tcPr marT="47786" marB="477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dirty="0"/>
                        <a:t>R to L</a:t>
                      </a:r>
                    </a:p>
                  </a:txBody>
                  <a:tcPr marT="47786" marB="477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E1B83-CD5C-4008-A7D4-30864D362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686800" cy="45720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en-US" sz="3200"/>
              <a:t>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978048-13A9-4C46-9EB9-414A3FF8C3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381000"/>
            <a:ext cx="9144000" cy="64770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en-US" sz="2400"/>
              <a:t>An expression is a collection of operands &amp; operators.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US" sz="2400"/>
              <a:t>Operands are either variables  or literals or both.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US" sz="2400"/>
              <a:t>An expression is evaluated based on the precedence of operators.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US" sz="2400"/>
              <a:t>To change the order of evaluation by inserting parenthesis in the expressions.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US" sz="2400"/>
              <a:t>Type of the expression is depends on the type of the operators.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US" sz="2400"/>
              <a:t>An expression with more than one kind of operators is called mixed-mode expression.</a:t>
            </a:r>
          </a:p>
          <a:p>
            <a:pPr>
              <a:buFont typeface="Arial" panose="020B0604020202020204" pitchFamily="34" charset="0"/>
              <a:buNone/>
            </a:pPr>
            <a:endParaRPr lang="en-US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C7CF5-3D4B-44DB-8C16-A585AA350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686800" cy="30480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en-US" sz="3200"/>
              <a:t>Declaration of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F25F8-A4C3-405F-98B5-23A7F8794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381000"/>
            <a:ext cx="9144000" cy="6477000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itchFamily="2" charset="2"/>
              <a:buChar char="ü"/>
              <a:defRPr/>
            </a:pPr>
            <a:r>
              <a:rPr lang="en-US" sz="2400" dirty="0"/>
              <a:t>Variables are names to the memory locations.</a:t>
            </a:r>
          </a:p>
          <a:p>
            <a:pPr>
              <a:buFont typeface="Wingdings" pitchFamily="2" charset="2"/>
              <a:buChar char="ü"/>
              <a:defRPr/>
            </a:pPr>
            <a:r>
              <a:rPr lang="en-US" sz="2400" dirty="0"/>
              <a:t>Variable names are any valid identifier.</a:t>
            </a:r>
          </a:p>
          <a:p>
            <a:pPr>
              <a:buFont typeface="Wingdings" pitchFamily="2" charset="2"/>
              <a:buChar char="ü"/>
              <a:defRPr/>
            </a:pPr>
            <a:r>
              <a:rPr lang="en-US" sz="2400" dirty="0"/>
              <a:t>Variable declaration tell three things to the compiler</a:t>
            </a:r>
          </a:p>
          <a:p>
            <a:pPr marL="457200" indent="-457200">
              <a:buFont typeface="Arial" charset="0"/>
              <a:buAutoNum type="arabicPeriod"/>
              <a:defRPr/>
            </a:pPr>
            <a:r>
              <a:rPr lang="en-US" sz="2400" dirty="0"/>
              <a:t>the variable name</a:t>
            </a:r>
          </a:p>
          <a:p>
            <a:pPr marL="457200" indent="-457200">
              <a:buFont typeface="Arial" charset="0"/>
              <a:buAutoNum type="arabicPeriod"/>
              <a:defRPr/>
            </a:pPr>
            <a:r>
              <a:rPr lang="en-US" sz="2400" dirty="0"/>
              <a:t>It specify type of data is going to store.</a:t>
            </a:r>
          </a:p>
          <a:p>
            <a:pPr marL="457200" indent="-457200">
              <a:buFont typeface="Arial" charset="0"/>
              <a:buAutoNum type="arabicPeriod"/>
              <a:defRPr/>
            </a:pPr>
            <a:r>
              <a:rPr lang="en-US" sz="2400" dirty="0"/>
              <a:t>The place of declaration decide the scope of the variable.</a:t>
            </a:r>
          </a:p>
          <a:p>
            <a:pPr marL="457200" indent="-457200">
              <a:buFont typeface="Wingdings" pitchFamily="2" charset="2"/>
              <a:buChar char="ü"/>
              <a:defRPr/>
            </a:pPr>
            <a:r>
              <a:rPr lang="en-US" sz="2400" dirty="0"/>
              <a:t>The general syntax of declaring a variable is</a:t>
            </a:r>
          </a:p>
          <a:p>
            <a:pPr marL="457200" indent="-457200">
              <a:buFont typeface="Wingdings" pitchFamily="2" charset="2"/>
              <a:buChar char="ü"/>
              <a:defRPr/>
            </a:pPr>
            <a:r>
              <a:rPr lang="en-US" sz="2400" dirty="0"/>
              <a:t>Data-type var_name1, var_name2 ……….</a:t>
            </a:r>
            <a:r>
              <a:rPr lang="en-US" sz="2400" dirty="0" err="1"/>
              <a:t>var_nameN</a:t>
            </a:r>
            <a:r>
              <a:rPr lang="en-US" sz="2400" dirty="0"/>
              <a:t>;</a:t>
            </a:r>
          </a:p>
          <a:p>
            <a:pPr marL="457200" indent="-457200">
              <a:buFont typeface="Wingdings" pitchFamily="2" charset="2"/>
              <a:buChar char="ü"/>
              <a:defRPr/>
            </a:pPr>
            <a:r>
              <a:rPr lang="en-US" sz="2400" dirty="0"/>
              <a:t>Giving values to variables using assignment statement or read from the input device.</a:t>
            </a:r>
          </a:p>
          <a:p>
            <a:pPr marL="457200" indent="-457200">
              <a:buFont typeface="Wingdings" pitchFamily="2" charset="2"/>
              <a:buChar char="ü"/>
              <a:defRPr/>
            </a:pPr>
            <a:r>
              <a:rPr lang="en-US" sz="2400" dirty="0"/>
              <a:t>Java variables are classified into three types</a:t>
            </a:r>
          </a:p>
          <a:p>
            <a:pPr marL="457200" indent="-457200">
              <a:buFont typeface="Arial" charset="0"/>
              <a:buNone/>
              <a:defRPr/>
            </a:pPr>
            <a:r>
              <a:rPr lang="en-US" sz="2400" dirty="0"/>
              <a:t>1. Instance variables	2. class variables	3.local variables</a:t>
            </a:r>
          </a:p>
          <a:p>
            <a:pPr marL="457200" indent="-457200">
              <a:buFont typeface="Wingdings" pitchFamily="2" charset="2"/>
              <a:buChar char="ü"/>
              <a:defRPr/>
            </a:pPr>
            <a:r>
              <a:rPr lang="en-US" sz="2400" dirty="0"/>
              <a:t>The standard default values of variable after declaration are </a:t>
            </a:r>
          </a:p>
          <a:p>
            <a:pPr marL="457200" indent="-457200">
              <a:buFont typeface="Arial" charset="0"/>
              <a:buNone/>
              <a:defRPr/>
            </a:pP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2774D-8145-404E-AE14-CF9AA1722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686800" cy="30480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en-US" sz="3200"/>
              <a:t>Declaration of variables</a:t>
            </a:r>
          </a:p>
        </p:txBody>
      </p:sp>
      <p:sp>
        <p:nvSpPr>
          <p:cNvPr id="54275" name="Content Placeholder 2">
            <a:extLst>
              <a:ext uri="{FF2B5EF4-FFF2-40B4-BE49-F238E27FC236}">
                <a16:creationId xmlns:a16="http://schemas.microsoft.com/office/drawing/2014/main" id="{D522FB3B-384D-4912-8C3C-7840218510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381000"/>
            <a:ext cx="9144000" cy="647700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None/>
            </a:pPr>
            <a:endParaRPr lang="en-US" altLang="en-US" sz="2400"/>
          </a:p>
          <a:p>
            <a:pPr marL="457200" indent="-457200">
              <a:buFont typeface="Arial" panose="020B0604020202020204" pitchFamily="34" charset="0"/>
              <a:buNone/>
            </a:pPr>
            <a:endParaRPr lang="en-US" altLang="en-US" sz="240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57743D7-81BB-46CC-9051-08BCFAEE2641}"/>
              </a:ext>
            </a:extLst>
          </p:cNvPr>
          <p:cNvGraphicFramePr>
            <a:graphicFrameLocks noGrp="1"/>
          </p:cNvGraphicFramePr>
          <p:nvPr/>
        </p:nvGraphicFramePr>
        <p:xfrm>
          <a:off x="762000" y="838200"/>
          <a:ext cx="6248400" cy="495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4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24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530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Type of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Default value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r>
                        <a:rPr lang="en-US" sz="2400" dirty="0"/>
                        <a:t>Byte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Zero   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r>
                        <a:rPr lang="en-US" sz="2400" dirty="0"/>
                        <a:t>Short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Zero    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r>
                        <a:rPr lang="en-US" sz="2400" dirty="0" err="1"/>
                        <a:t>Int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r>
                        <a:rPr lang="en-US" sz="2400" dirty="0"/>
                        <a:t>Long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r>
                        <a:rPr lang="en-US" sz="2400" dirty="0"/>
                        <a:t>Float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0.0f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r>
                        <a:rPr lang="en-US" sz="2400" dirty="0"/>
                        <a:t>Double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0.0d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r>
                        <a:rPr lang="en-US" sz="2400" dirty="0"/>
                        <a:t>Char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Null char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r>
                        <a:rPr lang="en-US" sz="2400" dirty="0"/>
                        <a:t>Boolean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False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r>
                        <a:rPr lang="en-US" sz="2400" dirty="0"/>
                        <a:t>Reference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0E65E-DDBD-4C20-9E41-1C101D944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686800" cy="45720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en-US" sz="3200"/>
              <a:t>Type Conversion &amp; Casting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29261D-56CD-4258-8A1E-D39F1D4FF9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381000"/>
            <a:ext cx="9144000" cy="6477000"/>
          </a:xfrm>
        </p:spPr>
        <p:txBody>
          <a:bodyPr>
            <a:normAutofit fontScale="92500"/>
          </a:bodyPr>
          <a:lstStyle/>
          <a:p>
            <a:pPr>
              <a:buFont typeface="Wingdings" pitchFamily="2" charset="2"/>
              <a:buChar char="ü"/>
              <a:defRPr/>
            </a:pPr>
            <a:r>
              <a:rPr lang="en-US" sz="2400" dirty="0"/>
              <a:t>In programming generally assign one data-type value into another data-type variable.</a:t>
            </a:r>
          </a:p>
          <a:p>
            <a:pPr>
              <a:buFont typeface="Wingdings" pitchFamily="2" charset="2"/>
              <a:buChar char="ü"/>
              <a:defRPr/>
            </a:pPr>
            <a:r>
              <a:rPr lang="en-US" sz="2400" dirty="0"/>
              <a:t>If two types are compatible java allows automatic conversion.</a:t>
            </a:r>
          </a:p>
          <a:p>
            <a:pPr>
              <a:buFont typeface="Wingdings" pitchFamily="2" charset="2"/>
              <a:buChar char="ü"/>
              <a:defRPr/>
            </a:pPr>
            <a:r>
              <a:rPr lang="en-US" sz="2400" dirty="0"/>
              <a:t>For Ex </a:t>
            </a:r>
            <a:r>
              <a:rPr lang="en-US" sz="2400" dirty="0" err="1"/>
              <a:t>int</a:t>
            </a:r>
            <a:r>
              <a:rPr lang="en-US" sz="2400" dirty="0"/>
              <a:t> data-type value into long variable.</a:t>
            </a:r>
          </a:p>
          <a:p>
            <a:pPr>
              <a:buFont typeface="Wingdings" pitchFamily="2" charset="2"/>
              <a:buChar char="ü"/>
              <a:defRPr/>
            </a:pPr>
            <a:r>
              <a:rPr lang="en-US" sz="2400" dirty="0"/>
              <a:t>In java automatic conversion take place if the following two conditions are met</a:t>
            </a:r>
          </a:p>
          <a:p>
            <a:pPr marL="457200" indent="-457200">
              <a:buFont typeface="Arial" charset="0"/>
              <a:buAutoNum type="arabicPeriod"/>
              <a:defRPr/>
            </a:pPr>
            <a:r>
              <a:rPr lang="en-US" sz="2400" dirty="0"/>
              <a:t>The two types are compatible.</a:t>
            </a:r>
          </a:p>
          <a:p>
            <a:pPr marL="457200" indent="-457200">
              <a:buFont typeface="Arial" charset="0"/>
              <a:buAutoNum type="arabicPeriod"/>
              <a:defRPr/>
            </a:pPr>
            <a:r>
              <a:rPr lang="en-US" sz="2400" dirty="0"/>
              <a:t>The destination type is larger than the source type.</a:t>
            </a:r>
          </a:p>
          <a:p>
            <a:pPr marL="457200" indent="-457200">
              <a:buFont typeface="Wingdings" pitchFamily="2" charset="2"/>
              <a:buChar char="ü"/>
              <a:defRPr/>
            </a:pPr>
            <a:r>
              <a:rPr lang="en-US" sz="2400" dirty="0"/>
              <a:t>When the two conditions are met widening conversion takes place.</a:t>
            </a:r>
          </a:p>
          <a:p>
            <a:pPr marL="457200" indent="-457200">
              <a:buFont typeface="Wingdings" pitchFamily="2" charset="2"/>
              <a:buChar char="ü"/>
              <a:defRPr/>
            </a:pPr>
            <a:r>
              <a:rPr lang="en-US" sz="2400" dirty="0"/>
              <a:t>All the numeric types are compatible.</a:t>
            </a:r>
          </a:p>
          <a:p>
            <a:pPr marL="457200" indent="-457200">
              <a:buFont typeface="Wingdings" pitchFamily="2" charset="2"/>
              <a:buChar char="ü"/>
              <a:defRPr/>
            </a:pPr>
            <a:r>
              <a:rPr lang="en-US" sz="2400" dirty="0"/>
              <a:t>Char &amp; </a:t>
            </a:r>
            <a:r>
              <a:rPr lang="en-US" sz="2400" dirty="0" err="1"/>
              <a:t>boolean</a:t>
            </a:r>
            <a:r>
              <a:rPr lang="en-US" sz="2400" dirty="0"/>
              <a:t> are not compatible.</a:t>
            </a:r>
          </a:p>
          <a:p>
            <a:pPr marL="457200" indent="-457200">
              <a:buFont typeface="Arial" charset="0"/>
              <a:buNone/>
              <a:defRPr/>
            </a:pPr>
            <a:r>
              <a:rPr lang="en-US" sz="2400" dirty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>
            <a:extLst>
              <a:ext uri="{FF2B5EF4-FFF2-40B4-BE49-F238E27FC236}">
                <a16:creationId xmlns:a16="http://schemas.microsoft.com/office/drawing/2014/main" id="{50D8DCE8-9540-4C88-A0E1-83FD0AF92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686800" cy="30480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en-US" sz="3200"/>
              <a:t>Casting ..</a:t>
            </a:r>
          </a:p>
        </p:txBody>
      </p:sp>
      <p:sp>
        <p:nvSpPr>
          <p:cNvPr id="56323" name="Content Placeholder 2">
            <a:extLst>
              <a:ext uri="{FF2B5EF4-FFF2-40B4-BE49-F238E27FC236}">
                <a16:creationId xmlns:a16="http://schemas.microsoft.com/office/drawing/2014/main" id="{9C8B30CB-A4CD-4F60-99BF-46BE72EBE0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304800"/>
            <a:ext cx="9144000" cy="6553200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en-US" sz="2400"/>
              <a:t>The explicit conversion is required, to store larger value in to smaller data-type variable.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US" sz="2400"/>
              <a:t>This process is called casting.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US" sz="2400"/>
              <a:t>The general syntax of casting are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US" sz="2400"/>
              <a:t>Variable = (data-type) value.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US" sz="2400"/>
              <a:t>The casting is also performed between compatible types only.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US" sz="2400"/>
              <a:t> for Ex: int a = 257;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US" sz="2400"/>
              <a:t>byte b = ( byte) a;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US" sz="2400"/>
              <a:t>The variable b holds the result of modulo division of a % 256.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US" sz="2400"/>
              <a:t>For Ex: double x = 123.895;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US" sz="2400"/>
              <a:t>Int a = ( int) x;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US" sz="2400"/>
              <a:t>Fractional part is discarded.</a:t>
            </a:r>
          </a:p>
          <a:p>
            <a:pPr>
              <a:buFont typeface="Arial" panose="020B0604020202020204" pitchFamily="34" charset="0"/>
              <a:buNone/>
            </a:pPr>
            <a:endParaRPr lang="en-US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56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56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6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6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56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6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6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56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6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6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56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6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56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563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563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563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563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563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563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563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563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563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563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563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563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2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9844A-429B-453F-8563-C6FDB9C0A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686800" cy="38100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en-US" sz="3200"/>
              <a:t>Type Conversions in Expression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B0D40-6E3F-47E0-B36F-0B8B75CB37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381000"/>
            <a:ext cx="8991600" cy="64770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en-US" sz="2400"/>
              <a:t>An expression is a collection of operands &amp; operators.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US" sz="2400"/>
              <a:t>The system considers one operator and two operands at a time(except unary).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US" sz="2400"/>
              <a:t>If operands of different type lower operand are promoted to higher operand before evaluation.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US" sz="2400"/>
              <a:t>The result is always of higher type.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US" sz="2400"/>
              <a:t>In java byte and short are always promoted to int to avoid over flow.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US" sz="2400"/>
              <a:t>The following table shows the automatic conversion in an expression.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5AD37B2-AE10-4208-A9C6-ABD799CF0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686800" cy="45720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en-US" sz="3200"/>
              <a:t>Type Conversions in Expression 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3285974-362C-46A7-A531-B3C6EBB19C64}"/>
              </a:ext>
            </a:extLst>
          </p:cNvPr>
          <p:cNvGraphicFramePr>
            <a:graphicFrameLocks noGrp="1"/>
          </p:cNvGraphicFramePr>
          <p:nvPr/>
        </p:nvGraphicFramePr>
        <p:xfrm>
          <a:off x="152400" y="762000"/>
          <a:ext cx="8610600" cy="65833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6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6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6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6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76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76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763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763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822920">
                <a:tc>
                  <a:txBody>
                    <a:bodyPr/>
                    <a:lstStyle/>
                    <a:p>
                      <a:endParaRPr lang="en-US" sz="4300" dirty="0"/>
                    </a:p>
                  </a:txBody>
                  <a:tcPr marT="82292" marB="822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4300" dirty="0">
                          <a:solidFill>
                            <a:schemeClr val="tx1"/>
                          </a:solidFill>
                        </a:rPr>
                        <a:t>char</a:t>
                      </a:r>
                    </a:p>
                  </a:txBody>
                  <a:tcPr marT="82292" marB="822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4300" dirty="0">
                          <a:solidFill>
                            <a:schemeClr val="tx1"/>
                          </a:solidFill>
                        </a:rPr>
                        <a:t>byte</a:t>
                      </a:r>
                    </a:p>
                  </a:txBody>
                  <a:tcPr marT="82292" marB="822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4300" dirty="0">
                          <a:solidFill>
                            <a:schemeClr val="tx1"/>
                          </a:solidFill>
                        </a:rPr>
                        <a:t>short</a:t>
                      </a:r>
                    </a:p>
                  </a:txBody>
                  <a:tcPr marT="82292" marB="822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430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US" sz="4300" dirty="0">
                        <a:solidFill>
                          <a:schemeClr val="tx1"/>
                        </a:solidFill>
                      </a:endParaRPr>
                    </a:p>
                  </a:txBody>
                  <a:tcPr marT="82292" marB="822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4300" dirty="0">
                          <a:solidFill>
                            <a:schemeClr val="tx1"/>
                          </a:solidFill>
                        </a:rPr>
                        <a:t>long</a:t>
                      </a:r>
                    </a:p>
                  </a:txBody>
                  <a:tcPr marT="82292" marB="822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4300" dirty="0">
                          <a:solidFill>
                            <a:schemeClr val="tx1"/>
                          </a:solidFill>
                        </a:rPr>
                        <a:t>float</a:t>
                      </a:r>
                    </a:p>
                  </a:txBody>
                  <a:tcPr marT="82292" marB="822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4300" dirty="0">
                          <a:solidFill>
                            <a:schemeClr val="tx1"/>
                          </a:solidFill>
                        </a:rPr>
                        <a:t>double</a:t>
                      </a:r>
                    </a:p>
                  </a:txBody>
                  <a:tcPr marT="82292" marB="822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2920">
                <a:tc>
                  <a:txBody>
                    <a:bodyPr/>
                    <a:lstStyle/>
                    <a:p>
                      <a:r>
                        <a:rPr lang="en-US" sz="4300" dirty="0"/>
                        <a:t>char</a:t>
                      </a:r>
                    </a:p>
                  </a:txBody>
                  <a:tcPr marT="82292" marB="822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4300" dirty="0" err="1"/>
                        <a:t>Int</a:t>
                      </a:r>
                      <a:endParaRPr lang="en-US" sz="4300" dirty="0"/>
                    </a:p>
                  </a:txBody>
                  <a:tcPr marT="82292" marB="822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4300" dirty="0" err="1"/>
                        <a:t>Int</a:t>
                      </a:r>
                      <a:endParaRPr lang="en-US" sz="4300" dirty="0"/>
                    </a:p>
                  </a:txBody>
                  <a:tcPr marT="82292" marB="822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4300" dirty="0" err="1"/>
                        <a:t>Int</a:t>
                      </a:r>
                      <a:endParaRPr lang="en-US" sz="4300" dirty="0"/>
                    </a:p>
                  </a:txBody>
                  <a:tcPr marT="82292" marB="822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4300" dirty="0" err="1"/>
                        <a:t>Int</a:t>
                      </a:r>
                      <a:endParaRPr lang="en-US" sz="4300" dirty="0"/>
                    </a:p>
                  </a:txBody>
                  <a:tcPr marT="82292" marB="822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4300" dirty="0"/>
                        <a:t>Long</a:t>
                      </a:r>
                    </a:p>
                  </a:txBody>
                  <a:tcPr marT="82292" marB="822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4300" dirty="0"/>
                        <a:t>Float</a:t>
                      </a:r>
                    </a:p>
                  </a:txBody>
                  <a:tcPr marT="82292" marB="822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4300" dirty="0"/>
                        <a:t>Double</a:t>
                      </a:r>
                    </a:p>
                  </a:txBody>
                  <a:tcPr marT="82292" marB="822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2920">
                <a:tc>
                  <a:txBody>
                    <a:bodyPr/>
                    <a:lstStyle/>
                    <a:p>
                      <a:r>
                        <a:rPr lang="en-US" sz="4300" dirty="0"/>
                        <a:t>byte</a:t>
                      </a:r>
                    </a:p>
                  </a:txBody>
                  <a:tcPr marT="82292" marB="822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4300" dirty="0" err="1"/>
                        <a:t>Int</a:t>
                      </a:r>
                      <a:endParaRPr lang="en-US" sz="4300" dirty="0"/>
                    </a:p>
                  </a:txBody>
                  <a:tcPr marT="82292" marB="822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4300" dirty="0" err="1"/>
                        <a:t>Int</a:t>
                      </a:r>
                      <a:endParaRPr lang="en-US" sz="4300" dirty="0"/>
                    </a:p>
                  </a:txBody>
                  <a:tcPr marT="82292" marB="822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4300" dirty="0" err="1"/>
                        <a:t>Int</a:t>
                      </a:r>
                      <a:endParaRPr lang="en-US" sz="4300" dirty="0"/>
                    </a:p>
                  </a:txBody>
                  <a:tcPr marT="82292" marB="822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4300" dirty="0" err="1"/>
                        <a:t>Int</a:t>
                      </a:r>
                      <a:endParaRPr lang="en-US" sz="4300" dirty="0"/>
                    </a:p>
                  </a:txBody>
                  <a:tcPr marT="82292" marB="822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4300" dirty="0"/>
                        <a:t>Long</a:t>
                      </a:r>
                    </a:p>
                  </a:txBody>
                  <a:tcPr marT="82292" marB="822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4300" dirty="0"/>
                        <a:t>Float</a:t>
                      </a:r>
                    </a:p>
                  </a:txBody>
                  <a:tcPr marT="82292" marB="822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4300" dirty="0"/>
                        <a:t>Double</a:t>
                      </a:r>
                    </a:p>
                  </a:txBody>
                  <a:tcPr marT="82292" marB="822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2920">
                <a:tc>
                  <a:txBody>
                    <a:bodyPr/>
                    <a:lstStyle/>
                    <a:p>
                      <a:r>
                        <a:rPr lang="en-US" sz="4300" dirty="0"/>
                        <a:t>short</a:t>
                      </a:r>
                    </a:p>
                  </a:txBody>
                  <a:tcPr marT="82292" marB="822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4300" dirty="0" err="1"/>
                        <a:t>Int</a:t>
                      </a:r>
                      <a:endParaRPr lang="en-US" sz="4300" dirty="0"/>
                    </a:p>
                  </a:txBody>
                  <a:tcPr marT="82292" marB="822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4300" dirty="0" err="1"/>
                        <a:t>Int</a:t>
                      </a:r>
                      <a:endParaRPr lang="en-US" sz="4300" dirty="0"/>
                    </a:p>
                  </a:txBody>
                  <a:tcPr marT="82292" marB="822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4300" dirty="0" err="1"/>
                        <a:t>Int</a:t>
                      </a:r>
                      <a:endParaRPr lang="en-US" sz="4300" dirty="0"/>
                    </a:p>
                  </a:txBody>
                  <a:tcPr marT="82292" marB="822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4300" dirty="0" err="1"/>
                        <a:t>Int</a:t>
                      </a:r>
                      <a:endParaRPr lang="en-US" sz="4300" dirty="0"/>
                    </a:p>
                  </a:txBody>
                  <a:tcPr marT="82292" marB="822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4300" dirty="0"/>
                        <a:t>Long</a:t>
                      </a:r>
                    </a:p>
                  </a:txBody>
                  <a:tcPr marT="82292" marB="822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4300" dirty="0"/>
                        <a:t>Float</a:t>
                      </a:r>
                    </a:p>
                  </a:txBody>
                  <a:tcPr marT="82292" marB="822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4300" dirty="0"/>
                        <a:t>Double</a:t>
                      </a:r>
                    </a:p>
                  </a:txBody>
                  <a:tcPr marT="82292" marB="822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2920">
                <a:tc>
                  <a:txBody>
                    <a:bodyPr/>
                    <a:lstStyle/>
                    <a:p>
                      <a:r>
                        <a:rPr lang="en-US" sz="4300" dirty="0" err="1"/>
                        <a:t>int</a:t>
                      </a:r>
                      <a:endParaRPr lang="en-US" sz="4300" dirty="0"/>
                    </a:p>
                  </a:txBody>
                  <a:tcPr marT="82292" marB="822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4300" dirty="0" err="1"/>
                        <a:t>Int</a:t>
                      </a:r>
                      <a:endParaRPr lang="en-US" sz="4300" dirty="0"/>
                    </a:p>
                  </a:txBody>
                  <a:tcPr marT="82292" marB="822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4300" dirty="0" err="1"/>
                        <a:t>Int</a:t>
                      </a:r>
                      <a:endParaRPr lang="en-US" sz="4300" dirty="0"/>
                    </a:p>
                  </a:txBody>
                  <a:tcPr marT="82292" marB="822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4300" dirty="0" err="1"/>
                        <a:t>Int</a:t>
                      </a:r>
                      <a:endParaRPr lang="en-US" sz="4300" dirty="0"/>
                    </a:p>
                  </a:txBody>
                  <a:tcPr marT="82292" marB="822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4300" dirty="0" err="1"/>
                        <a:t>Int</a:t>
                      </a:r>
                      <a:endParaRPr lang="en-US" sz="4300" dirty="0"/>
                    </a:p>
                  </a:txBody>
                  <a:tcPr marT="82292" marB="822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4300" dirty="0"/>
                        <a:t>Long</a:t>
                      </a:r>
                    </a:p>
                  </a:txBody>
                  <a:tcPr marT="82292" marB="822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4300" dirty="0"/>
                        <a:t>Float</a:t>
                      </a:r>
                    </a:p>
                  </a:txBody>
                  <a:tcPr marT="82292" marB="822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4300" dirty="0"/>
                        <a:t>Double</a:t>
                      </a:r>
                    </a:p>
                  </a:txBody>
                  <a:tcPr marT="82292" marB="822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2920">
                <a:tc>
                  <a:txBody>
                    <a:bodyPr/>
                    <a:lstStyle/>
                    <a:p>
                      <a:r>
                        <a:rPr lang="en-US" sz="4300" dirty="0"/>
                        <a:t>long</a:t>
                      </a:r>
                    </a:p>
                  </a:txBody>
                  <a:tcPr marT="82292" marB="822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4300" dirty="0"/>
                        <a:t>Long</a:t>
                      </a:r>
                    </a:p>
                  </a:txBody>
                  <a:tcPr marT="82292" marB="822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4300" dirty="0"/>
                        <a:t>Long</a:t>
                      </a:r>
                    </a:p>
                  </a:txBody>
                  <a:tcPr marT="82292" marB="822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4300" dirty="0"/>
                        <a:t>Long</a:t>
                      </a:r>
                    </a:p>
                  </a:txBody>
                  <a:tcPr marT="82292" marB="822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4300" dirty="0"/>
                        <a:t>Long</a:t>
                      </a:r>
                    </a:p>
                  </a:txBody>
                  <a:tcPr marT="82292" marB="822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4300" dirty="0"/>
                        <a:t>Long</a:t>
                      </a:r>
                    </a:p>
                  </a:txBody>
                  <a:tcPr marT="82292" marB="822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4300" dirty="0"/>
                        <a:t>Long</a:t>
                      </a:r>
                    </a:p>
                  </a:txBody>
                  <a:tcPr marT="82292" marB="822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4300" dirty="0"/>
                        <a:t>Double</a:t>
                      </a:r>
                    </a:p>
                  </a:txBody>
                  <a:tcPr marT="82292" marB="822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2920">
                <a:tc>
                  <a:txBody>
                    <a:bodyPr/>
                    <a:lstStyle/>
                    <a:p>
                      <a:r>
                        <a:rPr lang="en-US" sz="4300" dirty="0"/>
                        <a:t>float</a:t>
                      </a:r>
                    </a:p>
                  </a:txBody>
                  <a:tcPr marT="82292" marB="822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4300" dirty="0"/>
                        <a:t>Float</a:t>
                      </a:r>
                    </a:p>
                  </a:txBody>
                  <a:tcPr marT="82292" marB="822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4300" dirty="0"/>
                        <a:t>Float</a:t>
                      </a:r>
                    </a:p>
                  </a:txBody>
                  <a:tcPr marT="82292" marB="822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4300" dirty="0"/>
                        <a:t>Float</a:t>
                      </a:r>
                    </a:p>
                  </a:txBody>
                  <a:tcPr marT="82292" marB="822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4300" dirty="0"/>
                        <a:t>Float</a:t>
                      </a:r>
                    </a:p>
                  </a:txBody>
                  <a:tcPr marT="82292" marB="822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4300" dirty="0"/>
                        <a:t>Long</a:t>
                      </a:r>
                    </a:p>
                  </a:txBody>
                  <a:tcPr marT="82292" marB="822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4300" dirty="0"/>
                        <a:t>Float</a:t>
                      </a:r>
                    </a:p>
                  </a:txBody>
                  <a:tcPr marT="82292" marB="822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4300" dirty="0"/>
                        <a:t>Double</a:t>
                      </a:r>
                    </a:p>
                  </a:txBody>
                  <a:tcPr marT="82292" marB="822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22920">
                <a:tc>
                  <a:txBody>
                    <a:bodyPr/>
                    <a:lstStyle/>
                    <a:p>
                      <a:r>
                        <a:rPr lang="en-US" sz="4300" dirty="0"/>
                        <a:t>double</a:t>
                      </a:r>
                    </a:p>
                  </a:txBody>
                  <a:tcPr marT="82292" marB="822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4300" dirty="0"/>
                        <a:t>Double</a:t>
                      </a:r>
                    </a:p>
                  </a:txBody>
                  <a:tcPr marT="82292" marB="822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4300" dirty="0"/>
                        <a:t>Double</a:t>
                      </a:r>
                    </a:p>
                  </a:txBody>
                  <a:tcPr marT="82292" marB="822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4300" dirty="0"/>
                        <a:t>Double</a:t>
                      </a:r>
                    </a:p>
                  </a:txBody>
                  <a:tcPr marT="82292" marB="822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4300" dirty="0"/>
                        <a:t>Double</a:t>
                      </a:r>
                    </a:p>
                  </a:txBody>
                  <a:tcPr marT="82292" marB="822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4300" dirty="0"/>
                        <a:t>Double</a:t>
                      </a:r>
                    </a:p>
                  </a:txBody>
                  <a:tcPr marT="82292" marB="822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4300" dirty="0"/>
                        <a:t>Double</a:t>
                      </a:r>
                    </a:p>
                  </a:txBody>
                  <a:tcPr marT="82292" marB="822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4300" dirty="0"/>
                        <a:t>double</a:t>
                      </a:r>
                    </a:p>
                  </a:txBody>
                  <a:tcPr marT="82292" marB="822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1049F-5CCA-4A0E-B05A-8400A32EA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686800" cy="45720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en-US" sz="3200"/>
              <a:t>Input &amp; Output in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ABC4A-3F5B-49CB-AD58-B521F763A8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57200"/>
            <a:ext cx="9144000" cy="6400800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itchFamily="2" charset="2"/>
              <a:buChar char="ü"/>
              <a:defRPr/>
            </a:pPr>
            <a:r>
              <a:rPr lang="en-US" sz="2400" dirty="0"/>
              <a:t>Input represents data given to the program.</a:t>
            </a:r>
          </a:p>
          <a:p>
            <a:pPr>
              <a:buFont typeface="Wingdings" pitchFamily="2" charset="2"/>
              <a:buChar char="ü"/>
              <a:defRPr/>
            </a:pPr>
            <a:r>
              <a:rPr lang="en-US" sz="2400" dirty="0"/>
              <a:t>Output represents information displayed as a result of a program.</a:t>
            </a:r>
          </a:p>
          <a:p>
            <a:pPr>
              <a:buFont typeface="Arial" charset="0"/>
              <a:buNone/>
              <a:defRPr/>
            </a:pPr>
            <a:r>
              <a:rPr lang="en-US" sz="2800" dirty="0"/>
              <a:t>Accepting input from the keyboard.</a:t>
            </a:r>
          </a:p>
          <a:p>
            <a:pPr>
              <a:buFont typeface="Wingdings" pitchFamily="2" charset="2"/>
              <a:buChar char="ü"/>
              <a:defRPr/>
            </a:pPr>
            <a:r>
              <a:rPr lang="en-US" sz="2400" dirty="0"/>
              <a:t>A stream is required to accept input from the keyboard.</a:t>
            </a:r>
          </a:p>
          <a:p>
            <a:pPr>
              <a:buFont typeface="Wingdings" pitchFamily="2" charset="2"/>
              <a:buChar char="ü"/>
              <a:defRPr/>
            </a:pPr>
            <a:r>
              <a:rPr lang="en-US" sz="2400" dirty="0"/>
              <a:t>A stream represents flow of information.</a:t>
            </a:r>
          </a:p>
          <a:p>
            <a:pPr>
              <a:buFont typeface="Wingdings" pitchFamily="2" charset="2"/>
              <a:buChar char="ü"/>
              <a:defRPr/>
            </a:pPr>
            <a:r>
              <a:rPr lang="en-US" sz="2400" dirty="0"/>
              <a:t>Java gives less preference for console programming, so console input &amp; output are performed by using streams.</a:t>
            </a:r>
          </a:p>
          <a:p>
            <a:pPr>
              <a:buFont typeface="Wingdings" pitchFamily="2" charset="2"/>
              <a:buChar char="ü"/>
              <a:defRPr/>
            </a:pPr>
            <a:r>
              <a:rPr lang="en-US" sz="2400" dirty="0"/>
              <a:t>So, java program requires to flow data in b/w input  - program &amp; program – output.</a:t>
            </a:r>
          </a:p>
          <a:p>
            <a:pPr>
              <a:buFont typeface="Wingdings" pitchFamily="2" charset="2"/>
              <a:buChar char="ü"/>
              <a:defRPr/>
            </a:pPr>
            <a:r>
              <a:rPr lang="en-US" sz="2400" dirty="0"/>
              <a:t>Basically there are two types of streams</a:t>
            </a:r>
          </a:p>
          <a:p>
            <a:pPr marL="457200" indent="-457200">
              <a:buFont typeface="Arial" charset="0"/>
              <a:buAutoNum type="arabicPeriod"/>
              <a:defRPr/>
            </a:pPr>
            <a:r>
              <a:rPr lang="en-US" sz="2400" dirty="0"/>
              <a:t>Input stream		2.output stream</a:t>
            </a:r>
          </a:p>
          <a:p>
            <a:pPr marL="457200" indent="-457200">
              <a:buFont typeface="Wingdings" pitchFamily="2" charset="2"/>
              <a:buChar char="ü"/>
              <a:defRPr/>
            </a:pPr>
            <a:r>
              <a:rPr lang="en-US" sz="2400" dirty="0"/>
              <a:t>All streams are represented by classes in java.io package.</a:t>
            </a:r>
          </a:p>
          <a:p>
            <a:pPr marL="457200" indent="-457200">
              <a:buFont typeface="Wingdings" pitchFamily="2" charset="2"/>
              <a:buChar char="ü"/>
              <a:defRPr/>
            </a:pPr>
            <a:r>
              <a:rPr lang="en-US" sz="2400" dirty="0"/>
              <a:t>This package contains lot of classes for handling I/O.</a:t>
            </a:r>
          </a:p>
          <a:p>
            <a:pPr marL="457200" indent="-457200">
              <a:buFont typeface="Wingdings" pitchFamily="2" charset="2"/>
              <a:buChar char="ü"/>
              <a:defRPr/>
            </a:pPr>
            <a:r>
              <a:rPr lang="en-US" sz="2400" dirty="0"/>
              <a:t>Keyboard is represents by a field, called </a:t>
            </a:r>
            <a:r>
              <a:rPr lang="en-US" sz="2400" b="1" i="1" dirty="0"/>
              <a:t>in </a:t>
            </a:r>
            <a:r>
              <a:rPr lang="en-US" sz="2400" dirty="0"/>
              <a:t>in System class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C06D2-BC08-4E3F-B6C5-CB5A8BF0D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686800" cy="38100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en-US" sz="3200"/>
              <a:t>I/O …..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16F857-E726-4ED5-8A46-4832E9CF69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381000"/>
            <a:ext cx="9144000" cy="6477000"/>
          </a:xfrm>
        </p:spPr>
        <p:txBody>
          <a:bodyPr>
            <a:normAutofit fontScale="85000" lnSpcReduction="10000"/>
          </a:bodyPr>
          <a:lstStyle/>
          <a:p>
            <a:pPr>
              <a:buFont typeface="Wingdings" pitchFamily="2" charset="2"/>
              <a:buChar char="ü"/>
              <a:defRPr/>
            </a:pPr>
            <a:r>
              <a:rPr lang="en-US" sz="2400" dirty="0" err="1"/>
              <a:t>System.in</a:t>
            </a:r>
            <a:r>
              <a:rPr lang="en-US" sz="2400" dirty="0"/>
              <a:t> represents standard input device </a:t>
            </a:r>
            <a:r>
              <a:rPr lang="en-US" sz="2400" dirty="0" err="1"/>
              <a:t>i.e</a:t>
            </a:r>
            <a:r>
              <a:rPr lang="en-US" sz="2400" dirty="0"/>
              <a:t> keyboard.</a:t>
            </a:r>
          </a:p>
          <a:p>
            <a:pPr>
              <a:buFont typeface="Wingdings" pitchFamily="2" charset="2"/>
              <a:buChar char="ü"/>
              <a:defRPr/>
            </a:pPr>
            <a:r>
              <a:rPr lang="en-US" sz="2400" dirty="0"/>
              <a:t>System class found </a:t>
            </a:r>
            <a:r>
              <a:rPr lang="en-US" sz="2400" dirty="0" err="1"/>
              <a:t>java.lang</a:t>
            </a:r>
            <a:r>
              <a:rPr lang="en-US" sz="2400" dirty="0"/>
              <a:t> package, it has three field.</a:t>
            </a:r>
          </a:p>
          <a:p>
            <a:pPr>
              <a:buFont typeface="Wingdings" pitchFamily="2" charset="2"/>
              <a:buChar char="ü"/>
              <a:defRPr/>
            </a:pPr>
            <a:r>
              <a:rPr lang="en-US" sz="2400" dirty="0" err="1"/>
              <a:t>System.in</a:t>
            </a:r>
            <a:r>
              <a:rPr lang="en-US" sz="2400" dirty="0"/>
              <a:t> -&gt; this represent </a:t>
            </a:r>
            <a:r>
              <a:rPr lang="en-US" sz="2400" dirty="0" err="1"/>
              <a:t>InputStream</a:t>
            </a:r>
            <a:r>
              <a:rPr lang="en-US" sz="2400" dirty="0"/>
              <a:t> Object, it represents keyboard.</a:t>
            </a:r>
          </a:p>
          <a:p>
            <a:pPr>
              <a:buFont typeface="Wingdings" pitchFamily="2" charset="2"/>
              <a:buChar char="ü"/>
              <a:defRPr/>
            </a:pPr>
            <a:r>
              <a:rPr lang="en-US" sz="2400" dirty="0" err="1"/>
              <a:t>System.out</a:t>
            </a:r>
            <a:r>
              <a:rPr lang="en-US" sz="2400" dirty="0"/>
              <a:t>  -&gt; this represent </a:t>
            </a:r>
            <a:r>
              <a:rPr lang="en-US" sz="2400" dirty="0" err="1"/>
              <a:t>PrintStream</a:t>
            </a:r>
            <a:r>
              <a:rPr lang="en-US" sz="2400" dirty="0"/>
              <a:t> object, it represents monitor.</a:t>
            </a:r>
          </a:p>
          <a:p>
            <a:pPr>
              <a:buFont typeface="Wingdings" pitchFamily="2" charset="2"/>
              <a:buChar char="ü"/>
              <a:defRPr/>
            </a:pPr>
            <a:r>
              <a:rPr lang="en-US" sz="2400" dirty="0"/>
              <a:t>System.err  -&gt; this field also represents </a:t>
            </a:r>
            <a:r>
              <a:rPr lang="en-US" sz="2400" dirty="0" err="1"/>
              <a:t>PrintStream</a:t>
            </a:r>
            <a:r>
              <a:rPr lang="en-US" sz="2400" dirty="0"/>
              <a:t> object, it represents monitor.</a:t>
            </a:r>
          </a:p>
          <a:p>
            <a:pPr>
              <a:buFont typeface="Wingdings" pitchFamily="2" charset="2"/>
              <a:buChar char="ü"/>
              <a:defRPr/>
            </a:pPr>
            <a:r>
              <a:rPr lang="en-US" sz="2400" dirty="0"/>
              <a:t>To accept data from the keyboard i.e. </a:t>
            </a:r>
            <a:r>
              <a:rPr lang="en-US" sz="2400" dirty="0" err="1"/>
              <a:t>System.in</a:t>
            </a:r>
            <a:r>
              <a:rPr lang="en-US" sz="2400" dirty="0"/>
              <a:t> , we need to connect input stream using input stream classes.</a:t>
            </a:r>
          </a:p>
          <a:p>
            <a:pPr>
              <a:buFont typeface="Wingdings" pitchFamily="2" charset="2"/>
              <a:buChar char="ü"/>
              <a:defRPr/>
            </a:pPr>
            <a:r>
              <a:rPr lang="en-US" sz="2400" dirty="0"/>
              <a:t>There are two types of input stream class.</a:t>
            </a:r>
          </a:p>
          <a:p>
            <a:pPr marL="457200" indent="-457200">
              <a:buFont typeface="Arial" charset="0"/>
              <a:buAutoNum type="arabicPeriod"/>
              <a:defRPr/>
            </a:pPr>
            <a:r>
              <a:rPr lang="en-US" sz="2400" dirty="0"/>
              <a:t>Byte stream classes		2.character stream classes.</a:t>
            </a:r>
          </a:p>
          <a:p>
            <a:pPr marL="457200" indent="-457200">
              <a:buFont typeface="Wingdings" pitchFamily="2" charset="2"/>
              <a:buChar char="ü"/>
              <a:defRPr/>
            </a:pPr>
            <a:r>
              <a:rPr lang="en-US" sz="2400" dirty="0"/>
              <a:t>Connect the keyboard to any one of  the input stream object, here we are using </a:t>
            </a:r>
            <a:r>
              <a:rPr lang="en-US" sz="2400" dirty="0" err="1"/>
              <a:t>DataInputStream</a:t>
            </a:r>
            <a:r>
              <a:rPr lang="en-US" sz="2400" dirty="0"/>
              <a:t> class object.</a:t>
            </a:r>
          </a:p>
          <a:p>
            <a:pPr marL="457200" indent="-457200">
              <a:buFont typeface="Wingdings" pitchFamily="2" charset="2"/>
              <a:buChar char="ü"/>
              <a:defRPr/>
            </a:pPr>
            <a:r>
              <a:rPr lang="en-US" sz="2400" dirty="0"/>
              <a:t> </a:t>
            </a:r>
            <a:r>
              <a:rPr lang="en-US" sz="2400" dirty="0" err="1"/>
              <a:t>DataInputStream</a:t>
            </a:r>
            <a:r>
              <a:rPr lang="en-US" sz="2400" dirty="0"/>
              <a:t> Din = new </a:t>
            </a:r>
            <a:r>
              <a:rPr lang="en-US" sz="2400" dirty="0" err="1"/>
              <a:t>DataInputStream</a:t>
            </a:r>
            <a:r>
              <a:rPr lang="en-US" sz="2400" dirty="0"/>
              <a:t>(</a:t>
            </a:r>
            <a:r>
              <a:rPr lang="en-US" sz="2400" dirty="0" err="1"/>
              <a:t>System.in</a:t>
            </a:r>
            <a:r>
              <a:rPr lang="en-US" sz="2400" dirty="0"/>
              <a:t>);</a:t>
            </a:r>
          </a:p>
          <a:p>
            <a:pPr>
              <a:buFont typeface="Arial" charset="0"/>
              <a:buNone/>
              <a:defRPr/>
            </a:pPr>
            <a:endParaRPr lang="en-US" sz="2400" dirty="0"/>
          </a:p>
          <a:p>
            <a:pPr>
              <a:buFont typeface="Wingdings" pitchFamily="2" charset="2"/>
              <a:buChar char="ü"/>
              <a:defRPr/>
            </a:pPr>
            <a:endParaRPr lang="en-US" sz="2400" dirty="0"/>
          </a:p>
          <a:p>
            <a:pPr>
              <a:buFont typeface="Wingdings" pitchFamily="2" charset="2"/>
              <a:buChar char="ü"/>
              <a:defRPr/>
            </a:pP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7622D-B3A4-4CBA-9975-B589338F9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686800" cy="685800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dirty="0"/>
              <a:t>Milestones…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D2E91-40FE-456E-8338-8192D20A6D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09600"/>
            <a:ext cx="9144000" cy="62484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buFont typeface="Wingdings" panose="05000000000000000000" pitchFamily="2" charset="2"/>
              <a:buChar char="ü"/>
            </a:pPr>
            <a:r>
              <a:rPr lang="en-US" altLang="en-US" sz="2400" b="1"/>
              <a:t>2002</a:t>
            </a:r>
            <a:r>
              <a:rPr lang="en-US" altLang="en-US" sz="2400"/>
              <a:t> – J2SE with SDK 1.4</a:t>
            </a:r>
          </a:p>
          <a:p>
            <a:pPr eaLnBrk="1" hangingPunct="1">
              <a:buFont typeface="Wingdings" panose="05000000000000000000" pitchFamily="2" charset="2"/>
              <a:buChar char="ü"/>
            </a:pPr>
            <a:r>
              <a:rPr lang="en-US" altLang="en-US" sz="2400" b="1"/>
              <a:t>2004</a:t>
            </a:r>
            <a:r>
              <a:rPr lang="en-US" altLang="en-US" sz="2400"/>
              <a:t> – J2SE with JDK 5.0 (instead of JDK 1.5).</a:t>
            </a:r>
          </a:p>
          <a:p>
            <a:pPr eaLnBrk="1" hangingPunct="1">
              <a:buFont typeface="Wingdings" panose="05000000000000000000" pitchFamily="2" charset="2"/>
              <a:buChar char="ü"/>
            </a:pPr>
            <a:r>
              <a:rPr lang="en-US" altLang="en-US" sz="2400"/>
              <a:t>This is also called J2SE 5.0</a:t>
            </a:r>
          </a:p>
          <a:p>
            <a:pPr eaLnBrk="1" hangingPunct="1">
              <a:buFont typeface="Wingdings" panose="05000000000000000000" pitchFamily="2" charset="2"/>
              <a:buChar char="ü"/>
            </a:pPr>
            <a:r>
              <a:rPr lang="en-US" altLang="en-US" sz="2400"/>
              <a:t>2</a:t>
            </a:r>
            <a:r>
              <a:rPr lang="en-US" altLang="en-US" sz="2400" b="1"/>
              <a:t>006</a:t>
            </a:r>
            <a:r>
              <a:rPr lang="en-US" altLang="en-US" sz="2400"/>
              <a:t> – Java SE 6 ( “2” has been dropped )  .</a:t>
            </a:r>
          </a:p>
          <a:p>
            <a:pPr eaLnBrk="1" hangingPunct="1">
              <a:buFont typeface="Wingdings" panose="05000000000000000000" pitchFamily="2" charset="2"/>
              <a:buChar char="ü"/>
            </a:pPr>
            <a:r>
              <a:rPr lang="en-US" altLang="en-US" sz="2400"/>
              <a:t>This also called </a:t>
            </a:r>
            <a:r>
              <a:rPr lang="en-US" altLang="en-US" sz="2400" b="1"/>
              <a:t>java SE 6 ( java SE 1.6 ).</a:t>
            </a:r>
          </a:p>
          <a:p>
            <a:pPr eaLnBrk="1" hangingPunct="1">
              <a:buFont typeface="Wingdings" panose="05000000000000000000" pitchFamily="2" charset="2"/>
              <a:buChar char="ü"/>
            </a:pPr>
            <a:r>
              <a:rPr lang="en-US" altLang="en-US" sz="2400" b="1"/>
              <a:t>2011 –  Java SE 7 (July 28</a:t>
            </a:r>
            <a:r>
              <a:rPr lang="en-US" altLang="en-US" sz="2400" b="1" baseline="30000"/>
              <a:t>th</a:t>
            </a:r>
            <a:r>
              <a:rPr lang="en-US" altLang="en-US" sz="2400" b="1"/>
              <a:t> 2011)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Note: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On January 27, 2010, Sun was acquired by Oracle Corporation for US$7.4 billion, based on an agreement signed on April 20, 2009.The following month, Sun Microsystems, Inc. was merged with Oracle USA, Inc. to become 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Oracle America, Inc.</a:t>
            </a:r>
            <a:endParaRPr lang="en-US" altLang="en-US" sz="2400" b="1" baseline="30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400" b="1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Note: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Oracle, previously only a software vendor, now owned both hardware and software product lines from Sun.</a:t>
            </a:r>
            <a:endParaRPr lang="en-US" alt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D9C92-6872-43E0-B486-03753B909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686800" cy="30480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en-US" sz="3200"/>
              <a:t>I/O….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92600-CB88-44BE-9FCC-448FC1EF3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381000"/>
            <a:ext cx="9144000" cy="6477000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en-US" sz="2400"/>
              <a:t>Now your program connected to input device and ready to read by using either read() or readline() methods.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US" sz="2400"/>
              <a:t>These methods are available  in DataInputStream class.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800"/>
              <a:t>Accepting Single Character from keyboard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US" sz="2400"/>
              <a:t>To follow the following steps to accept single character from the keyboard.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US" sz="2400"/>
              <a:t>Create object for DataInputstream class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US" sz="2400"/>
              <a:t>Then read single character using read() method.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US" sz="2400"/>
              <a:t>It reads single character from keyboard, but it return ASCII/unicode value, which is an integer.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US" sz="2400"/>
              <a:t>The integer number can’t store in char variable, so casting is required before storing in char variable.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US" sz="2400"/>
              <a:t>Some time read() unable to accept data from input device due to insufficient memory, illegal characters etc.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US" sz="2400"/>
              <a:t>This is called runtime error, which is also called Exception.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altLang="en-US" sz="2400"/>
          </a:p>
          <a:p>
            <a:pPr>
              <a:buFont typeface="Arial" panose="020B0604020202020204" pitchFamily="34" charset="0"/>
              <a:buNone/>
            </a:pPr>
            <a:endParaRPr lang="en-US" altLang="en-US" sz="2400"/>
          </a:p>
          <a:p>
            <a:pPr>
              <a:buFont typeface="Arial" panose="020B0604020202020204" pitchFamily="34" charset="0"/>
              <a:buNone/>
            </a:pPr>
            <a:endParaRPr lang="en-US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43DDC-9E83-41D4-81F8-C826BD71A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686800" cy="45720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en-US" sz="3200"/>
              <a:t>I/O….</a:t>
            </a:r>
          </a:p>
        </p:txBody>
      </p:sp>
      <p:sp>
        <p:nvSpPr>
          <p:cNvPr id="62467" name="Content Placeholder 2">
            <a:extLst>
              <a:ext uri="{FF2B5EF4-FFF2-40B4-BE49-F238E27FC236}">
                <a16:creationId xmlns:a16="http://schemas.microsoft.com/office/drawing/2014/main" id="{62F45246-3CBB-410B-BDA4-8985C2ABD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381000"/>
            <a:ext cx="9144000" cy="64770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en-US" sz="2400"/>
              <a:t>So read() method giving an exception.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US" sz="2400"/>
              <a:t>This is the programmer responsibility to do something in case of the exception.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US" sz="2400"/>
              <a:t>This is called Exception Handling.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US" sz="2400"/>
              <a:t>Right now, we don’t know how handle the exception.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US" sz="2400"/>
              <a:t>So, we just through the exception with out handling, JVM is going to handle the exception.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US" sz="2400"/>
              <a:t>Specify the statement </a:t>
            </a:r>
            <a:r>
              <a:rPr lang="en-US" altLang="en-US" sz="2400" b="1" i="1"/>
              <a:t>throws Exception</a:t>
            </a:r>
            <a:r>
              <a:rPr lang="en-US" altLang="en-US" sz="2400"/>
              <a:t> at the method, where the read() is used 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31F0B-AA4C-45C9-BEC9-2C24A607D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686800" cy="30480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en-US" sz="3200"/>
              <a:t>I/O….</a:t>
            </a:r>
          </a:p>
        </p:txBody>
      </p:sp>
      <p:sp>
        <p:nvSpPr>
          <p:cNvPr id="63491" name="Content Placeholder 2">
            <a:extLst>
              <a:ext uri="{FF2B5EF4-FFF2-40B4-BE49-F238E27FC236}">
                <a16:creationId xmlns:a16="http://schemas.microsoft.com/office/drawing/2014/main" id="{C9A5F60A-B898-45C2-B827-C02AA488E9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381000"/>
            <a:ext cx="8839200" cy="57451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en-US" sz="2400"/>
              <a:t>Reading Data from Keyboard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EA8D8EC-AE7C-413E-8200-833D5CBF7CD5}"/>
              </a:ext>
            </a:extLst>
          </p:cNvPr>
          <p:cNvSpPr/>
          <p:nvPr/>
        </p:nvSpPr>
        <p:spPr>
          <a:xfrm>
            <a:off x="2819400" y="4572000"/>
            <a:ext cx="2590800" cy="4572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D370DE-AF45-4BDF-BF3B-E54672D2AA6E}"/>
              </a:ext>
            </a:extLst>
          </p:cNvPr>
          <p:cNvSpPr txBox="1"/>
          <p:nvPr/>
        </p:nvSpPr>
        <p:spPr>
          <a:xfrm>
            <a:off x="3200400" y="4495800"/>
            <a:ext cx="1752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400" dirty="0" err="1">
                <a:latin typeface="+mn-lt"/>
                <a:cs typeface="Arial" charset="0"/>
              </a:rPr>
              <a:t>System.in</a:t>
            </a:r>
            <a:endParaRPr lang="en-US" sz="2400" dirty="0">
              <a:latin typeface="+mn-lt"/>
              <a:cs typeface="Arial" charset="0"/>
            </a:endParaRPr>
          </a:p>
        </p:txBody>
      </p:sp>
      <p:sp>
        <p:nvSpPr>
          <p:cNvPr id="6" name="Can 5">
            <a:extLst>
              <a:ext uri="{FF2B5EF4-FFF2-40B4-BE49-F238E27FC236}">
                <a16:creationId xmlns:a16="http://schemas.microsoft.com/office/drawing/2014/main" id="{4CF0F1E7-FA18-4B89-B215-35CC8807E288}"/>
              </a:ext>
            </a:extLst>
          </p:cNvPr>
          <p:cNvSpPr/>
          <p:nvPr/>
        </p:nvSpPr>
        <p:spPr>
          <a:xfrm>
            <a:off x="3657600" y="2895600"/>
            <a:ext cx="533400" cy="1216025"/>
          </a:xfrm>
          <a:prstGeom prst="ca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CB9AB1B-05C4-4329-A328-7EDDC525B78A}"/>
              </a:ext>
            </a:extLst>
          </p:cNvPr>
          <p:cNvCxnSpPr/>
          <p:nvPr/>
        </p:nvCxnSpPr>
        <p:spPr>
          <a:xfrm rot="5400000">
            <a:off x="2897188" y="3657600"/>
            <a:ext cx="1979612" cy="15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26F947D-E887-4A73-85A6-F621A6101FA9}"/>
              </a:ext>
            </a:extLst>
          </p:cNvPr>
          <p:cNvCxnSpPr/>
          <p:nvPr/>
        </p:nvCxnSpPr>
        <p:spPr>
          <a:xfrm>
            <a:off x="3886200" y="2667000"/>
            <a:ext cx="9144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A040FD71-2C01-428A-A1FC-711331BD5601}"/>
              </a:ext>
            </a:extLst>
          </p:cNvPr>
          <p:cNvSpPr/>
          <p:nvPr/>
        </p:nvSpPr>
        <p:spPr>
          <a:xfrm>
            <a:off x="4876800" y="2438400"/>
            <a:ext cx="17526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3498" name="TextBox 18">
            <a:extLst>
              <a:ext uri="{FF2B5EF4-FFF2-40B4-BE49-F238E27FC236}">
                <a16:creationId xmlns:a16="http://schemas.microsoft.com/office/drawing/2014/main" id="{90DF4C8B-FF2E-4D7B-8E89-2F4AD4CB18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2514600"/>
            <a:ext cx="1219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data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7D1D7E5-D2D2-4341-9479-FD5D9981740C}"/>
              </a:ext>
            </a:extLst>
          </p:cNvPr>
          <p:cNvSpPr/>
          <p:nvPr/>
        </p:nvSpPr>
        <p:spPr>
          <a:xfrm>
            <a:off x="4419600" y="3124200"/>
            <a:ext cx="28956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3500" name="TextBox 20">
            <a:extLst>
              <a:ext uri="{FF2B5EF4-FFF2-40B4-BE49-F238E27FC236}">
                <a16:creationId xmlns:a16="http://schemas.microsoft.com/office/drawing/2014/main" id="{8E6FDD38-C02A-480E-9A0E-6F17A6DA69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3276600"/>
            <a:ext cx="2667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DataInputStream</a:t>
            </a:r>
          </a:p>
        </p:txBody>
      </p:sp>
      <p:sp>
        <p:nvSpPr>
          <p:cNvPr id="63501" name="TextBox 21">
            <a:extLst>
              <a:ext uri="{FF2B5EF4-FFF2-40B4-BE49-F238E27FC236}">
                <a16:creationId xmlns:a16="http://schemas.microsoft.com/office/drawing/2014/main" id="{5D3E9D8E-0442-4E02-96DB-32C1FD45EE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4572000"/>
            <a:ext cx="2133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Keyboard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06149-E5E8-41BD-9E73-33C5E6BC6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686800" cy="38100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en-US" sz="3200"/>
              <a:t>I/O….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ACF4A-1E7A-42DC-936A-2EDD38E806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381000"/>
            <a:ext cx="9144000" cy="6248400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en-US" sz="2400"/>
              <a:t>The above mechanism uses byte stream classes.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US" sz="2400"/>
              <a:t>It degrades the performance of the system, i.e. wastage of the CPU cycles.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US" sz="2400"/>
              <a:t>Another efficient mechanism is Character Stream classes.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US" sz="2400"/>
              <a:t>Here we use object of InputStreamReader Class.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US" sz="2400"/>
              <a:t>InputStreamReadr In = new InputStreamReader(System.in);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US" sz="2400"/>
              <a:t>Now Connect InputStreamReader to Bufferedreader 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US" sz="2400"/>
              <a:t>This is another type of stream, it is used to efficiently accept data from the keyboard.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US" sz="2400"/>
              <a:t>BufferedReader Br = new BufferedReader(In);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US" sz="2400"/>
              <a:t>Now we can read the data from the keyboard using read() &amp; readLine() methods availabe in BufferedReader class.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altLang="en-US" sz="2400"/>
          </a:p>
          <a:p>
            <a:pPr>
              <a:buFont typeface="Wingdings" panose="05000000000000000000" pitchFamily="2" charset="2"/>
              <a:buChar char="ü"/>
            </a:pPr>
            <a:endParaRPr lang="en-US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5C25D-2003-4B23-9B4A-E367532FE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686800" cy="30480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en-US" sz="3200"/>
              <a:t>I/O…..</a:t>
            </a:r>
          </a:p>
        </p:txBody>
      </p:sp>
      <p:sp>
        <p:nvSpPr>
          <p:cNvPr id="65539" name="Content Placeholder 2">
            <a:extLst>
              <a:ext uri="{FF2B5EF4-FFF2-40B4-BE49-F238E27FC236}">
                <a16:creationId xmlns:a16="http://schemas.microsoft.com/office/drawing/2014/main" id="{AB8E366A-D1DD-489D-8783-98E31C9F31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381000"/>
            <a:ext cx="9144000" cy="57451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en-US" sz="2400"/>
              <a:t>Reading Data from the Keyboard.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C2144FA-7698-4C96-9D16-A43FAA3273CD}"/>
              </a:ext>
            </a:extLst>
          </p:cNvPr>
          <p:cNvSpPr/>
          <p:nvPr/>
        </p:nvSpPr>
        <p:spPr>
          <a:xfrm>
            <a:off x="2819400" y="4572000"/>
            <a:ext cx="2590800" cy="4572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78948D-6F0D-4C85-B113-549C66C31DA1}"/>
              </a:ext>
            </a:extLst>
          </p:cNvPr>
          <p:cNvSpPr txBox="1"/>
          <p:nvPr/>
        </p:nvSpPr>
        <p:spPr>
          <a:xfrm>
            <a:off x="3200400" y="4495800"/>
            <a:ext cx="1752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400" dirty="0" err="1">
                <a:latin typeface="+mn-lt"/>
                <a:cs typeface="Arial" charset="0"/>
              </a:rPr>
              <a:t>System.in</a:t>
            </a:r>
            <a:endParaRPr lang="en-US" sz="2400" dirty="0">
              <a:latin typeface="+mn-lt"/>
              <a:cs typeface="Arial" charset="0"/>
            </a:endParaRPr>
          </a:p>
        </p:txBody>
      </p:sp>
      <p:sp>
        <p:nvSpPr>
          <p:cNvPr id="6" name="Can 5">
            <a:extLst>
              <a:ext uri="{FF2B5EF4-FFF2-40B4-BE49-F238E27FC236}">
                <a16:creationId xmlns:a16="http://schemas.microsoft.com/office/drawing/2014/main" id="{191E3F1F-5F68-40B8-A8DA-5063856FC42E}"/>
              </a:ext>
            </a:extLst>
          </p:cNvPr>
          <p:cNvSpPr/>
          <p:nvPr/>
        </p:nvSpPr>
        <p:spPr>
          <a:xfrm>
            <a:off x="3657600" y="2895600"/>
            <a:ext cx="533400" cy="1216025"/>
          </a:xfrm>
          <a:prstGeom prst="ca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5543" name="TextBox 8">
            <a:extLst>
              <a:ext uri="{FF2B5EF4-FFF2-40B4-BE49-F238E27FC236}">
                <a16:creationId xmlns:a16="http://schemas.microsoft.com/office/drawing/2014/main" id="{8A47ABCD-0DF1-4CA7-B9F8-F152F12D67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3276600"/>
            <a:ext cx="2667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InputStreamReader</a:t>
            </a:r>
          </a:p>
        </p:txBody>
      </p:sp>
      <p:sp>
        <p:nvSpPr>
          <p:cNvPr id="65544" name="TextBox 9">
            <a:extLst>
              <a:ext uri="{FF2B5EF4-FFF2-40B4-BE49-F238E27FC236}">
                <a16:creationId xmlns:a16="http://schemas.microsoft.com/office/drawing/2014/main" id="{0F379EBB-EB07-4B48-8251-277AFE7A8F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4572000"/>
            <a:ext cx="2133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Keyboard</a:t>
            </a:r>
          </a:p>
        </p:txBody>
      </p:sp>
      <p:sp>
        <p:nvSpPr>
          <p:cNvPr id="11" name="Can 10">
            <a:extLst>
              <a:ext uri="{FF2B5EF4-FFF2-40B4-BE49-F238E27FC236}">
                <a16:creationId xmlns:a16="http://schemas.microsoft.com/office/drawing/2014/main" id="{0A62E8A1-1974-40A1-B65E-2F7882C0EECD}"/>
              </a:ext>
            </a:extLst>
          </p:cNvPr>
          <p:cNvSpPr/>
          <p:nvPr/>
        </p:nvSpPr>
        <p:spPr>
          <a:xfrm>
            <a:off x="3733800" y="1447800"/>
            <a:ext cx="533400" cy="1216025"/>
          </a:xfrm>
          <a:prstGeom prst="ca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5546" name="TextBox 12">
            <a:extLst>
              <a:ext uri="{FF2B5EF4-FFF2-40B4-BE49-F238E27FC236}">
                <a16:creationId xmlns:a16="http://schemas.microsoft.com/office/drawing/2014/main" id="{71A50DBB-9AA3-4369-95CE-FA09C58666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1752600"/>
            <a:ext cx="2667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BufferedReader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622F8E8-B8EF-4C03-96F7-BD06BE28A30B}"/>
              </a:ext>
            </a:extLst>
          </p:cNvPr>
          <p:cNvCxnSpPr/>
          <p:nvPr/>
        </p:nvCxnSpPr>
        <p:spPr>
          <a:xfrm rot="5400000">
            <a:off x="3200401" y="3962400"/>
            <a:ext cx="1371600" cy="317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676AEBDB-2B2C-4A3B-9A25-B121DBE47231}"/>
              </a:ext>
            </a:extLst>
          </p:cNvPr>
          <p:cNvCxnSpPr/>
          <p:nvPr/>
        </p:nvCxnSpPr>
        <p:spPr>
          <a:xfrm rot="5400000" flipH="1" flipV="1">
            <a:off x="3619500" y="1409700"/>
            <a:ext cx="1828800" cy="1295400"/>
          </a:xfrm>
          <a:prstGeom prst="bentConnector3">
            <a:avLst>
              <a:gd name="adj1" fmla="val 100000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5549" name="TextBox 22">
            <a:extLst>
              <a:ext uri="{FF2B5EF4-FFF2-40B4-BE49-F238E27FC236}">
                <a16:creationId xmlns:a16="http://schemas.microsoft.com/office/drawing/2014/main" id="{5A192489-98A3-4399-926B-60DBCB003F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990600"/>
            <a:ext cx="1219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data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E8387-50A2-499A-9771-B4A7B3E99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686800" cy="45720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en-US" sz="3200"/>
              <a:t>I/0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8AECB3-9149-4236-9D45-9AA63E8C56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381000"/>
            <a:ext cx="9144000" cy="6477000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en-US" sz="2400" b="1"/>
              <a:t>Accepting String from a keyboard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US" sz="2400"/>
              <a:t>readLine() method is used to read string from the keyboard.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400" b="1"/>
              <a:t>Accepting Numeric Data from the keyboard.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US" sz="2400"/>
              <a:t>The following steps are required to accept numeric data.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US" sz="2400"/>
              <a:t>First, we should accept the numeric data from the keyboard as a String object, using readLine() method.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US" sz="2400"/>
              <a:t>Now, the numeric data in the from of String object.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US" sz="2400"/>
              <a:t>This should be converted in to numeric data by using wrapper classes.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US" sz="2400"/>
              <a:t>The wrapper classes are used to convert primitive to object or vice-versa.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US" sz="2400"/>
              <a:t>Some wrapper classes are 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altLang="en-US" sz="2400"/>
          </a:p>
          <a:p>
            <a:pPr>
              <a:buFont typeface="Arial" panose="020B0604020202020204" pitchFamily="34" charset="0"/>
              <a:buNone/>
            </a:pPr>
            <a:endParaRPr lang="en-US" altLang="en-US" sz="2400"/>
          </a:p>
          <a:p>
            <a:pPr>
              <a:buFont typeface="Arial" panose="020B0604020202020204" pitchFamily="34" charset="0"/>
              <a:buNone/>
            </a:pPr>
            <a:endParaRPr lang="en-US" altLang="en-US" sz="2400"/>
          </a:p>
          <a:p>
            <a:pPr>
              <a:buFont typeface="Arial" panose="020B0604020202020204" pitchFamily="34" charset="0"/>
              <a:buNone/>
            </a:pPr>
            <a:endParaRPr lang="en-US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5C803-9830-407C-8C22-E7326ACE3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30480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en-US" sz="3200"/>
              <a:t>I/O……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332E8FE-AFB2-4388-8EA2-C0281B6AEEB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04800" y="838200"/>
          <a:ext cx="800100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00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Primitive type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Wrapper class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/>
                        <a:t>boolean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Boolean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char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Character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double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Double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float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Float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/>
                        <a:t>int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Integer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long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Long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B9E82BC-9122-4099-827F-0E93384625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267200"/>
            <a:ext cx="85344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Char char="ü"/>
            </a:pPr>
            <a:r>
              <a:rPr lang="en-US" altLang="en-US" sz="2400"/>
              <a:t>To convert String object into primitive by using </a:t>
            </a:r>
            <a:r>
              <a:rPr lang="en-US" altLang="en-US" sz="2400" b="1" i="1"/>
              <a:t>parseXXX()</a:t>
            </a:r>
            <a:r>
              <a:rPr lang="en-US" altLang="en-US" sz="2400"/>
              <a:t> methpod</a:t>
            </a:r>
          </a:p>
          <a:p>
            <a:pPr eaLnBrk="1" hangingPunct="1">
              <a:buFont typeface="Wingdings" panose="05000000000000000000" pitchFamily="2" charset="2"/>
              <a:buChar char="ü"/>
            </a:pPr>
            <a:r>
              <a:rPr lang="en-US" altLang="en-US" sz="2400"/>
              <a:t>For Ex. To convert into integer data-type</a:t>
            </a:r>
          </a:p>
          <a:p>
            <a:pPr eaLnBrk="1" hangingPunct="1">
              <a:buFont typeface="Wingdings" panose="05000000000000000000" pitchFamily="2" charset="2"/>
              <a:buChar char="ü"/>
            </a:pPr>
            <a:r>
              <a:rPr lang="en-US" altLang="en-US" sz="2400"/>
              <a:t>int x = Integer.parseInt(str);.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14592-2A85-437D-A36C-11D6D5107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686800" cy="38100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en-US" sz="3200"/>
              <a:t>I/O….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66CCDA-FC56-47D7-B6D5-42666FBCDA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304800"/>
            <a:ext cx="9144000" cy="6553200"/>
          </a:xfrm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en-US" altLang="en-US"/>
              <a:t>Accept data through Command line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US" sz="2400"/>
              <a:t>To specify input at the time of executing the program at the command prompt.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US" sz="2400"/>
              <a:t>For Ex:java Sample  12 13 14 15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US" sz="2400"/>
              <a:t>This input stored in args[] array in the form of string objects.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US" sz="2400"/>
              <a:t>To convert into required form by using corresponding wrapper classes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ACD34-9867-43BB-8A63-9B553711A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686800" cy="38100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en-US" sz="3200"/>
              <a:t>I/O….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E1EA9-8122-41AB-9C3B-2C002845EE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381000"/>
            <a:ext cx="9144000" cy="5745163"/>
          </a:xfrm>
        </p:spPr>
        <p:txBody>
          <a:bodyPr>
            <a:normAutofit lnSpcReduction="10000"/>
          </a:bodyPr>
          <a:lstStyle/>
          <a:p>
            <a:pPr>
              <a:buFont typeface="Arial" charset="0"/>
              <a:buNone/>
              <a:defRPr/>
            </a:pPr>
            <a:r>
              <a:rPr lang="en-US" sz="2800" dirty="0"/>
              <a:t>Accept input data using scanner class</a:t>
            </a:r>
          </a:p>
          <a:p>
            <a:pPr>
              <a:buFont typeface="Wingdings" pitchFamily="2" charset="2"/>
              <a:buChar char="ü"/>
              <a:defRPr/>
            </a:pPr>
            <a:r>
              <a:rPr lang="en-US" sz="2400" dirty="0"/>
              <a:t>Scanner can be used to read input from the console, file.</a:t>
            </a:r>
          </a:p>
          <a:p>
            <a:pPr>
              <a:buFont typeface="Wingdings" pitchFamily="2" charset="2"/>
              <a:buChar char="ü"/>
              <a:defRPr/>
            </a:pPr>
            <a:r>
              <a:rPr lang="en-US" sz="2400" dirty="0"/>
              <a:t>Once we have created a scanner object, very simple to  read formatted input.</a:t>
            </a:r>
          </a:p>
          <a:p>
            <a:pPr>
              <a:buFont typeface="Wingdings" pitchFamily="2" charset="2"/>
              <a:buChar char="ü"/>
              <a:defRPr/>
            </a:pPr>
            <a:r>
              <a:rPr lang="en-US" sz="2400" dirty="0"/>
              <a:t>In general, to use scanner, follow this procedure</a:t>
            </a:r>
          </a:p>
          <a:p>
            <a:pPr>
              <a:buFont typeface="Arial" charset="0"/>
              <a:buNone/>
              <a:defRPr/>
            </a:pPr>
            <a:r>
              <a:rPr lang="en-US" sz="2400" dirty="0"/>
              <a:t>1.	Determine if a specific type of input is available by calling one of Scanner’s </a:t>
            </a:r>
            <a:r>
              <a:rPr lang="en-US" sz="2400" dirty="0" err="1"/>
              <a:t>hasNetX</a:t>
            </a:r>
            <a:r>
              <a:rPr lang="en-US" sz="2400" dirty="0"/>
              <a:t> methods, where X is the type of data desired.</a:t>
            </a:r>
          </a:p>
          <a:p>
            <a:pPr marL="457200" indent="-457200">
              <a:buFont typeface="Arial" charset="0"/>
              <a:buAutoNum type="arabicPeriod" startAt="2"/>
              <a:defRPr/>
            </a:pPr>
            <a:r>
              <a:rPr lang="en-US" sz="2400" dirty="0"/>
              <a:t>If input is available, read it by calling one of Scanner’s </a:t>
            </a:r>
            <a:r>
              <a:rPr lang="en-US" sz="2400" dirty="0" err="1"/>
              <a:t>nextX</a:t>
            </a:r>
            <a:r>
              <a:rPr lang="en-US" sz="2400" dirty="0"/>
              <a:t> methods.</a:t>
            </a:r>
          </a:p>
          <a:p>
            <a:pPr marL="457200" indent="-457200">
              <a:buFont typeface="Arial" charset="0"/>
              <a:buAutoNum type="arabicPeriod" startAt="2"/>
              <a:defRPr/>
            </a:pPr>
            <a:r>
              <a:rPr lang="en-US" sz="2400" dirty="0"/>
              <a:t>Repeat the process until input is exhausted.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85B3F-C00A-4D27-902A-1FEEA04EE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686800" cy="38100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en-US" sz="3200"/>
              <a:t>I/O….</a:t>
            </a:r>
          </a:p>
        </p:txBody>
      </p:sp>
      <p:sp>
        <p:nvSpPr>
          <p:cNvPr id="70659" name="Content Placeholder 2">
            <a:extLst>
              <a:ext uri="{FF2B5EF4-FFF2-40B4-BE49-F238E27FC236}">
                <a16:creationId xmlns:a16="http://schemas.microsoft.com/office/drawing/2014/main" id="{1864519C-16F0-4B94-BCC4-9AA7A1799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381000"/>
            <a:ext cx="9144000" cy="6477000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en-US" sz="2400"/>
              <a:t>Display data on the standard output device i.e. monitor using print() &amp; println() methods.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US" sz="2400"/>
              <a:t>Print() method display data on the screen &amp; cursor stay on the same line.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US" sz="2400"/>
              <a:t>Println() method display data on the screen &amp; cursor immediately jump to the next line.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US" sz="2400"/>
              <a:t>Println &amp; print() are available in the PrintStream class.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US" sz="2400"/>
              <a:t>To identify Standard output device(VDU/Monitor) using Systeam.out.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US" sz="2400"/>
              <a:t>System is class &amp; out is the static field in that class.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US" sz="2400"/>
              <a:t>System.out refers the Standard output device.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US" sz="2400"/>
              <a:t>It also creates object to PrintStream class internally.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US" sz="2400"/>
              <a:t>So, to access print() &amp; println() methods through </a:t>
            </a:r>
            <a:r>
              <a:rPr lang="en-US" altLang="en-US" sz="2400" b="1" i="1"/>
              <a:t>System.out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US" sz="2400"/>
              <a:t>Print() &amp; println() method display strings only.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US" sz="2400"/>
              <a:t>If more than one string to display, to concatenate and then display.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US" sz="2400"/>
              <a:t>For Ex: System.out.println(“Welcome” + “Java”);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altLang="en-US" sz="2400"/>
          </a:p>
          <a:p>
            <a:pPr>
              <a:buFont typeface="Wingdings" panose="05000000000000000000" pitchFamily="2" charset="2"/>
              <a:buChar char="ü"/>
            </a:pPr>
            <a:endParaRPr lang="en-US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70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0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0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70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0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70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70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70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0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70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70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70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706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706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706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706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706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706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706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706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706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706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706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706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706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706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706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D4B32-6A9E-4E31-85EC-C29002D1F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686800" cy="609600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b="1" dirty="0"/>
              <a:t>Java Buzzwords/Features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31EB03-BA58-4AAF-9F85-F62A447E3F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33400"/>
            <a:ext cx="9144000" cy="6324600"/>
          </a:xfrm>
        </p:spPr>
        <p:txBody>
          <a:bodyPr>
            <a:normAutofit fontScale="77500" lnSpcReduction="20000"/>
          </a:bodyPr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400" b="1"/>
              <a:t>Simple :</a:t>
            </a:r>
            <a:r>
              <a:rPr lang="en-US" altLang="en-US" sz="2400"/>
              <a:t> it is very easy to learn because of it inherit features from C/ C++.</a:t>
            </a:r>
          </a:p>
          <a:p>
            <a:pPr eaLnBrk="1" hangingPunct="1">
              <a:buFont typeface="Wingdings" panose="05000000000000000000" pitchFamily="2" charset="2"/>
              <a:buChar char="ü"/>
            </a:pPr>
            <a:r>
              <a:rPr lang="en-US" altLang="en-US" sz="2400"/>
              <a:t>Difficult concepts of C/C++ are omitted.</a:t>
            </a:r>
          </a:p>
          <a:p>
            <a:pPr eaLnBrk="1" hangingPunct="1">
              <a:buFont typeface="Wingdings" panose="05000000000000000000" pitchFamily="2" charset="2"/>
              <a:buChar char="ü"/>
            </a:pPr>
            <a:r>
              <a:rPr lang="en-US" altLang="en-US" sz="2400"/>
              <a:t>Java uses the same syntax of  C/C++.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400" b="1"/>
              <a:t>Secure: </a:t>
            </a:r>
            <a:r>
              <a:rPr lang="en-US" altLang="en-US" sz="2400"/>
              <a:t>the problems like tampering, virus threats can be eliminated or minimized by  using java in the internet.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400" b="1"/>
              <a:t>Portable: </a:t>
            </a:r>
            <a:r>
              <a:rPr lang="en-US" altLang="en-US" sz="2400"/>
              <a:t>if a program yields the same result on every machine, then that program is called portable.</a:t>
            </a:r>
          </a:p>
          <a:p>
            <a:pPr eaLnBrk="1" hangingPunct="1">
              <a:buFont typeface="Wingdings" panose="05000000000000000000" pitchFamily="2" charset="2"/>
              <a:buChar char="ü"/>
            </a:pPr>
            <a:r>
              <a:rPr lang="en-US" altLang="en-US" sz="2400"/>
              <a:t>Java programs are portable.</a:t>
            </a:r>
          </a:p>
          <a:p>
            <a:pPr eaLnBrk="1" hangingPunct="1">
              <a:buFont typeface="Wingdings" panose="05000000000000000000" pitchFamily="2" charset="2"/>
              <a:buChar char="ü"/>
            </a:pPr>
            <a:r>
              <a:rPr lang="en-US" altLang="en-US" sz="2400"/>
              <a:t>This concept shows java is platform independent.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400"/>
              <a:t>Note: Java’s caption “Write once, run any where”.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400" b="1"/>
              <a:t>Object-Oriented: </a:t>
            </a:r>
            <a:r>
              <a:rPr lang="en-US" altLang="en-US" sz="2400"/>
              <a:t>java is true object oriented programming language.</a:t>
            </a:r>
          </a:p>
          <a:p>
            <a:pPr eaLnBrk="1" hangingPunct="1">
              <a:buFont typeface="Wingdings" panose="05000000000000000000" pitchFamily="2" charset="2"/>
              <a:buChar char="ü"/>
            </a:pPr>
            <a:r>
              <a:rPr lang="en-US" altLang="en-US" sz="2400"/>
              <a:t>All java programs code &amp; data resides in classes and objects.</a:t>
            </a:r>
          </a:p>
          <a:p>
            <a:pPr eaLnBrk="1" hangingPunct="1">
              <a:buFont typeface="Wingdings" panose="05000000000000000000" pitchFamily="2" charset="2"/>
              <a:buChar char="ü"/>
            </a:pPr>
            <a:r>
              <a:rPr lang="en-US" altLang="en-US" sz="2400"/>
              <a:t>With out OOPs concepts, java can’t allow execute single statement.   </a:t>
            </a:r>
            <a:endParaRPr lang="en-US" altLang="en-US" sz="2400" b="1"/>
          </a:p>
          <a:p>
            <a:pPr eaLnBrk="1" hangingPunct="1">
              <a:buFont typeface="Wingdings" panose="05000000000000000000" pitchFamily="2" charset="2"/>
              <a:buChar char="ü"/>
            </a:pPr>
            <a:endParaRPr lang="en-US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C503B-DAA2-444E-9606-91CF071C8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686800" cy="30480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en-US" sz="3200"/>
              <a:t>I/O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9C70D-157B-4767-8A56-572D7D06A8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304800"/>
            <a:ext cx="9144000" cy="6553200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en-US" sz="2400"/>
              <a:t>To display non-string data, the following steps are performed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US" sz="2400"/>
              <a:t>If one &amp; only  non-string value, to specify in method directly;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US" sz="2400"/>
              <a:t>For Ex: int a = 10;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US" sz="2400"/>
              <a:t>System.out.println(a);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US" sz="2400"/>
              <a:t>If more than value, concatenate with string in the method.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US" sz="2400"/>
              <a:t>For ex: int a = 20, b = 40;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US" sz="2400"/>
              <a:t>System.out.println(a+” “+b);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US" sz="2400"/>
              <a:t>To display non-string along with string.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US" sz="2400"/>
              <a:t>For Ex: int a = 10;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US" sz="2400"/>
              <a:t>System.out.println(“A is “+a);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US" sz="2400"/>
              <a:t>The method first concatenate and then display.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400"/>
              <a:t>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CC608-05DD-448C-BD8A-58ECCF922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38100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en-US"/>
              <a:t>I/O</a:t>
            </a:r>
          </a:p>
        </p:txBody>
      </p:sp>
      <p:sp>
        <p:nvSpPr>
          <p:cNvPr id="72707" name="Content Placeholder 2">
            <a:extLst>
              <a:ext uri="{FF2B5EF4-FFF2-40B4-BE49-F238E27FC236}">
                <a16:creationId xmlns:a16="http://schemas.microsoft.com/office/drawing/2014/main" id="{A22F0727-D0F9-4781-8C85-1E21A45D44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381000"/>
            <a:ext cx="9144000" cy="64770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en-US" sz="2400"/>
              <a:t>To format &amp; display the output using printf() method.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US" sz="2400"/>
              <a:t>It is available in PrintStream class.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US" sz="2400"/>
              <a:t>This method is similar to printf() function in C.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US" sz="2400"/>
              <a:t>The general syntax are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US" sz="2400"/>
              <a:t>System.out.printf();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US" sz="2400"/>
              <a:t>The synatx of printf() is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US" sz="2400"/>
              <a:t>printf(“Format String”,list of variables);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US" sz="2400"/>
              <a:t> the format characters are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A9746-153F-43F4-8E43-694A15B8A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686800" cy="30480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en-US" sz="3200"/>
              <a:t>I/O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C3FA5-6DD3-4568-B295-15FA3D8D71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381000"/>
            <a:ext cx="9144000" cy="64770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en-US" sz="2400"/>
              <a:t>The following table shows the format characters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8C9AEDF-0DA7-4123-B599-CF85D7153EA4}"/>
              </a:ext>
            </a:extLst>
          </p:cNvPr>
          <p:cNvGraphicFramePr>
            <a:graphicFrameLocks noGrp="1"/>
          </p:cNvGraphicFramePr>
          <p:nvPr/>
        </p:nvGraphicFramePr>
        <p:xfrm>
          <a:off x="304800" y="990600"/>
          <a:ext cx="8610600" cy="48672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05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156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Format String 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Meaning 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156">
                <a:tc>
                  <a:txBody>
                    <a:bodyPr/>
                    <a:lstStyle/>
                    <a:p>
                      <a:r>
                        <a:rPr lang="en-US" sz="2400" dirty="0"/>
                        <a:t>%s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String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156">
                <a:tc>
                  <a:txBody>
                    <a:bodyPr/>
                    <a:lstStyle/>
                    <a:p>
                      <a:r>
                        <a:rPr lang="en-US" sz="2400" dirty="0"/>
                        <a:t>%c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Char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156">
                <a:tc>
                  <a:txBody>
                    <a:bodyPr/>
                    <a:lstStyle/>
                    <a:p>
                      <a:r>
                        <a:rPr lang="en-US" sz="2400" dirty="0"/>
                        <a:t>%d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Decimal Integer/long</a:t>
                      </a:r>
                      <a:endParaRPr lang="en-US" sz="2400" dirty="0"/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156">
                <a:tc>
                  <a:txBody>
                    <a:bodyPr/>
                    <a:lstStyle/>
                    <a:p>
                      <a:r>
                        <a:rPr lang="en-US" sz="2400" dirty="0"/>
                        <a:t>%o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Octal 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156">
                <a:tc>
                  <a:txBody>
                    <a:bodyPr/>
                    <a:lstStyle/>
                    <a:p>
                      <a:r>
                        <a:rPr lang="en-US" sz="2400" dirty="0"/>
                        <a:t>%f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Float value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156">
                <a:tc>
                  <a:txBody>
                    <a:bodyPr/>
                    <a:lstStyle/>
                    <a:p>
                      <a:r>
                        <a:rPr lang="en-US" sz="2400" dirty="0"/>
                        <a:t>%b %B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Boolean value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7156">
                <a:tc>
                  <a:txBody>
                    <a:bodyPr/>
                    <a:lstStyle/>
                    <a:p>
                      <a:r>
                        <a:rPr lang="en-US" sz="2400" dirty="0"/>
                        <a:t>%x %X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Hexadecimal Value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7156">
                <a:tc>
                  <a:txBody>
                    <a:bodyPr/>
                    <a:lstStyle/>
                    <a:p>
                      <a:r>
                        <a:rPr lang="en-US" sz="2400" dirty="0"/>
                        <a:t>%e %E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Number in Scientific Notation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752871">
                <a:tc>
                  <a:txBody>
                    <a:bodyPr/>
                    <a:lstStyle/>
                    <a:p>
                      <a:r>
                        <a:rPr lang="en-US" sz="2400" dirty="0"/>
                        <a:t>%g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Double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9F2C9-DA34-4CA8-B5F1-99A55B157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30480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en-US" sz="3200"/>
              <a:t>Statements In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3D76DF-6B92-4CB1-A3F2-27B15391D6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28600"/>
            <a:ext cx="9144000" cy="6629400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itchFamily="2" charset="2"/>
              <a:buChar char="ü"/>
              <a:defRPr/>
            </a:pPr>
            <a:r>
              <a:rPr lang="en-US" sz="2300" dirty="0"/>
              <a:t>A java statement is a smallest unit that is a complete instruction in </a:t>
            </a:r>
            <a:r>
              <a:rPr lang="en-US" sz="2300" dirty="0" err="1"/>
              <a:t>itslef</a:t>
            </a:r>
            <a:r>
              <a:rPr lang="en-US" sz="2300" dirty="0"/>
              <a:t>.</a:t>
            </a:r>
          </a:p>
          <a:p>
            <a:pPr>
              <a:buFont typeface="Wingdings" pitchFamily="2" charset="2"/>
              <a:buChar char="ü"/>
              <a:defRPr/>
            </a:pPr>
            <a:r>
              <a:rPr lang="en-US" sz="2300" dirty="0"/>
              <a:t>Statements in  java contains expressions and end with semicolon except few.</a:t>
            </a:r>
          </a:p>
          <a:p>
            <a:pPr>
              <a:buFont typeface="Wingdings" pitchFamily="2" charset="2"/>
              <a:buChar char="ü"/>
              <a:defRPr/>
            </a:pPr>
            <a:r>
              <a:rPr lang="en-US" sz="2300" dirty="0"/>
              <a:t>Java statements are broadly divide into three types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300" dirty="0"/>
              <a:t>Sequential statements: it executes top to bottom exactly once.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300" dirty="0"/>
              <a:t>Selection Statements: it executes set of statements based on the condition.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300" dirty="0"/>
              <a:t>Iteration Statements: it executes set of statements several number of times based on the condition.</a:t>
            </a:r>
          </a:p>
          <a:p>
            <a:pPr marL="457200" indent="-457200">
              <a:buFont typeface="Wingdings" pitchFamily="2" charset="2"/>
              <a:buChar char="ü"/>
              <a:defRPr/>
            </a:pPr>
            <a:r>
              <a:rPr lang="en-US" sz="2300" dirty="0"/>
              <a:t>Selection statements are similar to C/C++ including with syntax.</a:t>
            </a:r>
          </a:p>
          <a:p>
            <a:pPr marL="457200" indent="-457200">
              <a:buFont typeface="Wingdings" pitchFamily="2" charset="2"/>
              <a:buChar char="ü"/>
              <a:defRPr/>
            </a:pPr>
            <a:r>
              <a:rPr lang="en-US" sz="2300" dirty="0"/>
              <a:t>The selection statements are   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200" dirty="0"/>
              <a:t>Simple if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200" dirty="0"/>
              <a:t>If-else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200" dirty="0"/>
              <a:t>nested if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200" dirty="0"/>
              <a:t>if-else -if ladder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200" dirty="0"/>
              <a:t>switch-case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DABAE-E3DB-4C80-8145-16B8BBE56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686800" cy="38100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en-US" sz="3200"/>
              <a:t>Iteration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26B1B6-1F6E-4BDD-A8A5-8D95E97582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381000"/>
            <a:ext cx="8686800" cy="6248400"/>
          </a:xfrm>
        </p:spPr>
        <p:txBody>
          <a:bodyPr/>
          <a:lstStyle/>
          <a:p>
            <a:pPr>
              <a:buFont typeface="Wingdings" pitchFamily="2" charset="2"/>
              <a:buChar char="ü"/>
              <a:defRPr/>
            </a:pPr>
            <a:r>
              <a:rPr lang="en-US" sz="2400" dirty="0"/>
              <a:t>There are three iteration statements</a:t>
            </a:r>
          </a:p>
          <a:p>
            <a:pPr marL="457200" indent="-457200">
              <a:buFont typeface="Arial" charset="0"/>
              <a:buAutoNum type="arabicPeriod"/>
              <a:defRPr/>
            </a:pPr>
            <a:r>
              <a:rPr lang="en-US" sz="2400" dirty="0"/>
              <a:t>while</a:t>
            </a:r>
          </a:p>
          <a:p>
            <a:pPr marL="457200" indent="-457200">
              <a:buFont typeface="Arial" charset="0"/>
              <a:buAutoNum type="arabicPeriod"/>
              <a:defRPr/>
            </a:pPr>
            <a:r>
              <a:rPr lang="en-US" sz="2400" dirty="0"/>
              <a:t>do-while</a:t>
            </a:r>
          </a:p>
          <a:p>
            <a:pPr marL="457200" indent="-457200">
              <a:buFont typeface="Arial" charset="0"/>
              <a:buAutoNum type="arabicPeriod"/>
              <a:defRPr/>
            </a:pPr>
            <a:r>
              <a:rPr lang="en-US" sz="2400" dirty="0"/>
              <a:t>for</a:t>
            </a:r>
          </a:p>
          <a:p>
            <a:pPr marL="457200" indent="-457200">
              <a:buFont typeface="Wingdings" pitchFamily="2" charset="2"/>
              <a:buChar char="ü"/>
              <a:defRPr/>
            </a:pPr>
            <a:r>
              <a:rPr lang="en-US" sz="2400" dirty="0"/>
              <a:t>The for loop are of two types</a:t>
            </a:r>
          </a:p>
          <a:p>
            <a:pPr marL="457200" indent="-457200">
              <a:buFont typeface="Arial" charset="0"/>
              <a:buAutoNum type="arabicPeriod"/>
              <a:defRPr/>
            </a:pPr>
            <a:r>
              <a:rPr lang="en-US" sz="2400" dirty="0"/>
              <a:t>standard for loop</a:t>
            </a:r>
          </a:p>
          <a:p>
            <a:pPr marL="457200" indent="-457200">
              <a:buFont typeface="Arial" charset="0"/>
              <a:buAutoNum type="arabicPeriod"/>
              <a:defRPr/>
            </a:pPr>
            <a:r>
              <a:rPr lang="en-US" sz="2400" dirty="0"/>
              <a:t>for-each loop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92330-BF9D-4044-9742-53A1BFE0F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686800" cy="30480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en-US" sz="3200"/>
              <a:t>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0F3FA-5077-4670-9765-3E9FCED9FB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304800"/>
            <a:ext cx="9144000" cy="6553200"/>
          </a:xfrm>
        </p:spPr>
        <p:txBody>
          <a:bodyPr>
            <a:normAutofit fontScale="92500" lnSpcReduction="20000"/>
          </a:bodyPr>
          <a:lstStyle/>
          <a:p>
            <a:pPr algn="just">
              <a:buFont typeface="Wingdings" panose="05000000000000000000" pitchFamily="2" charset="2"/>
              <a:buChar char="ü"/>
            </a:pPr>
            <a:r>
              <a:rPr lang="en-US" altLang="en-US" sz="2300">
                <a:latin typeface="Georgia" panose="02040502050405020303" pitchFamily="18" charset="0"/>
              </a:rPr>
              <a:t>Def: An array is finite, ordered and homogenous collection of elements.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altLang="en-US" sz="2300">
                <a:latin typeface="Georgia" panose="02040502050405020303" pitchFamily="18" charset="0"/>
              </a:rPr>
              <a:t>Finite : An arrays holds fixed number of elements.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altLang="en-US" sz="2300">
                <a:latin typeface="Georgia" panose="02040502050405020303" pitchFamily="18" charset="0"/>
              </a:rPr>
              <a:t>Ordered : An arrays holds all the elements in continuous memory locations.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altLang="en-US" sz="2300">
                <a:latin typeface="Georgia" panose="02040502050405020303" pitchFamily="18" charset="0"/>
              </a:rPr>
              <a:t>Homogenous : An arrays holds all the elements are of the same data types.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altLang="en-US" sz="2300">
                <a:latin typeface="Georgia" panose="02040502050405020303" pitchFamily="18" charset="0"/>
              </a:rPr>
              <a:t> Array is a user-defined  data type, it means array is defined  from primitive data types for storing more than one value.</a:t>
            </a:r>
          </a:p>
          <a:p>
            <a:pPr algn="just">
              <a:buFont typeface="Arial" panose="020B0604020202020204" pitchFamily="34" charset="0"/>
              <a:buNone/>
            </a:pPr>
            <a:r>
              <a:rPr lang="en-US" altLang="en-US" sz="2300">
                <a:latin typeface="Georgia" panose="02040502050405020303" pitchFamily="18" charset="0"/>
              </a:rPr>
              <a:t>Arrays are broadly divided in two types</a:t>
            </a:r>
          </a:p>
          <a:p>
            <a:pPr algn="just">
              <a:buFont typeface="Arial" panose="020B0604020202020204" pitchFamily="34" charset="0"/>
              <a:buNone/>
            </a:pPr>
            <a:r>
              <a:rPr lang="en-US" altLang="en-US" sz="2300">
                <a:latin typeface="Georgia" panose="02040502050405020303" pitchFamily="18" charset="0"/>
              </a:rPr>
              <a:t>	1. One Dimensional Arrays.</a:t>
            </a:r>
          </a:p>
          <a:p>
            <a:pPr algn="just">
              <a:buFont typeface="Arial" panose="020B0604020202020204" pitchFamily="34" charset="0"/>
              <a:buNone/>
            </a:pPr>
            <a:r>
              <a:rPr lang="en-US" altLang="en-US" sz="2300">
                <a:latin typeface="Georgia" panose="02040502050405020303" pitchFamily="18" charset="0"/>
              </a:rPr>
              <a:t>	2. Multi Dimensional Arrays. 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altLang="en-US" sz="2300" b="1" i="1">
                <a:latin typeface="Georgia" panose="02040502050405020303" pitchFamily="18" charset="0"/>
              </a:rPr>
              <a:t>One Dimensional Arrays:</a:t>
            </a:r>
            <a:r>
              <a:rPr lang="en-US" altLang="en-US" sz="2300">
                <a:latin typeface="Georgia" panose="02040502050405020303" pitchFamily="18" charset="0"/>
              </a:rPr>
              <a:t> One subscript/index is required to access (red or write) each element from an arrays is called </a:t>
            </a:r>
            <a:r>
              <a:rPr lang="en-US" altLang="en-US" sz="2300" b="1" i="1">
                <a:latin typeface="Georgia" panose="02040502050405020303" pitchFamily="18" charset="0"/>
              </a:rPr>
              <a:t>ODA</a:t>
            </a:r>
            <a:r>
              <a:rPr lang="en-US" altLang="en-US" sz="2300">
                <a:latin typeface="Georgia" panose="02040502050405020303" pitchFamily="18" charset="0"/>
              </a:rPr>
              <a:t>.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altLang="en-US" sz="2300" b="1" i="1">
                <a:latin typeface="Georgia" panose="02040502050405020303" pitchFamily="18" charset="0"/>
              </a:rPr>
              <a:t>Multi Dimensional Arrays:</a:t>
            </a:r>
            <a:r>
              <a:rPr lang="en-US" altLang="en-US" sz="2300">
                <a:latin typeface="Georgia" panose="02040502050405020303" pitchFamily="18" charset="0"/>
              </a:rPr>
              <a:t> More than one subscript/index is required to access each element from an arrays is called </a:t>
            </a:r>
            <a:r>
              <a:rPr lang="en-US" altLang="en-US" sz="2300" b="1" i="1">
                <a:latin typeface="Georgia" panose="02040502050405020303" pitchFamily="18" charset="0"/>
              </a:rPr>
              <a:t>MDA</a:t>
            </a:r>
            <a:r>
              <a:rPr lang="en-US" altLang="en-US" sz="2300">
                <a:latin typeface="Georgia" panose="02040502050405020303" pitchFamily="18" charset="0"/>
              </a:rPr>
              <a:t>.</a:t>
            </a:r>
          </a:p>
          <a:p>
            <a:pPr>
              <a:buFont typeface="Arial" panose="020B0604020202020204" pitchFamily="34" charset="0"/>
              <a:buNone/>
            </a:pPr>
            <a:endParaRPr lang="en-US" altLang="en-US" sz="23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787AF-2976-485B-9FDB-F33366E3E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686800" cy="38100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en-US" sz="3200"/>
              <a:t>Arrays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B118EA-C64A-4640-A5C9-15AE74374D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381000"/>
            <a:ext cx="9144000" cy="6248400"/>
          </a:xfrm>
        </p:spPr>
        <p:txBody>
          <a:bodyPr>
            <a:normAutofit fontScale="70000" lnSpcReduction="20000"/>
          </a:bodyPr>
          <a:lstStyle/>
          <a:p>
            <a:pPr>
              <a:buFont typeface="Wingdings" pitchFamily="2" charset="2"/>
              <a:buChar char="ü"/>
              <a:defRPr/>
            </a:pPr>
            <a:r>
              <a:rPr lang="en-US" sz="2400" b="1" i="1" dirty="0"/>
              <a:t>1D Array</a:t>
            </a:r>
          </a:p>
          <a:p>
            <a:pPr>
              <a:buFont typeface="Wingdings" pitchFamily="2" charset="2"/>
              <a:buChar char="ü"/>
              <a:defRPr/>
            </a:pPr>
            <a:r>
              <a:rPr lang="en-US" sz="2400" dirty="0"/>
              <a:t>Creation of an array in java is a two step process.</a:t>
            </a:r>
          </a:p>
          <a:p>
            <a:pPr marL="457200" indent="-457200">
              <a:buFont typeface="Arial" charset="0"/>
              <a:buAutoNum type="arabicPeriod"/>
              <a:defRPr/>
            </a:pPr>
            <a:r>
              <a:rPr lang="en-US" sz="2400" dirty="0"/>
              <a:t>Declaration of array variable.</a:t>
            </a:r>
          </a:p>
          <a:p>
            <a:pPr marL="457200" indent="-457200">
              <a:buFont typeface="Arial" charset="0"/>
              <a:buAutoNum type="arabicPeriod"/>
              <a:defRPr/>
            </a:pPr>
            <a:r>
              <a:rPr lang="en-US" sz="2400" dirty="0"/>
              <a:t>Allocation of memory to store values in an array.</a:t>
            </a:r>
          </a:p>
          <a:p>
            <a:pPr marL="457200" indent="-457200">
              <a:buFont typeface="Wingdings" pitchFamily="2" charset="2"/>
              <a:buChar char="ü"/>
              <a:defRPr/>
            </a:pPr>
            <a:r>
              <a:rPr lang="en-US" sz="2400" dirty="0"/>
              <a:t>Syntax of declaring a variable is</a:t>
            </a:r>
          </a:p>
          <a:p>
            <a:pPr marL="457200" indent="-457200">
              <a:buFont typeface="Wingdings" pitchFamily="2" charset="2"/>
              <a:buChar char="ü"/>
              <a:defRPr/>
            </a:pPr>
            <a:r>
              <a:rPr lang="en-US" sz="2400" b="1" i="1" dirty="0"/>
              <a:t>Data-type array-name[];</a:t>
            </a:r>
          </a:p>
          <a:p>
            <a:pPr marL="457200" indent="-457200">
              <a:buFont typeface="Wingdings" pitchFamily="2" charset="2"/>
              <a:buChar char="ü"/>
              <a:defRPr/>
            </a:pPr>
            <a:r>
              <a:rPr lang="en-US" sz="2400" dirty="0"/>
              <a:t>Syntax  of memory allocation</a:t>
            </a:r>
          </a:p>
          <a:p>
            <a:pPr marL="457200" indent="-457200">
              <a:buFont typeface="Wingdings" pitchFamily="2" charset="2"/>
              <a:buChar char="ü"/>
              <a:defRPr/>
            </a:pPr>
            <a:r>
              <a:rPr lang="en-US" sz="2400" b="1" i="1" dirty="0"/>
              <a:t>Array-name = new data-type[size];</a:t>
            </a:r>
          </a:p>
          <a:p>
            <a:pPr marL="457200" indent="-457200">
              <a:buFont typeface="Wingdings" pitchFamily="2" charset="2"/>
              <a:buChar char="ü"/>
              <a:defRPr/>
            </a:pPr>
            <a:r>
              <a:rPr lang="en-US" sz="2400" dirty="0"/>
              <a:t>For Ex to create an array marks with size 5 of type int.</a:t>
            </a:r>
          </a:p>
          <a:p>
            <a:pPr marL="457200" indent="-457200">
              <a:buFont typeface="Wingdings" pitchFamily="2" charset="2"/>
              <a:buChar char="ü"/>
              <a:defRPr/>
            </a:pPr>
            <a:r>
              <a:rPr lang="en-US" sz="2400" dirty="0" err="1"/>
              <a:t>int</a:t>
            </a:r>
            <a:r>
              <a:rPr lang="en-US" sz="2400" dirty="0"/>
              <a:t> marks[];</a:t>
            </a:r>
          </a:p>
          <a:p>
            <a:pPr marL="457200" indent="-457200">
              <a:buFont typeface="Wingdings" pitchFamily="2" charset="2"/>
              <a:buChar char="ü"/>
              <a:defRPr/>
            </a:pPr>
            <a:r>
              <a:rPr lang="en-US" sz="2400" dirty="0"/>
              <a:t>marks  = new </a:t>
            </a:r>
            <a:r>
              <a:rPr lang="en-US" sz="2400" dirty="0" err="1"/>
              <a:t>int</a:t>
            </a:r>
            <a:r>
              <a:rPr lang="en-US" sz="2400" dirty="0"/>
              <a:t>[5];</a:t>
            </a:r>
          </a:p>
          <a:p>
            <a:pPr marL="457200" indent="-457200">
              <a:buFont typeface="Wingdings" pitchFamily="2" charset="2"/>
              <a:buChar char="ü"/>
              <a:defRPr/>
            </a:pPr>
            <a:r>
              <a:rPr lang="en-US" sz="2400" dirty="0"/>
              <a:t>These two statements can also combine into single statement.</a:t>
            </a:r>
          </a:p>
          <a:p>
            <a:pPr marL="457200" indent="-457200">
              <a:buFont typeface="Wingdings" pitchFamily="2" charset="2"/>
              <a:buChar char="ü"/>
              <a:defRPr/>
            </a:pPr>
            <a:r>
              <a:rPr lang="en-US" sz="2400" b="1" i="1" dirty="0" err="1"/>
              <a:t>int</a:t>
            </a:r>
            <a:r>
              <a:rPr lang="en-US" sz="2400" b="1" i="1" dirty="0"/>
              <a:t> marks[] = new </a:t>
            </a:r>
            <a:r>
              <a:rPr lang="en-US" sz="2400" b="1" i="1" dirty="0" err="1"/>
              <a:t>int</a:t>
            </a:r>
            <a:r>
              <a:rPr lang="en-US" sz="2400" b="1" i="1" dirty="0"/>
              <a:t>[5]; </a:t>
            </a:r>
          </a:p>
          <a:p>
            <a:pPr marL="457200" indent="-457200">
              <a:buFont typeface="Wingdings" pitchFamily="2" charset="2"/>
              <a:buChar char="ü"/>
              <a:defRPr/>
            </a:pPr>
            <a:endParaRPr lang="en-US" sz="2400" b="1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F7A62-3574-4AC6-8192-FEE1A4A65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686800" cy="45720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en-US" sz="3200"/>
              <a:t>Array Initialization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54477E-760C-4920-B268-EB6BFCDB60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381000"/>
            <a:ext cx="9144000" cy="6477000"/>
          </a:xfrm>
        </p:spPr>
        <p:txBody>
          <a:bodyPr>
            <a:normAutofit fontScale="85000" lnSpcReduction="1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en-US" sz="2400"/>
              <a:t>We can declare a 1D array and directly store some values at the time of declaration.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US" sz="2400"/>
              <a:t>At the time of array initialization no need of new operator.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US" sz="2400"/>
              <a:t>Its syntax are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US" sz="2400"/>
              <a:t>Data-type array-name[] = { list of values };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US" sz="2400"/>
              <a:t>Array size is optional.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US" sz="2400"/>
              <a:t>List of values separated by comma(,).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US" sz="2400"/>
              <a:t>For Ex: int marks[] = {89,45,67,89};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400" b="1" i="1"/>
              <a:t>Array-name.length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US" sz="2400"/>
              <a:t>If we want to know the size of an array, we can use the property ‘length’ of an array.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US" sz="2400"/>
              <a:t>Array-name.length returns an integer number which represents the size of an array.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US" sz="2400"/>
              <a:t>For Ex: int s = marks.length;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3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8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3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8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5DABA-2685-4021-A43A-003C0D831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686800" cy="30480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en-US" sz="3200"/>
              <a:t>Multi-Dimensional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F98DCD-B145-40C5-8560-537BCA275D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304800"/>
            <a:ext cx="9144000" cy="6553200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itchFamily="2" charset="2"/>
              <a:buChar char="ü"/>
              <a:defRPr/>
            </a:pPr>
            <a:r>
              <a:rPr lang="en-US" sz="2400" dirty="0"/>
              <a:t>MD arrays represent 2D, 3D…. Arrays, which are combinations of earlier arrays.</a:t>
            </a:r>
          </a:p>
          <a:p>
            <a:pPr>
              <a:buFont typeface="Wingdings" pitchFamily="2" charset="2"/>
              <a:buChar char="ü"/>
              <a:defRPr/>
            </a:pPr>
            <a:r>
              <a:rPr lang="en-US" sz="2400" dirty="0"/>
              <a:t>For Ex: 2D array is collection of several 1D arrays.</a:t>
            </a:r>
          </a:p>
          <a:p>
            <a:pPr>
              <a:buFont typeface="Wingdings" pitchFamily="2" charset="2"/>
              <a:buChar char="ü"/>
              <a:defRPr/>
            </a:pPr>
            <a:r>
              <a:rPr lang="en-US" sz="2400" dirty="0"/>
              <a:t>3D array is collection of several 2D arrays etc.</a:t>
            </a:r>
          </a:p>
          <a:p>
            <a:pPr>
              <a:buFont typeface="Arial" charset="0"/>
              <a:buNone/>
              <a:defRPr/>
            </a:pPr>
            <a:r>
              <a:rPr lang="en-US" sz="2400" b="1" i="1" dirty="0"/>
              <a:t>Creation of 2D arrays</a:t>
            </a:r>
          </a:p>
          <a:p>
            <a:pPr>
              <a:buFont typeface="Wingdings" pitchFamily="2" charset="2"/>
              <a:buChar char="ü"/>
              <a:defRPr/>
            </a:pPr>
            <a:r>
              <a:rPr lang="en-US" sz="2400" dirty="0"/>
              <a:t>Creation of 2D array is two step process.</a:t>
            </a:r>
          </a:p>
          <a:p>
            <a:pPr>
              <a:buFont typeface="Arial" charset="0"/>
              <a:buNone/>
              <a:defRPr/>
            </a:pPr>
            <a:r>
              <a:rPr lang="en-US" sz="2400" dirty="0"/>
              <a:t>1.	Declaring array variable.</a:t>
            </a:r>
          </a:p>
          <a:p>
            <a:pPr marL="457200" indent="-457200">
              <a:buFont typeface="Arial" charset="0"/>
              <a:buAutoNum type="arabicPeriod" startAt="2"/>
              <a:defRPr/>
            </a:pPr>
            <a:r>
              <a:rPr lang="en-US" sz="2400" dirty="0"/>
              <a:t>Memory allocation.</a:t>
            </a:r>
          </a:p>
          <a:p>
            <a:pPr marL="457200" indent="-457200">
              <a:buFont typeface="Wingdings" pitchFamily="2" charset="2"/>
              <a:buChar char="ü"/>
              <a:defRPr/>
            </a:pPr>
            <a:r>
              <a:rPr lang="en-US" sz="2400" dirty="0"/>
              <a:t>The syntax of decelerating 2D array variable is </a:t>
            </a:r>
          </a:p>
          <a:p>
            <a:pPr marL="457200" indent="-457200">
              <a:buFont typeface="Wingdings" pitchFamily="2" charset="2"/>
              <a:buChar char="ü"/>
              <a:defRPr/>
            </a:pPr>
            <a:r>
              <a:rPr lang="en-US" sz="2400" b="1" i="1" dirty="0"/>
              <a:t>data-type array-name[][];</a:t>
            </a:r>
          </a:p>
          <a:p>
            <a:pPr marL="457200" indent="-457200">
              <a:buFont typeface="Wingdings" pitchFamily="2" charset="2"/>
              <a:buChar char="ü"/>
              <a:defRPr/>
            </a:pPr>
            <a:r>
              <a:rPr lang="en-US" sz="2400" dirty="0"/>
              <a:t>The syntax of memory allocation is</a:t>
            </a:r>
          </a:p>
          <a:p>
            <a:pPr marL="457200" indent="-457200">
              <a:buFont typeface="Wingdings" pitchFamily="2" charset="2"/>
              <a:buChar char="ü"/>
              <a:defRPr/>
            </a:pPr>
            <a:r>
              <a:rPr lang="en-US" sz="2400" b="1" i="1" dirty="0"/>
              <a:t>Array-name = data-type[size1][size2];</a:t>
            </a:r>
          </a:p>
          <a:p>
            <a:pPr marL="457200" indent="-457200">
              <a:buFont typeface="Wingdings" pitchFamily="2" charset="2"/>
              <a:buChar char="ü"/>
              <a:defRPr/>
            </a:pPr>
            <a:r>
              <a:rPr lang="en-US" sz="2400" b="1" i="1" dirty="0"/>
              <a:t>For Ex: </a:t>
            </a:r>
            <a:r>
              <a:rPr lang="en-US" sz="2400" b="1" i="1" dirty="0" err="1"/>
              <a:t>int</a:t>
            </a:r>
            <a:r>
              <a:rPr lang="en-US" sz="2400" b="1" i="1" dirty="0"/>
              <a:t> mat[][];</a:t>
            </a:r>
          </a:p>
          <a:p>
            <a:pPr marL="457200" indent="-457200">
              <a:buFont typeface="Wingdings" pitchFamily="2" charset="2"/>
              <a:buChar char="ü"/>
              <a:defRPr/>
            </a:pPr>
            <a:r>
              <a:rPr lang="en-US" sz="2400" b="1" i="1" dirty="0"/>
              <a:t>mat = new </a:t>
            </a:r>
            <a:r>
              <a:rPr lang="en-US" sz="2400" b="1" i="1" dirty="0" err="1"/>
              <a:t>int</a:t>
            </a:r>
            <a:r>
              <a:rPr lang="en-US" sz="2400" b="1" i="1" dirty="0"/>
              <a:t>[3][3];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1788B-12C6-4CB0-8BEF-7E023A174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5720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en-US" sz="3200"/>
              <a:t>2D Array…</a:t>
            </a:r>
          </a:p>
        </p:txBody>
      </p:sp>
      <p:sp>
        <p:nvSpPr>
          <p:cNvPr id="80899" name="Content Placeholder 2">
            <a:extLst>
              <a:ext uri="{FF2B5EF4-FFF2-40B4-BE49-F238E27FC236}">
                <a16:creationId xmlns:a16="http://schemas.microsoft.com/office/drawing/2014/main" id="{DA7B3C36-3CDA-44CD-8AF3-302438F74A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57200"/>
            <a:ext cx="8686800" cy="6400800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en-US" sz="2400"/>
              <a:t>To combine two steps into single step is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US" sz="2400"/>
              <a:t>int mat[][] = new int[3][3];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400"/>
              <a:t>Note: java supports variable size arrays.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US" sz="2400"/>
              <a:t>Java supports each row with different number of columns.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US" sz="2400"/>
              <a:t>Example of creating variable size arrays are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US" sz="2400"/>
              <a:t>Int mat[][] = new int[4][];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US" sz="2400"/>
              <a:t>mat[0] = new int[2];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US" sz="2400"/>
              <a:t>mat[1] = new int[5];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US" sz="2400"/>
              <a:t>mat[2] = new int[3];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US" sz="2400"/>
              <a:t>mat[3] = new int[6];</a:t>
            </a:r>
          </a:p>
          <a:p>
            <a:pPr>
              <a:buFont typeface="Arial" panose="020B0604020202020204" pitchFamily="34" charset="0"/>
              <a:buNone/>
            </a:pPr>
            <a:endParaRPr lang="en-US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0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0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0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80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0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0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80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0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0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80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80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0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808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808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08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808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808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08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808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808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808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808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808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808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7EF76-4532-4412-93CD-134D50D2B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686800" cy="685800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dirty="0"/>
              <a:t>Buzzwords…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300C18-735D-4BD9-9FB7-60660DA33A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09600"/>
            <a:ext cx="9144000" cy="5516563"/>
          </a:xfrm>
        </p:spPr>
        <p:txBody>
          <a:bodyPr rtlCol="0">
            <a:normAutofit fontScale="775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400" b="1" dirty="0"/>
              <a:t>Robust : </a:t>
            </a:r>
            <a:r>
              <a:rPr lang="en-US" sz="2400" dirty="0"/>
              <a:t>Robust means strong .</a:t>
            </a:r>
          </a:p>
          <a:p>
            <a:pPr eaLnBrk="1" fontAlgn="auto" hangingPunct="1"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n-US" sz="2400" dirty="0"/>
              <a:t>java programs are strong and they can’t damage easily like C or C++ programs.</a:t>
            </a:r>
          </a:p>
          <a:p>
            <a:pPr eaLnBrk="1" fontAlgn="auto" hangingPunct="1"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n-US" sz="2400" dirty="0"/>
              <a:t>There are two reasons.</a:t>
            </a:r>
          </a:p>
          <a:p>
            <a:pPr eaLnBrk="1" fontAlgn="auto" hangingPunct="1"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n-US" sz="2400" dirty="0"/>
              <a:t>Java having excellent in-built exception handling mechanism.</a:t>
            </a:r>
          </a:p>
          <a:p>
            <a:pPr eaLnBrk="1" fontAlgn="auto" hangingPunct="1"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n-US" sz="2400" dirty="0"/>
              <a:t>Java is having very good memory management features.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400" b="1" dirty="0"/>
              <a:t>Multithreaded: </a:t>
            </a:r>
            <a:r>
              <a:rPr lang="en-US" sz="2400" dirty="0"/>
              <a:t>it means handling multiple tasks simultaneously.</a:t>
            </a:r>
          </a:p>
          <a:p>
            <a:pPr eaLnBrk="1" fontAlgn="auto" hangingPunct="1"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n-US" sz="2400" dirty="0"/>
              <a:t>This means that we need not wait for the application to finish before beginning of the next task.</a:t>
            </a:r>
          </a:p>
          <a:p>
            <a:pPr eaLnBrk="1" fontAlgn="auto" hangingPunct="1"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n-US" sz="2400" dirty="0"/>
              <a:t>For Ex: listen audio clip and also  type a document at the same time.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400" b="1" dirty="0"/>
              <a:t>Architecture-Neutral:</a:t>
            </a:r>
            <a:r>
              <a:rPr lang="en-US" sz="2400" dirty="0"/>
              <a:t> One of the main problem facing programmers is that no guarantee exists that if you write a program today , it will run tomorrow even on the same machine.</a:t>
            </a:r>
          </a:p>
          <a:p>
            <a:pPr eaLnBrk="1" fontAlgn="auto" hangingPunct="1"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n-US" sz="2400" dirty="0"/>
              <a:t>java designers made several hard decisions, java’s byte code is not machine dependent.</a:t>
            </a:r>
          </a:p>
          <a:p>
            <a:pPr eaLnBrk="1" fontAlgn="auto" hangingPunct="1"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n-US" sz="2400" dirty="0"/>
              <a:t>It can be run on any machine with any processor and any OS.  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C6F7C-F3EA-48D4-9998-0B397A24D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686800" cy="38100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en-US" sz="3200"/>
              <a:t>Jump Statements in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93A91-182C-4D72-942D-8552E16133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381000"/>
            <a:ext cx="9144000" cy="6248400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Char char="ü"/>
              <a:defRPr/>
            </a:pPr>
            <a:r>
              <a:rPr lang="en-US" sz="2400" dirty="0"/>
              <a:t>The jump statements are used to move control from one place to another place during the execution.</a:t>
            </a:r>
          </a:p>
          <a:p>
            <a:pPr>
              <a:buFont typeface="Wingdings" pitchFamily="2" charset="2"/>
              <a:buChar char="ü"/>
              <a:defRPr/>
            </a:pPr>
            <a:r>
              <a:rPr lang="en-US" sz="2400" dirty="0"/>
              <a:t>Java having three different jump statements.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400" dirty="0"/>
              <a:t>break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400" dirty="0"/>
              <a:t>continue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400" dirty="0"/>
              <a:t>return</a:t>
            </a:r>
          </a:p>
          <a:p>
            <a:pPr marL="457200" indent="-457200">
              <a:buFont typeface="Wingdings" pitchFamily="2" charset="2"/>
              <a:buChar char="ü"/>
              <a:defRPr/>
            </a:pPr>
            <a:r>
              <a:rPr lang="en-US" sz="2400" dirty="0"/>
              <a:t>Java does not offer a "goto" type of statement as in some older languages </a:t>
            </a:r>
          </a:p>
          <a:p>
            <a:pPr marL="457200" indent="-457200">
              <a:buFont typeface="Arial" charset="0"/>
              <a:buNone/>
              <a:defRPr/>
            </a:pPr>
            <a:r>
              <a:rPr lang="en-US" sz="2400" b="1" i="1" dirty="0"/>
              <a:t>Break Statement</a:t>
            </a:r>
          </a:p>
          <a:p>
            <a:pPr>
              <a:buFont typeface="Wingdings" pitchFamily="2" charset="2"/>
              <a:buChar char="ü"/>
              <a:defRPr/>
            </a:pPr>
            <a:r>
              <a:rPr lang="en-US" sz="2400" dirty="0"/>
              <a:t>The break statement can be used in three ways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400" dirty="0"/>
              <a:t>Break is used inside a  loop to come out of it, it associate with an if statement.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400" dirty="0"/>
              <a:t>Break associate with switch block to come out of the switch block.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400" dirty="0"/>
              <a:t>The break can be used in nested blocks to go to the end of block.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B2C98-8C30-4181-B72D-C9165A49E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686800" cy="30480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en-US" sz="3200"/>
              <a:t>Break Statements….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EE123A-4FDD-4965-8416-A4B309A9B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304800"/>
            <a:ext cx="9144000" cy="6400800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en-US" sz="2100"/>
              <a:t>The break statement has two forms: labeled and unlabeled.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US" sz="2100" b="1" i="1"/>
              <a:t>Unlabeled break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US" sz="2100"/>
              <a:t>To jump out of a loop when a particular condition occurs, use the break command. As shown here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US" sz="2100"/>
              <a:t>int i =0;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US" sz="2100"/>
              <a:t>while ( i &lt; 5) {</a:t>
            </a:r>
            <a:br>
              <a:rPr lang="en-US" altLang="en-US" sz="2100"/>
            </a:br>
            <a:r>
              <a:rPr lang="en-US" altLang="en-US" sz="2100"/>
              <a:t>       System.out.print(i);</a:t>
            </a:r>
            <a:br>
              <a:rPr lang="en-US" altLang="en-US" sz="2100"/>
            </a:br>
            <a:r>
              <a:rPr lang="en-US" altLang="en-US" sz="2100"/>
              <a:t>       if(i &gt; 2) break; // jump out of the loop</a:t>
            </a:r>
            <a:br>
              <a:rPr lang="en-US" altLang="en-US" sz="2100"/>
            </a:br>
            <a:r>
              <a:rPr lang="en-US" altLang="en-US" sz="2100"/>
              <a:t>    }</a:t>
            </a:r>
            <a:br>
              <a:rPr lang="en-US" altLang="en-US" sz="2100"/>
            </a:br>
            <a:br>
              <a:rPr lang="en-US" altLang="en-US" sz="2100"/>
            </a:br>
            <a:r>
              <a:rPr lang="en-US" altLang="en-US" sz="2100"/>
              <a:t>the break will result in the program flow moving out of the loop and to the next statement following the loop statement.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US" sz="2100" b="1" i="1"/>
              <a:t>break with switch-case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US" sz="2100"/>
              <a:t>The following example shows the form of the switch statement.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100"/>
              <a:t>  switch( ii ){</a:t>
            </a:r>
            <a:br>
              <a:rPr lang="en-US" altLang="en-US" sz="2100"/>
            </a:br>
            <a:r>
              <a:rPr lang="en-US" altLang="en-US" sz="2100"/>
              <a:t>        case 1: </a:t>
            </a:r>
            <a:r>
              <a:rPr lang="en-US" altLang="en-US" sz="2100" i="1"/>
              <a:t>statement 1</a:t>
            </a:r>
            <a:r>
              <a:rPr lang="en-US" altLang="en-US" sz="2100"/>
              <a:t>;</a:t>
            </a:r>
            <a:br>
              <a:rPr lang="en-US" altLang="en-US" sz="2100"/>
            </a:br>
            <a:r>
              <a:rPr lang="en-US" altLang="en-US" sz="2100"/>
              <a:t>        case 2: statement 2;</a:t>
            </a:r>
            <a:br>
              <a:rPr lang="en-US" altLang="en-US" sz="2100"/>
            </a:br>
            <a:r>
              <a:rPr lang="en-US" altLang="en-US" sz="2100"/>
              <a:t>        default: </a:t>
            </a:r>
            <a:r>
              <a:rPr lang="en-US" altLang="en-US" sz="2100" i="1"/>
              <a:t>default statement</a:t>
            </a:r>
            <a:r>
              <a:rPr lang="en-US" altLang="en-US" sz="2100"/>
              <a:t> ;    }</a:t>
            </a:r>
          </a:p>
          <a:p>
            <a:pPr>
              <a:buFont typeface="Arial" panose="020B0604020202020204" pitchFamily="34" charset="0"/>
              <a:buNone/>
            </a:pPr>
            <a:endParaRPr lang="en-US" altLang="en-US" sz="2100"/>
          </a:p>
          <a:p>
            <a:pPr>
              <a:buFont typeface="Arial" panose="020B0604020202020204" pitchFamily="34" charset="0"/>
              <a:buNone/>
            </a:pPr>
            <a:endParaRPr lang="en-US" altLang="en-US" sz="21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D81AF-558B-4389-87FA-3FE60A394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30480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en-US" sz="3200"/>
              <a:t>Break Statement…</a:t>
            </a:r>
          </a:p>
        </p:txBody>
      </p:sp>
      <p:sp>
        <p:nvSpPr>
          <p:cNvPr id="83971" name="Content Placeholder 2">
            <a:extLst>
              <a:ext uri="{FF2B5EF4-FFF2-40B4-BE49-F238E27FC236}">
                <a16:creationId xmlns:a16="http://schemas.microsoft.com/office/drawing/2014/main" id="{42830413-E806-4797-BA3C-860AA54305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381000"/>
            <a:ext cx="8991600" cy="62484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en-US" sz="2400"/>
              <a:t>In the above code ii = 1, statement1 executes first and also follows to execute statement2 and default.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US" sz="2400"/>
              <a:t>To execute particular statement/case by using break satement.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US" sz="2400"/>
              <a:t>switch( ii ){</a:t>
            </a:r>
            <a:br>
              <a:rPr lang="en-US" altLang="en-US" sz="2400"/>
            </a:br>
            <a:r>
              <a:rPr lang="en-US" altLang="en-US" sz="2400"/>
              <a:t>        case 1: </a:t>
            </a:r>
            <a:r>
              <a:rPr lang="en-US" altLang="en-US" sz="2400" i="1"/>
              <a:t>statement 1</a:t>
            </a:r>
            <a:r>
              <a:rPr lang="en-US" altLang="en-US" sz="2400"/>
              <a:t>;</a:t>
            </a:r>
            <a:br>
              <a:rPr lang="en-US" altLang="en-US" sz="2400"/>
            </a:br>
            <a:r>
              <a:rPr lang="en-US" altLang="en-US" sz="2400"/>
              <a:t>                break; </a:t>
            </a:r>
            <a:br>
              <a:rPr lang="en-US" altLang="en-US" sz="2400"/>
            </a:br>
            <a:r>
              <a:rPr lang="en-US" altLang="en-US" sz="2400"/>
              <a:t>        case 2: statement 2;</a:t>
            </a:r>
            <a:br>
              <a:rPr lang="en-US" altLang="en-US" sz="2400"/>
            </a:br>
            <a:r>
              <a:rPr lang="en-US" altLang="en-US" sz="2400"/>
              <a:t>                break; </a:t>
            </a:r>
            <a:br>
              <a:rPr lang="en-US" altLang="en-US" sz="2400"/>
            </a:br>
            <a:r>
              <a:rPr lang="en-US" altLang="en-US" sz="2400"/>
              <a:t>        default: </a:t>
            </a:r>
            <a:r>
              <a:rPr lang="en-US" altLang="en-US" sz="2400" i="1"/>
              <a:t>default statement</a:t>
            </a:r>
            <a:r>
              <a:rPr lang="en-US" altLang="en-US" sz="2400"/>
              <a:t> ; </a:t>
            </a:r>
            <a:br>
              <a:rPr lang="en-US" altLang="en-US" sz="2400"/>
            </a:br>
            <a:r>
              <a:rPr lang="en-US" altLang="en-US" sz="2400"/>
              <a:t>    }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US" sz="2400"/>
              <a:t>In the above code ii = 1, statement1 executes and come out of the switch block.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7C72A-F5A3-420F-A8EC-2B355CE5B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4288"/>
            <a:ext cx="8686800" cy="319088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en-US" sz="3200"/>
              <a:t>Break Statement….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5A90CC-BA6E-4308-B0DA-66154B21DA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304800"/>
            <a:ext cx="9144000" cy="6553200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en-US" sz="2400" b="1" i="1"/>
              <a:t>Unlabeled break with nested loops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US" sz="2400"/>
              <a:t>If the break occurs within a nested loop, the flow will jump to the next statement in the next outer loop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US" sz="2400"/>
              <a:t> For example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US" sz="2400"/>
              <a:t>for( int k=0; k&lt; 5; k++){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US" sz="2400"/>
              <a:t>         int i = 0</a:t>
            </a:r>
            <a:br>
              <a:rPr lang="en-US" altLang="en-US" sz="2400"/>
            </a:br>
            <a:r>
              <a:rPr lang="en-US" altLang="en-US" sz="2400"/>
              <a:t>    while ( i &lt; 5) {</a:t>
            </a:r>
            <a:br>
              <a:rPr lang="en-US" altLang="en-US" sz="2400"/>
            </a:br>
            <a:r>
              <a:rPr lang="en-US" altLang="en-US" sz="2400"/>
              <a:t>          System.out.print(“  “+i);</a:t>
            </a:r>
            <a:br>
              <a:rPr lang="en-US" altLang="en-US" sz="2400"/>
            </a:br>
            <a:r>
              <a:rPr lang="en-US" altLang="en-US" sz="2400"/>
              <a:t>       if(i &gt; 3) break; // jump out of the inner while loop</a:t>
            </a:r>
            <a:br>
              <a:rPr lang="en-US" altLang="en-US" sz="2400"/>
            </a:br>
            <a:r>
              <a:rPr lang="en-US" altLang="en-US" sz="2400"/>
              <a:t>    }</a:t>
            </a:r>
            <a:br>
              <a:rPr lang="en-US" altLang="en-US" sz="2400"/>
            </a:br>
            <a:r>
              <a:rPr lang="en-US" altLang="en-US" sz="2400"/>
              <a:t>    }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US" sz="2400" b="1" i="1"/>
              <a:t>Labeled break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US" sz="2400"/>
              <a:t>We want  to jump outside of all the nested loops, you can put a </a:t>
            </a:r>
            <a:r>
              <a:rPr lang="en-US" altLang="en-US" sz="2400" b="1"/>
              <a:t>label</a:t>
            </a:r>
            <a:r>
              <a:rPr lang="en-US" altLang="en-US" sz="2400"/>
              <a:t> on the outer loop and add that label to the break statement.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US" sz="2400"/>
              <a:t>A label is simply an identifier in front of the loop statement with a colon after it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altLang="en-US" sz="2400" b="1" i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789F0-CA5B-4E11-B81F-EF4276878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5720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en-US" sz="3200"/>
              <a:t>Break Statement….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968B4-25B4-4A4F-A7A2-B143058F71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381000"/>
            <a:ext cx="8686800" cy="57451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en-US" sz="2400"/>
              <a:t>For Ex: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US" sz="2400"/>
              <a:t>lab: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US" sz="2400"/>
              <a:t>for( int k=0; k&lt; 5; k++){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US" sz="2400"/>
              <a:t>         int i = 0</a:t>
            </a:r>
            <a:br>
              <a:rPr lang="en-US" altLang="en-US" sz="2400"/>
            </a:br>
            <a:r>
              <a:rPr lang="en-US" altLang="en-US" sz="2400"/>
              <a:t>    while ( i &lt; 5) {</a:t>
            </a:r>
            <a:br>
              <a:rPr lang="en-US" altLang="en-US" sz="2400"/>
            </a:br>
            <a:r>
              <a:rPr lang="en-US" altLang="en-US" sz="2400"/>
              <a:t>          System.out.print(“  “+i);</a:t>
            </a:r>
            <a:br>
              <a:rPr lang="en-US" altLang="en-US" sz="2400"/>
            </a:br>
            <a:r>
              <a:rPr lang="en-US" altLang="en-US" sz="2400"/>
              <a:t>       if(i &gt; 3) break lab; // jump out of the outer for loop</a:t>
            </a:r>
            <a:br>
              <a:rPr lang="en-US" altLang="en-US" sz="2400"/>
            </a:br>
            <a:r>
              <a:rPr lang="en-US" altLang="en-US" sz="2400"/>
              <a:t>    }</a:t>
            </a:r>
            <a:br>
              <a:rPr lang="en-US" altLang="en-US" sz="2400"/>
            </a:br>
            <a:r>
              <a:rPr lang="en-US" altLang="en-US" sz="2400"/>
              <a:t>    }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06AB3-127F-41F1-A953-D01E4C0A1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686800" cy="30480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en-US" sz="3200"/>
              <a:t>Continue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B6DBE-FA88-4284-BF51-E23389326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304800"/>
            <a:ext cx="9144000" cy="6553200"/>
          </a:xfrm>
        </p:spPr>
        <p:txBody>
          <a:bodyPr>
            <a:normAutofit fontScale="70000" lnSpcReduction="2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en-US" sz="2200"/>
              <a:t>The continue statement skips the current iteration of a  loop and start the next iteration.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US" sz="2200"/>
              <a:t>The </a:t>
            </a:r>
            <a:r>
              <a:rPr lang="en-US" altLang="en-US" sz="2200" b="1" i="1"/>
              <a:t>continue</a:t>
            </a:r>
            <a:r>
              <a:rPr lang="en-US" altLang="en-US" sz="2200"/>
              <a:t> statement are used to by-pass set of statements during the execution based on the condition.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US" sz="2200"/>
              <a:t>The continue is a </a:t>
            </a:r>
            <a:r>
              <a:rPr lang="en-US" altLang="en-US" sz="2200" b="1" i="1"/>
              <a:t>keyword.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US" sz="2200"/>
              <a:t>A </a:t>
            </a:r>
            <a:r>
              <a:rPr lang="en-US" altLang="en-US" sz="2200" b="1" i="1"/>
              <a:t>continue</a:t>
            </a:r>
            <a:r>
              <a:rPr lang="en-US" altLang="en-US" sz="2200"/>
              <a:t> is usually associated with an </a:t>
            </a:r>
            <a:r>
              <a:rPr lang="en-US" altLang="en-US" sz="2200" b="1" i="1"/>
              <a:t>if</a:t>
            </a:r>
            <a:r>
              <a:rPr lang="en-US" altLang="en-US" sz="2200"/>
              <a:t> statement.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US" sz="2200"/>
              <a:t>When the </a:t>
            </a:r>
            <a:r>
              <a:rPr lang="en-US" altLang="en-US" sz="2200" b="1" i="1"/>
              <a:t>continue </a:t>
            </a:r>
            <a:r>
              <a:rPr lang="en-US" altLang="en-US" sz="2200"/>
              <a:t>is encountered inside any loop, control automatically passes to the beginning of the loop and perform next iteration.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US" sz="2200"/>
              <a:t>The general syntax is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US" sz="2200"/>
              <a:t>                  continue;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US" sz="2200"/>
              <a:t>For Ex:    while(condition)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200"/>
              <a:t>                   {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200"/>
              <a:t>                           -------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200"/>
              <a:t>                           if(condition)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200"/>
              <a:t>                                  continue;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200"/>
              <a:t>                            ---------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200"/>
              <a:t>                    } </a:t>
            </a:r>
          </a:p>
          <a:p>
            <a:pPr>
              <a:buFont typeface="Arial" panose="020B0604020202020204" pitchFamily="34" charset="0"/>
              <a:buNone/>
            </a:pPr>
            <a:endParaRPr lang="en-US" altLang="en-US" sz="220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8BFEE11-D6AE-4775-BF7D-32ACC2BDF2B4}"/>
              </a:ext>
            </a:extLst>
          </p:cNvPr>
          <p:cNvCxnSpPr/>
          <p:nvPr/>
        </p:nvCxnSpPr>
        <p:spPr>
          <a:xfrm>
            <a:off x="3429000" y="5943600"/>
            <a:ext cx="17526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1D9BF6A-C31D-4B0E-B7A6-006D58AADAF5}"/>
              </a:ext>
            </a:extLst>
          </p:cNvPr>
          <p:cNvCxnSpPr/>
          <p:nvPr/>
        </p:nvCxnSpPr>
        <p:spPr>
          <a:xfrm rot="5400000" flipH="1" flipV="1">
            <a:off x="4419601" y="5181600"/>
            <a:ext cx="1524000" cy="31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864AC7A-7340-4564-86ED-4F9AF52DCDBD}"/>
              </a:ext>
            </a:extLst>
          </p:cNvPr>
          <p:cNvCxnSpPr/>
          <p:nvPr/>
        </p:nvCxnSpPr>
        <p:spPr>
          <a:xfrm rot="10800000">
            <a:off x="3429000" y="4419600"/>
            <a:ext cx="17526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9BA30-6AC0-472F-B271-0CE450CC8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686800" cy="30480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en-US" sz="3200"/>
              <a:t>Continue Statement….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0CD096-2B0D-42D8-842B-0C8783B248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381000"/>
            <a:ext cx="9144000" cy="6248400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en-US" sz="2400"/>
              <a:t>A labeled continue statement skips the current iteration of an outer loop marked with the given label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US" sz="2400"/>
              <a:t>For Ex: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400"/>
              <a:t>         lab: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400"/>
              <a:t>		for(int i = 0 ; i &lt; 10; i++)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400"/>
              <a:t>             {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400"/>
              <a:t>                     System.out.print(i+”  :”+”\n”);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400"/>
              <a:t>			for(int j = 0; j &lt; 10; j++)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400"/>
              <a:t>                                  if( j == 5 )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400"/>
              <a:t>                                         continue lab; 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400"/>
              <a:t>                            System.out.println(j);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400"/>
              <a:t>              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9AE3A-86B7-49AA-AFB1-8DA988E06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686800" cy="30480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en-US" sz="3200"/>
              <a:t>Return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4E41A6-435D-4A92-99FF-9788BFAF3C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304800"/>
            <a:ext cx="9144000" cy="65532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en-US" sz="2400"/>
              <a:t>Return statement is used to transfer the information from called portion to calling portion.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US" sz="2400"/>
              <a:t>The return is a keyword.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US" sz="2400"/>
              <a:t>The return can be defined in various ways.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US" sz="2400"/>
              <a:t>return;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US" sz="2400"/>
              <a:t>return value;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US" sz="2400"/>
              <a:t>return (value);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US" sz="2400"/>
              <a:t>return( expression);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D9319-BEBA-4BC4-8186-6A314BFAE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686800" cy="38100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en-US" sz="3200"/>
              <a:t>for-each loop</a:t>
            </a:r>
          </a:p>
        </p:txBody>
      </p:sp>
      <p:sp>
        <p:nvSpPr>
          <p:cNvPr id="90115" name="Content Placeholder 2">
            <a:extLst>
              <a:ext uri="{FF2B5EF4-FFF2-40B4-BE49-F238E27FC236}">
                <a16:creationId xmlns:a16="http://schemas.microsoft.com/office/drawing/2014/main" id="{C63A23BB-0DFF-4E65-B0A4-A7D9A983BB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381000"/>
            <a:ext cx="8915400" cy="6477000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ü"/>
            </a:pPr>
            <a:endParaRPr lang="en-US" altLang="en-US" sz="2400"/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US" sz="2400"/>
              <a:t>This is specially designed to handle the collection of elements.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US" sz="2400"/>
              <a:t>The for-each loop repeatedly execute as many times as there are number of elements in the collection.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US" sz="2400"/>
              <a:t>For Ex array is best example for collection.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US" sz="2400"/>
              <a:t>The syntax of for-each loop is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US" sz="2400"/>
              <a:t>    for(var : collection)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US" sz="2400"/>
              <a:t>    {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US" sz="2400"/>
              <a:t>            statements;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US" sz="2400"/>
              <a:t>   }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US" sz="2400"/>
              <a:t>The var is variable of type collection.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US" sz="2400"/>
              <a:t>The var holds each element of collection.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0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0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0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0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0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0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0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0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0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90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0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0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90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0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0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90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90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90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901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901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901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901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901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901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901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901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901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901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901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901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1">
            <a:extLst>
              <a:ext uri="{FF2B5EF4-FFF2-40B4-BE49-F238E27FC236}">
                <a16:creationId xmlns:a16="http://schemas.microsoft.com/office/drawing/2014/main" id="{7E08F04B-D6DA-425C-96C7-00BC3A5FAA4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eaLnBrk="1" hangingPunct="1"/>
            <a:fld id="{B2F4398B-920B-41AA-A6D2-BB546B462DF2}" type="slidenum">
              <a:rPr lang="zh-CN" altLang="en-GB" sz="1400">
                <a:solidFill>
                  <a:schemeClr val="bg2"/>
                </a:solidFill>
              </a:rPr>
              <a:pPr eaLnBrk="1" hangingPunct="1"/>
              <a:t>89</a:t>
            </a:fld>
            <a:endParaRPr lang="en-GB" altLang="zh-CN" sz="1400">
              <a:solidFill>
                <a:schemeClr val="bg2"/>
              </a:solidFill>
            </a:endParaRPr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457CDF3B-3758-4FE8-BF03-77E31E25B6C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762000" y="2286000"/>
            <a:ext cx="77724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/>
          <a:lstStyle/>
          <a:p>
            <a:pPr eaLnBrk="1" hangingPunct="1"/>
            <a:r>
              <a:rPr lang="en-AU" altLang="en-AU" sz="4000"/>
              <a:t>Classes and Objects</a:t>
            </a:r>
            <a:r>
              <a:rPr lang="en-US" altLang="en-AU" sz="4000"/>
              <a:t> </a:t>
            </a:r>
            <a:r>
              <a:rPr lang="en-AU" altLang="en-AU" sz="4000"/>
              <a:t>in</a:t>
            </a:r>
            <a:r>
              <a:rPr lang="en-US" altLang="en-AU" sz="4000"/>
              <a:t> </a:t>
            </a:r>
            <a:r>
              <a:rPr lang="en-AU" altLang="en-AU" sz="4000"/>
              <a:t>Java</a:t>
            </a:r>
            <a:endParaRPr lang="en-US" altLang="en-AU" sz="4000"/>
          </a:p>
        </p:txBody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C2958902-9418-4C7D-BC30-9B5673833D07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>
          <a:xfrm>
            <a:off x="1371600" y="3886200"/>
            <a:ext cx="6400800" cy="1752600"/>
          </a:xfrm>
          <a:noFill/>
        </p:spPr>
        <p:txBody>
          <a:bodyPr/>
          <a:lstStyle/>
          <a:p>
            <a:pPr marL="0" indent="0" algn="ctr" eaLnBrk="1" hangingPunct="1">
              <a:buFont typeface="Wingdings" panose="05000000000000000000" pitchFamily="2" charset="2"/>
              <a:buNone/>
            </a:pPr>
            <a:r>
              <a:rPr lang="en-US" altLang="en-US"/>
              <a:t>Basics of Classes in Java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D3E14-3080-4367-A073-2AC360877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686800" cy="685800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dirty="0"/>
              <a:t>Buzzwords…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A34173-2800-4BDE-AE9F-E85DCF55E7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09600"/>
            <a:ext cx="9144000" cy="6248400"/>
          </a:xfrm>
        </p:spPr>
        <p:txBody>
          <a:bodyPr rtlCol="0">
            <a:normAutofit fontScale="850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400" b="1" dirty="0"/>
              <a:t>Interpreted:</a:t>
            </a:r>
          </a:p>
          <a:p>
            <a:pPr eaLnBrk="1" fontAlgn="auto" hangingPunct="1"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n-US" sz="2400" dirty="0"/>
              <a:t>Usually a programming language uses either compiler or interpreter.</a:t>
            </a:r>
          </a:p>
          <a:p>
            <a:pPr eaLnBrk="1" fontAlgn="auto" hangingPunct="1"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n-US" sz="2400" dirty="0"/>
              <a:t>Java uses both, thus making java is a two stage system.</a:t>
            </a:r>
          </a:p>
          <a:p>
            <a:pPr eaLnBrk="1" fontAlgn="auto" hangingPunct="1"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n-US" sz="2400" dirty="0"/>
              <a:t>First java compiler translate java source code into what is known as </a:t>
            </a:r>
            <a:r>
              <a:rPr lang="en-US" sz="2400" dirty="0" err="1"/>
              <a:t>bytecode</a:t>
            </a:r>
            <a:r>
              <a:rPr lang="en-US" sz="2400" dirty="0"/>
              <a:t> instructions.</a:t>
            </a:r>
          </a:p>
          <a:p>
            <a:pPr eaLnBrk="1" fontAlgn="auto" hangingPunct="1"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n-US" sz="2400" dirty="0" err="1"/>
              <a:t>Bytecode</a:t>
            </a:r>
            <a:r>
              <a:rPr lang="en-US" sz="2400" dirty="0"/>
              <a:t> are not machine understandable instructions.</a:t>
            </a:r>
          </a:p>
          <a:p>
            <a:pPr eaLnBrk="1" fontAlgn="auto" hangingPunct="1"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n-US" sz="2400" dirty="0"/>
              <a:t>In the second stage, java interpreter generates machine code that can be directly executed by the machine i.e., running the java program.</a:t>
            </a:r>
          </a:p>
          <a:p>
            <a:pPr eaLnBrk="1" fontAlgn="auto" hangingPunct="1"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n-US" sz="2400" dirty="0"/>
              <a:t>So that we can say  java is compiled &amp; interpreted language.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400" b="1" dirty="0"/>
              <a:t>High Performance:</a:t>
            </a:r>
            <a:r>
              <a:rPr lang="en-US" sz="2400" dirty="0"/>
              <a:t>  </a:t>
            </a:r>
          </a:p>
          <a:p>
            <a:pPr eaLnBrk="1" fontAlgn="auto" hangingPunct="1"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n-US" sz="2400" dirty="0"/>
              <a:t>The problem with interpreter inside JVM,  it slow down program execution .</a:t>
            </a:r>
          </a:p>
          <a:p>
            <a:pPr eaLnBrk="1" fontAlgn="auto" hangingPunct="1"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n-US" sz="2400" dirty="0"/>
              <a:t>Because of this java programs are slow.</a:t>
            </a:r>
          </a:p>
          <a:p>
            <a:pPr eaLnBrk="1" fontAlgn="auto" hangingPunct="1"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n-US" sz="2400" dirty="0"/>
              <a:t>To overcome this problem, along with interpreter java team introduced JIT(Just-in-Time) compiler.</a:t>
            </a:r>
          </a:p>
          <a:p>
            <a:pPr eaLnBrk="1" fontAlgn="auto" hangingPunct="1"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n-US" sz="2400" dirty="0"/>
              <a:t>It increases the speed of execution.</a:t>
            </a:r>
          </a:p>
          <a:p>
            <a:pPr eaLnBrk="1" fontAlgn="auto" hangingPunct="1"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n-US" sz="2400" dirty="0"/>
              <a:t>So now in JVM , both interpreter &amp; compiler work together.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dirty="0"/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9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3">
            <a:extLst>
              <a:ext uri="{FF2B5EF4-FFF2-40B4-BE49-F238E27FC236}">
                <a16:creationId xmlns:a16="http://schemas.microsoft.com/office/drawing/2014/main" id="{53638A26-7AF5-4FC8-8A92-F33B898023C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0104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9pPr>
          </a:lstStyle>
          <a:p>
            <a:pPr eaLnBrk="1" hangingPunct="1"/>
            <a:fld id="{9D8FEE4E-06AC-4D30-A016-19CB1181116F}" type="slidenum">
              <a:rPr lang="zh-CN" altLang="en-GB" smtClean="0"/>
              <a:pPr/>
              <a:t>90</a:t>
            </a:fld>
            <a:endParaRPr lang="en-GB" altLang="zh-CN" sz="1400"/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6FBA90FB-5F1D-4512-9709-0BCB1A4BF2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Introduction</a:t>
            </a:r>
          </a:p>
        </p:txBody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9354EF2B-6160-4F07-8A59-6CF4BC6EBF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295400"/>
            <a:ext cx="8077200" cy="4837113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en-US" sz="2400"/>
              <a:t>Java is a true </a:t>
            </a:r>
            <a:r>
              <a:rPr lang="en-US" altLang="en-US" sz="2400">
                <a:solidFill>
                  <a:srgbClr val="FF0000"/>
                </a:solidFill>
              </a:rPr>
              <a:t>OO language </a:t>
            </a:r>
            <a:r>
              <a:rPr lang="en-US" altLang="en-US" sz="2400"/>
              <a:t>and therefore the underlying structure of all Java programs is classes.</a:t>
            </a:r>
          </a:p>
          <a:p>
            <a:pPr eaLnBrk="1" hangingPunct="1">
              <a:lnSpc>
                <a:spcPct val="80000"/>
              </a:lnSpc>
            </a:pPr>
            <a:endParaRPr lang="en-US" altLang="en-US" sz="2400"/>
          </a:p>
          <a:p>
            <a:pPr eaLnBrk="1" hangingPunct="1">
              <a:lnSpc>
                <a:spcPct val="80000"/>
              </a:lnSpc>
            </a:pPr>
            <a:r>
              <a:rPr lang="en-US" altLang="en-US" sz="2400"/>
              <a:t>Classes </a:t>
            </a:r>
            <a:r>
              <a:rPr lang="en-US" altLang="en-US" sz="2400">
                <a:solidFill>
                  <a:srgbClr val="FF0000"/>
                </a:solidFill>
              </a:rPr>
              <a:t>create objects </a:t>
            </a:r>
            <a:r>
              <a:rPr lang="en-US" altLang="en-US" sz="2400"/>
              <a:t>and </a:t>
            </a:r>
            <a:r>
              <a:rPr lang="en-US" altLang="en-US" sz="2400">
                <a:solidFill>
                  <a:srgbClr val="FF0000"/>
                </a:solidFill>
              </a:rPr>
              <a:t>objects use methods </a:t>
            </a:r>
            <a:r>
              <a:rPr lang="en-US" altLang="en-US" sz="2400"/>
              <a:t>to communicate between them. </a:t>
            </a:r>
          </a:p>
          <a:p>
            <a:pPr eaLnBrk="1" hangingPunct="1">
              <a:lnSpc>
                <a:spcPct val="80000"/>
              </a:lnSpc>
            </a:pPr>
            <a:endParaRPr lang="en-US" altLang="en-US" sz="2400"/>
          </a:p>
          <a:p>
            <a:pPr eaLnBrk="1" hangingPunct="1">
              <a:lnSpc>
                <a:spcPct val="80000"/>
              </a:lnSpc>
            </a:pPr>
            <a:r>
              <a:rPr lang="en-US" altLang="en-US" sz="2400"/>
              <a:t>A class essentially serves as a </a:t>
            </a:r>
            <a:r>
              <a:rPr lang="en-US" altLang="en-US" sz="2400">
                <a:solidFill>
                  <a:srgbClr val="FF0000"/>
                </a:solidFill>
              </a:rPr>
              <a:t>template for an object </a:t>
            </a:r>
            <a:r>
              <a:rPr lang="en-US" altLang="en-US" sz="2400"/>
              <a:t>and behaves like a </a:t>
            </a:r>
            <a:r>
              <a:rPr lang="en-US" altLang="en-US" sz="2400">
                <a:solidFill>
                  <a:srgbClr val="FF0000"/>
                </a:solidFill>
              </a:rPr>
              <a:t>basic data type “int”. </a:t>
            </a:r>
          </a:p>
          <a:p>
            <a:pPr eaLnBrk="1" hangingPunct="1">
              <a:lnSpc>
                <a:spcPct val="80000"/>
              </a:lnSpc>
            </a:pPr>
            <a:endParaRPr lang="en-US" altLang="en-US" sz="2400"/>
          </a:p>
          <a:p>
            <a:pPr eaLnBrk="1" hangingPunct="1">
              <a:lnSpc>
                <a:spcPct val="80000"/>
              </a:lnSpc>
            </a:pPr>
            <a:r>
              <a:rPr lang="en-US" altLang="en-US" sz="2400"/>
              <a:t>It is therefore important to understand how the fields and methods are defined in a class and how they are used to build a Java program that incorporates the basic OO concepts such as encapsulation, inheritance, and polymorphism.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3">
            <a:extLst>
              <a:ext uri="{FF2B5EF4-FFF2-40B4-BE49-F238E27FC236}">
                <a16:creationId xmlns:a16="http://schemas.microsoft.com/office/drawing/2014/main" id="{5423E358-E58D-43AA-AF5C-41944CE985D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0104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9pPr>
          </a:lstStyle>
          <a:p>
            <a:pPr eaLnBrk="1" hangingPunct="1"/>
            <a:fld id="{9D8FEE4E-06AC-4D30-A016-19CB1181116F}" type="slidenum">
              <a:rPr lang="zh-CN" altLang="en-GB" smtClean="0"/>
              <a:pPr/>
              <a:t>91</a:t>
            </a:fld>
            <a:endParaRPr lang="en-GB" altLang="zh-CN" sz="1400"/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E99A2751-2DEE-453F-BF68-83A76EDA7A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AU"/>
              <a:t>Classes</a:t>
            </a:r>
          </a:p>
        </p:txBody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62C263A8-DF5C-4698-8764-0C0E1CCE67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458200" cy="4989513"/>
          </a:xfrm>
        </p:spPr>
        <p:txBody>
          <a:bodyPr/>
          <a:lstStyle/>
          <a:p>
            <a:pPr eaLnBrk="1" hangingPunct="1"/>
            <a:r>
              <a:rPr lang="en-AU" altLang="en-AU" sz="2400"/>
              <a:t>A </a:t>
            </a:r>
            <a:r>
              <a:rPr lang="en-AU" altLang="en-AU" sz="2400" i="1">
                <a:solidFill>
                  <a:schemeClr val="hlink"/>
                </a:solidFill>
              </a:rPr>
              <a:t>class</a:t>
            </a:r>
            <a:r>
              <a:rPr lang="en-AU" altLang="en-AU" sz="2400">
                <a:solidFill>
                  <a:schemeClr val="hlink"/>
                </a:solidFill>
              </a:rPr>
              <a:t> </a:t>
            </a:r>
            <a:r>
              <a:rPr lang="en-AU" altLang="en-AU" sz="2400"/>
              <a:t>is a collection of </a:t>
            </a:r>
            <a:r>
              <a:rPr lang="en-AU" altLang="en-AU" sz="2400">
                <a:solidFill>
                  <a:srgbClr val="00B050"/>
                </a:solidFill>
              </a:rPr>
              <a:t>Objects</a:t>
            </a:r>
            <a:r>
              <a:rPr lang="en-AU" altLang="en-AU" sz="2400"/>
              <a:t>. Objects may be </a:t>
            </a:r>
            <a:r>
              <a:rPr lang="en-AU" altLang="en-AU" sz="2400" i="1">
                <a:solidFill>
                  <a:schemeClr val="hlink"/>
                </a:solidFill>
              </a:rPr>
              <a:t>fields</a:t>
            </a:r>
            <a:r>
              <a:rPr lang="en-AU" altLang="en-AU" sz="2400"/>
              <a:t> (data) and </a:t>
            </a:r>
            <a:r>
              <a:rPr lang="en-AU" altLang="en-AU" sz="2400" i="1">
                <a:solidFill>
                  <a:schemeClr val="hlink"/>
                </a:solidFill>
              </a:rPr>
              <a:t>methods</a:t>
            </a:r>
            <a:r>
              <a:rPr lang="en-AU" altLang="en-AU" sz="2400">
                <a:solidFill>
                  <a:schemeClr val="hlink"/>
                </a:solidFill>
              </a:rPr>
              <a:t> </a:t>
            </a:r>
            <a:r>
              <a:rPr lang="en-AU" altLang="en-AU" sz="2400"/>
              <a:t>(procedure or function) that operate on that data.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AU" altLang="en-AU" sz="2400"/>
              <a:t>                      (Or)</a:t>
            </a:r>
          </a:p>
          <a:p>
            <a:pPr eaLnBrk="1" hangingPunct="1"/>
            <a:r>
              <a:rPr lang="en-US" altLang="en-US" sz="2400"/>
              <a:t>A class is a </a:t>
            </a:r>
            <a:r>
              <a:rPr lang="en-US" altLang="en-US" sz="2400">
                <a:solidFill>
                  <a:srgbClr val="FF0000"/>
                </a:solidFill>
              </a:rPr>
              <a:t>blueprint</a:t>
            </a:r>
            <a:r>
              <a:rPr lang="en-US" altLang="en-US" sz="2400"/>
              <a:t> or </a:t>
            </a:r>
            <a:r>
              <a:rPr lang="en-US" altLang="en-US" sz="2400">
                <a:solidFill>
                  <a:srgbClr val="FF0000"/>
                </a:solidFill>
              </a:rPr>
              <a:t>template</a:t>
            </a:r>
            <a:r>
              <a:rPr lang="en-US" altLang="en-US" sz="2400"/>
              <a:t> from which individual objects are created.</a:t>
            </a:r>
          </a:p>
          <a:p>
            <a:pPr eaLnBrk="1" hangingPunct="1"/>
            <a:endParaRPr lang="en-AU" altLang="en-AU" sz="2400"/>
          </a:p>
          <a:p>
            <a:pPr eaLnBrk="1" hangingPunct="1"/>
            <a:endParaRPr lang="en-AU" altLang="en-AU"/>
          </a:p>
          <a:p>
            <a:pPr eaLnBrk="1" hangingPunct="1"/>
            <a:endParaRPr lang="en-AU" altLang="en-AU"/>
          </a:p>
        </p:txBody>
      </p:sp>
      <p:sp>
        <p:nvSpPr>
          <p:cNvPr id="9221" name="Text Box 4">
            <a:extLst>
              <a:ext uri="{FF2B5EF4-FFF2-40B4-BE49-F238E27FC236}">
                <a16:creationId xmlns:a16="http://schemas.microsoft.com/office/drawing/2014/main" id="{941A7D07-EB4C-4421-B2A1-A24B8EE844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472440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algn="l"/>
            <a:endParaRPr lang="en-AU" altLang="en-AU" sz="2400">
              <a:latin typeface="Times" panose="02020603050405020304" pitchFamily="18" charset="0"/>
            </a:endParaRPr>
          </a:p>
        </p:txBody>
      </p:sp>
      <p:grpSp>
        <p:nvGrpSpPr>
          <p:cNvPr id="9222" name="Group 5">
            <a:extLst>
              <a:ext uri="{FF2B5EF4-FFF2-40B4-BE49-F238E27FC236}">
                <a16:creationId xmlns:a16="http://schemas.microsoft.com/office/drawing/2014/main" id="{AAF40158-FD0B-48B7-BE68-AA87B91E12DA}"/>
              </a:ext>
            </a:extLst>
          </p:cNvPr>
          <p:cNvGrpSpPr>
            <a:grpSpLocks/>
          </p:cNvGrpSpPr>
          <p:nvPr/>
        </p:nvGrpSpPr>
        <p:grpSpPr bwMode="auto">
          <a:xfrm>
            <a:off x="3962400" y="3886200"/>
            <a:ext cx="2133600" cy="2133600"/>
            <a:chOff x="816" y="864"/>
            <a:chExt cx="1344" cy="1680"/>
          </a:xfrm>
        </p:grpSpPr>
        <p:sp>
          <p:nvSpPr>
            <p:cNvPr id="9223" name="Rectangle 6">
              <a:extLst>
                <a:ext uri="{FF2B5EF4-FFF2-40B4-BE49-F238E27FC236}">
                  <a16:creationId xmlns:a16="http://schemas.microsoft.com/office/drawing/2014/main" id="{B08DF7B4-2E05-4531-A4CC-2B90ADFF7D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864"/>
              <a:ext cx="1344" cy="45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en-US">
                  <a:solidFill>
                    <a:srgbClr val="FF0000"/>
                  </a:solidFill>
                </a:rPr>
                <a:t>Circle</a:t>
              </a:r>
            </a:p>
          </p:txBody>
        </p:sp>
        <p:sp>
          <p:nvSpPr>
            <p:cNvPr id="9224" name="Rectangle 7">
              <a:extLst>
                <a:ext uri="{FF2B5EF4-FFF2-40B4-BE49-F238E27FC236}">
                  <a16:creationId xmlns:a16="http://schemas.microsoft.com/office/drawing/2014/main" id="{68A39411-6385-4204-AEC8-6940A12D0F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1296"/>
              <a:ext cx="1344" cy="6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9pPr>
            </a:lstStyle>
            <a:p>
              <a:pPr eaLnBrk="1" hangingPunct="1"/>
              <a:endParaRPr lang="en-US" altLang="en-US"/>
            </a:p>
            <a:p>
              <a:pPr eaLnBrk="1" hangingPunct="1"/>
              <a:endParaRPr lang="en-US" altLang="en-US"/>
            </a:p>
            <a:p>
              <a:pPr eaLnBrk="1" hangingPunct="1"/>
              <a:endParaRPr lang="en-US" altLang="en-US"/>
            </a:p>
            <a:p>
              <a:pPr eaLnBrk="1" hangingPunct="1"/>
              <a:r>
                <a:rPr lang="en-US" altLang="en-US"/>
                <a:t>centre</a:t>
              </a:r>
            </a:p>
            <a:p>
              <a:pPr eaLnBrk="1" hangingPunct="1"/>
              <a:r>
                <a:rPr lang="en-US" altLang="en-US"/>
                <a:t>radius</a:t>
              </a:r>
            </a:p>
            <a:p>
              <a:pPr eaLnBrk="1" hangingPunct="1"/>
              <a:endParaRPr lang="en-US" altLang="en-US"/>
            </a:p>
            <a:p>
              <a:pPr eaLnBrk="1" hangingPunct="1"/>
              <a:endParaRPr lang="en-US" altLang="en-US"/>
            </a:p>
            <a:p>
              <a:pPr eaLnBrk="1" hangingPunct="1"/>
              <a:endParaRPr lang="en-US" altLang="en-US"/>
            </a:p>
          </p:txBody>
        </p:sp>
        <p:sp>
          <p:nvSpPr>
            <p:cNvPr id="9225" name="Rectangle 8">
              <a:extLst>
                <a:ext uri="{FF2B5EF4-FFF2-40B4-BE49-F238E27FC236}">
                  <a16:creationId xmlns:a16="http://schemas.microsoft.com/office/drawing/2014/main" id="{F078228F-B413-4717-8C32-22F76E5607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1824"/>
              <a:ext cx="1344" cy="72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9pPr>
            </a:lstStyle>
            <a:p>
              <a:pPr eaLnBrk="1" hangingPunct="1"/>
              <a:endParaRPr lang="en-US" altLang="en-US"/>
            </a:p>
            <a:p>
              <a:pPr eaLnBrk="1" hangingPunct="1"/>
              <a:endParaRPr lang="en-US" altLang="en-US"/>
            </a:p>
            <a:p>
              <a:pPr eaLnBrk="1" hangingPunct="1"/>
              <a:endParaRPr lang="en-US" altLang="en-US"/>
            </a:p>
            <a:p>
              <a:pPr eaLnBrk="1" hangingPunct="1"/>
              <a:r>
                <a:rPr lang="en-US" altLang="en-US"/>
                <a:t>circumference()</a:t>
              </a:r>
            </a:p>
            <a:p>
              <a:pPr eaLnBrk="1" hangingPunct="1"/>
              <a:r>
                <a:rPr lang="en-US" altLang="en-US"/>
                <a:t>area()</a:t>
              </a:r>
            </a:p>
            <a:p>
              <a:pPr eaLnBrk="1" hangingPunct="1"/>
              <a:endParaRPr lang="en-US" altLang="en-US"/>
            </a:p>
            <a:p>
              <a:pPr eaLnBrk="1" hangingPunct="1"/>
              <a:endParaRPr lang="en-US" altLang="en-US"/>
            </a:p>
            <a:p>
              <a:pPr eaLnBrk="1" hangingPunct="1"/>
              <a:endParaRPr lang="en-US" altLang="en-US"/>
            </a:p>
          </p:txBody>
        </p:sp>
      </p:grp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3">
            <a:extLst>
              <a:ext uri="{FF2B5EF4-FFF2-40B4-BE49-F238E27FC236}">
                <a16:creationId xmlns:a16="http://schemas.microsoft.com/office/drawing/2014/main" id="{50489CA4-E6A0-411D-B7FA-A04141A63F6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0104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9pPr>
          </a:lstStyle>
          <a:p>
            <a:pPr eaLnBrk="1" hangingPunct="1"/>
            <a:fld id="{9D8FEE4E-06AC-4D30-A016-19CB1181116F}" type="slidenum">
              <a:rPr lang="zh-CN" altLang="en-GB" smtClean="0"/>
              <a:pPr/>
              <a:t>92</a:t>
            </a:fld>
            <a:endParaRPr lang="en-GB" altLang="zh-CN" sz="1400"/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CEDA474A-E9DB-4FE7-9012-977FB82CA7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AU"/>
              <a:t>Classes</a:t>
            </a:r>
          </a:p>
        </p:txBody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95937A6F-CD69-4491-8337-D7C44894D3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219200"/>
            <a:ext cx="8077200" cy="4913313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AU" altLang="en-AU" sz="2400"/>
              <a:t>A </a:t>
            </a:r>
            <a:r>
              <a:rPr lang="en-AU" altLang="en-AU" sz="2400" i="1">
                <a:solidFill>
                  <a:schemeClr val="hlink"/>
                </a:solidFill>
              </a:rPr>
              <a:t>class</a:t>
            </a:r>
            <a:r>
              <a:rPr lang="en-AU" altLang="en-AU" sz="2400">
                <a:solidFill>
                  <a:schemeClr val="hlink"/>
                </a:solidFill>
              </a:rPr>
              <a:t> </a:t>
            </a:r>
            <a:r>
              <a:rPr lang="en-AU" altLang="en-AU" sz="2400"/>
              <a:t>is a collection of </a:t>
            </a:r>
            <a:r>
              <a:rPr lang="en-AU" altLang="en-AU" sz="2400" i="1">
                <a:solidFill>
                  <a:schemeClr val="hlink"/>
                </a:solidFill>
              </a:rPr>
              <a:t>fields</a:t>
            </a:r>
            <a:r>
              <a:rPr lang="en-AU" altLang="en-AU" sz="2400"/>
              <a:t> (data) and </a:t>
            </a:r>
            <a:r>
              <a:rPr lang="en-AU" altLang="en-AU" sz="2400" i="1">
                <a:solidFill>
                  <a:schemeClr val="hlink"/>
                </a:solidFill>
              </a:rPr>
              <a:t>methods</a:t>
            </a:r>
            <a:r>
              <a:rPr lang="en-AU" altLang="en-AU" sz="2400">
                <a:solidFill>
                  <a:schemeClr val="hlink"/>
                </a:solidFill>
              </a:rPr>
              <a:t> </a:t>
            </a:r>
            <a:r>
              <a:rPr lang="en-AU" altLang="en-AU" sz="2400"/>
              <a:t>(procedure or function) that operate on that data.</a:t>
            </a:r>
          </a:p>
          <a:p>
            <a:pPr eaLnBrk="1" hangingPunct="1">
              <a:lnSpc>
                <a:spcPct val="90000"/>
              </a:lnSpc>
            </a:pPr>
            <a:r>
              <a:rPr lang="en-AU" altLang="en-AU" sz="2400"/>
              <a:t>The basic </a:t>
            </a:r>
            <a:r>
              <a:rPr lang="en-AU" altLang="en-AU" sz="2400">
                <a:solidFill>
                  <a:srgbClr val="00B7A5"/>
                </a:solidFill>
              </a:rPr>
              <a:t>syntax</a:t>
            </a:r>
            <a:r>
              <a:rPr lang="en-AU" altLang="en-AU" sz="2400"/>
              <a:t> for a class definition:</a:t>
            </a:r>
          </a:p>
          <a:p>
            <a:pPr eaLnBrk="1" hangingPunct="1">
              <a:lnSpc>
                <a:spcPct val="90000"/>
              </a:lnSpc>
            </a:pPr>
            <a:endParaRPr lang="en-AU" altLang="en-AU" sz="2400"/>
          </a:p>
          <a:p>
            <a:pPr eaLnBrk="1" hangingPunct="1">
              <a:lnSpc>
                <a:spcPct val="90000"/>
              </a:lnSpc>
            </a:pPr>
            <a:endParaRPr lang="en-AU" altLang="en-AU" sz="2400"/>
          </a:p>
          <a:p>
            <a:pPr eaLnBrk="1" hangingPunct="1">
              <a:lnSpc>
                <a:spcPct val="90000"/>
              </a:lnSpc>
            </a:pPr>
            <a:endParaRPr lang="en-AU" altLang="en-AU" sz="2400"/>
          </a:p>
          <a:p>
            <a:pPr eaLnBrk="1" hangingPunct="1">
              <a:lnSpc>
                <a:spcPct val="90000"/>
              </a:lnSpc>
            </a:pPr>
            <a:endParaRPr lang="en-AU" altLang="en-AU" sz="2400"/>
          </a:p>
          <a:p>
            <a:pPr eaLnBrk="1" hangingPunct="1">
              <a:lnSpc>
                <a:spcPct val="90000"/>
              </a:lnSpc>
            </a:pPr>
            <a:r>
              <a:rPr lang="en-AU" altLang="en-AU" sz="2400">
                <a:solidFill>
                  <a:srgbClr val="FF0000"/>
                </a:solidFill>
              </a:rPr>
              <a:t>Bare bone </a:t>
            </a:r>
            <a:r>
              <a:rPr lang="en-AU" altLang="en-AU" sz="2400"/>
              <a:t>class – no fields, no methods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AU" altLang="en-AU" sz="240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AU" altLang="en-AU" sz="2400"/>
              <a:t> </a:t>
            </a:r>
          </a:p>
        </p:txBody>
      </p:sp>
      <p:sp>
        <p:nvSpPr>
          <p:cNvPr id="10245" name="Text Box 4">
            <a:extLst>
              <a:ext uri="{FF2B5EF4-FFF2-40B4-BE49-F238E27FC236}">
                <a16:creationId xmlns:a16="http://schemas.microsoft.com/office/drawing/2014/main" id="{2A325017-6FFE-4AE4-BBDC-54E8761FC8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472440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algn="l"/>
            <a:endParaRPr lang="en-AU" altLang="en-AU" sz="2400">
              <a:latin typeface="Times" panose="02020603050405020304" pitchFamily="18" charset="0"/>
            </a:endParaRPr>
          </a:p>
        </p:txBody>
      </p:sp>
      <p:sp>
        <p:nvSpPr>
          <p:cNvPr id="10246" name="Text Box 5">
            <a:extLst>
              <a:ext uri="{FF2B5EF4-FFF2-40B4-BE49-F238E27FC236}">
                <a16:creationId xmlns:a16="http://schemas.microsoft.com/office/drawing/2014/main" id="{D954443B-4B94-4F89-96A5-507E821712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4648200"/>
            <a:ext cx="5486400" cy="15700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algn="l"/>
            <a:r>
              <a:rPr lang="en-AU" altLang="en-AU" sz="2400">
                <a:latin typeface="Times New Roman" panose="02020603050405020304" pitchFamily="18" charset="0"/>
              </a:rPr>
              <a:t>public class </a:t>
            </a:r>
            <a:r>
              <a:rPr lang="en-AU" altLang="en-AU" sz="2400">
                <a:solidFill>
                  <a:srgbClr val="FF0000"/>
                </a:solidFill>
                <a:latin typeface="Times New Roman" panose="02020603050405020304" pitchFamily="18" charset="0"/>
              </a:rPr>
              <a:t>Circle</a:t>
            </a:r>
            <a:r>
              <a:rPr lang="en-AU" altLang="en-AU" sz="2400">
                <a:latin typeface="Times New Roman" panose="02020603050405020304" pitchFamily="18" charset="0"/>
              </a:rPr>
              <a:t> </a:t>
            </a:r>
          </a:p>
          <a:p>
            <a:pPr algn="l"/>
            <a:r>
              <a:rPr lang="en-AU" altLang="en-AU" sz="2400">
                <a:latin typeface="Times New Roman" panose="02020603050405020304" pitchFamily="18" charset="0"/>
              </a:rPr>
              <a:t>{</a:t>
            </a:r>
          </a:p>
          <a:p>
            <a:pPr algn="l"/>
            <a:r>
              <a:rPr lang="en-AU" altLang="en-AU" sz="2400">
                <a:latin typeface="Times New Roman" panose="02020603050405020304" pitchFamily="18" charset="0"/>
              </a:rPr>
              <a:t>        // my circle class</a:t>
            </a:r>
          </a:p>
          <a:p>
            <a:pPr algn="l"/>
            <a:r>
              <a:rPr lang="en-AU" altLang="en-AU" sz="2400"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10247" name="Text Box 6">
            <a:extLst>
              <a:ext uri="{FF2B5EF4-FFF2-40B4-BE49-F238E27FC236}">
                <a16:creationId xmlns:a16="http://schemas.microsoft.com/office/drawing/2014/main" id="{C9AC8787-9D90-4E5D-A79E-363D0406AC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2590800"/>
            <a:ext cx="5715000" cy="1323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lvl="1" algn="l" eaLnBrk="1" hangingPunct="1"/>
            <a:r>
              <a:rPr lang="en-AU" altLang="en-AU">
                <a:solidFill>
                  <a:schemeClr val="hlink"/>
                </a:solidFill>
              </a:rPr>
              <a:t>class</a:t>
            </a:r>
            <a:r>
              <a:rPr lang="en-AU" altLang="en-AU"/>
              <a:t>  </a:t>
            </a:r>
            <a:r>
              <a:rPr lang="en-AU" altLang="en-AU" i="1"/>
              <a:t>ClassName </a:t>
            </a:r>
            <a:r>
              <a:rPr lang="en-AU" altLang="en-AU"/>
              <a:t> [</a:t>
            </a:r>
            <a:r>
              <a:rPr lang="en-AU" altLang="en-AU">
                <a:solidFill>
                  <a:schemeClr val="hlink"/>
                </a:solidFill>
              </a:rPr>
              <a:t>extends</a:t>
            </a:r>
            <a:r>
              <a:rPr lang="en-AU" altLang="en-AU"/>
              <a:t> </a:t>
            </a:r>
            <a:r>
              <a:rPr lang="en-AU" altLang="en-AU" i="1"/>
              <a:t>SuperClassName</a:t>
            </a:r>
            <a:r>
              <a:rPr lang="en-AU" altLang="en-AU"/>
              <a:t>]</a:t>
            </a:r>
          </a:p>
          <a:p>
            <a:pPr lvl="1" algn="l" eaLnBrk="1" hangingPunct="1"/>
            <a:r>
              <a:rPr lang="en-AU" altLang="en-AU"/>
              <a:t>{</a:t>
            </a:r>
          </a:p>
          <a:p>
            <a:pPr lvl="2" algn="l" eaLnBrk="1" hangingPunct="1"/>
            <a:r>
              <a:rPr lang="en-AU" altLang="en-AU"/>
              <a:t>         [fields declaration]</a:t>
            </a:r>
          </a:p>
          <a:p>
            <a:pPr lvl="2" algn="l" eaLnBrk="1" hangingPunct="1"/>
            <a:r>
              <a:rPr lang="en-AU" altLang="en-AU"/>
              <a:t>         [methods declaration]</a:t>
            </a:r>
          </a:p>
          <a:p>
            <a:pPr algn="l" eaLnBrk="1" hangingPunct="1"/>
            <a:r>
              <a:rPr lang="en-AU" altLang="en-AU"/>
              <a:t>        }</a:t>
            </a: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3">
            <a:extLst>
              <a:ext uri="{FF2B5EF4-FFF2-40B4-BE49-F238E27FC236}">
                <a16:creationId xmlns:a16="http://schemas.microsoft.com/office/drawing/2014/main" id="{A7452E86-A028-4D3D-818D-EC4C8D18F76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0104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9pPr>
          </a:lstStyle>
          <a:p>
            <a:pPr eaLnBrk="1" hangingPunct="1"/>
            <a:fld id="{9D8FEE4E-06AC-4D30-A016-19CB1181116F}" type="slidenum">
              <a:rPr lang="zh-CN" altLang="en-GB" smtClean="0"/>
              <a:pPr/>
              <a:t>93</a:t>
            </a:fld>
            <a:endParaRPr lang="en-GB" altLang="zh-CN" sz="1400"/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57229940-0B4D-48B3-9408-3895CE3083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AU" altLang="en-AU" sz="2000" dirty="0"/>
              <a:t>Adding Fields: Class Circle with fields</a:t>
            </a:r>
          </a:p>
        </p:txBody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B8FE7934-D02C-4EAE-AF59-7272A97A2E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AU" altLang="en-AU" dirty="0"/>
              <a:t>Add </a:t>
            </a:r>
            <a:r>
              <a:rPr lang="en-AU" altLang="en-AU" i="1" dirty="0"/>
              <a:t>fields</a:t>
            </a:r>
            <a:r>
              <a:rPr lang="en-AU" altLang="en-AU" dirty="0"/>
              <a:t> </a:t>
            </a:r>
          </a:p>
          <a:p>
            <a:pPr eaLnBrk="1" hangingPunct="1">
              <a:lnSpc>
                <a:spcPct val="90000"/>
              </a:lnSpc>
            </a:pPr>
            <a:endParaRPr lang="en-AU" altLang="en-AU" dirty="0"/>
          </a:p>
          <a:p>
            <a:pPr eaLnBrk="1" hangingPunct="1">
              <a:lnSpc>
                <a:spcPct val="90000"/>
              </a:lnSpc>
            </a:pPr>
            <a:endParaRPr lang="en-AU" altLang="en-AU" dirty="0"/>
          </a:p>
          <a:p>
            <a:pPr eaLnBrk="1" hangingPunct="1">
              <a:lnSpc>
                <a:spcPct val="90000"/>
              </a:lnSpc>
            </a:pPr>
            <a:endParaRPr lang="en-AU" altLang="en-AU" dirty="0"/>
          </a:p>
          <a:p>
            <a:pPr eaLnBrk="1" hangingPunct="1">
              <a:lnSpc>
                <a:spcPct val="90000"/>
              </a:lnSpc>
            </a:pPr>
            <a:endParaRPr lang="en-AU" altLang="en-AU" dirty="0"/>
          </a:p>
          <a:p>
            <a:pPr eaLnBrk="1" hangingPunct="1">
              <a:lnSpc>
                <a:spcPct val="90000"/>
              </a:lnSpc>
            </a:pPr>
            <a:endParaRPr lang="en-AU" altLang="en-AU" dirty="0"/>
          </a:p>
          <a:p>
            <a:pPr eaLnBrk="1" hangingPunct="1">
              <a:lnSpc>
                <a:spcPct val="90000"/>
              </a:lnSpc>
            </a:pPr>
            <a:r>
              <a:rPr lang="en-AU" altLang="en-AU" dirty="0"/>
              <a:t>The fields (data) are also called the </a:t>
            </a:r>
            <a:r>
              <a:rPr lang="en-AU" altLang="en-AU" i="1" dirty="0">
                <a:solidFill>
                  <a:schemeClr val="hlink"/>
                </a:solidFill>
              </a:rPr>
              <a:t>instance </a:t>
            </a:r>
            <a:r>
              <a:rPr lang="en-AU" altLang="en-AU" dirty="0" err="1"/>
              <a:t>varaibles</a:t>
            </a:r>
            <a:r>
              <a:rPr lang="en-AU" altLang="en-AU" dirty="0"/>
              <a:t>.</a:t>
            </a:r>
          </a:p>
          <a:p>
            <a:pPr eaLnBrk="1" hangingPunct="1">
              <a:lnSpc>
                <a:spcPct val="90000"/>
              </a:lnSpc>
            </a:pPr>
            <a:endParaRPr lang="en-AU" altLang="en-AU" dirty="0"/>
          </a:p>
        </p:txBody>
      </p:sp>
      <p:sp>
        <p:nvSpPr>
          <p:cNvPr id="11269" name="Text Box 4">
            <a:extLst>
              <a:ext uri="{FF2B5EF4-FFF2-40B4-BE49-F238E27FC236}">
                <a16:creationId xmlns:a16="http://schemas.microsoft.com/office/drawing/2014/main" id="{DEFFAECF-657F-493C-9D91-345FE0D4A9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2362200"/>
            <a:ext cx="7161213" cy="2308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algn="l"/>
            <a:r>
              <a:rPr lang="en-AU" altLang="en-AU" sz="2400">
                <a:latin typeface="Times" panose="02020603050405020304" pitchFamily="18" charset="0"/>
              </a:rPr>
              <a:t>public class Circle </a:t>
            </a:r>
          </a:p>
          <a:p>
            <a:pPr algn="l"/>
            <a:r>
              <a:rPr lang="en-AU" altLang="en-AU" sz="2400">
                <a:latin typeface="Times" panose="02020603050405020304" pitchFamily="18" charset="0"/>
              </a:rPr>
              <a:t>{</a:t>
            </a:r>
          </a:p>
          <a:p>
            <a:pPr algn="l"/>
            <a:r>
              <a:rPr lang="en-AU" altLang="en-AU" sz="2400">
                <a:latin typeface="Times" panose="02020603050405020304" pitchFamily="18" charset="0"/>
              </a:rPr>
              <a:t>       </a:t>
            </a:r>
            <a:r>
              <a:rPr lang="en-AU" altLang="en-AU" sz="2400">
                <a:solidFill>
                  <a:schemeClr val="hlink"/>
                </a:solidFill>
                <a:latin typeface="Times" panose="02020603050405020304" pitchFamily="18" charset="0"/>
              </a:rPr>
              <a:t>public double x, y;  // centre coordinate</a:t>
            </a:r>
          </a:p>
          <a:p>
            <a:pPr algn="l"/>
            <a:r>
              <a:rPr lang="en-AU" altLang="en-AU" sz="2400">
                <a:solidFill>
                  <a:schemeClr val="hlink"/>
                </a:solidFill>
                <a:latin typeface="Times" panose="02020603050405020304" pitchFamily="18" charset="0"/>
              </a:rPr>
              <a:t>       public double r;     //  radius of the circle</a:t>
            </a:r>
          </a:p>
          <a:p>
            <a:pPr algn="l"/>
            <a:endParaRPr lang="en-AU" altLang="en-AU" sz="2400">
              <a:solidFill>
                <a:schemeClr val="hlink"/>
              </a:solidFill>
              <a:latin typeface="Times" panose="02020603050405020304" pitchFamily="18" charset="0"/>
            </a:endParaRPr>
          </a:p>
          <a:p>
            <a:pPr algn="l"/>
            <a:r>
              <a:rPr lang="en-AU" altLang="en-AU" sz="2400">
                <a:latin typeface="Times" panose="02020603050405020304" pitchFamily="18" charset="0"/>
              </a:rPr>
              <a:t>}</a:t>
            </a: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3">
            <a:extLst>
              <a:ext uri="{FF2B5EF4-FFF2-40B4-BE49-F238E27FC236}">
                <a16:creationId xmlns:a16="http://schemas.microsoft.com/office/drawing/2014/main" id="{A323D18E-ED0B-43BD-9D86-8C1A189E283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0104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9pPr>
          </a:lstStyle>
          <a:p>
            <a:pPr eaLnBrk="1" hangingPunct="1"/>
            <a:fld id="{9D8FEE4E-06AC-4D30-A016-19CB1181116F}" type="slidenum">
              <a:rPr lang="zh-CN" altLang="en-GB" smtClean="0"/>
              <a:pPr/>
              <a:t>94</a:t>
            </a:fld>
            <a:endParaRPr lang="en-GB" altLang="zh-CN" sz="1400"/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C23BC515-2D75-4550-A90B-3287C81ABB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Adding Methods</a:t>
            </a:r>
          </a:p>
        </p:txBody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6389C352-B752-45C9-9F29-390AE8799E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A class with only data fields has no </a:t>
            </a:r>
            <a:r>
              <a:rPr lang="en-US" altLang="en-US" sz="2400"/>
              <a:t>life</a:t>
            </a:r>
            <a:r>
              <a:rPr lang="en-US" altLang="en-US" sz="2800"/>
              <a:t>. Objects created by such a class cannot respond to any messages.</a:t>
            </a:r>
          </a:p>
          <a:p>
            <a:pPr eaLnBrk="1" hangingPunct="1"/>
            <a:r>
              <a:rPr lang="en-US" altLang="en-US" sz="2800"/>
              <a:t>Methods are declared inside the body of the class but immediately after the declaration of data fields.</a:t>
            </a:r>
          </a:p>
          <a:p>
            <a:pPr eaLnBrk="1" hangingPunct="1"/>
            <a:r>
              <a:rPr lang="en-US" altLang="en-US" sz="2800"/>
              <a:t>The general form of a method declaration is:</a:t>
            </a:r>
          </a:p>
        </p:txBody>
      </p:sp>
      <p:sp>
        <p:nvSpPr>
          <p:cNvPr id="12293" name="Text Box 4">
            <a:extLst>
              <a:ext uri="{FF2B5EF4-FFF2-40B4-BE49-F238E27FC236}">
                <a16:creationId xmlns:a16="http://schemas.microsoft.com/office/drawing/2014/main" id="{0773611F-492D-433C-925A-FB51BDBAF6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5181600"/>
            <a:ext cx="3302000" cy="1079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algn="l" eaLnBrk="1" hangingPunct="1"/>
            <a:r>
              <a:rPr lang="en-US" altLang="en-US"/>
              <a:t>type MethodName (parameter-list)</a:t>
            </a:r>
          </a:p>
          <a:p>
            <a:pPr algn="l" eaLnBrk="1" hangingPunct="1"/>
            <a:r>
              <a:rPr lang="en-US" altLang="en-US"/>
              <a:t>{</a:t>
            </a:r>
          </a:p>
          <a:p>
            <a:pPr algn="l" eaLnBrk="1" hangingPunct="1"/>
            <a:r>
              <a:rPr lang="en-US" altLang="en-US"/>
              <a:t>	Method-body;</a:t>
            </a:r>
          </a:p>
          <a:p>
            <a:pPr algn="l" eaLnBrk="1" hangingPunct="1"/>
            <a:r>
              <a:rPr lang="en-US" altLang="en-US"/>
              <a:t>}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2">
            <a:extLst>
              <a:ext uri="{FF2B5EF4-FFF2-40B4-BE49-F238E27FC236}">
                <a16:creationId xmlns:a16="http://schemas.microsoft.com/office/drawing/2014/main" id="{32B6E5E2-4517-431E-9DE4-1A06383226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eaLnBrk="1" hangingPunct="1"/>
            <a:fld id="{AA7CE21F-0027-436C-AF61-BDDE69290410}" type="slidenum">
              <a:rPr lang="zh-CN" altLang="en-GB" sz="1400"/>
              <a:pPr eaLnBrk="1" hangingPunct="1"/>
              <a:t>95</a:t>
            </a:fld>
            <a:endParaRPr lang="en-GB" altLang="zh-CN" sz="1400"/>
          </a:p>
        </p:txBody>
      </p:sp>
      <p:sp>
        <p:nvSpPr>
          <p:cNvPr id="13315" name="Rectangle 13">
            <a:extLst>
              <a:ext uri="{FF2B5EF4-FFF2-40B4-BE49-F238E27FC236}">
                <a16:creationId xmlns:a16="http://schemas.microsoft.com/office/drawing/2014/main" id="{4C1DD78C-7DEB-489B-854F-45C6368268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AU"/>
              <a:t>Adding Methods to Class Circle</a:t>
            </a:r>
          </a:p>
        </p:txBody>
      </p:sp>
      <p:sp>
        <p:nvSpPr>
          <p:cNvPr id="13316" name="Text Box 4">
            <a:extLst>
              <a:ext uri="{FF2B5EF4-FFF2-40B4-BE49-F238E27FC236}">
                <a16:creationId xmlns:a16="http://schemas.microsoft.com/office/drawing/2014/main" id="{766F6346-FE34-4D70-BAED-3240215E39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1628775"/>
            <a:ext cx="6856413" cy="4848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algn="l"/>
            <a:r>
              <a:rPr lang="en-AU" altLang="en-AU" sz="2400">
                <a:latin typeface="Times New Roman" panose="02020603050405020304" pitchFamily="18" charset="0"/>
              </a:rPr>
              <a:t>public class Circle {</a:t>
            </a:r>
          </a:p>
          <a:p>
            <a:pPr algn="l"/>
            <a:endParaRPr lang="en-AU" altLang="en-AU" sz="2400">
              <a:latin typeface="Times New Roman" panose="02020603050405020304" pitchFamily="18" charset="0"/>
            </a:endParaRPr>
          </a:p>
          <a:p>
            <a:pPr algn="l"/>
            <a:r>
              <a:rPr lang="en-AU" altLang="en-AU" sz="2400">
                <a:latin typeface="Times New Roman" panose="02020603050405020304" pitchFamily="18" charset="0"/>
              </a:rPr>
              <a:t>      public double x, y; // centre of the circle</a:t>
            </a:r>
          </a:p>
          <a:p>
            <a:pPr algn="l"/>
            <a:r>
              <a:rPr lang="en-AU" altLang="en-AU" sz="2400">
                <a:latin typeface="Times New Roman" panose="02020603050405020304" pitchFamily="18" charset="0"/>
              </a:rPr>
              <a:t>      public double r;    // radius of circle</a:t>
            </a:r>
          </a:p>
          <a:p>
            <a:pPr algn="l"/>
            <a:endParaRPr lang="en-AU" altLang="en-AU" sz="2400">
              <a:latin typeface="Times New Roman" panose="02020603050405020304" pitchFamily="18" charset="0"/>
            </a:endParaRPr>
          </a:p>
          <a:p>
            <a:pPr algn="l"/>
            <a:r>
              <a:rPr lang="en-AU" altLang="en-AU" sz="2400">
                <a:latin typeface="Times New Roman" panose="02020603050405020304" pitchFamily="18" charset="0"/>
              </a:rPr>
              <a:t>      //Methods to return circumference and area</a:t>
            </a:r>
          </a:p>
          <a:p>
            <a:pPr algn="l"/>
            <a:r>
              <a:rPr lang="en-AU" altLang="en-AU" sz="2400">
                <a:latin typeface="Times New Roman" panose="02020603050405020304" pitchFamily="18" charset="0"/>
              </a:rPr>
              <a:t>      </a:t>
            </a:r>
            <a:r>
              <a:rPr lang="en-AU" altLang="en-AU" sz="2400">
                <a:solidFill>
                  <a:schemeClr val="hlink"/>
                </a:solidFill>
                <a:latin typeface="Times New Roman" panose="02020603050405020304" pitchFamily="18" charset="0"/>
              </a:rPr>
              <a:t>public double circumference() { </a:t>
            </a:r>
          </a:p>
          <a:p>
            <a:pPr algn="l"/>
            <a:r>
              <a:rPr lang="en-AU" altLang="en-AU" sz="2400">
                <a:solidFill>
                  <a:schemeClr val="hlink"/>
                </a:solidFill>
                <a:latin typeface="Times New Roman" panose="02020603050405020304" pitchFamily="18" charset="0"/>
              </a:rPr>
              <a:t>		return 2*3.14*r;</a:t>
            </a:r>
          </a:p>
          <a:p>
            <a:pPr algn="l"/>
            <a:r>
              <a:rPr lang="en-AU" altLang="en-AU" sz="2400">
                <a:solidFill>
                  <a:schemeClr val="hlink"/>
                </a:solidFill>
                <a:latin typeface="Times New Roman" panose="02020603050405020304" pitchFamily="18" charset="0"/>
              </a:rPr>
              <a:t>      }</a:t>
            </a:r>
          </a:p>
          <a:p>
            <a:pPr algn="l"/>
            <a:r>
              <a:rPr lang="en-AU" altLang="en-AU" sz="2400">
                <a:solidFill>
                  <a:schemeClr val="hlink"/>
                </a:solidFill>
                <a:latin typeface="Times New Roman" panose="02020603050405020304" pitchFamily="18" charset="0"/>
              </a:rPr>
              <a:t>      public double area() { </a:t>
            </a:r>
          </a:p>
          <a:p>
            <a:pPr algn="l"/>
            <a:r>
              <a:rPr lang="en-AU" altLang="en-AU" sz="2400">
                <a:solidFill>
                  <a:schemeClr val="hlink"/>
                </a:solidFill>
                <a:latin typeface="Times New Roman" panose="02020603050405020304" pitchFamily="18" charset="0"/>
              </a:rPr>
              <a:t>		return 3.14 * r * r; </a:t>
            </a:r>
          </a:p>
          <a:p>
            <a:pPr algn="l"/>
            <a:r>
              <a:rPr lang="en-AU" altLang="en-AU" sz="2400">
                <a:solidFill>
                  <a:schemeClr val="hlink"/>
                </a:solidFill>
                <a:latin typeface="Times New Roman" panose="02020603050405020304" pitchFamily="18" charset="0"/>
              </a:rPr>
              <a:t>     }</a:t>
            </a:r>
          </a:p>
          <a:p>
            <a:pPr algn="l"/>
            <a:r>
              <a:rPr lang="en-AU" altLang="en-AU" sz="2400"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13317" name="Line 7">
            <a:extLst>
              <a:ext uri="{FF2B5EF4-FFF2-40B4-BE49-F238E27FC236}">
                <a16:creationId xmlns:a16="http://schemas.microsoft.com/office/drawing/2014/main" id="{51B797B0-7D50-4C7E-B921-9D557001C11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105400" y="4905375"/>
            <a:ext cx="1371600" cy="533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13318" name="Line 8">
            <a:extLst>
              <a:ext uri="{FF2B5EF4-FFF2-40B4-BE49-F238E27FC236}">
                <a16:creationId xmlns:a16="http://schemas.microsoft.com/office/drawing/2014/main" id="{7240C823-E327-4AA1-BE8D-0EB5B26B2CD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57800" y="5514975"/>
            <a:ext cx="121920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13319" name="Text Box 9">
            <a:extLst>
              <a:ext uri="{FF2B5EF4-FFF2-40B4-BE49-F238E27FC236}">
                <a16:creationId xmlns:a16="http://schemas.microsoft.com/office/drawing/2014/main" id="{5812E06C-DE48-457C-A8D9-7162686CF8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5286375"/>
            <a:ext cx="13604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eaLnBrk="1" hangingPunct="1"/>
            <a:r>
              <a:rPr lang="en-US" altLang="en-US"/>
              <a:t>Method Body</a:t>
            </a: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9A80376A-43B4-43F6-9F8A-ADCEA87D6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14339" name="Content Placeholder 2">
            <a:extLst>
              <a:ext uri="{FF2B5EF4-FFF2-40B4-BE49-F238E27FC236}">
                <a16:creationId xmlns:a16="http://schemas.microsoft.com/office/drawing/2014/main" id="{1A652837-7745-4951-9885-B4D570FA98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43000"/>
            <a:ext cx="8305800" cy="54102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/>
              <a:t>A class can contain any of the following </a:t>
            </a:r>
            <a:r>
              <a:rPr lang="en-US" altLang="en-US" sz="2400">
                <a:solidFill>
                  <a:srgbClr val="FF0000"/>
                </a:solidFill>
              </a:rPr>
              <a:t>variable types</a:t>
            </a:r>
            <a:r>
              <a:rPr lang="en-US" altLang="en-US" sz="2400"/>
              <a:t>.</a:t>
            </a:r>
          </a:p>
          <a:p>
            <a:pPr eaLnBrk="1" hangingPunct="1"/>
            <a:r>
              <a:rPr lang="en-US" altLang="en-US" sz="2400" b="1"/>
              <a:t>Local variables</a:t>
            </a:r>
            <a:r>
              <a:rPr lang="en-US" altLang="en-US" sz="2400"/>
              <a:t> − Variables defined </a:t>
            </a:r>
            <a:r>
              <a:rPr lang="en-US" altLang="en-US" sz="2400">
                <a:solidFill>
                  <a:srgbClr val="B50069"/>
                </a:solidFill>
              </a:rPr>
              <a:t>inside methods, constructors or blocks</a:t>
            </a:r>
            <a:r>
              <a:rPr lang="en-US" altLang="en-US" sz="2400">
                <a:solidFill>
                  <a:srgbClr val="3C0023"/>
                </a:solidFill>
              </a:rPr>
              <a:t> </a:t>
            </a:r>
            <a:r>
              <a:rPr lang="en-US" altLang="en-US" sz="2400"/>
              <a:t>are called local variables. The variable will be declared and initialized within the method and the variable will be destroyed when the method has completed.</a:t>
            </a:r>
          </a:p>
          <a:p>
            <a:pPr eaLnBrk="1" hangingPunct="1"/>
            <a:r>
              <a:rPr lang="en-US" altLang="en-US" sz="2400" b="1"/>
              <a:t>Instance variables</a:t>
            </a:r>
            <a:r>
              <a:rPr lang="en-US" altLang="en-US" sz="2400"/>
              <a:t> − Instance variables are variables </a:t>
            </a:r>
            <a:r>
              <a:rPr lang="en-US" altLang="en-US" sz="2400">
                <a:solidFill>
                  <a:srgbClr val="B50069"/>
                </a:solidFill>
              </a:rPr>
              <a:t>within a class but outside any method</a:t>
            </a:r>
            <a:r>
              <a:rPr lang="en-US" altLang="en-US" sz="2400"/>
              <a:t>. These variables are initialized when the class is instantiated. Instance variables can be accessed from inside any method, constructor or blocks of that particular class.</a:t>
            </a:r>
          </a:p>
          <a:p>
            <a:pPr eaLnBrk="1" hangingPunct="1"/>
            <a:r>
              <a:rPr lang="en-US" altLang="en-US" sz="2400" b="1"/>
              <a:t>Class variables</a:t>
            </a:r>
            <a:r>
              <a:rPr lang="en-US" altLang="en-US" sz="2400"/>
              <a:t> − Class variables are variables declared </a:t>
            </a:r>
            <a:r>
              <a:rPr lang="en-US" altLang="en-US" sz="2400">
                <a:solidFill>
                  <a:srgbClr val="3C0023"/>
                </a:solidFill>
              </a:rPr>
              <a:t>within a class, outside any method</a:t>
            </a:r>
            <a:r>
              <a:rPr lang="en-US" altLang="en-US" sz="2400"/>
              <a:t>, </a:t>
            </a:r>
            <a:r>
              <a:rPr lang="en-US" altLang="en-US" sz="2400">
                <a:solidFill>
                  <a:srgbClr val="B50069"/>
                </a:solidFill>
              </a:rPr>
              <a:t>with the static keyword</a:t>
            </a:r>
            <a:r>
              <a:rPr lang="en-US" altLang="en-US" sz="2400">
                <a:solidFill>
                  <a:srgbClr val="FF0000"/>
                </a:solidFill>
              </a:rPr>
              <a:t>(</a:t>
            </a:r>
            <a:r>
              <a:rPr lang="en-US" altLang="en-US" sz="1800"/>
              <a:t>can be used to refer the common property of all objects.)</a:t>
            </a:r>
          </a:p>
          <a:p>
            <a:pPr eaLnBrk="1" hangingPunct="1"/>
            <a:endParaRPr lang="en-US" altLang="en-US" sz="2000"/>
          </a:p>
        </p:txBody>
      </p:sp>
      <p:sp>
        <p:nvSpPr>
          <p:cNvPr id="14340" name="Slide Number Placeholder 3">
            <a:extLst>
              <a:ext uri="{FF2B5EF4-FFF2-40B4-BE49-F238E27FC236}">
                <a16:creationId xmlns:a16="http://schemas.microsoft.com/office/drawing/2014/main" id="{BBCB3920-B453-4B1B-AF65-514D6B07506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0104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9pPr>
          </a:lstStyle>
          <a:p>
            <a:pPr eaLnBrk="1" hangingPunct="1"/>
            <a:fld id="{9D8FEE4E-06AC-4D30-A016-19CB1181116F}" type="slidenum">
              <a:rPr lang="zh-CN" altLang="en-GB" smtClean="0"/>
              <a:pPr/>
              <a:t>96</a:t>
            </a:fld>
            <a:endParaRPr lang="en-GB" altLang="zh-CN" sz="14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9FC10399-2B37-4D81-83FB-905106750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2400"/>
            <a:ext cx="8793163" cy="762000"/>
          </a:xfrm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04525-8153-4986-90DA-63F73866A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410200"/>
          </a:xfrm>
        </p:spPr>
        <p:txBody>
          <a:bodyPr>
            <a:normAutofit fontScale="25000" lnSpcReduction="20000"/>
          </a:bodyPr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dirty="0"/>
              <a:t>     Exp: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sz="1400" dirty="0"/>
              <a:t>public class Dog {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sz="1400" dirty="0"/>
              <a:t>  static String </a:t>
            </a:r>
            <a:r>
              <a:rPr lang="en-US" sz="1400" dirty="0" err="1"/>
              <a:t>animal_type</a:t>
            </a:r>
            <a:r>
              <a:rPr lang="en-US" sz="1400" dirty="0"/>
              <a:t>; // 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Class variable 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sz="1400" dirty="0"/>
              <a:t>String breed; // 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instance variable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sz="1400" dirty="0"/>
              <a:t>   </a:t>
            </a:r>
            <a:r>
              <a:rPr lang="en-US" sz="1400" dirty="0" err="1"/>
              <a:t>int</a:t>
            </a:r>
            <a:r>
              <a:rPr lang="en-US" sz="1400" dirty="0"/>
              <a:t> age;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sz="1400" dirty="0"/>
              <a:t>   String color;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en-US" sz="1400" dirty="0"/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sz="1400" dirty="0"/>
              <a:t>   void barking() 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sz="1400" dirty="0"/>
              <a:t>   {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sz="1400" dirty="0"/>
              <a:t>       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sz="1400" dirty="0"/>
              <a:t>   }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sz="1400" dirty="0"/>
              <a:t>   void hungry()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sz="1400" dirty="0"/>
              <a:t>   {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sz="1400" dirty="0"/>
              <a:t>       String </a:t>
            </a:r>
            <a:r>
              <a:rPr lang="en-US" sz="1400" dirty="0" err="1"/>
              <a:t>foodtype</a:t>
            </a:r>
            <a:r>
              <a:rPr lang="en-US" sz="1400" dirty="0"/>
              <a:t>;  //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Local variable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sz="1400" dirty="0"/>
              <a:t>   }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sz="1400" dirty="0"/>
              <a:t> 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sz="1400" dirty="0"/>
              <a:t>   void sleeping() {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sz="1400" dirty="0"/>
              <a:t>   }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sz="1400" dirty="0"/>
              <a:t>}</a:t>
            </a:r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15364" name="Slide Number Placeholder 3">
            <a:extLst>
              <a:ext uri="{FF2B5EF4-FFF2-40B4-BE49-F238E27FC236}">
                <a16:creationId xmlns:a16="http://schemas.microsoft.com/office/drawing/2014/main" id="{493391FC-17FA-47D4-845E-C8D65368EB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0104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9pPr>
          </a:lstStyle>
          <a:p>
            <a:pPr eaLnBrk="1" hangingPunct="1"/>
            <a:fld id="{9D8FEE4E-06AC-4D30-A016-19CB1181116F}" type="slidenum">
              <a:rPr lang="zh-CN" altLang="en-GB" smtClean="0"/>
              <a:pPr/>
              <a:t>97</a:t>
            </a:fld>
            <a:endParaRPr lang="en-GB" altLang="zh-CN" sz="14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3">
            <a:extLst>
              <a:ext uri="{FF2B5EF4-FFF2-40B4-BE49-F238E27FC236}">
                <a16:creationId xmlns:a16="http://schemas.microsoft.com/office/drawing/2014/main" id="{2015631B-B320-4BCC-B2AC-0633543D9D9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0104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9pPr>
          </a:lstStyle>
          <a:p>
            <a:pPr eaLnBrk="1" hangingPunct="1"/>
            <a:fld id="{9D8FEE4E-06AC-4D30-A016-19CB1181116F}" type="slidenum">
              <a:rPr lang="zh-CN" altLang="en-GB" smtClean="0"/>
              <a:pPr/>
              <a:t>98</a:t>
            </a:fld>
            <a:endParaRPr lang="en-GB" altLang="zh-CN" sz="1400"/>
          </a:p>
        </p:txBody>
      </p:sp>
      <p:sp>
        <p:nvSpPr>
          <p:cNvPr id="16387" name="Rectangle 4">
            <a:extLst>
              <a:ext uri="{FF2B5EF4-FFF2-40B4-BE49-F238E27FC236}">
                <a16:creationId xmlns:a16="http://schemas.microsoft.com/office/drawing/2014/main" id="{960559EF-45D2-4449-810C-CE89A8E0EE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4572000"/>
            <a:ext cx="2895600" cy="152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6388" name="Rectangle 2">
            <a:extLst>
              <a:ext uri="{FF2B5EF4-FFF2-40B4-BE49-F238E27FC236}">
                <a16:creationId xmlns:a16="http://schemas.microsoft.com/office/drawing/2014/main" id="{69761489-A123-4760-8FAA-5D5CF93CB4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AU"/>
              <a:t>Data Abstraction</a:t>
            </a:r>
          </a:p>
        </p:txBody>
      </p:sp>
      <p:sp>
        <p:nvSpPr>
          <p:cNvPr id="16389" name="Rectangle 3">
            <a:extLst>
              <a:ext uri="{FF2B5EF4-FFF2-40B4-BE49-F238E27FC236}">
                <a16:creationId xmlns:a16="http://schemas.microsoft.com/office/drawing/2014/main" id="{1C5A4E55-3F4B-44F8-AA98-339087A285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AU" altLang="en-AU"/>
              <a:t>Declare the Circle class, have created a new data type – </a:t>
            </a:r>
            <a:r>
              <a:rPr lang="en-AU" altLang="en-AU">
                <a:solidFill>
                  <a:schemeClr val="hlink"/>
                </a:solidFill>
              </a:rPr>
              <a:t>Data Abstraction</a:t>
            </a:r>
          </a:p>
          <a:p>
            <a:pPr eaLnBrk="1" hangingPunct="1"/>
            <a:endParaRPr lang="en-AU" altLang="en-AU">
              <a:solidFill>
                <a:schemeClr val="hlink"/>
              </a:solidFill>
            </a:endParaRPr>
          </a:p>
          <a:p>
            <a:pPr eaLnBrk="1" hangingPunct="1"/>
            <a:r>
              <a:rPr lang="en-AU" altLang="en-AU"/>
              <a:t>Can define variables (objects) of that type:</a:t>
            </a:r>
            <a:br>
              <a:rPr lang="en-AU" altLang="en-AU"/>
            </a:br>
            <a:endParaRPr lang="en-AU" altLang="en-AU"/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AU" altLang="en-AU" sz="2800">
                <a:latin typeface="Times New Roman" panose="02020603050405020304" pitchFamily="18" charset="0"/>
              </a:rPr>
              <a:t>Circle  aCircle;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AU" altLang="en-AU" sz="2800">
                <a:latin typeface="Times New Roman" panose="02020603050405020304" pitchFamily="18" charset="0"/>
              </a:rPr>
              <a:t>Circle  bCircle;</a:t>
            </a:r>
          </a:p>
        </p:txBody>
      </p:sp>
      <p:cxnSp>
        <p:nvCxnSpPr>
          <p:cNvPr id="16390" name="Straight Arrow Connector 6">
            <a:extLst>
              <a:ext uri="{FF2B5EF4-FFF2-40B4-BE49-F238E27FC236}">
                <a16:creationId xmlns:a16="http://schemas.microsoft.com/office/drawing/2014/main" id="{B11E3016-6017-4E1C-91A5-39D3347B19E8}"/>
              </a:ext>
            </a:extLst>
          </p:cNvPr>
          <p:cNvCxnSpPr>
            <a:cxnSpLocks noChangeShapeType="1"/>
          </p:cNvCxnSpPr>
          <p:nvPr/>
        </p:nvCxnSpPr>
        <p:spPr bwMode="auto">
          <a:xfrm rot="5400000" flipH="1" flipV="1">
            <a:off x="2324100" y="4381500"/>
            <a:ext cx="762000" cy="5334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391" name="Straight Arrow Connector 7">
            <a:extLst>
              <a:ext uri="{FF2B5EF4-FFF2-40B4-BE49-F238E27FC236}">
                <a16:creationId xmlns:a16="http://schemas.microsoft.com/office/drawing/2014/main" id="{58B0DF96-16A0-4267-BD53-38719724CFC5}"/>
              </a:ext>
            </a:extLst>
          </p:cNvPr>
          <p:cNvCxnSpPr>
            <a:cxnSpLocks noChangeShapeType="1"/>
          </p:cNvCxnSpPr>
          <p:nvPr/>
        </p:nvCxnSpPr>
        <p:spPr bwMode="auto">
          <a:xfrm rot="5400000" flipH="1" flipV="1">
            <a:off x="3924300" y="5067300"/>
            <a:ext cx="762000" cy="5334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79AE03C-C54C-4473-BA5A-916FFA200404}"/>
              </a:ext>
            </a:extLst>
          </p:cNvPr>
          <p:cNvSpPr txBox="1"/>
          <p:nvPr/>
        </p:nvSpPr>
        <p:spPr>
          <a:xfrm>
            <a:off x="2971800" y="3886200"/>
            <a:ext cx="2209800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>
              <a:defRPr/>
            </a:pPr>
            <a:r>
              <a:rPr lang="en-US" b="1" cap="all" dirty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Class name act as data type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B7739F-57A5-40C3-8CE2-4EE1C0189762}"/>
              </a:ext>
            </a:extLst>
          </p:cNvPr>
          <p:cNvSpPr txBox="1"/>
          <p:nvPr/>
        </p:nvSpPr>
        <p:spPr>
          <a:xfrm>
            <a:off x="4648200" y="4724400"/>
            <a:ext cx="2209800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>
              <a:defRPr/>
            </a:pPr>
            <a:r>
              <a:rPr lang="en-US" b="1" cap="all" dirty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Objects act as variables</a:t>
            </a: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3">
            <a:extLst>
              <a:ext uri="{FF2B5EF4-FFF2-40B4-BE49-F238E27FC236}">
                <a16:creationId xmlns:a16="http://schemas.microsoft.com/office/drawing/2014/main" id="{1DDD6070-0695-4B4A-90C7-61F51757224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0104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+mn-cs"/>
              </a:defRPr>
            </a:lvl9pPr>
          </a:lstStyle>
          <a:p>
            <a:pPr eaLnBrk="1" hangingPunct="1"/>
            <a:fld id="{9D8FEE4E-06AC-4D30-A016-19CB1181116F}" type="slidenum">
              <a:rPr lang="zh-CN" altLang="en-GB" smtClean="0"/>
              <a:pPr/>
              <a:t>99</a:t>
            </a:fld>
            <a:endParaRPr lang="en-GB" altLang="zh-CN" sz="1400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CF6BD417-AF65-4CBF-9095-C0EC9939F3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AU"/>
              <a:t>Class of Circle cont.</a:t>
            </a:r>
          </a:p>
        </p:txBody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CA83038A-D0A7-47F5-89E3-67F963DE18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534400" cy="5105400"/>
          </a:xfrm>
        </p:spPr>
        <p:txBody>
          <a:bodyPr/>
          <a:lstStyle/>
          <a:p>
            <a:pPr eaLnBrk="1" hangingPunct="1"/>
            <a:r>
              <a:rPr lang="en-AU" altLang="en-AU">
                <a:solidFill>
                  <a:srgbClr val="00B7A5"/>
                </a:solidFill>
              </a:rPr>
              <a:t>aCircle, bCircle </a:t>
            </a:r>
            <a:r>
              <a:rPr lang="en-AU" altLang="en-AU"/>
              <a:t>simply refers to a Circle , not an object itself. </a:t>
            </a:r>
          </a:p>
        </p:txBody>
      </p:sp>
      <p:sp>
        <p:nvSpPr>
          <p:cNvPr id="17413" name="Text Box 5">
            <a:extLst>
              <a:ext uri="{FF2B5EF4-FFF2-40B4-BE49-F238E27FC236}">
                <a16:creationId xmlns:a16="http://schemas.microsoft.com/office/drawing/2014/main" id="{92BF2C5A-E272-4DDE-8FF5-6C48359CEC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9688" y="3287713"/>
            <a:ext cx="12080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eaLnBrk="1" hangingPunct="1"/>
            <a:r>
              <a:rPr lang="en-US" altLang="en-US" sz="2800">
                <a:latin typeface="Times New Roman" panose="02020603050405020304" pitchFamily="18" charset="0"/>
              </a:rPr>
              <a:t>aCircle</a:t>
            </a:r>
          </a:p>
        </p:txBody>
      </p:sp>
      <p:sp>
        <p:nvSpPr>
          <p:cNvPr id="17414" name="Rectangle 6">
            <a:extLst>
              <a:ext uri="{FF2B5EF4-FFF2-40B4-BE49-F238E27FC236}">
                <a16:creationId xmlns:a16="http://schemas.microsoft.com/office/drawing/2014/main" id="{01811226-1B20-4A20-B4F3-872C45AD79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4114800"/>
            <a:ext cx="533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7415" name="AutoShape 9">
            <a:extLst>
              <a:ext uri="{FF2B5EF4-FFF2-40B4-BE49-F238E27FC236}">
                <a16:creationId xmlns:a16="http://schemas.microsoft.com/office/drawing/2014/main" id="{79EA15D0-E9B8-463F-94DB-49FD3B68DC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4572000"/>
            <a:ext cx="228600" cy="685800"/>
          </a:xfrm>
          <a:prstGeom prst="curvedRightArrow">
            <a:avLst>
              <a:gd name="adj1" fmla="val 60000"/>
              <a:gd name="adj2" fmla="val 120000"/>
              <a:gd name="adj3" fmla="val 33333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7416" name="Text Box 10">
            <a:extLst>
              <a:ext uri="{FF2B5EF4-FFF2-40B4-BE49-F238E27FC236}">
                <a16:creationId xmlns:a16="http://schemas.microsoft.com/office/drawing/2014/main" id="{F1500DEB-C189-4D34-8F67-A6C661FA90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5943600"/>
            <a:ext cx="39925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eaLnBrk="1" hangingPunct="1"/>
            <a:r>
              <a:rPr lang="en-US" altLang="en-US" sz="2000">
                <a:solidFill>
                  <a:schemeClr val="hlink"/>
                </a:solidFill>
              </a:rPr>
              <a:t>Points to nothing (Null Reference)</a:t>
            </a:r>
          </a:p>
        </p:txBody>
      </p:sp>
      <p:sp>
        <p:nvSpPr>
          <p:cNvPr id="17417" name="Text Box 11">
            <a:extLst>
              <a:ext uri="{FF2B5EF4-FFF2-40B4-BE49-F238E27FC236}">
                <a16:creationId xmlns:a16="http://schemas.microsoft.com/office/drawing/2014/main" id="{375B310E-E852-472D-87BA-A2F7217A88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3309938"/>
            <a:ext cx="12287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eaLnBrk="1" hangingPunct="1"/>
            <a:r>
              <a:rPr lang="en-US" altLang="en-US" sz="2800">
                <a:latin typeface="Times New Roman" panose="02020603050405020304" pitchFamily="18" charset="0"/>
              </a:rPr>
              <a:t>bCircle</a:t>
            </a:r>
          </a:p>
        </p:txBody>
      </p:sp>
      <p:sp>
        <p:nvSpPr>
          <p:cNvPr id="17418" name="Rectangle 13">
            <a:extLst>
              <a:ext uri="{FF2B5EF4-FFF2-40B4-BE49-F238E27FC236}">
                <a16:creationId xmlns:a16="http://schemas.microsoft.com/office/drawing/2014/main" id="{92D25AED-B26B-4E81-AE78-D621331FE3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7625" y="4137025"/>
            <a:ext cx="533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7419" name="AutoShape 15">
            <a:extLst>
              <a:ext uri="{FF2B5EF4-FFF2-40B4-BE49-F238E27FC236}">
                <a16:creationId xmlns:a16="http://schemas.microsoft.com/office/drawing/2014/main" id="{0467DD4C-A4E1-46A0-9A82-84FEEDBD81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0025" y="4594225"/>
            <a:ext cx="228600" cy="685800"/>
          </a:xfrm>
          <a:prstGeom prst="curvedRightArrow">
            <a:avLst>
              <a:gd name="adj1" fmla="val 60000"/>
              <a:gd name="adj2" fmla="val 120000"/>
              <a:gd name="adj3" fmla="val 33333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7420" name="Text Box 16">
            <a:extLst>
              <a:ext uri="{FF2B5EF4-FFF2-40B4-BE49-F238E27FC236}">
                <a16:creationId xmlns:a16="http://schemas.microsoft.com/office/drawing/2014/main" id="{38964D93-4802-44C7-A1C8-0E00ECD9EB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5943600"/>
            <a:ext cx="39925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eaLnBrk="1" hangingPunct="1"/>
            <a:r>
              <a:rPr lang="en-US" altLang="en-US" sz="2000">
                <a:solidFill>
                  <a:schemeClr val="hlink"/>
                </a:solidFill>
              </a:rPr>
              <a:t>Points to nothing (Null Reference)</a:t>
            </a:r>
          </a:p>
        </p:txBody>
      </p:sp>
      <p:sp>
        <p:nvSpPr>
          <p:cNvPr id="17421" name="AutoShape 22">
            <a:extLst>
              <a:ext uri="{FF2B5EF4-FFF2-40B4-BE49-F238E27FC236}">
                <a16:creationId xmlns:a16="http://schemas.microsoft.com/office/drawing/2014/main" id="{EE074B92-E719-451E-BDE1-D5336522A8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4500" y="4191000"/>
            <a:ext cx="304800" cy="3048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7422" name="AutoShape 23">
            <a:extLst>
              <a:ext uri="{FF2B5EF4-FFF2-40B4-BE49-F238E27FC236}">
                <a16:creationId xmlns:a16="http://schemas.microsoft.com/office/drawing/2014/main" id="{439D2E24-A784-4B40-9DE8-D5597F9430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1925" y="4213225"/>
            <a:ext cx="304800" cy="3048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7423" name="Rectangle 24">
            <a:extLst>
              <a:ext uri="{FF2B5EF4-FFF2-40B4-BE49-F238E27FC236}">
                <a16:creationId xmlns:a16="http://schemas.microsoft.com/office/drawing/2014/main" id="{32759FB1-B3FB-454A-A786-CE667FC2B4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5334000"/>
            <a:ext cx="1447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eaLnBrk="1" hangingPunct="1"/>
            <a:r>
              <a:rPr lang="en-US" altLang="en-US"/>
              <a:t>null</a:t>
            </a:r>
          </a:p>
        </p:txBody>
      </p:sp>
      <p:sp>
        <p:nvSpPr>
          <p:cNvPr id="17424" name="Rectangle 26">
            <a:extLst>
              <a:ext uri="{FF2B5EF4-FFF2-40B4-BE49-F238E27FC236}">
                <a16:creationId xmlns:a16="http://schemas.microsoft.com/office/drawing/2014/main" id="{49DFB9B2-5D90-4937-AF46-55029A5043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5334000"/>
            <a:ext cx="1447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eaLnBrk="1" hangingPunct="1"/>
            <a:r>
              <a:rPr lang="en-US" altLang="en-US"/>
              <a:t>null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41.808"/>
  <p:tag name="TIMELINE" val="0.6/1.6/23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38.016"/>
  <p:tag name="TIMELINE" val="1.1/7.6/9.5/17.5/19.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29.216"/>
  <p:tag name="TIMELINE" val="8.3/13.7/20.5"/>
</p:tagLst>
</file>

<file path=ppt/theme/theme1.xml><?xml version="1.0" encoding="utf-8"?>
<a:theme xmlns:a="http://schemas.openxmlformats.org/drawingml/2006/main" name="Get Started with 3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>
        <a:noAutofit/>
      </a:bodyPr>
      <a:lstStyle>
        <a:defPPr marL="0" indent="0" algn="l">
          <a:lnSpc>
            <a:spcPts val="1800"/>
          </a:lnSpc>
          <a:spcAft>
            <a:spcPts val="600"/>
          </a:spcAft>
          <a:buNone/>
          <a:defRPr sz="1200" dirty="0" smtClean="0">
            <a:solidFill>
              <a:prstClr val="black">
                <a:lumMod val="75000"/>
                <a:lumOff val="25000"/>
              </a:prstClr>
            </a:solidFill>
            <a:latin typeface="Segoe UI" panose="020B0502040204020203" pitchFamily="34" charset="0"/>
            <a:cs typeface="Segoe UI" panose="020B05020402040202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ring Your Presentations" id="{59065FFD-95A5-4387-9888-595CD54FE3CE}" vid="{8A46A32C-1227-47D7-A4C8-360887988CE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{0C51EE48-20D2-439F-8E19-9D316DCB9B08}tf16411177</Template>
  <TotalTime>800</TotalTime>
  <Words>18539</Words>
  <Application>Microsoft Office PowerPoint</Application>
  <PresentationFormat>On-screen Show (4:3)</PresentationFormat>
  <Paragraphs>2916</Paragraphs>
  <Slides>220</Slides>
  <Notes>97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220</vt:i4>
      </vt:variant>
    </vt:vector>
  </HeadingPairs>
  <TitlesOfParts>
    <vt:vector size="236" baseType="lpstr">
      <vt:lpstr>Arial</vt:lpstr>
      <vt:lpstr>Calibri</vt:lpstr>
      <vt:lpstr>Century Gothic</vt:lpstr>
      <vt:lpstr>Comic Sans MS</vt:lpstr>
      <vt:lpstr>Consolas</vt:lpstr>
      <vt:lpstr>Courier New</vt:lpstr>
      <vt:lpstr>Georgia</vt:lpstr>
      <vt:lpstr>Helvetica</vt:lpstr>
      <vt:lpstr>Segoe UI</vt:lpstr>
      <vt:lpstr>Segoe UI Light</vt:lpstr>
      <vt:lpstr>Tahoma</vt:lpstr>
      <vt:lpstr>Times</vt:lpstr>
      <vt:lpstr>Times New Roman</vt:lpstr>
      <vt:lpstr>Trebuchet MS</vt:lpstr>
      <vt:lpstr>Wingdings</vt:lpstr>
      <vt:lpstr>Get Started with 3D</vt:lpstr>
      <vt:lpstr>PowerPoint Presentation</vt:lpstr>
      <vt:lpstr>Welcome to java programming</vt:lpstr>
      <vt:lpstr>History of JAVA</vt:lpstr>
      <vt:lpstr>Milestones in java development</vt:lpstr>
      <vt:lpstr>Milestones…</vt:lpstr>
      <vt:lpstr>Milestones…</vt:lpstr>
      <vt:lpstr>Java Buzzwords/Features</vt:lpstr>
      <vt:lpstr>Buzzwords…</vt:lpstr>
      <vt:lpstr>Buzzwords…</vt:lpstr>
      <vt:lpstr>Buzzwords..</vt:lpstr>
      <vt:lpstr>Differences between java &amp; C++</vt:lpstr>
      <vt:lpstr>Parts/ flavors of java</vt:lpstr>
      <vt:lpstr>Java Environment</vt:lpstr>
      <vt:lpstr>Java Development tools   </vt:lpstr>
      <vt:lpstr>Creating &amp; compiling java programs</vt:lpstr>
      <vt:lpstr>Implementing java program</vt:lpstr>
      <vt:lpstr>Implementing Java Program….</vt:lpstr>
      <vt:lpstr>Implementation of java programs</vt:lpstr>
      <vt:lpstr>Bytecode</vt:lpstr>
      <vt:lpstr>Java Virtual Machine</vt:lpstr>
      <vt:lpstr>Java Virtual Machine ( JVM )</vt:lpstr>
      <vt:lpstr>Java Virtual Machine….</vt:lpstr>
      <vt:lpstr>Java Virtual Machine</vt:lpstr>
      <vt:lpstr>Java Virtual Machine….</vt:lpstr>
      <vt:lpstr>Java Virtual Machine</vt:lpstr>
      <vt:lpstr>Structure of Java Program</vt:lpstr>
      <vt:lpstr>Structure of Java Program….</vt:lpstr>
      <vt:lpstr>Structure of Java Program… </vt:lpstr>
      <vt:lpstr>Structure of Java Program…</vt:lpstr>
      <vt:lpstr>Structure of Java Program</vt:lpstr>
      <vt:lpstr>Structure of Java Program</vt:lpstr>
      <vt:lpstr>Structure of Java Program</vt:lpstr>
      <vt:lpstr>Simple Java program</vt:lpstr>
      <vt:lpstr>Simple Java Program….</vt:lpstr>
      <vt:lpstr>Simple Java Program…</vt:lpstr>
      <vt:lpstr>Simple Java Program….</vt:lpstr>
      <vt:lpstr>Simple Java Program….</vt:lpstr>
      <vt:lpstr>Naming Conventions in Java </vt:lpstr>
      <vt:lpstr>Data Types</vt:lpstr>
      <vt:lpstr>Integer Data-Type</vt:lpstr>
      <vt:lpstr>Floating-Point Types</vt:lpstr>
      <vt:lpstr>Character Data-Type</vt:lpstr>
      <vt:lpstr>Java Tokens</vt:lpstr>
      <vt:lpstr>Keywords </vt:lpstr>
      <vt:lpstr>Literals… </vt:lpstr>
      <vt:lpstr>Literals…</vt:lpstr>
      <vt:lpstr>Identifiers </vt:lpstr>
      <vt:lpstr>List of Operators </vt:lpstr>
      <vt:lpstr>Special Symbols</vt:lpstr>
      <vt:lpstr>Operator Precedence</vt:lpstr>
      <vt:lpstr>Expressions</vt:lpstr>
      <vt:lpstr>Declaration of variables</vt:lpstr>
      <vt:lpstr>Declaration of variables</vt:lpstr>
      <vt:lpstr>Type Conversion &amp; Casting</vt:lpstr>
      <vt:lpstr>Casting ..</vt:lpstr>
      <vt:lpstr>Type Conversions in Expression </vt:lpstr>
      <vt:lpstr>Type Conversions in Expression </vt:lpstr>
      <vt:lpstr>Input &amp; Output in Java</vt:lpstr>
      <vt:lpstr>I/O …..</vt:lpstr>
      <vt:lpstr>I/O….</vt:lpstr>
      <vt:lpstr>I/O….</vt:lpstr>
      <vt:lpstr>I/O….</vt:lpstr>
      <vt:lpstr>I/O….</vt:lpstr>
      <vt:lpstr>I/O…..</vt:lpstr>
      <vt:lpstr>I/0</vt:lpstr>
      <vt:lpstr>I/O……</vt:lpstr>
      <vt:lpstr>I/O….</vt:lpstr>
      <vt:lpstr>I/O….</vt:lpstr>
      <vt:lpstr>I/O….</vt:lpstr>
      <vt:lpstr>I/O</vt:lpstr>
      <vt:lpstr>I/O</vt:lpstr>
      <vt:lpstr>I/O</vt:lpstr>
      <vt:lpstr>Statements In Java</vt:lpstr>
      <vt:lpstr>Iteration Statements</vt:lpstr>
      <vt:lpstr>Arrays</vt:lpstr>
      <vt:lpstr>Arrays </vt:lpstr>
      <vt:lpstr>Array Initialization</vt:lpstr>
      <vt:lpstr>Multi-Dimensional Arrays</vt:lpstr>
      <vt:lpstr>2D Array…</vt:lpstr>
      <vt:lpstr>Jump Statements in Java</vt:lpstr>
      <vt:lpstr>Break Statements….</vt:lpstr>
      <vt:lpstr>Break Statement…</vt:lpstr>
      <vt:lpstr>Break Statement….</vt:lpstr>
      <vt:lpstr>Break Statement….</vt:lpstr>
      <vt:lpstr>Continue Statement</vt:lpstr>
      <vt:lpstr>Continue Statement….</vt:lpstr>
      <vt:lpstr>Return Statement</vt:lpstr>
      <vt:lpstr>for-each loop</vt:lpstr>
      <vt:lpstr>Classes and Objects in Java</vt:lpstr>
      <vt:lpstr>Introduction</vt:lpstr>
      <vt:lpstr>Classes</vt:lpstr>
      <vt:lpstr>Classes</vt:lpstr>
      <vt:lpstr>Adding Fields: Class Circle with fields</vt:lpstr>
      <vt:lpstr>Adding Methods</vt:lpstr>
      <vt:lpstr>Adding Methods to Class Circle</vt:lpstr>
      <vt:lpstr>PowerPoint Presentation</vt:lpstr>
      <vt:lpstr>PowerPoint Presentation</vt:lpstr>
      <vt:lpstr>Data Abstraction</vt:lpstr>
      <vt:lpstr>Class of Circle cont.</vt:lpstr>
      <vt:lpstr>Creating objects of a class</vt:lpstr>
      <vt:lpstr>Creating objects of a class</vt:lpstr>
      <vt:lpstr>Creating objects of a class</vt:lpstr>
      <vt:lpstr>Automatic garbage collection</vt:lpstr>
      <vt:lpstr>Accessing Object/Circle Data</vt:lpstr>
      <vt:lpstr>Executing Methods in Object/Circle</vt:lpstr>
      <vt:lpstr>Using Circle Class</vt:lpstr>
      <vt:lpstr>Summary</vt:lpstr>
      <vt:lpstr>Costructors </vt:lpstr>
      <vt:lpstr>PowerPoint Presentation</vt:lpstr>
      <vt:lpstr>PowerPoint Presentation</vt:lpstr>
      <vt:lpstr>PowerPoint Presentation</vt:lpstr>
      <vt:lpstr>this keyword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Java Garbage Collection </vt:lpstr>
      <vt:lpstr>PowerPoint Presentation</vt:lpstr>
      <vt:lpstr>PowerPoint Presentation</vt:lpstr>
      <vt:lpstr>Finalize()  Method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 Stack Class </vt:lpstr>
      <vt:lpstr>PowerPoint Presentation</vt:lpstr>
      <vt:lpstr>PowerPoint Presentation</vt:lpstr>
      <vt:lpstr>PowerPoint Presentation</vt:lpstr>
      <vt:lpstr>PowerPoint Presentation</vt:lpstr>
      <vt:lpstr>Overloading Methods or Constructors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Using Object as Parameter</vt:lpstr>
      <vt:lpstr>Argument Passing </vt:lpstr>
      <vt:lpstr>PowerPoint Presentation</vt:lpstr>
      <vt:lpstr>PowerPoint Presentation</vt:lpstr>
      <vt:lpstr>Recursion</vt:lpstr>
      <vt:lpstr>PowerPoint Presentation</vt:lpstr>
      <vt:lpstr>Returning Objects</vt:lpstr>
      <vt:lpstr>PowerPoint Presentation</vt:lpstr>
      <vt:lpstr>Access Control</vt:lpstr>
      <vt:lpstr>Access Modifiers</vt:lpstr>
      <vt:lpstr>PowerPoint Presentation</vt:lpstr>
      <vt:lpstr>PowerPoint Presentation</vt:lpstr>
      <vt:lpstr>Understanding static</vt:lpstr>
      <vt:lpstr>PowerPoint Presentation</vt:lpstr>
      <vt:lpstr>PowerPoint Presentation</vt:lpstr>
      <vt:lpstr>PowerPoint Presentation</vt:lpstr>
      <vt:lpstr>Introducing final</vt:lpstr>
      <vt:lpstr>Introducing final</vt:lpstr>
      <vt:lpstr>Introducing Nested and Inner Classes</vt:lpstr>
      <vt:lpstr>Exploring the String Class</vt:lpstr>
      <vt:lpstr>Exploring the String Class</vt:lpstr>
      <vt:lpstr>PowerPoint Presentation</vt:lpstr>
      <vt:lpstr>StringBuffer</vt:lpstr>
      <vt:lpstr>StringBuilder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Using Command-Line Arguments</vt:lpstr>
      <vt:lpstr>PowerPoint Presentation</vt:lpstr>
      <vt:lpstr>Varargs: Variable-Length Arguments</vt:lpstr>
      <vt:lpstr>PowerPoint Presentation</vt:lpstr>
      <vt:lpstr>Overloading Vararg Methods</vt:lpstr>
      <vt:lpstr>PowerPoint Presentation</vt:lpstr>
      <vt:lpstr>PowerPoint Presentation</vt:lpstr>
      <vt:lpstr>Operators</vt:lpstr>
      <vt:lpstr>Operators</vt:lpstr>
      <vt:lpstr>1.Java Arithmetic Operators</vt:lpstr>
      <vt:lpstr>Arithmetic Operators</vt:lpstr>
      <vt:lpstr>Example</vt:lpstr>
      <vt:lpstr>Modulus</vt:lpstr>
      <vt:lpstr>1.1Basic Assignment Operator</vt:lpstr>
      <vt:lpstr>The Right Side of the Assignment Operator</vt:lpstr>
      <vt:lpstr>Assigning Literals</vt:lpstr>
      <vt:lpstr>Assigning Variables</vt:lpstr>
      <vt:lpstr>Assigning Expressions</vt:lpstr>
      <vt:lpstr>Updating Data</vt:lpstr>
      <vt:lpstr>PowerPoint Presentation</vt:lpstr>
      <vt:lpstr>Arithmetic/Assignment Operators</vt:lpstr>
      <vt:lpstr>Arithmetic/Assignment Operators</vt:lpstr>
      <vt:lpstr>1.2 Order of Precedence</vt:lpstr>
      <vt:lpstr>Operators Precedence</vt:lpstr>
      <vt:lpstr>1.3 Increment/Decrement Operators</vt:lpstr>
      <vt:lpstr>Example:</vt:lpstr>
      <vt:lpstr>PowerPoint Presentation</vt:lpstr>
      <vt:lpstr>PowerPoint Presentation</vt:lpstr>
      <vt:lpstr>PowerPoint Presentation</vt:lpstr>
      <vt:lpstr>PowerPoint Presentation</vt:lpstr>
      <vt:lpstr>2.Relational Operators</vt:lpstr>
      <vt:lpstr>Example</vt:lpstr>
      <vt:lpstr>3. Logical Operators</vt:lpstr>
      <vt:lpstr>Example</vt:lpstr>
      <vt:lpstr>4. Bitwise Operators</vt:lpstr>
      <vt:lpstr>PowerPoint Presentation</vt:lpstr>
      <vt:lpstr>Bitwise Logical operators </vt:lpstr>
      <vt:lpstr>Twos Complement Numbers</vt:lpstr>
      <vt:lpstr>Adding Twos Complements</vt:lpstr>
      <vt:lpstr>Logical Operators (Bit Level)  &amp;  |  ^  ~ </vt:lpstr>
      <vt:lpstr>Logical (bit) Operator Examples</vt:lpstr>
      <vt:lpstr>Shift Operators (Bit Level)  &lt;&lt;  &gt;&gt;  &gt;&gt;&gt; </vt:lpstr>
      <vt:lpstr>Shift Operators &lt;&lt;  &gt;&gt;</vt:lpstr>
      <vt:lpstr>Shift Operator &gt;&gt;&gt; </vt:lpstr>
      <vt:lpstr>Shift Operator Examples</vt:lpstr>
      <vt:lpstr>The ?(ternary) Operator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SVCE</dc:creator>
  <cp:lastModifiedBy>Harish Annikapati</cp:lastModifiedBy>
  <cp:revision>98</cp:revision>
  <cp:lastPrinted>2020-07-22T06:23:07Z</cp:lastPrinted>
  <dcterms:created xsi:type="dcterms:W3CDTF">2020-07-20T09:57:54Z</dcterms:created>
  <dcterms:modified xsi:type="dcterms:W3CDTF">2020-08-01T05:40:06Z</dcterms:modified>
</cp:coreProperties>
</file>