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530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16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0" y="442221"/>
            <a:ext cx="8770571" cy="972694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80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10/8/2020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38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10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944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0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49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45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61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1146113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44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44FED-C016-48F3-9973-C4DE7777C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7"/>
            <a:ext cx="5274860" cy="4651409"/>
          </a:xfrm>
        </p:spPr>
        <p:txBody>
          <a:bodyPr anchor="b">
            <a:normAutofit/>
          </a:bodyPr>
          <a:lstStyle/>
          <a:p>
            <a:r>
              <a:rPr lang="en-US" dirty="0"/>
              <a:t>Selective Statements</a:t>
            </a:r>
            <a:br>
              <a:rPr lang="en-US" dirty="0"/>
            </a:br>
            <a:r>
              <a:rPr lang="en-US" dirty="0"/>
              <a:t>in Java</a:t>
            </a:r>
            <a:br>
              <a:rPr lang="en-US" dirty="0"/>
            </a:br>
            <a:r>
              <a:rPr lang="en-US" dirty="0"/>
              <a:t>		</a:t>
            </a:r>
            <a:r>
              <a:rPr lang="te-IN" dirty="0"/>
              <a:t>తెలుగులో</a:t>
            </a:r>
            <a:endParaRPr lang="en-IN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921698C1-66A6-4495-AB42-C4E728B8B4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8" r="25796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1367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D8420-DAB1-4218-BD81-3CF3537C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70B446-4673-4B03-8DFE-11A5186466C9}"/>
              </a:ext>
            </a:extLst>
          </p:cNvPr>
          <p:cNvSpPr txBox="1"/>
          <p:nvPr/>
        </p:nvSpPr>
        <p:spPr>
          <a:xfrm>
            <a:off x="1920239" y="1553496"/>
            <a:ext cx="8770571" cy="420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Inheritance is process of acquiring the properties of Parent/Base class to Child/Derived class.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Inheritance is classified into 3 types: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1524000" indent="-176213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789113" algn="l"/>
              </a:tabLst>
            </a:pPr>
            <a:r>
              <a:rPr lang="en-US" sz="2000" dirty="0"/>
              <a:t>Single Inheritance</a:t>
            </a:r>
          </a:p>
          <a:p>
            <a:pPr marL="1524000" indent="-176213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789113" algn="l"/>
              </a:tabLst>
            </a:pPr>
            <a:r>
              <a:rPr lang="en-US" sz="2000" dirty="0"/>
              <a:t>Multilevel Inheritance</a:t>
            </a:r>
          </a:p>
          <a:p>
            <a:pPr marL="1524000" indent="-176213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789113" algn="l"/>
              </a:tabLst>
            </a:pPr>
            <a:r>
              <a:rPr lang="en-US" sz="2000" dirty="0"/>
              <a:t>Hierarchical Inheritance</a:t>
            </a:r>
          </a:p>
          <a:p>
            <a:pPr>
              <a:lnSpc>
                <a:spcPct val="15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2876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231D-0AF6-484D-8281-5B6E8932E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Inheritance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4B4CBE-F260-41B9-9897-C744F6EF725B}"/>
              </a:ext>
            </a:extLst>
          </p:cNvPr>
          <p:cNvSpPr/>
          <p:nvPr/>
        </p:nvSpPr>
        <p:spPr>
          <a:xfrm>
            <a:off x="5709432" y="2352905"/>
            <a:ext cx="1059366" cy="9726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</a:t>
            </a:r>
            <a:endParaRPr lang="en-IN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A45186-B78B-4B63-B11D-79A0F57A0EB2}"/>
              </a:ext>
            </a:extLst>
          </p:cNvPr>
          <p:cNvSpPr/>
          <p:nvPr/>
        </p:nvSpPr>
        <p:spPr>
          <a:xfrm>
            <a:off x="5709432" y="4322954"/>
            <a:ext cx="1059366" cy="8512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b="1" dirty="0"/>
              <a:t>B</a:t>
            </a:r>
            <a:endParaRPr lang="en-IN" sz="4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A04E23-CF31-496B-AB66-C30E07F02E1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239115" y="3325599"/>
            <a:ext cx="0" cy="9973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A6D85-B47A-4F8C-B307-9DE0F237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Inheritance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BCB73B5-58DF-414F-AB2B-8996C9A5CA12}"/>
              </a:ext>
            </a:extLst>
          </p:cNvPr>
          <p:cNvSpPr/>
          <p:nvPr/>
        </p:nvSpPr>
        <p:spPr>
          <a:xfrm>
            <a:off x="5566317" y="2051825"/>
            <a:ext cx="1059366" cy="9726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</a:t>
            </a:r>
            <a:endParaRPr lang="en-IN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25BB9E-11BC-4E49-9076-2EFB893E7816}"/>
              </a:ext>
            </a:extLst>
          </p:cNvPr>
          <p:cNvSpPr/>
          <p:nvPr/>
        </p:nvSpPr>
        <p:spPr>
          <a:xfrm>
            <a:off x="5566317" y="3596269"/>
            <a:ext cx="1059366" cy="8512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b="1" dirty="0"/>
              <a:t>B</a:t>
            </a:r>
            <a:endParaRPr lang="en-IN" sz="4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3CBDC1-9F4E-4BF6-A28A-ECAF5C26E3F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6000" y="3024519"/>
            <a:ext cx="0" cy="5717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1E1DDB1-7FF4-4629-A9C6-A4E2B6921974}"/>
              </a:ext>
            </a:extLst>
          </p:cNvPr>
          <p:cNvSpPr/>
          <p:nvPr/>
        </p:nvSpPr>
        <p:spPr>
          <a:xfrm>
            <a:off x="5566317" y="5019229"/>
            <a:ext cx="1059366" cy="8512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b="1" dirty="0"/>
              <a:t>C</a:t>
            </a:r>
            <a:endParaRPr lang="en-IN" sz="44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9EA70B-47BD-4C3E-92A6-5B02A09FA7AD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6096000" y="4447479"/>
            <a:ext cx="0" cy="5717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01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D137E-3D02-46F4-AC89-2F1E696AD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Inheritance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2D96C-55D8-48E6-BC2B-127A170E94EA}"/>
              </a:ext>
            </a:extLst>
          </p:cNvPr>
          <p:cNvSpPr/>
          <p:nvPr/>
        </p:nvSpPr>
        <p:spPr>
          <a:xfrm>
            <a:off x="5566317" y="2359607"/>
            <a:ext cx="1059366" cy="9726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</a:t>
            </a:r>
            <a:endParaRPr lang="en-IN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14529F-575C-4599-A344-DF48E6172329}"/>
              </a:ext>
            </a:extLst>
          </p:cNvPr>
          <p:cNvSpPr/>
          <p:nvPr/>
        </p:nvSpPr>
        <p:spPr>
          <a:xfrm>
            <a:off x="4172414" y="4491404"/>
            <a:ext cx="1059366" cy="8512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b="1" dirty="0"/>
              <a:t>B</a:t>
            </a:r>
            <a:endParaRPr lang="en-IN" sz="440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751F8D-56D3-4690-B132-42B937F25CEB}"/>
              </a:ext>
            </a:extLst>
          </p:cNvPr>
          <p:cNvSpPr/>
          <p:nvPr/>
        </p:nvSpPr>
        <p:spPr>
          <a:xfrm>
            <a:off x="5566317" y="4491404"/>
            <a:ext cx="1059366" cy="8512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b="1" dirty="0"/>
              <a:t>C</a:t>
            </a:r>
            <a:endParaRPr lang="en-IN" sz="4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DC962B-ACA1-44FD-845F-96ABEE6B9671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096000" y="3332301"/>
            <a:ext cx="0" cy="11591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B718F2D-366B-4C35-B456-F5B814264308}"/>
              </a:ext>
            </a:extLst>
          </p:cNvPr>
          <p:cNvSpPr/>
          <p:nvPr/>
        </p:nvSpPr>
        <p:spPr>
          <a:xfrm>
            <a:off x="6960220" y="4491404"/>
            <a:ext cx="1059366" cy="85121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b="1" dirty="0"/>
              <a:t>D</a:t>
            </a:r>
            <a:endParaRPr lang="en-IN" sz="4400" b="1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2697FFD-F18D-42FC-B122-122B3111B9FA}"/>
              </a:ext>
            </a:extLst>
          </p:cNvPr>
          <p:cNvCxnSpPr>
            <a:stCxn id="4" idx="1"/>
            <a:endCxn id="5" idx="0"/>
          </p:cNvCxnSpPr>
          <p:nvPr/>
        </p:nvCxnSpPr>
        <p:spPr>
          <a:xfrm rot="10800000" flipV="1">
            <a:off x="4702097" y="2845954"/>
            <a:ext cx="864220" cy="164545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F02575C-67E3-4ED1-9D83-D436FC50EDA8}"/>
              </a:ext>
            </a:extLst>
          </p:cNvPr>
          <p:cNvCxnSpPr>
            <a:stCxn id="4" idx="3"/>
            <a:endCxn id="14" idx="0"/>
          </p:cNvCxnSpPr>
          <p:nvPr/>
        </p:nvCxnSpPr>
        <p:spPr>
          <a:xfrm>
            <a:off x="6625683" y="2845954"/>
            <a:ext cx="864220" cy="164545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20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9FAF1-6F72-450B-8B44-9D713923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doesn’t Supports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B7B9330-9E19-4392-9EBF-3ED99F4C1833}"/>
              </a:ext>
            </a:extLst>
          </p:cNvPr>
          <p:cNvSpPr/>
          <p:nvPr/>
        </p:nvSpPr>
        <p:spPr>
          <a:xfrm>
            <a:off x="4842387" y="4179638"/>
            <a:ext cx="2340077" cy="22361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Interface</a:t>
            </a:r>
            <a:endParaRPr lang="en-IN" sz="2000" b="1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B2B70BD-C757-46FD-B42D-E4B4F5ADF1C3}"/>
              </a:ext>
            </a:extLst>
          </p:cNvPr>
          <p:cNvCxnSpPr>
            <a:cxnSpLocks/>
            <a:stCxn id="54" idx="2"/>
            <a:endCxn id="4" idx="0"/>
          </p:cNvCxnSpPr>
          <p:nvPr/>
        </p:nvCxnSpPr>
        <p:spPr>
          <a:xfrm rot="16200000" flipH="1">
            <a:off x="4822247" y="2989459"/>
            <a:ext cx="232636" cy="2147722"/>
          </a:xfrm>
          <a:prstGeom prst="bentConnector3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BC44C8C-0F12-4904-8A53-221AB2B86A65}"/>
              </a:ext>
            </a:extLst>
          </p:cNvPr>
          <p:cNvCxnSpPr>
            <a:cxnSpLocks/>
            <a:stCxn id="59" idx="2"/>
            <a:endCxn id="4" idx="0"/>
          </p:cNvCxnSpPr>
          <p:nvPr/>
        </p:nvCxnSpPr>
        <p:spPr>
          <a:xfrm rot="5400000">
            <a:off x="6948282" y="3016307"/>
            <a:ext cx="227475" cy="2099186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0E64862-D0BF-49D5-BFEF-DAAE6C52BFFA}"/>
              </a:ext>
            </a:extLst>
          </p:cNvPr>
          <p:cNvSpPr/>
          <p:nvPr/>
        </p:nvSpPr>
        <p:spPr>
          <a:xfrm>
            <a:off x="3434186" y="2914069"/>
            <a:ext cx="861038" cy="6207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</a:t>
            </a:r>
            <a:endParaRPr lang="en-IN" sz="1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DADAF44-D9EF-4CDA-AA65-77C00A992C00}"/>
              </a:ext>
            </a:extLst>
          </p:cNvPr>
          <p:cNvSpPr/>
          <p:nvPr/>
        </p:nvSpPr>
        <p:spPr>
          <a:xfrm>
            <a:off x="2191423" y="1924113"/>
            <a:ext cx="836641" cy="6207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b="1" dirty="0"/>
              <a:t>A</a:t>
            </a:r>
            <a:endParaRPr lang="en-IN" sz="2800" b="1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5F282F7-1DD6-4460-87E6-9E75003E971C}"/>
              </a:ext>
            </a:extLst>
          </p:cNvPr>
          <p:cNvSpPr/>
          <p:nvPr/>
        </p:nvSpPr>
        <p:spPr>
          <a:xfrm>
            <a:off x="3446384" y="1924113"/>
            <a:ext cx="836641" cy="6207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b="1" dirty="0"/>
              <a:t>B</a:t>
            </a:r>
            <a:endParaRPr lang="en-IN" sz="44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81ED58-6699-44DF-B669-E47B4D6D4933}"/>
              </a:ext>
            </a:extLst>
          </p:cNvPr>
          <p:cNvCxnSpPr>
            <a:cxnSpLocks/>
            <a:stCxn id="25" idx="0"/>
            <a:endCxn id="27" idx="2"/>
          </p:cNvCxnSpPr>
          <p:nvPr/>
        </p:nvCxnSpPr>
        <p:spPr>
          <a:xfrm flipV="1">
            <a:off x="3864705" y="2544905"/>
            <a:ext cx="0" cy="3691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5EEF6A7-F41D-4876-84A3-2DAEC393CA81}"/>
              </a:ext>
            </a:extLst>
          </p:cNvPr>
          <p:cNvSpPr/>
          <p:nvPr/>
        </p:nvSpPr>
        <p:spPr>
          <a:xfrm>
            <a:off x="4686462" y="1912537"/>
            <a:ext cx="836641" cy="62079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b="1" dirty="0"/>
              <a:t>C</a:t>
            </a:r>
            <a:endParaRPr lang="en-IN" sz="4400" b="1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BAD7716-4EF0-46A5-BB36-469505D1D238}"/>
              </a:ext>
            </a:extLst>
          </p:cNvPr>
          <p:cNvCxnSpPr>
            <a:cxnSpLocks/>
            <a:stCxn id="25" idx="1"/>
            <a:endCxn id="26" idx="2"/>
          </p:cNvCxnSpPr>
          <p:nvPr/>
        </p:nvCxnSpPr>
        <p:spPr>
          <a:xfrm rot="10800000">
            <a:off x="2609744" y="2544905"/>
            <a:ext cx="824442" cy="67956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2E202A4-B4E6-443E-AEC2-7EA4D2C1C01C}"/>
              </a:ext>
            </a:extLst>
          </p:cNvPr>
          <p:cNvCxnSpPr>
            <a:cxnSpLocks/>
            <a:stCxn id="25" idx="3"/>
            <a:endCxn id="29" idx="2"/>
          </p:cNvCxnSpPr>
          <p:nvPr/>
        </p:nvCxnSpPr>
        <p:spPr>
          <a:xfrm flipV="1">
            <a:off x="4295224" y="2533329"/>
            <a:ext cx="809559" cy="69113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5A684F2-35DD-4058-962D-3757908E4B92}"/>
              </a:ext>
            </a:extLst>
          </p:cNvPr>
          <p:cNvSpPr txBox="1"/>
          <p:nvPr/>
        </p:nvSpPr>
        <p:spPr>
          <a:xfrm>
            <a:off x="816704" y="35776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spc="0" dirty="0"/>
              <a:t>Multiple Inheritance</a:t>
            </a:r>
            <a:endParaRPr lang="en-IN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D25BCF4-948B-4D38-83DC-7D9615A68543}"/>
              </a:ext>
            </a:extLst>
          </p:cNvPr>
          <p:cNvSpPr txBox="1"/>
          <p:nvPr/>
        </p:nvSpPr>
        <p:spPr>
          <a:xfrm>
            <a:off x="5063612" y="35828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spc="0" dirty="0"/>
              <a:t>Hybrid Inheritance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2B5EFB9-648B-4351-8009-68109A8811A8}"/>
              </a:ext>
            </a:extLst>
          </p:cNvPr>
          <p:cNvSpPr/>
          <p:nvPr/>
        </p:nvSpPr>
        <p:spPr>
          <a:xfrm>
            <a:off x="7693291" y="1391636"/>
            <a:ext cx="836641" cy="6207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b="1" dirty="0"/>
              <a:t>A</a:t>
            </a:r>
            <a:endParaRPr lang="en-IN" sz="2800" b="1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179AAB6D-1996-46C7-A2C3-72FD88E8AA46}"/>
              </a:ext>
            </a:extLst>
          </p:cNvPr>
          <p:cNvSpPr/>
          <p:nvPr/>
        </p:nvSpPr>
        <p:spPr>
          <a:xfrm>
            <a:off x="6764143" y="2213675"/>
            <a:ext cx="836641" cy="6207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b="1" dirty="0"/>
              <a:t>B</a:t>
            </a:r>
            <a:endParaRPr lang="en-IN" sz="4400" b="1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1FFB7960-321C-406F-8790-2C10F9F3228F}"/>
              </a:ext>
            </a:extLst>
          </p:cNvPr>
          <p:cNvSpPr/>
          <p:nvPr/>
        </p:nvSpPr>
        <p:spPr>
          <a:xfrm>
            <a:off x="8672229" y="2213675"/>
            <a:ext cx="836641" cy="62079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b="1" dirty="0"/>
              <a:t>C</a:t>
            </a:r>
            <a:endParaRPr lang="en-IN" sz="4400" b="1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8B3F875D-9C92-4A92-BB6D-B4209B8CEB78}"/>
              </a:ext>
            </a:extLst>
          </p:cNvPr>
          <p:cNvSpPr/>
          <p:nvPr/>
        </p:nvSpPr>
        <p:spPr>
          <a:xfrm>
            <a:off x="7725473" y="2956878"/>
            <a:ext cx="861038" cy="6207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</a:t>
            </a:r>
            <a:endParaRPr lang="en-IN" sz="1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86B54A90-FA9D-4EA1-882B-93C9FAC4403C}"/>
              </a:ext>
            </a:extLst>
          </p:cNvPr>
          <p:cNvCxnSpPr>
            <a:stCxn id="73" idx="1"/>
            <a:endCxn id="74" idx="0"/>
          </p:cNvCxnSpPr>
          <p:nvPr/>
        </p:nvCxnSpPr>
        <p:spPr>
          <a:xfrm rot="10800000" flipV="1">
            <a:off x="7182465" y="1702031"/>
            <a:ext cx="510827" cy="51164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E5D53016-88C7-43C0-8E50-D39AB6B2591B}"/>
              </a:ext>
            </a:extLst>
          </p:cNvPr>
          <p:cNvCxnSpPr>
            <a:cxnSpLocks/>
            <a:stCxn id="73" idx="3"/>
            <a:endCxn id="76" idx="0"/>
          </p:cNvCxnSpPr>
          <p:nvPr/>
        </p:nvCxnSpPr>
        <p:spPr>
          <a:xfrm>
            <a:off x="8529932" y="1702032"/>
            <a:ext cx="560618" cy="51164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D455FF88-47E8-46F7-BC8E-80FD2C94D20F}"/>
              </a:ext>
            </a:extLst>
          </p:cNvPr>
          <p:cNvCxnSpPr>
            <a:cxnSpLocks/>
            <a:stCxn id="76" idx="2"/>
          </p:cNvCxnSpPr>
          <p:nvPr/>
        </p:nvCxnSpPr>
        <p:spPr>
          <a:xfrm rot="5400000">
            <a:off x="8549797" y="2814602"/>
            <a:ext cx="520889" cy="56061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29EFB1F9-6A9F-4A58-B69B-2108F163F6F2}"/>
              </a:ext>
            </a:extLst>
          </p:cNvPr>
          <p:cNvCxnSpPr>
            <a:cxnSpLocks/>
            <a:stCxn id="74" idx="2"/>
            <a:endCxn id="77" idx="1"/>
          </p:cNvCxnSpPr>
          <p:nvPr/>
        </p:nvCxnSpPr>
        <p:spPr>
          <a:xfrm rot="16200000" flipH="1">
            <a:off x="7237565" y="2779365"/>
            <a:ext cx="432807" cy="543009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33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  <p:bldP spid="26" grpId="0" animBg="1"/>
      <p:bldP spid="27" grpId="0" animBg="1"/>
      <p:bldP spid="29" grpId="0" animBg="1"/>
      <p:bldP spid="54" grpId="0"/>
      <p:bldP spid="59" grpId="0"/>
      <p:bldP spid="73" grpId="0" animBg="1"/>
      <p:bldP spid="74" grpId="0" animBg="1"/>
      <p:bldP spid="76" grpId="0" animBg="1"/>
      <p:bldP spid="77" grpId="0" animBg="1"/>
    </p:bldLst>
  </p:timing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311C1F"/>
      </a:dk2>
      <a:lt2>
        <a:srgbClr val="F0F3F3"/>
      </a:lt2>
      <a:accent1>
        <a:srgbClr val="E64C2A"/>
      </a:accent1>
      <a:accent2>
        <a:srgbClr val="D41845"/>
      </a:accent2>
      <a:accent3>
        <a:srgbClr val="E62AA5"/>
      </a:accent3>
      <a:accent4>
        <a:srgbClr val="C618D4"/>
      </a:accent4>
      <a:accent5>
        <a:srgbClr val="8A2AE6"/>
      </a:accent5>
      <a:accent6>
        <a:srgbClr val="4232D9"/>
      </a:accent6>
      <a:hlink>
        <a:srgbClr val="963F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72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Meiryo</vt:lpstr>
      <vt:lpstr>Arial</vt:lpstr>
      <vt:lpstr>Corbel</vt:lpstr>
      <vt:lpstr>SketchLinesVTI</vt:lpstr>
      <vt:lpstr>Selective Statements in Java   తెలుగులో</vt:lpstr>
      <vt:lpstr>Definition</vt:lpstr>
      <vt:lpstr>Single Inheritance</vt:lpstr>
      <vt:lpstr>Multilevel Inheritance</vt:lpstr>
      <vt:lpstr>Hierarchical Inheritance</vt:lpstr>
      <vt:lpstr>Inheritance doesn’t Supports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in Java</dc:title>
  <dc:creator>Harish Annikapati</dc:creator>
  <cp:lastModifiedBy>Harish Annikapati</cp:lastModifiedBy>
  <cp:revision>13</cp:revision>
  <dcterms:created xsi:type="dcterms:W3CDTF">2020-10-07T05:01:54Z</dcterms:created>
  <dcterms:modified xsi:type="dcterms:W3CDTF">2020-10-08T09:58:48Z</dcterms:modified>
</cp:coreProperties>
</file>