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330" r:id="rId3"/>
    <p:sldId id="322" r:id="rId4"/>
    <p:sldId id="323" r:id="rId5"/>
    <p:sldId id="364" r:id="rId6"/>
    <p:sldId id="365" r:id="rId7"/>
    <p:sldId id="366" r:id="rId8"/>
    <p:sldId id="336" r:id="rId9"/>
    <p:sldId id="324" r:id="rId10"/>
    <p:sldId id="363" r:id="rId11"/>
    <p:sldId id="357" r:id="rId12"/>
    <p:sldId id="354" r:id="rId13"/>
    <p:sldId id="259" r:id="rId14"/>
    <p:sldId id="260" r:id="rId15"/>
    <p:sldId id="261" r:id="rId16"/>
    <p:sldId id="258" r:id="rId17"/>
    <p:sldId id="346" r:id="rId18"/>
    <p:sldId id="351" r:id="rId19"/>
    <p:sldId id="347" r:id="rId20"/>
    <p:sldId id="348" r:id="rId21"/>
    <p:sldId id="349" r:id="rId22"/>
    <p:sldId id="344" r:id="rId23"/>
    <p:sldId id="350" r:id="rId24"/>
    <p:sldId id="35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10177-46CB-44C6-B85C-C6A1A2F1E270}" type="datetimeFigureOut">
              <a:rPr lang="en-IN" smtClean="0"/>
              <a:t>25-01-2020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72EE3-6FBC-4681-8B36-D0F20FFE078F}" type="slidenum">
              <a:rPr lang="en-IN" smtClean="0"/>
              <a:t>‹#›</a:t>
            </a:fld>
            <a:endParaRPr lang="en-IN"/>
          </a:p>
        </p:txBody>
      </p:sp>
    </p:spTree>
    <p:extLst>
      <p:ext uri="{BB962C8B-B14F-4D97-AF65-F5344CB8AC3E}">
        <p14:creationId xmlns:p14="http://schemas.microsoft.com/office/powerpoint/2010/main" val="348279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2D81B9D-4601-4381-9AB2-210392413E77}"/>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7" name="Rectangle 3">
            <a:extLst>
              <a:ext uri="{FF2B5EF4-FFF2-40B4-BE49-F238E27FC236}">
                <a16:creationId xmlns:a16="http://schemas.microsoft.com/office/drawing/2014/main" id="{24495A67-CFE3-41A2-B849-9EA64E97588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First Class: Introduction, Prerequisites, Advices, Syllabus</a:t>
            </a:r>
          </a:p>
          <a:p>
            <a:endParaRPr lang="en-US" altLang="en-US"/>
          </a:p>
          <a:p>
            <a:r>
              <a:rPr lang="en-US" altLang="en-US"/>
              <a:t>Lab 1: Create a Java Project, Compile, and Run.</a:t>
            </a:r>
          </a:p>
          <a:p>
            <a:r>
              <a:rPr lang="en-US" altLang="en-US"/>
              <a:t>	Show syntax errors</a:t>
            </a:r>
          </a:p>
          <a:p>
            <a:r>
              <a:rPr lang="en-US" altLang="en-US"/>
              <a:t>         Print program</a:t>
            </a:r>
          </a:p>
          <a:p>
            <a:r>
              <a:rPr lang="en-US" altLang="en-US"/>
              <a:t>         Capture screen shots, and save it in Word, and print it.</a:t>
            </a:r>
          </a:p>
          <a:p>
            <a:endParaRPr lang="en-US" altLang="en-US"/>
          </a:p>
          <a:p>
            <a:r>
              <a:rPr lang="en-US" altLang="en-US"/>
              <a:t>Homework One: Check in the class randomly.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92D7311-F7DE-4459-8764-225E893126A6}"/>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59" name="Rectangle 3">
            <a:extLst>
              <a:ext uri="{FF2B5EF4-FFF2-40B4-BE49-F238E27FC236}">
                <a16:creationId xmlns:a16="http://schemas.microsoft.com/office/drawing/2014/main" id="{1C8D6E05-AE3E-4F43-A18A-AE531FAF1A3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CBEBE3C-412D-44EE-B11B-F440C46750F3}"/>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5955" name="Rectangle 3">
            <a:extLst>
              <a:ext uri="{FF2B5EF4-FFF2-40B4-BE49-F238E27FC236}">
                <a16:creationId xmlns:a16="http://schemas.microsoft.com/office/drawing/2014/main" id="{9DD94187-A133-4B05-A604-D415DE71680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7CE578A-282A-4FBC-92A9-BA878167CD45}"/>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a:extLst>
              <a:ext uri="{FF2B5EF4-FFF2-40B4-BE49-F238E27FC236}">
                <a16:creationId xmlns:a16="http://schemas.microsoft.com/office/drawing/2014/main" id="{B0631045-39D9-43AA-BA50-F9D71153D5B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2FECC7-7307-44BE-8BDF-5DC8A67B8D95}"/>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1" name="Rectangle 3">
            <a:extLst>
              <a:ext uri="{FF2B5EF4-FFF2-40B4-BE49-F238E27FC236}">
                <a16:creationId xmlns:a16="http://schemas.microsoft.com/office/drawing/2014/main" id="{9027BA27-D0FD-4AA5-BE6B-998C429575D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2866D21-4F59-4964-93AC-71A99BA2F7AE}"/>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a:extLst>
              <a:ext uri="{FF2B5EF4-FFF2-40B4-BE49-F238E27FC236}">
                <a16:creationId xmlns:a16="http://schemas.microsoft.com/office/drawing/2014/main" id="{649D9898-1C67-4E77-A014-A123AFF5467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4471799-7955-4E3F-B78E-18C3E3E6F4D2}"/>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7" name="Rectangle 3">
            <a:extLst>
              <a:ext uri="{FF2B5EF4-FFF2-40B4-BE49-F238E27FC236}">
                <a16:creationId xmlns:a16="http://schemas.microsoft.com/office/drawing/2014/main" id="{C9D35341-3180-4564-8917-8E0983E5D79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7B0C9B16-EF37-41B9-BA42-7924D2F596B0}"/>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3907" name="Rectangle 3">
            <a:extLst>
              <a:ext uri="{FF2B5EF4-FFF2-40B4-BE49-F238E27FC236}">
                <a16:creationId xmlns:a16="http://schemas.microsoft.com/office/drawing/2014/main" id="{39374F9A-62B4-45E1-AD86-7DB8E7361DA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91F419F-82D3-4DE0-AAE8-C4A2078CD10A}"/>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5715" name="Rectangle 3">
            <a:extLst>
              <a:ext uri="{FF2B5EF4-FFF2-40B4-BE49-F238E27FC236}">
                <a16:creationId xmlns:a16="http://schemas.microsoft.com/office/drawing/2014/main" id="{68BC48C8-BCC9-4513-88D4-2708799B78C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BC05D0C8-2C4F-4419-A9C8-2744DAC1DCB8}"/>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3" name="Rectangle 3">
            <a:extLst>
              <a:ext uri="{FF2B5EF4-FFF2-40B4-BE49-F238E27FC236}">
                <a16:creationId xmlns:a16="http://schemas.microsoft.com/office/drawing/2014/main" id="{6B5EDB86-6360-4752-A3F7-8FDFBC26C4B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61FC9A91-67B2-4048-B030-6485450D74CD}"/>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9811" name="Rectangle 3">
            <a:extLst>
              <a:ext uri="{FF2B5EF4-FFF2-40B4-BE49-F238E27FC236}">
                <a16:creationId xmlns:a16="http://schemas.microsoft.com/office/drawing/2014/main" id="{010CD6B9-A320-4AB2-B281-B72BC5C60BD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A81E-1419-40CB-ACDD-554858800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202A0A-90DC-44A6-B164-B906C9426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8AAEA8-FAE1-4A1C-8D8A-AA45C99A7D1D}"/>
              </a:ext>
            </a:extLst>
          </p:cNvPr>
          <p:cNvSpPr>
            <a:spLocks noGrp="1"/>
          </p:cNvSpPr>
          <p:nvPr>
            <p:ph type="dt" sz="half" idx="10"/>
          </p:nvPr>
        </p:nvSpPr>
        <p:spPr/>
        <p:txBody>
          <a:bodyPr/>
          <a:lstStyle/>
          <a:p>
            <a:fld id="{689BCA2F-E704-4960-AB4B-9224D396071F}" type="datetimeFigureOut">
              <a:rPr lang="en-IN" smtClean="0"/>
              <a:t>25-01-2020</a:t>
            </a:fld>
            <a:endParaRPr lang="en-IN"/>
          </a:p>
        </p:txBody>
      </p:sp>
      <p:sp>
        <p:nvSpPr>
          <p:cNvPr id="5" name="Footer Placeholder 4">
            <a:extLst>
              <a:ext uri="{FF2B5EF4-FFF2-40B4-BE49-F238E27FC236}">
                <a16:creationId xmlns:a16="http://schemas.microsoft.com/office/drawing/2014/main" id="{61E8F414-0C5B-4E96-9BAB-48B15F2BD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DDE12A-093A-4418-9309-9116930D8C81}"/>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5523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64A3-90BC-434A-8ED8-1AC1A07AF3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F6DFCF-FEB2-48E4-9151-95E3F974E7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956C98-6D0F-4374-BA29-D5ADDA736F1E}"/>
              </a:ext>
            </a:extLst>
          </p:cNvPr>
          <p:cNvSpPr>
            <a:spLocks noGrp="1"/>
          </p:cNvSpPr>
          <p:nvPr>
            <p:ph type="dt" sz="half" idx="10"/>
          </p:nvPr>
        </p:nvSpPr>
        <p:spPr/>
        <p:txBody>
          <a:bodyPr/>
          <a:lstStyle/>
          <a:p>
            <a:fld id="{689BCA2F-E704-4960-AB4B-9224D396071F}" type="datetimeFigureOut">
              <a:rPr lang="en-IN" smtClean="0"/>
              <a:t>25-01-2020</a:t>
            </a:fld>
            <a:endParaRPr lang="en-IN"/>
          </a:p>
        </p:txBody>
      </p:sp>
      <p:sp>
        <p:nvSpPr>
          <p:cNvPr id="5" name="Footer Placeholder 4">
            <a:extLst>
              <a:ext uri="{FF2B5EF4-FFF2-40B4-BE49-F238E27FC236}">
                <a16:creationId xmlns:a16="http://schemas.microsoft.com/office/drawing/2014/main" id="{419D71AE-4B73-4E14-B6CC-8EEBA6EA0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6BA88-7933-49F7-A585-E72DC462A976}"/>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80920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288630-6B3A-4660-8152-A3B59E002C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9A2AB4-24CC-413D-8634-53F9C28917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AB05D-1CA4-477D-9D51-25970DE666BC}"/>
              </a:ext>
            </a:extLst>
          </p:cNvPr>
          <p:cNvSpPr>
            <a:spLocks noGrp="1"/>
          </p:cNvSpPr>
          <p:nvPr>
            <p:ph type="dt" sz="half" idx="10"/>
          </p:nvPr>
        </p:nvSpPr>
        <p:spPr/>
        <p:txBody>
          <a:bodyPr/>
          <a:lstStyle/>
          <a:p>
            <a:fld id="{689BCA2F-E704-4960-AB4B-9224D396071F}" type="datetimeFigureOut">
              <a:rPr lang="en-IN" smtClean="0"/>
              <a:t>25-01-2020</a:t>
            </a:fld>
            <a:endParaRPr lang="en-IN"/>
          </a:p>
        </p:txBody>
      </p:sp>
      <p:sp>
        <p:nvSpPr>
          <p:cNvPr id="5" name="Footer Placeholder 4">
            <a:extLst>
              <a:ext uri="{FF2B5EF4-FFF2-40B4-BE49-F238E27FC236}">
                <a16:creationId xmlns:a16="http://schemas.microsoft.com/office/drawing/2014/main" id="{6D24E36B-C05B-4086-B892-15B44F8E14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CA2E3-B2DB-44D6-B6CC-A0AD08DC95A3}"/>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325152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F3AB-0A42-42AE-B820-132FAFF609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D3FC66-6911-4ACC-B8A7-06B9C151E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EA808-5FAC-4493-B588-2C108D28E0F3}"/>
              </a:ext>
            </a:extLst>
          </p:cNvPr>
          <p:cNvSpPr>
            <a:spLocks noGrp="1"/>
          </p:cNvSpPr>
          <p:nvPr>
            <p:ph type="dt" sz="half" idx="10"/>
          </p:nvPr>
        </p:nvSpPr>
        <p:spPr/>
        <p:txBody>
          <a:bodyPr/>
          <a:lstStyle/>
          <a:p>
            <a:fld id="{689BCA2F-E704-4960-AB4B-9224D396071F}" type="datetimeFigureOut">
              <a:rPr lang="en-IN" smtClean="0"/>
              <a:t>25-01-2020</a:t>
            </a:fld>
            <a:endParaRPr lang="en-IN"/>
          </a:p>
        </p:txBody>
      </p:sp>
      <p:sp>
        <p:nvSpPr>
          <p:cNvPr id="5" name="Footer Placeholder 4">
            <a:extLst>
              <a:ext uri="{FF2B5EF4-FFF2-40B4-BE49-F238E27FC236}">
                <a16:creationId xmlns:a16="http://schemas.microsoft.com/office/drawing/2014/main" id="{D7BC584C-5447-4312-AB95-7EFB92A5A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D4FDC-F715-4C09-B232-30C08DBD7F1E}"/>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76741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B6C3-93B8-49E1-A321-8238F202C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98129E-00A1-4D95-9796-7F6464794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93A8AE-7BE9-4120-8662-2E7331BCF370}"/>
              </a:ext>
            </a:extLst>
          </p:cNvPr>
          <p:cNvSpPr>
            <a:spLocks noGrp="1"/>
          </p:cNvSpPr>
          <p:nvPr>
            <p:ph type="dt" sz="half" idx="10"/>
          </p:nvPr>
        </p:nvSpPr>
        <p:spPr/>
        <p:txBody>
          <a:bodyPr/>
          <a:lstStyle/>
          <a:p>
            <a:fld id="{689BCA2F-E704-4960-AB4B-9224D396071F}" type="datetimeFigureOut">
              <a:rPr lang="en-IN" smtClean="0"/>
              <a:t>25-01-2020</a:t>
            </a:fld>
            <a:endParaRPr lang="en-IN"/>
          </a:p>
        </p:txBody>
      </p:sp>
      <p:sp>
        <p:nvSpPr>
          <p:cNvPr id="5" name="Footer Placeholder 4">
            <a:extLst>
              <a:ext uri="{FF2B5EF4-FFF2-40B4-BE49-F238E27FC236}">
                <a16:creationId xmlns:a16="http://schemas.microsoft.com/office/drawing/2014/main" id="{2CF1B3E4-697C-4D03-980F-2252A8492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1EA433-E294-43F6-8D36-5689D41CFFB2}"/>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98357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B3A1-7E33-4ECB-8D52-E3FA52E7A9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B465A8-F11E-4523-B808-D1863B253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BEC123-F3F9-4B59-AC61-6C6C5CB62B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10C68A-A8B0-444A-AAC6-748F0203EBCC}"/>
              </a:ext>
            </a:extLst>
          </p:cNvPr>
          <p:cNvSpPr>
            <a:spLocks noGrp="1"/>
          </p:cNvSpPr>
          <p:nvPr>
            <p:ph type="dt" sz="half" idx="10"/>
          </p:nvPr>
        </p:nvSpPr>
        <p:spPr/>
        <p:txBody>
          <a:bodyPr/>
          <a:lstStyle/>
          <a:p>
            <a:fld id="{689BCA2F-E704-4960-AB4B-9224D396071F}" type="datetimeFigureOut">
              <a:rPr lang="en-IN" smtClean="0"/>
              <a:t>25-01-2020</a:t>
            </a:fld>
            <a:endParaRPr lang="en-IN"/>
          </a:p>
        </p:txBody>
      </p:sp>
      <p:sp>
        <p:nvSpPr>
          <p:cNvPr id="6" name="Footer Placeholder 5">
            <a:extLst>
              <a:ext uri="{FF2B5EF4-FFF2-40B4-BE49-F238E27FC236}">
                <a16:creationId xmlns:a16="http://schemas.microsoft.com/office/drawing/2014/main" id="{C6DEF4F1-6B17-431F-A994-8DCBE64BC8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837429-512A-4112-A9EF-81A230A2EA08}"/>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327912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3274-7726-4878-A65A-6447DCD02B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268CB2-B266-4DC2-A513-EA4A02FC4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446448-1169-494D-804E-A872865E3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5D4FD0-4B54-488F-B335-C99FCB2B8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3FE3EA-9239-4277-8F5F-1BFA334DF2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89BFA1-6FFC-431B-8770-548690F0154A}"/>
              </a:ext>
            </a:extLst>
          </p:cNvPr>
          <p:cNvSpPr>
            <a:spLocks noGrp="1"/>
          </p:cNvSpPr>
          <p:nvPr>
            <p:ph type="dt" sz="half" idx="10"/>
          </p:nvPr>
        </p:nvSpPr>
        <p:spPr/>
        <p:txBody>
          <a:bodyPr/>
          <a:lstStyle/>
          <a:p>
            <a:fld id="{689BCA2F-E704-4960-AB4B-9224D396071F}" type="datetimeFigureOut">
              <a:rPr lang="en-IN" smtClean="0"/>
              <a:t>25-01-2020</a:t>
            </a:fld>
            <a:endParaRPr lang="en-IN"/>
          </a:p>
        </p:txBody>
      </p:sp>
      <p:sp>
        <p:nvSpPr>
          <p:cNvPr id="8" name="Footer Placeholder 7">
            <a:extLst>
              <a:ext uri="{FF2B5EF4-FFF2-40B4-BE49-F238E27FC236}">
                <a16:creationId xmlns:a16="http://schemas.microsoft.com/office/drawing/2014/main" id="{A88B22D8-C179-4578-A65A-3534672229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BB829E-B52E-408A-8EC6-A35A88B5488A}"/>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417593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8924-7FA0-427E-B67B-281A4F2D27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DC47D5-0F15-4AED-97F6-189911837D0A}"/>
              </a:ext>
            </a:extLst>
          </p:cNvPr>
          <p:cNvSpPr>
            <a:spLocks noGrp="1"/>
          </p:cNvSpPr>
          <p:nvPr>
            <p:ph type="dt" sz="half" idx="10"/>
          </p:nvPr>
        </p:nvSpPr>
        <p:spPr/>
        <p:txBody>
          <a:bodyPr/>
          <a:lstStyle/>
          <a:p>
            <a:fld id="{689BCA2F-E704-4960-AB4B-9224D396071F}" type="datetimeFigureOut">
              <a:rPr lang="en-IN" smtClean="0"/>
              <a:t>25-01-2020</a:t>
            </a:fld>
            <a:endParaRPr lang="en-IN"/>
          </a:p>
        </p:txBody>
      </p:sp>
      <p:sp>
        <p:nvSpPr>
          <p:cNvPr id="4" name="Footer Placeholder 3">
            <a:extLst>
              <a:ext uri="{FF2B5EF4-FFF2-40B4-BE49-F238E27FC236}">
                <a16:creationId xmlns:a16="http://schemas.microsoft.com/office/drawing/2014/main" id="{B44FC829-857C-4360-AD33-48C37A541E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530A28-4CF9-4A5A-B943-69958EC9A2D2}"/>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405278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5A8C0-7438-4FBA-9FC9-780B35C5B3FA}"/>
              </a:ext>
            </a:extLst>
          </p:cNvPr>
          <p:cNvSpPr>
            <a:spLocks noGrp="1"/>
          </p:cNvSpPr>
          <p:nvPr>
            <p:ph type="dt" sz="half" idx="10"/>
          </p:nvPr>
        </p:nvSpPr>
        <p:spPr/>
        <p:txBody>
          <a:bodyPr/>
          <a:lstStyle/>
          <a:p>
            <a:fld id="{689BCA2F-E704-4960-AB4B-9224D396071F}" type="datetimeFigureOut">
              <a:rPr lang="en-IN" smtClean="0"/>
              <a:t>25-01-2020</a:t>
            </a:fld>
            <a:endParaRPr lang="en-IN"/>
          </a:p>
        </p:txBody>
      </p:sp>
      <p:sp>
        <p:nvSpPr>
          <p:cNvPr id="3" name="Footer Placeholder 2">
            <a:extLst>
              <a:ext uri="{FF2B5EF4-FFF2-40B4-BE49-F238E27FC236}">
                <a16:creationId xmlns:a16="http://schemas.microsoft.com/office/drawing/2014/main" id="{5D711A2C-D15B-4454-9D06-019EF82628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0AC3AC-5A56-438D-AF3F-9BA779756080}"/>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138728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4C11-5126-4F85-BA7D-F90527BD9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8B58E5-F31E-4B90-B6AA-B819AA7B0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D850DD-7C3F-4547-BD72-89F3F9DBD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99975-4CF6-4F66-A61F-E94F579993D8}"/>
              </a:ext>
            </a:extLst>
          </p:cNvPr>
          <p:cNvSpPr>
            <a:spLocks noGrp="1"/>
          </p:cNvSpPr>
          <p:nvPr>
            <p:ph type="dt" sz="half" idx="10"/>
          </p:nvPr>
        </p:nvSpPr>
        <p:spPr/>
        <p:txBody>
          <a:bodyPr/>
          <a:lstStyle/>
          <a:p>
            <a:fld id="{689BCA2F-E704-4960-AB4B-9224D396071F}" type="datetimeFigureOut">
              <a:rPr lang="en-IN" smtClean="0"/>
              <a:t>25-01-2020</a:t>
            </a:fld>
            <a:endParaRPr lang="en-IN"/>
          </a:p>
        </p:txBody>
      </p:sp>
      <p:sp>
        <p:nvSpPr>
          <p:cNvPr id="6" name="Footer Placeholder 5">
            <a:extLst>
              <a:ext uri="{FF2B5EF4-FFF2-40B4-BE49-F238E27FC236}">
                <a16:creationId xmlns:a16="http://schemas.microsoft.com/office/drawing/2014/main" id="{236B2655-C985-4643-B9E6-F317B90651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DB746D-00A8-4933-AE25-F3D3003D8E93}"/>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205145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617E-79B2-4EBD-8EE0-0158C8781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4B019B-B29D-4033-A2BC-5C53A407E3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368E23-9E89-4475-8143-9CD181F8F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A9CF8-9CCF-4A2F-9064-A8371F5DF811}"/>
              </a:ext>
            </a:extLst>
          </p:cNvPr>
          <p:cNvSpPr>
            <a:spLocks noGrp="1"/>
          </p:cNvSpPr>
          <p:nvPr>
            <p:ph type="dt" sz="half" idx="10"/>
          </p:nvPr>
        </p:nvSpPr>
        <p:spPr/>
        <p:txBody>
          <a:bodyPr/>
          <a:lstStyle/>
          <a:p>
            <a:fld id="{689BCA2F-E704-4960-AB4B-9224D396071F}" type="datetimeFigureOut">
              <a:rPr lang="en-IN" smtClean="0"/>
              <a:t>25-01-2020</a:t>
            </a:fld>
            <a:endParaRPr lang="en-IN"/>
          </a:p>
        </p:txBody>
      </p:sp>
      <p:sp>
        <p:nvSpPr>
          <p:cNvPr id="6" name="Footer Placeholder 5">
            <a:extLst>
              <a:ext uri="{FF2B5EF4-FFF2-40B4-BE49-F238E27FC236}">
                <a16:creationId xmlns:a16="http://schemas.microsoft.com/office/drawing/2014/main" id="{E362C72B-E245-46D8-BFCE-0B681D9540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61489-4642-4165-BBDB-BC5C69D9199D}"/>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420954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FF143-414A-49CE-997A-28FCF5FA8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E7D1A-2F9F-4723-A0B8-2173DF4F1B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F5120-62CE-4268-92A2-C03C1D8579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BCA2F-E704-4960-AB4B-9224D396071F}" type="datetimeFigureOut">
              <a:rPr lang="en-IN" smtClean="0"/>
              <a:t>25-01-2020</a:t>
            </a:fld>
            <a:endParaRPr lang="en-IN"/>
          </a:p>
        </p:txBody>
      </p:sp>
      <p:sp>
        <p:nvSpPr>
          <p:cNvPr id="5" name="Footer Placeholder 4">
            <a:extLst>
              <a:ext uri="{FF2B5EF4-FFF2-40B4-BE49-F238E27FC236}">
                <a16:creationId xmlns:a16="http://schemas.microsoft.com/office/drawing/2014/main" id="{09DF954E-43CD-4C41-872F-19AD89940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5FC35A-175B-465B-A75B-646F3AC38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07368-FCB2-4A51-A25B-4CA4EACC69A9}" type="slidenum">
              <a:rPr lang="en-IN" smtClean="0"/>
              <a:t>‹#›</a:t>
            </a:fld>
            <a:endParaRPr lang="en-IN"/>
          </a:p>
        </p:txBody>
      </p:sp>
    </p:spTree>
    <p:extLst>
      <p:ext uri="{BB962C8B-B14F-4D97-AF65-F5344CB8AC3E}">
        <p14:creationId xmlns:p14="http://schemas.microsoft.com/office/powerpoint/2010/main" val="2978808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6FECA7-1EE6-4BCE-A382-A4F00B5C64E8}"/>
              </a:ext>
            </a:extLst>
          </p:cNvPr>
          <p:cNvSpPr>
            <a:spLocks noGrp="1" noChangeArrowheads="1"/>
          </p:cNvSpPr>
          <p:nvPr>
            <p:ph type="ctrTitle"/>
          </p:nvPr>
        </p:nvSpPr>
        <p:spPr>
          <a:xfrm>
            <a:off x="1076325" y="2081212"/>
            <a:ext cx="10039350" cy="2695575"/>
          </a:xfrm>
          <a:noFill/>
          <a:ln/>
        </p:spPr>
        <p:txBody>
          <a:bodyPr>
            <a:normAutofit/>
          </a:bodyPr>
          <a:lstStyle/>
          <a:p>
            <a:r>
              <a:rPr lang="en-US" altLang="en-US" dirty="0"/>
              <a:t>Introduction to Java</a:t>
            </a:r>
            <a:br>
              <a:rPr lang="en-US" altLang="en-US" dirty="0"/>
            </a:br>
            <a:endParaRPr lang="en-US" altLang="en-US" sz="8800" dirty="0">
              <a:latin typeface="Book Antiqua" panose="020406020503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9D9E3B2-C5FE-4826-8B8E-8684B53BC3A2}"/>
              </a:ext>
            </a:extLst>
          </p:cNvPr>
          <p:cNvSpPr>
            <a:spLocks noGrp="1"/>
          </p:cNvSpPr>
          <p:nvPr>
            <p:ph type="sldNum" sz="quarter" idx="12"/>
          </p:nvPr>
        </p:nvSpPr>
        <p:spPr/>
        <p:txBody>
          <a:bodyPr/>
          <a:lstStyle/>
          <a:p>
            <a:fld id="{CB1D0F86-A397-4158-AA51-F33F29089E0E}" type="slidenum">
              <a:rPr lang="en-US" altLang="en-US"/>
              <a:pPr/>
              <a:t>10</a:t>
            </a:fld>
            <a:endParaRPr lang="en-US" altLang="en-US"/>
          </a:p>
        </p:txBody>
      </p:sp>
      <p:sp>
        <p:nvSpPr>
          <p:cNvPr id="141314" name="Rectangle 2">
            <a:extLst>
              <a:ext uri="{FF2B5EF4-FFF2-40B4-BE49-F238E27FC236}">
                <a16:creationId xmlns:a16="http://schemas.microsoft.com/office/drawing/2014/main" id="{AD6E8AC8-7EBE-4805-9A26-FA6A5E94EA33}"/>
              </a:ext>
            </a:extLst>
          </p:cNvPr>
          <p:cNvSpPr>
            <a:spLocks noGrp="1" noChangeArrowheads="1"/>
          </p:cNvSpPr>
          <p:nvPr>
            <p:ph type="title"/>
          </p:nvPr>
        </p:nvSpPr>
        <p:spPr>
          <a:xfrm>
            <a:off x="2209800" y="0"/>
            <a:ext cx="7772400" cy="1428750"/>
          </a:xfrm>
        </p:spPr>
        <p:txBody>
          <a:bodyPr/>
          <a:lstStyle/>
          <a:p>
            <a:r>
              <a:rPr lang="en-US" altLang="en-US"/>
              <a:t>JDK Editions</a:t>
            </a:r>
          </a:p>
        </p:txBody>
      </p:sp>
      <p:sp>
        <p:nvSpPr>
          <p:cNvPr id="141315" name="Rectangle 3">
            <a:extLst>
              <a:ext uri="{FF2B5EF4-FFF2-40B4-BE49-F238E27FC236}">
                <a16:creationId xmlns:a16="http://schemas.microsoft.com/office/drawing/2014/main" id="{BC1448F7-D39A-41C9-AA66-683624909BB4}"/>
              </a:ext>
            </a:extLst>
          </p:cNvPr>
          <p:cNvSpPr>
            <a:spLocks noGrp="1" noChangeArrowheads="1"/>
          </p:cNvSpPr>
          <p:nvPr>
            <p:ph type="body" idx="1"/>
          </p:nvPr>
        </p:nvSpPr>
        <p:spPr>
          <a:xfrm>
            <a:off x="1828800" y="1371600"/>
            <a:ext cx="8686800" cy="4876800"/>
          </a:xfrm>
        </p:spPr>
        <p:txBody>
          <a:bodyPr>
            <a:normAutofit lnSpcReduction="10000"/>
          </a:bodyPr>
          <a:lstStyle/>
          <a:p>
            <a:pPr>
              <a:lnSpc>
                <a:spcPct val="90000"/>
              </a:lnSpc>
            </a:pPr>
            <a:r>
              <a:rPr lang="en-US" altLang="en-US" sz="3000" dirty="0">
                <a:latin typeface="Calibri "/>
                <a:cs typeface="Times New Roman" panose="02020603050405020304" pitchFamily="18" charset="0"/>
              </a:rPr>
              <a:t>Java Standard Edition (J2SE)</a:t>
            </a:r>
          </a:p>
          <a:p>
            <a:pPr lvl="1">
              <a:lnSpc>
                <a:spcPct val="90000"/>
              </a:lnSpc>
            </a:pPr>
            <a:r>
              <a:rPr lang="en-US" altLang="en-US" sz="2500" dirty="0">
                <a:latin typeface="Calibri "/>
                <a:cs typeface="Times New Roman" panose="02020603050405020304" pitchFamily="18" charset="0"/>
              </a:rPr>
              <a:t>J2SE can be used to develop client-side standalone applications or applets.</a:t>
            </a:r>
          </a:p>
          <a:p>
            <a:pPr>
              <a:lnSpc>
                <a:spcPct val="90000"/>
              </a:lnSpc>
            </a:pPr>
            <a:r>
              <a:rPr lang="en-US" altLang="en-US" sz="3000" dirty="0">
                <a:latin typeface="Calibri "/>
                <a:cs typeface="Times New Roman" panose="02020603050405020304" pitchFamily="18" charset="0"/>
              </a:rPr>
              <a:t>Java Enterprise Edition (J2EE)</a:t>
            </a:r>
          </a:p>
          <a:p>
            <a:pPr lvl="1">
              <a:lnSpc>
                <a:spcPct val="90000"/>
              </a:lnSpc>
            </a:pPr>
            <a:r>
              <a:rPr lang="en-US" altLang="en-US" sz="2500" dirty="0">
                <a:latin typeface="Calibri "/>
                <a:cs typeface="Times New Roman" panose="02020603050405020304" pitchFamily="18" charset="0"/>
              </a:rPr>
              <a:t>J2EE can be used to develop server-side applications such as Java servlets and Java </a:t>
            </a:r>
            <a:r>
              <a:rPr lang="en-US" altLang="en-US" sz="2500" dirty="0" err="1">
                <a:latin typeface="Calibri "/>
                <a:cs typeface="Times New Roman" panose="02020603050405020304" pitchFamily="18" charset="0"/>
              </a:rPr>
              <a:t>ServerPages</a:t>
            </a:r>
            <a:r>
              <a:rPr lang="en-US" altLang="en-US" sz="2500" dirty="0">
                <a:latin typeface="Calibri "/>
                <a:cs typeface="Times New Roman" panose="02020603050405020304" pitchFamily="18" charset="0"/>
              </a:rPr>
              <a:t>. </a:t>
            </a:r>
          </a:p>
          <a:p>
            <a:pPr>
              <a:lnSpc>
                <a:spcPct val="90000"/>
              </a:lnSpc>
            </a:pPr>
            <a:r>
              <a:rPr lang="en-US" altLang="en-US" sz="3000" dirty="0">
                <a:latin typeface="Calibri "/>
                <a:cs typeface="Times New Roman" panose="02020603050405020304" pitchFamily="18" charset="0"/>
              </a:rPr>
              <a:t>Java Micro Edition (J2ME). </a:t>
            </a:r>
          </a:p>
          <a:p>
            <a:pPr lvl="1">
              <a:lnSpc>
                <a:spcPct val="90000"/>
              </a:lnSpc>
            </a:pPr>
            <a:r>
              <a:rPr lang="en-US" altLang="en-US" sz="2500" dirty="0">
                <a:latin typeface="Calibri "/>
                <a:cs typeface="Times New Roman" panose="02020603050405020304" pitchFamily="18" charset="0"/>
              </a:rPr>
              <a:t>J2ME can be used to develop applications for mobile devices such as cell phones. </a:t>
            </a:r>
          </a:p>
          <a:p>
            <a:pPr>
              <a:lnSpc>
                <a:spcPct val="90000"/>
              </a:lnSpc>
              <a:buFont typeface="Monotype Sorts" pitchFamily="2" charset="2"/>
              <a:buNone/>
            </a:pPr>
            <a:endParaRPr lang="en-US" altLang="en-US" sz="3000" dirty="0">
              <a:latin typeface="Calibri "/>
              <a:cs typeface="Times New Roman" panose="02020603050405020304" pitchFamily="18" charset="0"/>
            </a:endParaRPr>
          </a:p>
          <a:p>
            <a:pPr>
              <a:lnSpc>
                <a:spcPct val="90000"/>
              </a:lnSpc>
              <a:buFont typeface="Monotype Sorts" pitchFamily="2" charset="2"/>
              <a:buNone/>
            </a:pPr>
            <a:r>
              <a:rPr lang="en-US" altLang="en-US" sz="3000" dirty="0">
                <a:latin typeface="Calibri "/>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EF64790-CBD4-463E-A207-4C590A1C59F7}"/>
              </a:ext>
            </a:extLst>
          </p:cNvPr>
          <p:cNvSpPr>
            <a:spLocks noGrp="1"/>
          </p:cNvSpPr>
          <p:nvPr>
            <p:ph type="sldNum" sz="quarter" idx="12"/>
          </p:nvPr>
        </p:nvSpPr>
        <p:spPr/>
        <p:txBody>
          <a:bodyPr/>
          <a:lstStyle/>
          <a:p>
            <a:fld id="{9D956ED5-F3C8-4ECD-8572-2625D991DF3E}" type="slidenum">
              <a:rPr lang="en-US" altLang="en-US"/>
              <a:pPr/>
              <a:t>11</a:t>
            </a:fld>
            <a:endParaRPr lang="en-US" altLang="en-US"/>
          </a:p>
        </p:txBody>
      </p:sp>
      <p:sp>
        <p:nvSpPr>
          <p:cNvPr id="135170" name="Rectangle 2">
            <a:extLst>
              <a:ext uri="{FF2B5EF4-FFF2-40B4-BE49-F238E27FC236}">
                <a16:creationId xmlns:a16="http://schemas.microsoft.com/office/drawing/2014/main" id="{6FC2F4C2-E6A4-4905-A4E3-3D2D427051AB}"/>
              </a:ext>
            </a:extLst>
          </p:cNvPr>
          <p:cNvSpPr>
            <a:spLocks noGrp="1" noChangeArrowheads="1"/>
          </p:cNvSpPr>
          <p:nvPr>
            <p:ph type="title"/>
          </p:nvPr>
        </p:nvSpPr>
        <p:spPr>
          <a:xfrm>
            <a:off x="2133600" y="533400"/>
            <a:ext cx="7772400" cy="1428750"/>
          </a:xfrm>
          <a:noFill/>
          <a:ln/>
        </p:spPr>
        <p:txBody>
          <a:bodyPr/>
          <a:lstStyle/>
          <a:p>
            <a:r>
              <a:rPr lang="en-US" altLang="en-US" sz="4000"/>
              <a:t>Getting Started with Java Programming</a:t>
            </a:r>
            <a:endParaRPr lang="en-US" altLang="en-US"/>
          </a:p>
        </p:txBody>
      </p:sp>
      <p:sp>
        <p:nvSpPr>
          <p:cNvPr id="135171" name="Rectangle 3">
            <a:extLst>
              <a:ext uri="{FF2B5EF4-FFF2-40B4-BE49-F238E27FC236}">
                <a16:creationId xmlns:a16="http://schemas.microsoft.com/office/drawing/2014/main" id="{CFEF1DB2-BCE0-4470-A1FF-504518580D77}"/>
              </a:ext>
            </a:extLst>
          </p:cNvPr>
          <p:cNvSpPr>
            <a:spLocks noGrp="1" noChangeArrowheads="1"/>
          </p:cNvSpPr>
          <p:nvPr>
            <p:ph type="body" idx="1"/>
          </p:nvPr>
        </p:nvSpPr>
        <p:spPr>
          <a:xfrm>
            <a:off x="2209800" y="2209800"/>
            <a:ext cx="7772400" cy="4114800"/>
          </a:xfrm>
          <a:noFill/>
          <a:ln/>
        </p:spPr>
        <p:txBody>
          <a:bodyPr/>
          <a:lstStyle/>
          <a:p>
            <a:r>
              <a:rPr lang="en-US" altLang="en-US" sz="3400"/>
              <a:t>A Simple Java Application</a:t>
            </a:r>
          </a:p>
          <a:p>
            <a:pPr>
              <a:spcBef>
                <a:spcPct val="50000"/>
              </a:spcBef>
            </a:pPr>
            <a:r>
              <a:rPr lang="en-US" altLang="en-US" sz="3400"/>
              <a:t>Compiling Programs</a:t>
            </a:r>
          </a:p>
          <a:p>
            <a:pPr>
              <a:spcBef>
                <a:spcPct val="50000"/>
              </a:spcBef>
            </a:pPr>
            <a:r>
              <a:rPr lang="en-US" altLang="en-US" sz="3400"/>
              <a:t>Executing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25A01AA-27DC-47DA-B2F8-FB9868076EB5}"/>
              </a:ext>
            </a:extLst>
          </p:cNvPr>
          <p:cNvSpPr>
            <a:spLocks noGrp="1"/>
          </p:cNvSpPr>
          <p:nvPr>
            <p:ph type="sldNum" sz="quarter" idx="12"/>
          </p:nvPr>
        </p:nvSpPr>
        <p:spPr/>
        <p:txBody>
          <a:bodyPr/>
          <a:lstStyle/>
          <a:p>
            <a:fld id="{0CCBC1FD-FA35-413E-8D42-BA63CF3B4103}" type="slidenum">
              <a:rPr lang="en-US" altLang="en-US"/>
              <a:pPr/>
              <a:t>12</a:t>
            </a:fld>
            <a:endParaRPr lang="en-US" altLang="en-US"/>
          </a:p>
        </p:txBody>
      </p:sp>
      <p:sp>
        <p:nvSpPr>
          <p:cNvPr id="129026" name="Rectangle 2">
            <a:extLst>
              <a:ext uri="{FF2B5EF4-FFF2-40B4-BE49-F238E27FC236}">
                <a16:creationId xmlns:a16="http://schemas.microsoft.com/office/drawing/2014/main" id="{5F37B05E-81E0-402F-B7D6-DD07FF44C78C}"/>
              </a:ext>
            </a:extLst>
          </p:cNvPr>
          <p:cNvSpPr>
            <a:spLocks noGrp="1" noChangeArrowheads="1"/>
          </p:cNvSpPr>
          <p:nvPr>
            <p:ph type="title"/>
          </p:nvPr>
        </p:nvSpPr>
        <p:spPr>
          <a:xfrm>
            <a:off x="2209800" y="0"/>
            <a:ext cx="7772400" cy="1428750"/>
          </a:xfrm>
          <a:noFill/>
          <a:ln/>
        </p:spPr>
        <p:txBody>
          <a:bodyPr/>
          <a:lstStyle/>
          <a:p>
            <a:r>
              <a:rPr lang="en-US" altLang="en-US"/>
              <a:t>A Simple Application</a:t>
            </a:r>
            <a:endParaRPr lang="en-US" altLang="en-US">
              <a:solidFill>
                <a:schemeClr val="tx1"/>
              </a:solidFill>
            </a:endParaRPr>
          </a:p>
        </p:txBody>
      </p:sp>
      <p:sp>
        <p:nvSpPr>
          <p:cNvPr id="129027" name="Rectangle 3">
            <a:extLst>
              <a:ext uri="{FF2B5EF4-FFF2-40B4-BE49-F238E27FC236}">
                <a16:creationId xmlns:a16="http://schemas.microsoft.com/office/drawing/2014/main" id="{F1BBDDA9-DB27-4637-9049-CC1DDEC908AC}"/>
              </a:ext>
            </a:extLst>
          </p:cNvPr>
          <p:cNvSpPr>
            <a:spLocks noGrp="1" noChangeArrowheads="1"/>
          </p:cNvSpPr>
          <p:nvPr>
            <p:ph type="body" idx="1"/>
          </p:nvPr>
        </p:nvSpPr>
        <p:spPr>
          <a:xfrm>
            <a:off x="1981200" y="1295400"/>
            <a:ext cx="8305800" cy="4038600"/>
          </a:xfrm>
          <a:noFill/>
          <a:ln/>
        </p:spPr>
        <p:txBody>
          <a:bodyPr/>
          <a:lstStyle/>
          <a:p>
            <a:pPr>
              <a:lnSpc>
                <a:spcPct val="90000"/>
              </a:lnSpc>
              <a:buFont typeface="Monotype Sorts" pitchFamily="2" charset="2"/>
              <a:buNone/>
            </a:pPr>
            <a:r>
              <a:rPr lang="en-US" altLang="en-US" sz="3600" dirty="0">
                <a:solidFill>
                  <a:schemeClr val="tx2"/>
                </a:solidFill>
              </a:rPr>
              <a:t>Example 1.1</a:t>
            </a:r>
          </a:p>
          <a:p>
            <a:pPr>
              <a:lnSpc>
                <a:spcPct val="90000"/>
              </a:lnSpc>
              <a:buFont typeface="Monotype Sorts" pitchFamily="2" charset="2"/>
              <a:buNone/>
            </a:pPr>
            <a:r>
              <a:rPr lang="en-US" altLang="en-US" sz="2400" dirty="0">
                <a:latin typeface="Courier New" panose="02070309020205020404" pitchFamily="49" charset="0"/>
              </a:rPr>
              <a:t>//This application program prints Welcome</a:t>
            </a:r>
          </a:p>
          <a:p>
            <a:pPr>
              <a:lnSpc>
                <a:spcPct val="90000"/>
              </a:lnSpc>
              <a:buFont typeface="Monotype Sorts" pitchFamily="2" charset="2"/>
              <a:buNone/>
            </a:pPr>
            <a:r>
              <a:rPr lang="en-US" altLang="en-US" sz="2400" dirty="0">
                <a:latin typeface="Courier New" panose="02070309020205020404" pitchFamily="49" charset="0"/>
              </a:rPr>
              <a:t>//to Java! </a:t>
            </a:r>
          </a:p>
          <a:p>
            <a:pPr>
              <a:lnSpc>
                <a:spcPct val="90000"/>
              </a:lnSpc>
              <a:spcBef>
                <a:spcPct val="0"/>
              </a:spcBef>
              <a:buFont typeface="Monotype Sorts" pitchFamily="2" charset="2"/>
              <a:buNone/>
            </a:pPr>
            <a:endParaRPr lang="en-US" altLang="en-US" sz="2400" dirty="0">
              <a:latin typeface="Courier New" panose="02070309020205020404" pitchFamily="49" charset="0"/>
            </a:endParaRPr>
          </a:p>
          <a:p>
            <a:pPr>
              <a:lnSpc>
                <a:spcPct val="90000"/>
              </a:lnSpc>
              <a:spcBef>
                <a:spcPct val="0"/>
              </a:spcBef>
              <a:buFont typeface="Monotype Sorts" pitchFamily="2" charset="2"/>
              <a:buNone/>
            </a:pPr>
            <a:r>
              <a:rPr lang="en-US" altLang="en-US" sz="2400" dirty="0">
                <a:latin typeface="Courier New" panose="02070309020205020404" pitchFamily="49" charset="0"/>
              </a:rPr>
              <a:t>public class Welcome {	</a:t>
            </a:r>
          </a:p>
          <a:p>
            <a:pPr>
              <a:lnSpc>
                <a:spcPct val="90000"/>
              </a:lnSpc>
              <a:spcBef>
                <a:spcPct val="0"/>
              </a:spcBef>
              <a:buFont typeface="Monotype Sorts" pitchFamily="2" charset="2"/>
              <a:buNone/>
            </a:pPr>
            <a:r>
              <a:rPr lang="en-US" altLang="en-US" sz="2400" dirty="0">
                <a:latin typeface="Courier New" panose="02070309020205020404" pitchFamily="49" charset="0"/>
              </a:rPr>
              <a:t>  public static void main(String[] </a:t>
            </a:r>
            <a:r>
              <a:rPr lang="en-US" altLang="en-US" sz="2400" dirty="0" err="1">
                <a:latin typeface="Courier New" panose="02070309020205020404" pitchFamily="49" charset="0"/>
              </a:rPr>
              <a:t>args</a:t>
            </a:r>
            <a:r>
              <a:rPr lang="en-US" altLang="en-US" sz="2400" dirty="0">
                <a:latin typeface="Courier New" panose="02070309020205020404" pitchFamily="49" charset="0"/>
              </a:rPr>
              <a:t>) { </a:t>
            </a:r>
          </a:p>
          <a:p>
            <a:pPr>
              <a:lnSpc>
                <a:spcPct val="90000"/>
              </a:lnSpc>
              <a:spcBef>
                <a:spcPct val="0"/>
              </a:spcBef>
              <a:buFont typeface="Monotype Sorts"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("Welcome to Java!");</a:t>
            </a:r>
          </a:p>
          <a:p>
            <a:pPr>
              <a:lnSpc>
                <a:spcPct val="90000"/>
              </a:lnSpc>
              <a:spcBef>
                <a:spcPct val="0"/>
              </a:spcBef>
              <a:buFont typeface="Monotype Sorts" pitchFamily="2" charset="2"/>
              <a:buNone/>
            </a:pPr>
            <a:r>
              <a:rPr lang="en-US" altLang="en-US" sz="2400" dirty="0">
                <a:latin typeface="Courier New" panose="02070309020205020404" pitchFamily="49" charset="0"/>
              </a:rPr>
              <a:t>  }</a:t>
            </a:r>
          </a:p>
          <a:p>
            <a:pPr>
              <a:lnSpc>
                <a:spcPct val="90000"/>
              </a:lnSpc>
              <a:spcBef>
                <a:spcPct val="0"/>
              </a:spcBef>
              <a:buFont typeface="Monotype Sorts" pitchFamily="2" charset="2"/>
              <a:buNone/>
            </a:pPr>
            <a:r>
              <a:rPr lang="en-US" altLang="en-US" sz="2400" dirty="0">
                <a:latin typeface="Courier New" panose="02070309020205020404" pitchFamily="49" charset="0"/>
              </a:rPr>
              <a:t>}</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1A364AF0-4247-4DDE-BC91-5993FB9D64F7}"/>
              </a:ext>
            </a:extLst>
          </p:cNvPr>
          <p:cNvSpPr>
            <a:spLocks noGrp="1"/>
          </p:cNvSpPr>
          <p:nvPr>
            <p:ph type="sldNum" sz="quarter" idx="12"/>
          </p:nvPr>
        </p:nvSpPr>
        <p:spPr/>
        <p:txBody>
          <a:bodyPr/>
          <a:lstStyle/>
          <a:p>
            <a:fld id="{873FC5F1-BCAD-4239-90D2-1ECE0EF7006D}" type="slidenum">
              <a:rPr lang="en-US" altLang="en-US"/>
              <a:pPr/>
              <a:t>13</a:t>
            </a:fld>
            <a:endParaRPr lang="en-US" altLang="en-US"/>
          </a:p>
        </p:txBody>
      </p:sp>
      <p:sp>
        <p:nvSpPr>
          <p:cNvPr id="7170" name="Rectangle 2">
            <a:extLst>
              <a:ext uri="{FF2B5EF4-FFF2-40B4-BE49-F238E27FC236}">
                <a16:creationId xmlns:a16="http://schemas.microsoft.com/office/drawing/2014/main" id="{59B614B8-3D48-475E-A170-8213A33736A7}"/>
              </a:ext>
            </a:extLst>
          </p:cNvPr>
          <p:cNvSpPr>
            <a:spLocks noGrp="1" noChangeArrowheads="1"/>
          </p:cNvSpPr>
          <p:nvPr>
            <p:ph type="title"/>
          </p:nvPr>
        </p:nvSpPr>
        <p:spPr>
          <a:xfrm>
            <a:off x="1295400" y="152400"/>
            <a:ext cx="9601200" cy="762000"/>
          </a:xfrm>
          <a:noFill/>
          <a:ln/>
        </p:spPr>
        <p:txBody>
          <a:bodyPr/>
          <a:lstStyle/>
          <a:p>
            <a:r>
              <a:rPr lang="en-US" altLang="en-US"/>
              <a:t>Creating and Compiling Programs</a:t>
            </a:r>
            <a:endParaRPr lang="en-US" altLang="en-US" sz="3200">
              <a:latin typeface="Book Antiqua" panose="02040602050305030304" pitchFamily="18" charset="0"/>
            </a:endParaRPr>
          </a:p>
        </p:txBody>
      </p:sp>
      <p:sp>
        <p:nvSpPr>
          <p:cNvPr id="7171" name="Rectangle 3">
            <a:extLst>
              <a:ext uri="{FF2B5EF4-FFF2-40B4-BE49-F238E27FC236}">
                <a16:creationId xmlns:a16="http://schemas.microsoft.com/office/drawing/2014/main" id="{A84F30F1-D678-4CD2-B787-BCC0C99ED8F5}"/>
              </a:ext>
            </a:extLst>
          </p:cNvPr>
          <p:cNvSpPr>
            <a:spLocks noGrp="1" noChangeArrowheads="1"/>
          </p:cNvSpPr>
          <p:nvPr>
            <p:ph type="body" idx="1"/>
          </p:nvPr>
        </p:nvSpPr>
        <p:spPr>
          <a:xfrm>
            <a:off x="2209800" y="1371600"/>
            <a:ext cx="7772400" cy="4114800"/>
          </a:xfrm>
          <a:noFill/>
          <a:ln/>
        </p:spPr>
        <p:txBody>
          <a:bodyPr/>
          <a:lstStyle/>
          <a:p>
            <a:r>
              <a:rPr lang="en-US" altLang="en-US"/>
              <a:t>On command line</a:t>
            </a:r>
          </a:p>
          <a:p>
            <a:pPr lvl="1"/>
            <a:r>
              <a:rPr lang="en-US" altLang="en-US">
                <a:latin typeface="Courier New" panose="02070309020205020404" pitchFamily="49" charset="0"/>
              </a:rPr>
              <a:t>javac file.java</a:t>
            </a:r>
            <a:endParaRPr lang="en-US" altLang="en-US"/>
          </a:p>
        </p:txBody>
      </p:sp>
      <p:sp>
        <p:nvSpPr>
          <p:cNvPr id="7177" name="Rectangle 9">
            <a:extLst>
              <a:ext uri="{FF2B5EF4-FFF2-40B4-BE49-F238E27FC236}">
                <a16:creationId xmlns:a16="http://schemas.microsoft.com/office/drawing/2014/main" id="{45C0ADE1-3C71-4541-B55C-2424AD870D68}"/>
              </a:ext>
            </a:extLst>
          </p:cNvPr>
          <p:cNvSpPr>
            <a:spLocks noChangeArrowheads="1"/>
          </p:cNvSpPr>
          <p:nvPr/>
        </p:nvSpPr>
        <p:spPr bwMode="auto">
          <a:xfrm>
            <a:off x="4724400" y="19812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7179" name="Rectangle 11">
            <a:extLst>
              <a:ext uri="{FF2B5EF4-FFF2-40B4-BE49-F238E27FC236}">
                <a16:creationId xmlns:a16="http://schemas.microsoft.com/office/drawing/2014/main" id="{8129E8DA-F31B-4C45-92EB-6DBAF3A483F1}"/>
              </a:ext>
            </a:extLst>
          </p:cNvPr>
          <p:cNvSpPr>
            <a:spLocks noChangeArrowheads="1"/>
          </p:cNvSpPr>
          <p:nvPr/>
        </p:nvSpPr>
        <p:spPr bwMode="auto">
          <a:xfrm>
            <a:off x="4724400" y="12954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7178" name="Object 10">
            <a:extLst>
              <a:ext uri="{FF2B5EF4-FFF2-40B4-BE49-F238E27FC236}">
                <a16:creationId xmlns:a16="http://schemas.microsoft.com/office/drawing/2014/main" id="{395D092E-B04D-4447-9A7A-3A46B823774F}"/>
              </a:ext>
            </a:extLst>
          </p:cNvPr>
          <p:cNvGraphicFramePr>
            <a:graphicFrameLocks noChangeAspect="1"/>
          </p:cNvGraphicFramePr>
          <p:nvPr/>
        </p:nvGraphicFramePr>
        <p:xfrm>
          <a:off x="6553201" y="838200"/>
          <a:ext cx="3624263" cy="5638800"/>
        </p:xfrm>
        <a:graphic>
          <a:graphicData uri="http://schemas.openxmlformats.org/presentationml/2006/ole">
            <mc:AlternateContent xmlns:mc="http://schemas.openxmlformats.org/markup-compatibility/2006">
              <mc:Choice xmlns:v="urn:schemas-microsoft-com:vml" Requires="v">
                <p:oleObj spid="_x0000_s1033" r:id="rId3" imgW="2743200" imgH="4267200" progId="Word.Picture.8">
                  <p:embed/>
                </p:oleObj>
              </mc:Choice>
              <mc:Fallback>
                <p:oleObj r:id="rId3" imgW="2743200" imgH="4267200" progId="Word.Picture.8">
                  <p:embed/>
                  <p:pic>
                    <p:nvPicPr>
                      <p:cNvPr id="7178" name="Object 10">
                        <a:extLst>
                          <a:ext uri="{FF2B5EF4-FFF2-40B4-BE49-F238E27FC236}">
                            <a16:creationId xmlns:a16="http://schemas.microsoft.com/office/drawing/2014/main" id="{395D092E-B04D-4447-9A7A-3A46B8237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1" y="838200"/>
                        <a:ext cx="3624263" cy="563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95652AE-4FAE-4586-BD97-98D64B45A377}"/>
              </a:ext>
            </a:extLst>
          </p:cNvPr>
          <p:cNvSpPr>
            <a:spLocks noGrp="1"/>
          </p:cNvSpPr>
          <p:nvPr>
            <p:ph type="sldNum" sz="quarter" idx="12"/>
          </p:nvPr>
        </p:nvSpPr>
        <p:spPr/>
        <p:txBody>
          <a:bodyPr/>
          <a:lstStyle/>
          <a:p>
            <a:fld id="{DE79B960-C80D-4E77-AE82-E02A4899931C}" type="slidenum">
              <a:rPr lang="en-US" altLang="en-US"/>
              <a:pPr/>
              <a:t>14</a:t>
            </a:fld>
            <a:endParaRPr lang="en-US" altLang="en-US"/>
          </a:p>
        </p:txBody>
      </p:sp>
      <p:sp>
        <p:nvSpPr>
          <p:cNvPr id="8194" name="Rectangle 2">
            <a:extLst>
              <a:ext uri="{FF2B5EF4-FFF2-40B4-BE49-F238E27FC236}">
                <a16:creationId xmlns:a16="http://schemas.microsoft.com/office/drawing/2014/main" id="{17DC3F92-804D-4B7D-B600-E5764BC97018}"/>
              </a:ext>
            </a:extLst>
          </p:cNvPr>
          <p:cNvSpPr>
            <a:spLocks noGrp="1" noChangeArrowheads="1"/>
          </p:cNvSpPr>
          <p:nvPr>
            <p:ph type="title"/>
          </p:nvPr>
        </p:nvSpPr>
        <p:spPr>
          <a:xfrm>
            <a:off x="2209800" y="0"/>
            <a:ext cx="7772400" cy="1428750"/>
          </a:xfrm>
          <a:noFill/>
          <a:ln/>
        </p:spPr>
        <p:txBody>
          <a:bodyPr/>
          <a:lstStyle/>
          <a:p>
            <a:r>
              <a:rPr lang="en-US" altLang="en-US"/>
              <a:t>Executing Applications</a:t>
            </a:r>
            <a:endParaRPr lang="en-US" altLang="en-US">
              <a:solidFill>
                <a:schemeClr val="tx1"/>
              </a:solidFill>
              <a:latin typeface="Book Antiqua" panose="02040602050305030304" pitchFamily="18" charset="0"/>
            </a:endParaRPr>
          </a:p>
        </p:txBody>
      </p:sp>
      <p:sp>
        <p:nvSpPr>
          <p:cNvPr id="8195" name="Rectangle 3">
            <a:extLst>
              <a:ext uri="{FF2B5EF4-FFF2-40B4-BE49-F238E27FC236}">
                <a16:creationId xmlns:a16="http://schemas.microsoft.com/office/drawing/2014/main" id="{421A7A80-D369-4C59-9DE4-457CD8565815}"/>
              </a:ext>
            </a:extLst>
          </p:cNvPr>
          <p:cNvSpPr>
            <a:spLocks noGrp="1" noChangeArrowheads="1"/>
          </p:cNvSpPr>
          <p:nvPr>
            <p:ph type="body" idx="1"/>
          </p:nvPr>
        </p:nvSpPr>
        <p:spPr>
          <a:xfrm>
            <a:off x="2209800" y="1371600"/>
            <a:ext cx="7772400" cy="4114800"/>
          </a:xfrm>
          <a:noFill/>
          <a:ln/>
        </p:spPr>
        <p:txBody>
          <a:bodyPr/>
          <a:lstStyle/>
          <a:p>
            <a:r>
              <a:rPr lang="en-US" altLang="en-US"/>
              <a:t>On command line</a:t>
            </a:r>
          </a:p>
          <a:p>
            <a:pPr lvl="1"/>
            <a:r>
              <a:rPr lang="en-US" altLang="en-US">
                <a:latin typeface="Courier New" panose="02070309020205020404" pitchFamily="49" charset="0"/>
              </a:rPr>
              <a:t>java classname</a:t>
            </a:r>
            <a:endParaRPr lang="en-US" altLang="en-US"/>
          </a:p>
        </p:txBody>
      </p:sp>
      <p:graphicFrame>
        <p:nvGraphicFramePr>
          <p:cNvPr id="8199" name="Object 7">
            <a:extLst>
              <a:ext uri="{FF2B5EF4-FFF2-40B4-BE49-F238E27FC236}">
                <a16:creationId xmlns:a16="http://schemas.microsoft.com/office/drawing/2014/main" id="{E624CDFF-B442-4246-8E84-4527E933BB52}"/>
              </a:ext>
            </a:extLst>
          </p:cNvPr>
          <p:cNvGraphicFramePr>
            <a:graphicFrameLocks noChangeAspect="1"/>
          </p:cNvGraphicFramePr>
          <p:nvPr/>
        </p:nvGraphicFramePr>
        <p:xfrm>
          <a:off x="2362200" y="2590800"/>
          <a:ext cx="7391400" cy="3695700"/>
        </p:xfrm>
        <a:graphic>
          <a:graphicData uri="http://schemas.openxmlformats.org/presentationml/2006/ole">
            <mc:AlternateContent xmlns:mc="http://schemas.openxmlformats.org/markup-compatibility/2006">
              <mc:Choice xmlns:v="urn:schemas-microsoft-com:vml" Requires="v">
                <p:oleObj spid="_x0000_s2057" name="Picture" r:id="rId3" imgW="3657600" imgH="1828800" progId="Word.Picture.8">
                  <p:embed/>
                </p:oleObj>
              </mc:Choice>
              <mc:Fallback>
                <p:oleObj name="Picture" r:id="rId3" imgW="3657600" imgH="1828800" progId="Word.Picture.8">
                  <p:embed/>
                  <p:pic>
                    <p:nvPicPr>
                      <p:cNvPr id="8199" name="Object 7">
                        <a:extLst>
                          <a:ext uri="{FF2B5EF4-FFF2-40B4-BE49-F238E27FC236}">
                            <a16:creationId xmlns:a16="http://schemas.microsoft.com/office/drawing/2014/main" id="{E624CDFF-B442-4246-8E84-4527E933BB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590800"/>
                        <a:ext cx="73914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7119725-C302-437A-AC1B-09990066E147}"/>
              </a:ext>
            </a:extLst>
          </p:cNvPr>
          <p:cNvSpPr>
            <a:spLocks noGrp="1"/>
          </p:cNvSpPr>
          <p:nvPr>
            <p:ph type="sldNum" sz="quarter" idx="12"/>
          </p:nvPr>
        </p:nvSpPr>
        <p:spPr/>
        <p:txBody>
          <a:bodyPr/>
          <a:lstStyle/>
          <a:p>
            <a:fld id="{7F66EA1D-D5C1-4632-81F9-8527199ED5CD}" type="slidenum">
              <a:rPr lang="en-US" altLang="en-US"/>
              <a:pPr/>
              <a:t>15</a:t>
            </a:fld>
            <a:endParaRPr lang="en-US" altLang="en-US"/>
          </a:p>
        </p:txBody>
      </p:sp>
      <p:sp>
        <p:nvSpPr>
          <p:cNvPr id="9218" name="Rectangle 2">
            <a:extLst>
              <a:ext uri="{FF2B5EF4-FFF2-40B4-BE49-F238E27FC236}">
                <a16:creationId xmlns:a16="http://schemas.microsoft.com/office/drawing/2014/main" id="{CE361878-0D33-4149-95C2-DF322BF1F587}"/>
              </a:ext>
            </a:extLst>
          </p:cNvPr>
          <p:cNvSpPr>
            <a:spLocks noGrp="1" noChangeArrowheads="1"/>
          </p:cNvSpPr>
          <p:nvPr>
            <p:ph type="title"/>
          </p:nvPr>
        </p:nvSpPr>
        <p:spPr>
          <a:xfrm>
            <a:off x="2209800" y="0"/>
            <a:ext cx="7772400" cy="1428750"/>
          </a:xfrm>
          <a:noFill/>
          <a:ln/>
        </p:spPr>
        <p:txBody>
          <a:bodyPr/>
          <a:lstStyle/>
          <a:p>
            <a:r>
              <a:rPr lang="en-US" altLang="en-US" dirty="0"/>
              <a:t>Example</a:t>
            </a:r>
          </a:p>
        </p:txBody>
      </p:sp>
      <p:sp>
        <p:nvSpPr>
          <p:cNvPr id="9219" name="Rectangle 3">
            <a:extLst>
              <a:ext uri="{FF2B5EF4-FFF2-40B4-BE49-F238E27FC236}">
                <a16:creationId xmlns:a16="http://schemas.microsoft.com/office/drawing/2014/main" id="{A517E66F-2D81-4DAC-A69D-CA2B7F4A7055}"/>
              </a:ext>
            </a:extLst>
          </p:cNvPr>
          <p:cNvSpPr>
            <a:spLocks noGrp="1" noChangeArrowheads="1"/>
          </p:cNvSpPr>
          <p:nvPr>
            <p:ph type="body" idx="1"/>
          </p:nvPr>
        </p:nvSpPr>
        <p:spPr>
          <a:xfrm>
            <a:off x="2438400" y="1371600"/>
            <a:ext cx="7772400" cy="4114800"/>
          </a:xfrm>
          <a:noFill/>
          <a:ln/>
        </p:spPr>
        <p:txBody>
          <a:bodyPr/>
          <a:lstStyle/>
          <a:p>
            <a:pPr>
              <a:buFont typeface="Monotype Sorts" pitchFamily="2" charset="2"/>
              <a:buNone/>
            </a:pPr>
            <a:r>
              <a:rPr lang="en-US" altLang="en-US">
                <a:latin typeface="Courier New" panose="02070309020205020404" pitchFamily="49" charset="0"/>
              </a:rPr>
              <a:t>javac Welcome.java</a:t>
            </a:r>
          </a:p>
          <a:p>
            <a:pPr>
              <a:buFont typeface="Monotype Sorts" pitchFamily="2" charset="2"/>
              <a:buNone/>
            </a:pPr>
            <a:endParaRPr lang="en-US" altLang="en-US">
              <a:latin typeface="Courier New" panose="02070309020205020404" pitchFamily="49" charset="0"/>
            </a:endParaRPr>
          </a:p>
          <a:p>
            <a:pPr>
              <a:buFont typeface="Monotype Sorts" pitchFamily="2" charset="2"/>
              <a:buNone/>
            </a:pPr>
            <a:r>
              <a:rPr lang="en-US" altLang="en-US">
                <a:latin typeface="Courier New" panose="02070309020205020404" pitchFamily="49" charset="0"/>
              </a:rPr>
              <a:t>java Welcome</a:t>
            </a:r>
          </a:p>
          <a:p>
            <a:pPr>
              <a:buFont typeface="Monotype Sorts" pitchFamily="2" charset="2"/>
              <a:buNone/>
            </a:pPr>
            <a:endParaRPr lang="en-US" altLang="en-US">
              <a:latin typeface="Courier New" panose="02070309020205020404" pitchFamily="49" charset="0"/>
            </a:endParaRPr>
          </a:p>
          <a:p>
            <a:pPr>
              <a:buFont typeface="Monotype Sorts" pitchFamily="2" charset="2"/>
              <a:buNone/>
            </a:pPr>
            <a:r>
              <a:rPr lang="en-US" altLang="en-US">
                <a:latin typeface="Courier New" panose="02070309020205020404" pitchFamily="49" charset="0"/>
              </a:rPr>
              <a:t>output:...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1B9475D-A728-4E8C-A884-955F718E9A78}"/>
              </a:ext>
            </a:extLst>
          </p:cNvPr>
          <p:cNvSpPr>
            <a:spLocks noGrp="1"/>
          </p:cNvSpPr>
          <p:nvPr>
            <p:ph type="sldNum" sz="quarter" idx="12"/>
          </p:nvPr>
        </p:nvSpPr>
        <p:spPr/>
        <p:txBody>
          <a:bodyPr/>
          <a:lstStyle/>
          <a:p>
            <a:fld id="{C2A26EC8-D757-488F-8BFD-D7736208E0C4}" type="slidenum">
              <a:rPr lang="en-US" altLang="en-US"/>
              <a:pPr/>
              <a:t>16</a:t>
            </a:fld>
            <a:endParaRPr lang="en-US" altLang="en-US"/>
          </a:p>
        </p:txBody>
      </p:sp>
      <p:sp>
        <p:nvSpPr>
          <p:cNvPr id="6146" name="Rectangle 2">
            <a:extLst>
              <a:ext uri="{FF2B5EF4-FFF2-40B4-BE49-F238E27FC236}">
                <a16:creationId xmlns:a16="http://schemas.microsoft.com/office/drawing/2014/main" id="{2B5E497B-F701-4F42-8E04-90F62EE46E32}"/>
              </a:ext>
            </a:extLst>
          </p:cNvPr>
          <p:cNvSpPr>
            <a:spLocks noGrp="1" noChangeArrowheads="1"/>
          </p:cNvSpPr>
          <p:nvPr>
            <p:ph type="title"/>
          </p:nvPr>
        </p:nvSpPr>
        <p:spPr>
          <a:xfrm>
            <a:off x="2209800" y="0"/>
            <a:ext cx="7772400" cy="1428750"/>
          </a:xfrm>
          <a:noFill/>
          <a:ln/>
        </p:spPr>
        <p:txBody>
          <a:bodyPr/>
          <a:lstStyle/>
          <a:p>
            <a:r>
              <a:rPr lang="en-US" altLang="en-US" dirty="0"/>
              <a:t>Anatomy of a Java Program</a:t>
            </a:r>
            <a:endParaRPr lang="en-US" altLang="en-US" dirty="0">
              <a:solidFill>
                <a:schemeClr val="tx1"/>
              </a:solidFill>
            </a:endParaRPr>
          </a:p>
        </p:txBody>
      </p:sp>
      <p:sp>
        <p:nvSpPr>
          <p:cNvPr id="6147" name="Rectangle 3">
            <a:extLst>
              <a:ext uri="{FF2B5EF4-FFF2-40B4-BE49-F238E27FC236}">
                <a16:creationId xmlns:a16="http://schemas.microsoft.com/office/drawing/2014/main" id="{63B2B59B-688B-4113-B983-9356D5DFBFFE}"/>
              </a:ext>
            </a:extLst>
          </p:cNvPr>
          <p:cNvSpPr>
            <a:spLocks noGrp="1" noChangeArrowheads="1"/>
          </p:cNvSpPr>
          <p:nvPr>
            <p:ph type="body" idx="1"/>
          </p:nvPr>
        </p:nvSpPr>
        <p:spPr>
          <a:xfrm>
            <a:off x="1981200" y="1295400"/>
            <a:ext cx="8382000" cy="5029200"/>
          </a:xfrm>
          <a:noFill/>
          <a:ln/>
        </p:spPr>
        <p:txBody>
          <a:bodyPr/>
          <a:lstStyle/>
          <a:p>
            <a:pPr>
              <a:lnSpc>
                <a:spcPct val="90000"/>
              </a:lnSpc>
            </a:pPr>
            <a:r>
              <a:rPr lang="en-US" altLang="en-US" dirty="0">
                <a:solidFill>
                  <a:schemeClr val="tx2"/>
                </a:solidFill>
              </a:rPr>
              <a:t>Comments</a:t>
            </a:r>
          </a:p>
          <a:p>
            <a:pPr>
              <a:lnSpc>
                <a:spcPct val="90000"/>
              </a:lnSpc>
            </a:pPr>
            <a:r>
              <a:rPr lang="en-US" altLang="en-US" dirty="0">
                <a:solidFill>
                  <a:schemeClr val="tx2"/>
                </a:solidFill>
              </a:rPr>
              <a:t>Package</a:t>
            </a:r>
          </a:p>
          <a:p>
            <a:pPr>
              <a:lnSpc>
                <a:spcPct val="90000"/>
              </a:lnSpc>
            </a:pPr>
            <a:r>
              <a:rPr lang="en-US" altLang="en-US" dirty="0">
                <a:solidFill>
                  <a:schemeClr val="tx2"/>
                </a:solidFill>
              </a:rPr>
              <a:t>Reserved words</a:t>
            </a:r>
          </a:p>
          <a:p>
            <a:pPr>
              <a:lnSpc>
                <a:spcPct val="90000"/>
              </a:lnSpc>
            </a:pPr>
            <a:r>
              <a:rPr lang="en-US" altLang="en-US" dirty="0">
                <a:solidFill>
                  <a:schemeClr val="tx2"/>
                </a:solidFill>
              </a:rPr>
              <a:t>Modifiers</a:t>
            </a:r>
          </a:p>
          <a:p>
            <a:pPr>
              <a:lnSpc>
                <a:spcPct val="90000"/>
              </a:lnSpc>
            </a:pPr>
            <a:r>
              <a:rPr lang="en-US" altLang="en-US" dirty="0">
                <a:solidFill>
                  <a:schemeClr val="tx2"/>
                </a:solidFill>
              </a:rPr>
              <a:t>Statements</a:t>
            </a:r>
          </a:p>
          <a:p>
            <a:pPr>
              <a:lnSpc>
                <a:spcPct val="90000"/>
              </a:lnSpc>
            </a:pPr>
            <a:r>
              <a:rPr lang="en-US" altLang="en-US" dirty="0">
                <a:solidFill>
                  <a:schemeClr val="tx2"/>
                </a:solidFill>
              </a:rPr>
              <a:t>Blocks</a:t>
            </a:r>
          </a:p>
          <a:p>
            <a:pPr>
              <a:lnSpc>
                <a:spcPct val="90000"/>
              </a:lnSpc>
            </a:pPr>
            <a:r>
              <a:rPr lang="en-US" altLang="en-US" dirty="0">
                <a:solidFill>
                  <a:schemeClr val="tx2"/>
                </a:solidFill>
              </a:rPr>
              <a:t>Classes</a:t>
            </a:r>
          </a:p>
          <a:p>
            <a:pPr>
              <a:lnSpc>
                <a:spcPct val="90000"/>
              </a:lnSpc>
            </a:pPr>
            <a:r>
              <a:rPr lang="en-US" altLang="en-US" dirty="0">
                <a:solidFill>
                  <a:schemeClr val="tx2"/>
                </a:solidFill>
              </a:rPr>
              <a:t>Methods</a:t>
            </a:r>
          </a:p>
          <a:p>
            <a:pPr>
              <a:lnSpc>
                <a:spcPct val="90000"/>
              </a:lnSpc>
            </a:pPr>
            <a:r>
              <a:rPr lang="en-US" altLang="en-US" dirty="0">
                <a:solidFill>
                  <a:schemeClr val="tx2"/>
                </a:solidFill>
              </a:rPr>
              <a:t>The main method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2098097-362E-44ED-B95A-4317A171F26B}"/>
              </a:ext>
            </a:extLst>
          </p:cNvPr>
          <p:cNvSpPr>
            <a:spLocks noGrp="1"/>
          </p:cNvSpPr>
          <p:nvPr>
            <p:ph type="sldNum" sz="quarter" idx="12"/>
          </p:nvPr>
        </p:nvSpPr>
        <p:spPr/>
        <p:txBody>
          <a:bodyPr/>
          <a:lstStyle/>
          <a:p>
            <a:fld id="{359E028F-A863-4F6F-A99A-BBC8A15B1BA8}" type="slidenum">
              <a:rPr lang="en-US" altLang="en-US"/>
              <a:pPr/>
              <a:t>17</a:t>
            </a:fld>
            <a:endParaRPr lang="en-US" altLang="en-US"/>
          </a:p>
        </p:txBody>
      </p:sp>
      <p:sp>
        <p:nvSpPr>
          <p:cNvPr id="112642" name="Rectangle 2">
            <a:extLst>
              <a:ext uri="{FF2B5EF4-FFF2-40B4-BE49-F238E27FC236}">
                <a16:creationId xmlns:a16="http://schemas.microsoft.com/office/drawing/2014/main" id="{AF890F23-58C6-41BC-9CB7-51E61AE9B20B}"/>
              </a:ext>
            </a:extLst>
          </p:cNvPr>
          <p:cNvSpPr>
            <a:spLocks noGrp="1" noChangeArrowheads="1"/>
          </p:cNvSpPr>
          <p:nvPr>
            <p:ph type="title"/>
          </p:nvPr>
        </p:nvSpPr>
        <p:spPr>
          <a:xfrm>
            <a:off x="2209800" y="0"/>
            <a:ext cx="7772400" cy="1428750"/>
          </a:xfrm>
          <a:noFill/>
          <a:ln/>
        </p:spPr>
        <p:txBody>
          <a:bodyPr/>
          <a:lstStyle/>
          <a:p>
            <a:r>
              <a:rPr lang="en-US" altLang="en-US"/>
              <a:t>Comments</a:t>
            </a:r>
            <a:endParaRPr lang="en-US" altLang="en-US">
              <a:solidFill>
                <a:schemeClr val="tx1"/>
              </a:solidFill>
            </a:endParaRPr>
          </a:p>
        </p:txBody>
      </p:sp>
      <p:sp>
        <p:nvSpPr>
          <p:cNvPr id="112643" name="Rectangle 3">
            <a:extLst>
              <a:ext uri="{FF2B5EF4-FFF2-40B4-BE49-F238E27FC236}">
                <a16:creationId xmlns:a16="http://schemas.microsoft.com/office/drawing/2014/main" id="{352367F5-FC8C-468A-A6A2-9E163FD8A6DC}"/>
              </a:ext>
            </a:extLst>
          </p:cNvPr>
          <p:cNvSpPr>
            <a:spLocks noGrp="1" noChangeArrowheads="1"/>
          </p:cNvSpPr>
          <p:nvPr>
            <p:ph type="body" idx="1"/>
          </p:nvPr>
        </p:nvSpPr>
        <p:spPr>
          <a:xfrm>
            <a:off x="1676400" y="1524000"/>
            <a:ext cx="8991600" cy="4876800"/>
          </a:xfrm>
          <a:noFill/>
          <a:ln/>
        </p:spPr>
        <p:txBody>
          <a:bodyPr>
            <a:normAutofit fontScale="92500" lnSpcReduction="10000"/>
          </a:bodyPr>
          <a:lstStyle/>
          <a:p>
            <a:pPr marL="0" indent="0">
              <a:buNone/>
            </a:pPr>
            <a:r>
              <a:rPr lang="en-US" altLang="en-US" sz="4000" dirty="0">
                <a:solidFill>
                  <a:schemeClr val="tx2"/>
                </a:solidFill>
                <a:latin typeface="Courier" charset="0"/>
                <a:cs typeface="Times New Roman" panose="02020603050405020304" pitchFamily="18" charset="0"/>
              </a:rPr>
              <a:t>In Java, comments are preceded by two slashes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in a line, or enclosed between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and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in one or multiple lines. When the compiler sees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it ignores all text after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in the same line. When it sees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it scans for the next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and ignores any text between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and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Palatino" charset="0"/>
                <a:cs typeface="Times New Roman" panose="02020603050405020304"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505839D-92BE-4CA2-93FF-D22FB262440A}"/>
              </a:ext>
            </a:extLst>
          </p:cNvPr>
          <p:cNvSpPr>
            <a:spLocks noGrp="1"/>
          </p:cNvSpPr>
          <p:nvPr>
            <p:ph type="sldNum" sz="quarter" idx="12"/>
          </p:nvPr>
        </p:nvSpPr>
        <p:spPr/>
        <p:txBody>
          <a:bodyPr/>
          <a:lstStyle/>
          <a:p>
            <a:fld id="{9D5483FB-E775-48EB-A8C5-ABF6539F62C9}" type="slidenum">
              <a:rPr lang="en-US" altLang="en-US"/>
              <a:pPr/>
              <a:t>18</a:t>
            </a:fld>
            <a:endParaRPr lang="en-US" altLang="en-US"/>
          </a:p>
        </p:txBody>
      </p:sp>
      <p:sp>
        <p:nvSpPr>
          <p:cNvPr id="122882" name="Rectangle 2">
            <a:extLst>
              <a:ext uri="{FF2B5EF4-FFF2-40B4-BE49-F238E27FC236}">
                <a16:creationId xmlns:a16="http://schemas.microsoft.com/office/drawing/2014/main" id="{A8D84CF6-A95F-48EE-A083-1761F89EBE57}"/>
              </a:ext>
            </a:extLst>
          </p:cNvPr>
          <p:cNvSpPr>
            <a:spLocks noGrp="1" noChangeArrowheads="1"/>
          </p:cNvSpPr>
          <p:nvPr>
            <p:ph type="title"/>
          </p:nvPr>
        </p:nvSpPr>
        <p:spPr>
          <a:xfrm>
            <a:off x="2209800" y="0"/>
            <a:ext cx="7772400" cy="1428750"/>
          </a:xfrm>
          <a:noFill/>
          <a:ln/>
        </p:spPr>
        <p:txBody>
          <a:bodyPr/>
          <a:lstStyle/>
          <a:p>
            <a:r>
              <a:rPr lang="en-US" altLang="en-US" dirty="0"/>
              <a:t>Package</a:t>
            </a:r>
            <a:endParaRPr lang="en-US" altLang="en-US" dirty="0">
              <a:solidFill>
                <a:schemeClr val="tx1"/>
              </a:solidFill>
            </a:endParaRPr>
          </a:p>
        </p:txBody>
      </p:sp>
      <p:sp>
        <p:nvSpPr>
          <p:cNvPr id="122883" name="Rectangle 3">
            <a:extLst>
              <a:ext uri="{FF2B5EF4-FFF2-40B4-BE49-F238E27FC236}">
                <a16:creationId xmlns:a16="http://schemas.microsoft.com/office/drawing/2014/main" id="{0ECBECBD-141E-4E79-B6EF-8723901FD496}"/>
              </a:ext>
            </a:extLst>
          </p:cNvPr>
          <p:cNvSpPr>
            <a:spLocks noGrp="1" noChangeArrowheads="1"/>
          </p:cNvSpPr>
          <p:nvPr>
            <p:ph type="body" idx="1"/>
          </p:nvPr>
        </p:nvSpPr>
        <p:spPr>
          <a:xfrm>
            <a:off x="1676400" y="1524000"/>
            <a:ext cx="8991600" cy="4876800"/>
          </a:xfrm>
          <a:noFill/>
          <a:ln/>
        </p:spPr>
        <p:txBody>
          <a:bodyPr>
            <a:normAutofit lnSpcReduction="10000"/>
          </a:bodyPr>
          <a:lstStyle/>
          <a:p>
            <a:pPr marL="0" indent="0">
              <a:buNone/>
            </a:pPr>
            <a:r>
              <a:rPr lang="en-US" altLang="en-US" sz="4000" dirty="0">
                <a:solidFill>
                  <a:schemeClr val="tx2"/>
                </a:solidFill>
                <a:latin typeface="Courier"/>
                <a:cs typeface="Times New Roman" panose="02020603050405020304" pitchFamily="18" charset="0"/>
              </a:rPr>
              <a:t>The second line in the program (</a:t>
            </a:r>
            <a:r>
              <a:rPr lang="en-US" altLang="en-US" sz="4000" u="sng" dirty="0">
                <a:solidFill>
                  <a:schemeClr val="tx2"/>
                </a:solidFill>
                <a:latin typeface="Courier"/>
                <a:cs typeface="Times New Roman" panose="02020603050405020304" pitchFamily="18" charset="0"/>
              </a:rPr>
              <a:t>package chapter1;</a:t>
            </a:r>
            <a:r>
              <a:rPr lang="en-US" altLang="en-US" sz="4000" dirty="0">
                <a:solidFill>
                  <a:schemeClr val="tx2"/>
                </a:solidFill>
                <a:latin typeface="Courier"/>
                <a:cs typeface="Times New Roman" panose="02020603050405020304" pitchFamily="18" charset="0"/>
              </a:rPr>
              <a:t>) specifies a package name, </a:t>
            </a:r>
            <a:r>
              <a:rPr lang="en-US" altLang="en-US" sz="4000" u="sng" dirty="0">
                <a:solidFill>
                  <a:schemeClr val="tx2"/>
                </a:solidFill>
                <a:latin typeface="Courier"/>
                <a:cs typeface="Times New Roman" panose="02020603050405020304" pitchFamily="18" charset="0"/>
              </a:rPr>
              <a:t>chapter1</a:t>
            </a:r>
            <a:r>
              <a:rPr lang="en-US" altLang="en-US" sz="4000" dirty="0">
                <a:solidFill>
                  <a:schemeClr val="tx2"/>
                </a:solidFill>
                <a:latin typeface="Courier"/>
                <a:cs typeface="Times New Roman" panose="02020603050405020304" pitchFamily="18" charset="0"/>
              </a:rPr>
              <a:t>, for the class </a:t>
            </a:r>
            <a:r>
              <a:rPr lang="en-US" altLang="en-US" sz="4000" u="sng" dirty="0">
                <a:solidFill>
                  <a:schemeClr val="tx2"/>
                </a:solidFill>
                <a:latin typeface="Courier"/>
                <a:cs typeface="Times New Roman" panose="02020603050405020304" pitchFamily="18" charset="0"/>
              </a:rPr>
              <a:t>Welcome</a:t>
            </a:r>
            <a:r>
              <a:rPr lang="en-US" altLang="en-US" sz="4000" dirty="0">
                <a:solidFill>
                  <a:schemeClr val="tx2"/>
                </a:solidFill>
                <a:latin typeface="Courier"/>
                <a:cs typeface="Times New Roman" panose="02020603050405020304" pitchFamily="18" charset="0"/>
              </a:rPr>
              <a:t>. Forte compiles the source code in Welcome.java, generates </a:t>
            </a:r>
            <a:r>
              <a:rPr lang="en-US" altLang="en-US" sz="4000" dirty="0" err="1">
                <a:solidFill>
                  <a:schemeClr val="tx2"/>
                </a:solidFill>
                <a:latin typeface="Courier"/>
                <a:cs typeface="Times New Roman" panose="02020603050405020304" pitchFamily="18" charset="0"/>
              </a:rPr>
              <a:t>Welcome.class</a:t>
            </a:r>
            <a:r>
              <a:rPr lang="en-US" altLang="en-US" sz="4000" dirty="0">
                <a:solidFill>
                  <a:schemeClr val="tx2"/>
                </a:solidFill>
                <a:latin typeface="Courier"/>
                <a:cs typeface="Times New Roman" panose="02020603050405020304" pitchFamily="18" charset="0"/>
              </a:rPr>
              <a:t>, and stores </a:t>
            </a:r>
            <a:r>
              <a:rPr lang="en-US" altLang="en-US" sz="4000" dirty="0" err="1">
                <a:solidFill>
                  <a:schemeClr val="tx2"/>
                </a:solidFill>
                <a:latin typeface="Courier"/>
                <a:cs typeface="Times New Roman" panose="02020603050405020304" pitchFamily="18" charset="0"/>
              </a:rPr>
              <a:t>Welcome.class</a:t>
            </a:r>
            <a:r>
              <a:rPr lang="en-US" altLang="en-US" sz="4000" dirty="0">
                <a:solidFill>
                  <a:schemeClr val="tx2"/>
                </a:solidFill>
                <a:latin typeface="Courier"/>
                <a:cs typeface="Times New Roman" panose="02020603050405020304" pitchFamily="18" charset="0"/>
              </a:rPr>
              <a:t> in the chapter1 folder.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E0909B6-C514-4AA8-BD20-A751546BB12D}"/>
              </a:ext>
            </a:extLst>
          </p:cNvPr>
          <p:cNvSpPr>
            <a:spLocks noGrp="1"/>
          </p:cNvSpPr>
          <p:nvPr>
            <p:ph type="sldNum" sz="quarter" idx="12"/>
          </p:nvPr>
        </p:nvSpPr>
        <p:spPr/>
        <p:txBody>
          <a:bodyPr/>
          <a:lstStyle/>
          <a:p>
            <a:fld id="{96893D67-4B79-4819-97CE-0BE5567CF5F9}" type="slidenum">
              <a:rPr lang="en-US" altLang="en-US"/>
              <a:pPr/>
              <a:t>19</a:t>
            </a:fld>
            <a:endParaRPr lang="en-US" altLang="en-US"/>
          </a:p>
        </p:txBody>
      </p:sp>
      <p:sp>
        <p:nvSpPr>
          <p:cNvPr id="114690" name="Rectangle 2">
            <a:extLst>
              <a:ext uri="{FF2B5EF4-FFF2-40B4-BE49-F238E27FC236}">
                <a16:creationId xmlns:a16="http://schemas.microsoft.com/office/drawing/2014/main" id="{10EE19DB-A7F5-46AB-A7F5-852735B41FFC}"/>
              </a:ext>
            </a:extLst>
          </p:cNvPr>
          <p:cNvSpPr>
            <a:spLocks noGrp="1" noChangeArrowheads="1"/>
          </p:cNvSpPr>
          <p:nvPr>
            <p:ph type="title"/>
          </p:nvPr>
        </p:nvSpPr>
        <p:spPr>
          <a:xfrm>
            <a:off x="2209800" y="0"/>
            <a:ext cx="7772400" cy="1428750"/>
          </a:xfrm>
          <a:noFill/>
          <a:ln/>
        </p:spPr>
        <p:txBody>
          <a:bodyPr/>
          <a:lstStyle/>
          <a:p>
            <a:r>
              <a:rPr lang="en-US" altLang="en-US"/>
              <a:t>Reserved Words</a:t>
            </a:r>
            <a:endParaRPr lang="en-US" altLang="en-US">
              <a:solidFill>
                <a:schemeClr val="tx1"/>
              </a:solidFill>
            </a:endParaRPr>
          </a:p>
        </p:txBody>
      </p:sp>
      <p:sp>
        <p:nvSpPr>
          <p:cNvPr id="114691" name="Rectangle 3">
            <a:extLst>
              <a:ext uri="{FF2B5EF4-FFF2-40B4-BE49-F238E27FC236}">
                <a16:creationId xmlns:a16="http://schemas.microsoft.com/office/drawing/2014/main" id="{2559796B-639D-41DA-9C9A-4D2F3248C08B}"/>
              </a:ext>
            </a:extLst>
          </p:cNvPr>
          <p:cNvSpPr>
            <a:spLocks noGrp="1" noChangeArrowheads="1"/>
          </p:cNvSpPr>
          <p:nvPr>
            <p:ph type="body" idx="1"/>
          </p:nvPr>
        </p:nvSpPr>
        <p:spPr>
          <a:xfrm>
            <a:off x="1676400" y="1524000"/>
            <a:ext cx="8991600" cy="4876800"/>
          </a:xfrm>
          <a:noFill/>
          <a:ln/>
        </p:spPr>
        <p:txBody>
          <a:bodyPr>
            <a:normAutofit fontScale="92500" lnSpcReduction="10000"/>
          </a:bodyPr>
          <a:lstStyle/>
          <a:p>
            <a:pPr marL="0" indent="0">
              <a:buNone/>
            </a:pPr>
            <a:r>
              <a:rPr lang="en-US" altLang="en-US" sz="3600" i="1" dirty="0">
                <a:solidFill>
                  <a:schemeClr val="tx2"/>
                </a:solidFill>
                <a:latin typeface="Courier" charset="0"/>
                <a:cs typeface="Times New Roman" panose="02020603050405020304" pitchFamily="18" charset="0"/>
              </a:rPr>
              <a:t>Reserved words</a:t>
            </a:r>
            <a:r>
              <a:rPr lang="en-US" altLang="en-US" sz="3600" dirty="0">
                <a:solidFill>
                  <a:schemeClr val="tx2"/>
                </a:solidFill>
                <a:latin typeface="Courier" charset="0"/>
                <a:cs typeface="Times New Roman" panose="02020603050405020304" pitchFamily="18" charset="0"/>
              </a:rPr>
              <a:t> or </a:t>
            </a:r>
            <a:r>
              <a:rPr lang="en-US" altLang="en-US" sz="3600" i="1" dirty="0">
                <a:solidFill>
                  <a:schemeClr val="tx2"/>
                </a:solidFill>
                <a:latin typeface="Courier" charset="0"/>
                <a:cs typeface="Times New Roman" panose="02020603050405020304" pitchFamily="18" charset="0"/>
              </a:rPr>
              <a:t>keywords</a:t>
            </a:r>
            <a:r>
              <a:rPr lang="en-US" altLang="en-US" sz="3600" dirty="0">
                <a:solidFill>
                  <a:schemeClr val="tx2"/>
                </a:solidFill>
                <a:latin typeface="Courier" charset="0"/>
                <a:cs typeface="Times New Roman" panose="02020603050405020304" pitchFamily="18" charset="0"/>
              </a:rPr>
              <a:t> are words that have a specific meaning to the compiler and cannot be used for other purposes in the program. For example, when the compiler sees the word </a:t>
            </a:r>
            <a:r>
              <a:rPr lang="en-US" altLang="en-US" sz="3600" u="sng" dirty="0">
                <a:solidFill>
                  <a:schemeClr val="tx2"/>
                </a:solidFill>
                <a:latin typeface="Courier" charset="0"/>
                <a:cs typeface="Times New Roman" panose="02020603050405020304" pitchFamily="18" charset="0"/>
              </a:rPr>
              <a:t>class</a:t>
            </a:r>
            <a:r>
              <a:rPr lang="en-US" altLang="en-US" sz="3600" dirty="0">
                <a:solidFill>
                  <a:schemeClr val="tx2"/>
                </a:solidFill>
                <a:latin typeface="Courier" charset="0"/>
                <a:cs typeface="Times New Roman" panose="02020603050405020304" pitchFamily="18" charset="0"/>
              </a:rPr>
              <a:t>, it understands that the word after </a:t>
            </a:r>
            <a:r>
              <a:rPr lang="en-US" altLang="en-US" sz="3600" u="sng" dirty="0">
                <a:solidFill>
                  <a:schemeClr val="tx2"/>
                </a:solidFill>
                <a:latin typeface="Courier" charset="0"/>
                <a:cs typeface="Times New Roman" panose="02020603050405020304" pitchFamily="18" charset="0"/>
              </a:rPr>
              <a:t>class</a:t>
            </a:r>
            <a:r>
              <a:rPr lang="en-US" altLang="en-US" sz="3600" dirty="0">
                <a:solidFill>
                  <a:schemeClr val="tx2"/>
                </a:solidFill>
                <a:latin typeface="Courier" charset="0"/>
                <a:cs typeface="Times New Roman" panose="02020603050405020304" pitchFamily="18" charset="0"/>
              </a:rPr>
              <a:t> is the name for the class. Other reserved words in Example 1.1 are </a:t>
            </a:r>
            <a:r>
              <a:rPr lang="en-US" altLang="en-US" sz="3600" u="sng" dirty="0">
                <a:solidFill>
                  <a:schemeClr val="tx2"/>
                </a:solidFill>
                <a:latin typeface="Courier" charset="0"/>
                <a:cs typeface="Times New Roman" panose="02020603050405020304" pitchFamily="18" charset="0"/>
              </a:rPr>
              <a:t>public</a:t>
            </a:r>
            <a:r>
              <a:rPr lang="en-US" altLang="en-US" sz="3600" dirty="0">
                <a:solidFill>
                  <a:schemeClr val="tx2"/>
                </a:solidFill>
                <a:latin typeface="Courier" charset="0"/>
                <a:cs typeface="Times New Roman" panose="02020603050405020304" pitchFamily="18" charset="0"/>
              </a:rPr>
              <a:t>, </a:t>
            </a:r>
            <a:r>
              <a:rPr lang="en-US" altLang="en-US" sz="3600" u="sng" dirty="0">
                <a:solidFill>
                  <a:schemeClr val="tx2"/>
                </a:solidFill>
                <a:latin typeface="Courier" charset="0"/>
                <a:cs typeface="Times New Roman" panose="02020603050405020304" pitchFamily="18" charset="0"/>
              </a:rPr>
              <a:t>static</a:t>
            </a:r>
            <a:r>
              <a:rPr lang="en-US" altLang="en-US" sz="3600" dirty="0">
                <a:solidFill>
                  <a:schemeClr val="tx2"/>
                </a:solidFill>
                <a:latin typeface="Courier" charset="0"/>
                <a:cs typeface="Times New Roman" panose="02020603050405020304" pitchFamily="18" charset="0"/>
              </a:rPr>
              <a:t>, and </a:t>
            </a:r>
            <a:r>
              <a:rPr lang="en-US" altLang="en-US" sz="3600" u="sng" dirty="0">
                <a:solidFill>
                  <a:schemeClr val="tx2"/>
                </a:solidFill>
                <a:latin typeface="Courier" charset="0"/>
                <a:cs typeface="Times New Roman" panose="02020603050405020304" pitchFamily="18" charset="0"/>
              </a:rPr>
              <a:t>void</a:t>
            </a:r>
            <a:r>
              <a:rPr lang="en-US" altLang="en-US" sz="3600" dirty="0">
                <a:solidFill>
                  <a:schemeClr val="tx2"/>
                </a:solidFill>
                <a:latin typeface="Courier" charset="0"/>
                <a:cs typeface="Times New Roman" panose="02020603050405020304" pitchFamily="18" charset="0"/>
              </a:rPr>
              <a:t>. Their use will be introduced later in the book.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39C7911-4AD6-4DF9-B8C2-BDFE31E72268}"/>
              </a:ext>
            </a:extLst>
          </p:cNvPr>
          <p:cNvSpPr>
            <a:spLocks noGrp="1"/>
          </p:cNvSpPr>
          <p:nvPr>
            <p:ph type="sldNum" sz="quarter" idx="12"/>
          </p:nvPr>
        </p:nvSpPr>
        <p:spPr/>
        <p:txBody>
          <a:bodyPr/>
          <a:lstStyle/>
          <a:p>
            <a:fld id="{B6FD7FED-970D-484C-B7E7-0E8F0D622431}" type="slidenum">
              <a:rPr lang="en-US" altLang="en-US"/>
              <a:pPr/>
              <a:t>2</a:t>
            </a:fld>
            <a:endParaRPr lang="en-US" altLang="en-US"/>
          </a:p>
        </p:txBody>
      </p:sp>
      <p:sp>
        <p:nvSpPr>
          <p:cNvPr id="88066" name="Rectangle 2">
            <a:extLst>
              <a:ext uri="{FF2B5EF4-FFF2-40B4-BE49-F238E27FC236}">
                <a16:creationId xmlns:a16="http://schemas.microsoft.com/office/drawing/2014/main" id="{AFBC80C0-8206-4063-8800-CB136C8BA608}"/>
              </a:ext>
            </a:extLst>
          </p:cNvPr>
          <p:cNvSpPr>
            <a:spLocks noGrp="1" noChangeArrowheads="1"/>
          </p:cNvSpPr>
          <p:nvPr>
            <p:ph type="title"/>
          </p:nvPr>
        </p:nvSpPr>
        <p:spPr>
          <a:xfrm>
            <a:off x="2209800" y="0"/>
            <a:ext cx="4733925" cy="1428750"/>
          </a:xfrm>
        </p:spPr>
        <p:txBody>
          <a:bodyPr/>
          <a:lstStyle/>
          <a:p>
            <a:pPr algn="ctr"/>
            <a:r>
              <a:rPr lang="en-US" altLang="en-US" dirty="0"/>
              <a:t>Introduction to Java</a:t>
            </a:r>
          </a:p>
        </p:txBody>
      </p:sp>
      <p:sp>
        <p:nvSpPr>
          <p:cNvPr id="88067" name="Rectangle 3">
            <a:extLst>
              <a:ext uri="{FF2B5EF4-FFF2-40B4-BE49-F238E27FC236}">
                <a16:creationId xmlns:a16="http://schemas.microsoft.com/office/drawing/2014/main" id="{09BCF660-CEF1-4292-BC51-BD2EA1D8D20D}"/>
              </a:ext>
            </a:extLst>
          </p:cNvPr>
          <p:cNvSpPr>
            <a:spLocks noGrp="1" noChangeArrowheads="1"/>
          </p:cNvSpPr>
          <p:nvPr>
            <p:ph type="body" idx="1"/>
          </p:nvPr>
        </p:nvSpPr>
        <p:spPr>
          <a:xfrm>
            <a:off x="2133600" y="1828800"/>
            <a:ext cx="7772400" cy="4114800"/>
          </a:xfrm>
        </p:spPr>
        <p:txBody>
          <a:bodyPr/>
          <a:lstStyle/>
          <a:p>
            <a:r>
              <a:rPr lang="en-US" altLang="en-US" dirty="0"/>
              <a:t>What Is Java?</a:t>
            </a:r>
          </a:p>
          <a:p>
            <a:r>
              <a:rPr lang="en-US" altLang="en-US" dirty="0"/>
              <a:t>Getting Started With Java Programming</a:t>
            </a:r>
          </a:p>
          <a:p>
            <a:pPr lvl="1"/>
            <a:r>
              <a:rPr lang="en-US" altLang="en-US" dirty="0"/>
              <a:t>Create, </a:t>
            </a:r>
          </a:p>
          <a:p>
            <a:pPr lvl="1"/>
            <a:r>
              <a:rPr lang="en-US" altLang="en-US" dirty="0"/>
              <a:t>Compile and </a:t>
            </a:r>
          </a:p>
          <a:p>
            <a:pPr lvl="1"/>
            <a:r>
              <a:rPr lang="en-US" altLang="en-US" dirty="0"/>
              <a:t>Running a Java Application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B513182-36B9-4BDA-84FF-FC484D187039}"/>
              </a:ext>
            </a:extLst>
          </p:cNvPr>
          <p:cNvSpPr>
            <a:spLocks noGrp="1"/>
          </p:cNvSpPr>
          <p:nvPr>
            <p:ph type="sldNum" sz="quarter" idx="12"/>
          </p:nvPr>
        </p:nvSpPr>
        <p:spPr/>
        <p:txBody>
          <a:bodyPr/>
          <a:lstStyle/>
          <a:p>
            <a:fld id="{807CA19F-EB7D-4E98-8F01-B854CC7DBC8C}" type="slidenum">
              <a:rPr lang="en-US" altLang="en-US"/>
              <a:pPr/>
              <a:t>20</a:t>
            </a:fld>
            <a:endParaRPr lang="en-US" altLang="en-US"/>
          </a:p>
        </p:txBody>
      </p:sp>
      <p:sp>
        <p:nvSpPr>
          <p:cNvPr id="116738" name="Rectangle 2">
            <a:extLst>
              <a:ext uri="{FF2B5EF4-FFF2-40B4-BE49-F238E27FC236}">
                <a16:creationId xmlns:a16="http://schemas.microsoft.com/office/drawing/2014/main" id="{4F5743B1-5F63-486D-BADB-A4E297AB76D8}"/>
              </a:ext>
            </a:extLst>
          </p:cNvPr>
          <p:cNvSpPr>
            <a:spLocks noGrp="1" noChangeArrowheads="1"/>
          </p:cNvSpPr>
          <p:nvPr>
            <p:ph type="title"/>
          </p:nvPr>
        </p:nvSpPr>
        <p:spPr>
          <a:xfrm>
            <a:off x="2209800" y="0"/>
            <a:ext cx="7772400" cy="1428750"/>
          </a:xfrm>
          <a:noFill/>
          <a:ln/>
        </p:spPr>
        <p:txBody>
          <a:bodyPr/>
          <a:lstStyle/>
          <a:p>
            <a:r>
              <a:rPr lang="en-US" altLang="en-US"/>
              <a:t>Modifiers</a:t>
            </a:r>
            <a:endParaRPr lang="en-US" altLang="en-US">
              <a:solidFill>
                <a:schemeClr val="tx1"/>
              </a:solidFill>
            </a:endParaRPr>
          </a:p>
        </p:txBody>
      </p:sp>
      <p:sp>
        <p:nvSpPr>
          <p:cNvPr id="116739" name="Rectangle 3">
            <a:extLst>
              <a:ext uri="{FF2B5EF4-FFF2-40B4-BE49-F238E27FC236}">
                <a16:creationId xmlns:a16="http://schemas.microsoft.com/office/drawing/2014/main" id="{E5FD74E2-EBA2-4176-AD55-1406133403A4}"/>
              </a:ext>
            </a:extLst>
          </p:cNvPr>
          <p:cNvSpPr>
            <a:spLocks noGrp="1" noChangeArrowheads="1"/>
          </p:cNvSpPr>
          <p:nvPr>
            <p:ph type="body" idx="1"/>
          </p:nvPr>
        </p:nvSpPr>
        <p:spPr>
          <a:xfrm>
            <a:off x="1676400" y="1371600"/>
            <a:ext cx="8991600" cy="5029200"/>
          </a:xfrm>
          <a:noFill/>
          <a:ln/>
        </p:spPr>
        <p:txBody>
          <a:bodyPr>
            <a:normAutofit fontScale="85000" lnSpcReduction="10000"/>
          </a:bodyPr>
          <a:lstStyle/>
          <a:p>
            <a:pPr marL="0" indent="0">
              <a:buNone/>
            </a:pPr>
            <a:r>
              <a:rPr lang="en-US" altLang="en-US" sz="3600" dirty="0">
                <a:solidFill>
                  <a:schemeClr val="tx2"/>
                </a:solidFill>
                <a:latin typeface="Courier"/>
                <a:cs typeface="Times New Roman" panose="02020603050405020304" pitchFamily="18" charset="0"/>
              </a:rPr>
              <a:t>Java uses certain reserved words called </a:t>
            </a:r>
            <a:r>
              <a:rPr lang="en-US" altLang="en-US" sz="3600" i="1" dirty="0">
                <a:solidFill>
                  <a:schemeClr val="tx2"/>
                </a:solidFill>
                <a:latin typeface="Courier"/>
                <a:cs typeface="Times New Roman" panose="02020603050405020304" pitchFamily="18" charset="0"/>
              </a:rPr>
              <a:t>modifiers</a:t>
            </a:r>
            <a:r>
              <a:rPr lang="en-US" altLang="en-US" sz="3600" dirty="0">
                <a:solidFill>
                  <a:schemeClr val="tx2"/>
                </a:solidFill>
                <a:latin typeface="Courier"/>
                <a:cs typeface="Times New Roman" panose="02020603050405020304" pitchFamily="18" charset="0"/>
              </a:rPr>
              <a:t> that specify the properties of the data, methods, and classes and how they can be used. Examples of modifiers are </a:t>
            </a:r>
            <a:r>
              <a:rPr lang="en-US" altLang="en-US" sz="3600" u="sng" dirty="0">
                <a:solidFill>
                  <a:schemeClr val="tx2"/>
                </a:solidFill>
                <a:latin typeface="Courier"/>
                <a:cs typeface="Times New Roman" panose="02020603050405020304" pitchFamily="18" charset="0"/>
              </a:rPr>
              <a:t>public</a:t>
            </a:r>
            <a:r>
              <a:rPr lang="en-US" altLang="en-US" sz="3600" dirty="0">
                <a:solidFill>
                  <a:schemeClr val="tx2"/>
                </a:solidFill>
                <a:latin typeface="Courier"/>
                <a:cs typeface="Times New Roman" panose="02020603050405020304" pitchFamily="18" charset="0"/>
              </a:rPr>
              <a:t> and </a:t>
            </a:r>
            <a:r>
              <a:rPr lang="en-US" altLang="en-US" sz="3600" u="sng" dirty="0">
                <a:solidFill>
                  <a:schemeClr val="tx2"/>
                </a:solidFill>
                <a:latin typeface="Courier"/>
                <a:cs typeface="Times New Roman" panose="02020603050405020304" pitchFamily="18" charset="0"/>
              </a:rPr>
              <a:t>static</a:t>
            </a:r>
            <a:r>
              <a:rPr lang="en-US" altLang="en-US" sz="3600" dirty="0">
                <a:solidFill>
                  <a:schemeClr val="tx2"/>
                </a:solidFill>
                <a:latin typeface="Courier"/>
                <a:cs typeface="Times New Roman" panose="02020603050405020304" pitchFamily="18" charset="0"/>
              </a:rPr>
              <a:t>. Other modifiers are </a:t>
            </a:r>
            <a:r>
              <a:rPr lang="en-US" altLang="en-US" sz="3600" u="sng" dirty="0">
                <a:solidFill>
                  <a:schemeClr val="tx2"/>
                </a:solidFill>
                <a:latin typeface="Courier"/>
                <a:cs typeface="Times New Roman" panose="02020603050405020304" pitchFamily="18" charset="0"/>
              </a:rPr>
              <a:t>private</a:t>
            </a:r>
            <a:r>
              <a:rPr lang="en-US" altLang="en-US" sz="3600" dirty="0">
                <a:solidFill>
                  <a:schemeClr val="tx2"/>
                </a:solidFill>
                <a:latin typeface="Courier"/>
                <a:cs typeface="Times New Roman" panose="02020603050405020304" pitchFamily="18" charset="0"/>
              </a:rPr>
              <a:t>, </a:t>
            </a:r>
            <a:r>
              <a:rPr lang="en-US" altLang="en-US" sz="3600" u="sng" dirty="0">
                <a:solidFill>
                  <a:schemeClr val="tx2"/>
                </a:solidFill>
                <a:latin typeface="Courier"/>
                <a:cs typeface="Times New Roman" panose="02020603050405020304" pitchFamily="18" charset="0"/>
              </a:rPr>
              <a:t>final</a:t>
            </a:r>
            <a:r>
              <a:rPr lang="en-US" altLang="en-US" sz="3600" dirty="0">
                <a:solidFill>
                  <a:schemeClr val="tx2"/>
                </a:solidFill>
                <a:latin typeface="Courier"/>
                <a:cs typeface="Times New Roman" panose="02020603050405020304" pitchFamily="18" charset="0"/>
              </a:rPr>
              <a:t>, </a:t>
            </a:r>
            <a:r>
              <a:rPr lang="en-US" altLang="en-US" sz="3600" u="sng" dirty="0">
                <a:solidFill>
                  <a:schemeClr val="tx2"/>
                </a:solidFill>
                <a:latin typeface="Courier"/>
                <a:cs typeface="Times New Roman" panose="02020603050405020304" pitchFamily="18" charset="0"/>
              </a:rPr>
              <a:t>abstract</a:t>
            </a:r>
            <a:r>
              <a:rPr lang="en-US" altLang="en-US" sz="3600" dirty="0">
                <a:solidFill>
                  <a:schemeClr val="tx2"/>
                </a:solidFill>
                <a:latin typeface="Courier"/>
                <a:cs typeface="Times New Roman" panose="02020603050405020304" pitchFamily="18" charset="0"/>
              </a:rPr>
              <a:t>, and </a:t>
            </a:r>
            <a:r>
              <a:rPr lang="en-US" altLang="en-US" sz="3600" u="sng" dirty="0">
                <a:solidFill>
                  <a:schemeClr val="tx2"/>
                </a:solidFill>
                <a:latin typeface="Courier"/>
                <a:cs typeface="Times New Roman" panose="02020603050405020304" pitchFamily="18" charset="0"/>
              </a:rPr>
              <a:t>protected</a:t>
            </a:r>
            <a:r>
              <a:rPr lang="en-US" altLang="en-US" sz="3600" dirty="0">
                <a:solidFill>
                  <a:schemeClr val="tx2"/>
                </a:solidFill>
                <a:latin typeface="Courier"/>
                <a:cs typeface="Times New Roman" panose="02020603050405020304" pitchFamily="18" charset="0"/>
              </a:rPr>
              <a:t>. A </a:t>
            </a:r>
            <a:r>
              <a:rPr lang="en-US" altLang="en-US" sz="3600" u="sng" dirty="0">
                <a:solidFill>
                  <a:schemeClr val="tx2"/>
                </a:solidFill>
                <a:latin typeface="Courier"/>
                <a:cs typeface="Times New Roman" panose="02020603050405020304" pitchFamily="18" charset="0"/>
              </a:rPr>
              <a:t>public</a:t>
            </a:r>
            <a:r>
              <a:rPr lang="en-US" altLang="en-US" sz="3600" dirty="0">
                <a:solidFill>
                  <a:schemeClr val="tx2"/>
                </a:solidFill>
                <a:latin typeface="Courier"/>
                <a:cs typeface="Times New Roman" panose="02020603050405020304" pitchFamily="18" charset="0"/>
              </a:rPr>
              <a:t> datum, method, or class can be accessed by other programs. A </a:t>
            </a:r>
            <a:r>
              <a:rPr lang="en-US" altLang="en-US" sz="3600" u="sng" dirty="0">
                <a:solidFill>
                  <a:schemeClr val="tx2"/>
                </a:solidFill>
                <a:latin typeface="Courier"/>
                <a:cs typeface="Times New Roman" panose="02020603050405020304" pitchFamily="18" charset="0"/>
              </a:rPr>
              <a:t>private</a:t>
            </a:r>
            <a:r>
              <a:rPr lang="en-US" altLang="en-US" sz="3600" dirty="0">
                <a:solidFill>
                  <a:schemeClr val="tx2"/>
                </a:solidFill>
                <a:latin typeface="Courier"/>
                <a:cs typeface="Times New Roman" panose="02020603050405020304" pitchFamily="18" charset="0"/>
              </a:rPr>
              <a:t> datum or method cannot be accessed by other programs. Modifiers are discussed in Chapter 6, "Objects and Classes."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2488067-6E91-42E8-A3ED-B88A745F32ED}"/>
              </a:ext>
            </a:extLst>
          </p:cNvPr>
          <p:cNvSpPr>
            <a:spLocks noGrp="1"/>
          </p:cNvSpPr>
          <p:nvPr>
            <p:ph type="sldNum" sz="quarter" idx="12"/>
          </p:nvPr>
        </p:nvSpPr>
        <p:spPr/>
        <p:txBody>
          <a:bodyPr/>
          <a:lstStyle/>
          <a:p>
            <a:fld id="{3280CE2A-AB5C-4502-8E5A-A47E872D8998}" type="slidenum">
              <a:rPr lang="en-US" altLang="en-US"/>
              <a:pPr/>
              <a:t>21</a:t>
            </a:fld>
            <a:endParaRPr lang="en-US" altLang="en-US"/>
          </a:p>
        </p:txBody>
      </p:sp>
      <p:sp>
        <p:nvSpPr>
          <p:cNvPr id="118786" name="Rectangle 2">
            <a:extLst>
              <a:ext uri="{FF2B5EF4-FFF2-40B4-BE49-F238E27FC236}">
                <a16:creationId xmlns:a16="http://schemas.microsoft.com/office/drawing/2014/main" id="{869E79E8-8604-4142-9A57-14989942BC52}"/>
              </a:ext>
            </a:extLst>
          </p:cNvPr>
          <p:cNvSpPr>
            <a:spLocks noGrp="1" noChangeArrowheads="1"/>
          </p:cNvSpPr>
          <p:nvPr>
            <p:ph type="title"/>
          </p:nvPr>
        </p:nvSpPr>
        <p:spPr>
          <a:xfrm>
            <a:off x="2209800" y="0"/>
            <a:ext cx="7772400" cy="1428750"/>
          </a:xfrm>
          <a:noFill/>
          <a:ln/>
        </p:spPr>
        <p:txBody>
          <a:bodyPr/>
          <a:lstStyle/>
          <a:p>
            <a:r>
              <a:rPr lang="en-US" altLang="en-US"/>
              <a:t>Statements</a:t>
            </a:r>
            <a:endParaRPr lang="en-US" altLang="en-US">
              <a:solidFill>
                <a:schemeClr val="tx1"/>
              </a:solidFill>
            </a:endParaRPr>
          </a:p>
        </p:txBody>
      </p:sp>
      <p:sp>
        <p:nvSpPr>
          <p:cNvPr id="118787" name="Rectangle 3">
            <a:extLst>
              <a:ext uri="{FF2B5EF4-FFF2-40B4-BE49-F238E27FC236}">
                <a16:creationId xmlns:a16="http://schemas.microsoft.com/office/drawing/2014/main" id="{ED53EFB3-9F51-453A-AB2D-5C6D2E2C2634}"/>
              </a:ext>
            </a:extLst>
          </p:cNvPr>
          <p:cNvSpPr>
            <a:spLocks noGrp="1" noChangeArrowheads="1"/>
          </p:cNvSpPr>
          <p:nvPr>
            <p:ph type="body" idx="1"/>
          </p:nvPr>
        </p:nvSpPr>
        <p:spPr>
          <a:xfrm>
            <a:off x="1676400" y="1371600"/>
            <a:ext cx="8991600" cy="5029200"/>
          </a:xfrm>
          <a:noFill/>
          <a:ln/>
        </p:spPr>
        <p:txBody>
          <a:bodyPr>
            <a:normAutofit lnSpcReduction="10000"/>
          </a:bodyPr>
          <a:lstStyle/>
          <a:p>
            <a:pPr marL="0" indent="0">
              <a:buNone/>
            </a:pPr>
            <a:r>
              <a:rPr lang="en-US" altLang="en-US" sz="4000" dirty="0">
                <a:solidFill>
                  <a:schemeClr val="tx2"/>
                </a:solidFill>
                <a:latin typeface="Courier" charset="0"/>
                <a:cs typeface="Times New Roman" panose="02020603050405020304" pitchFamily="18" charset="0"/>
              </a:rPr>
              <a:t>A </a:t>
            </a:r>
            <a:r>
              <a:rPr lang="en-US" altLang="en-US" sz="4000" i="1" dirty="0">
                <a:solidFill>
                  <a:schemeClr val="tx2"/>
                </a:solidFill>
                <a:latin typeface="Courier" charset="0"/>
                <a:cs typeface="Times New Roman" panose="02020603050405020304" pitchFamily="18" charset="0"/>
              </a:rPr>
              <a:t>statement</a:t>
            </a:r>
            <a:r>
              <a:rPr lang="en-US" altLang="en-US" sz="4000" dirty="0">
                <a:solidFill>
                  <a:schemeClr val="tx2"/>
                </a:solidFill>
                <a:latin typeface="Courier" charset="0"/>
                <a:cs typeface="Times New Roman" panose="02020603050405020304" pitchFamily="18" charset="0"/>
              </a:rPr>
              <a:t> represents an action or a sequence of actions. The statement </a:t>
            </a:r>
            <a:r>
              <a:rPr lang="en-US" altLang="en-US" sz="4000" u="sng" dirty="0" err="1">
                <a:solidFill>
                  <a:schemeClr val="tx2"/>
                </a:solidFill>
                <a:latin typeface="Courier" charset="0"/>
                <a:cs typeface="Times New Roman" panose="02020603050405020304" pitchFamily="18" charset="0"/>
              </a:rPr>
              <a:t>System.out.println</a:t>
            </a:r>
            <a:r>
              <a:rPr lang="en-US" altLang="en-US" sz="4000" u="sng" dirty="0">
                <a:solidFill>
                  <a:schemeClr val="tx2"/>
                </a:solidFill>
                <a:latin typeface="Courier" charset="0"/>
                <a:cs typeface="Times New Roman" panose="02020603050405020304" pitchFamily="18" charset="0"/>
              </a:rPr>
              <a:t>("Welcome to Java!")</a:t>
            </a:r>
            <a:r>
              <a:rPr lang="en-US" altLang="en-US" sz="4000" dirty="0">
                <a:solidFill>
                  <a:schemeClr val="tx2"/>
                </a:solidFill>
                <a:latin typeface="Courier" charset="0"/>
                <a:cs typeface="Times New Roman" panose="02020603050405020304" pitchFamily="18" charset="0"/>
              </a:rPr>
              <a:t> in the program in Example 1.1 is a statement to display the greeting "Welcome to Java!" Every statement in Java ends with a semicolon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3C2DF9E-E45B-488B-BD76-00FB2B00BCD4}"/>
              </a:ext>
            </a:extLst>
          </p:cNvPr>
          <p:cNvSpPr>
            <a:spLocks noGrp="1"/>
          </p:cNvSpPr>
          <p:nvPr>
            <p:ph type="sldNum" sz="quarter" idx="12"/>
          </p:nvPr>
        </p:nvSpPr>
        <p:spPr/>
        <p:txBody>
          <a:bodyPr/>
          <a:lstStyle/>
          <a:p>
            <a:fld id="{B4013D2F-0510-41C3-8337-497086418A89}" type="slidenum">
              <a:rPr lang="en-US" altLang="en-US"/>
              <a:pPr/>
              <a:t>22</a:t>
            </a:fld>
            <a:endParaRPr lang="en-US" altLang="en-US"/>
          </a:p>
        </p:txBody>
      </p:sp>
      <p:sp>
        <p:nvSpPr>
          <p:cNvPr id="109570" name="Rectangle 2">
            <a:extLst>
              <a:ext uri="{FF2B5EF4-FFF2-40B4-BE49-F238E27FC236}">
                <a16:creationId xmlns:a16="http://schemas.microsoft.com/office/drawing/2014/main" id="{2430A96C-C922-46E4-B0BC-AE84DFD8930A}"/>
              </a:ext>
            </a:extLst>
          </p:cNvPr>
          <p:cNvSpPr>
            <a:spLocks noGrp="1" noChangeArrowheads="1"/>
          </p:cNvSpPr>
          <p:nvPr>
            <p:ph type="title"/>
          </p:nvPr>
        </p:nvSpPr>
        <p:spPr>
          <a:xfrm>
            <a:off x="2209800" y="152400"/>
            <a:ext cx="7772400" cy="533400"/>
          </a:xfrm>
          <a:noFill/>
          <a:ln/>
        </p:spPr>
        <p:txBody>
          <a:bodyPr>
            <a:normAutofit fontScale="90000"/>
          </a:bodyPr>
          <a:lstStyle/>
          <a:p>
            <a:r>
              <a:rPr lang="en-US" altLang="en-US"/>
              <a:t>Blocks</a:t>
            </a:r>
          </a:p>
        </p:txBody>
      </p:sp>
      <p:sp>
        <p:nvSpPr>
          <p:cNvPr id="109571" name="Rectangle 3">
            <a:extLst>
              <a:ext uri="{FF2B5EF4-FFF2-40B4-BE49-F238E27FC236}">
                <a16:creationId xmlns:a16="http://schemas.microsoft.com/office/drawing/2014/main" id="{6AC01B47-E764-4A46-BFFB-96B225AD9B26}"/>
              </a:ext>
            </a:extLst>
          </p:cNvPr>
          <p:cNvSpPr>
            <a:spLocks noChangeArrowheads="1"/>
          </p:cNvSpPr>
          <p:nvPr/>
        </p:nvSpPr>
        <p:spPr bwMode="auto">
          <a:xfrm>
            <a:off x="3551238" y="17954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73" name="Rectangle 5">
            <a:extLst>
              <a:ext uri="{FF2B5EF4-FFF2-40B4-BE49-F238E27FC236}">
                <a16:creationId xmlns:a16="http://schemas.microsoft.com/office/drawing/2014/main" id="{67792952-EF69-4DD0-8B62-7B74D146DC7F}"/>
              </a:ext>
            </a:extLst>
          </p:cNvPr>
          <p:cNvSpPr>
            <a:spLocks noChangeArrowheads="1"/>
          </p:cNvSpPr>
          <p:nvPr/>
        </p:nvSpPr>
        <p:spPr bwMode="auto">
          <a:xfrm>
            <a:off x="3467100" y="18827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74" name="Rectangle 6">
            <a:extLst>
              <a:ext uri="{FF2B5EF4-FFF2-40B4-BE49-F238E27FC236}">
                <a16:creationId xmlns:a16="http://schemas.microsoft.com/office/drawing/2014/main" id="{D3B44FE2-0A35-42D4-BF32-3F132C06007E}"/>
              </a:ext>
            </a:extLst>
          </p:cNvPr>
          <p:cNvSpPr>
            <a:spLocks noChangeArrowheads="1"/>
          </p:cNvSpPr>
          <p:nvPr/>
        </p:nvSpPr>
        <p:spPr bwMode="auto">
          <a:xfrm>
            <a:off x="3467100" y="21828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75" name="Rectangle 7">
            <a:extLst>
              <a:ext uri="{FF2B5EF4-FFF2-40B4-BE49-F238E27FC236}">
                <a16:creationId xmlns:a16="http://schemas.microsoft.com/office/drawing/2014/main" id="{6666C5A5-03D6-4ABF-AB51-EC4BC7F091D1}"/>
              </a:ext>
            </a:extLst>
          </p:cNvPr>
          <p:cNvSpPr>
            <a:spLocks noChangeArrowheads="1"/>
          </p:cNvSpPr>
          <p:nvPr/>
        </p:nvSpPr>
        <p:spPr bwMode="auto">
          <a:xfrm>
            <a:off x="3962400" y="19812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76" name="Rectangle 8">
            <a:extLst>
              <a:ext uri="{FF2B5EF4-FFF2-40B4-BE49-F238E27FC236}">
                <a16:creationId xmlns:a16="http://schemas.microsoft.com/office/drawing/2014/main" id="{854C7343-FBCA-4D36-AFCD-5B7E4DB80148}"/>
              </a:ext>
            </a:extLst>
          </p:cNvPr>
          <p:cNvSpPr>
            <a:spLocks noChangeArrowheads="1"/>
          </p:cNvSpPr>
          <p:nvPr/>
        </p:nvSpPr>
        <p:spPr bwMode="auto">
          <a:xfrm>
            <a:off x="4179888" y="1428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77" name="Rectangle 9">
            <a:extLst>
              <a:ext uri="{FF2B5EF4-FFF2-40B4-BE49-F238E27FC236}">
                <a16:creationId xmlns:a16="http://schemas.microsoft.com/office/drawing/2014/main" id="{5B19CE8E-0656-470B-8E5F-00467ECB4982}"/>
              </a:ext>
            </a:extLst>
          </p:cNvPr>
          <p:cNvSpPr>
            <a:spLocks noChangeArrowheads="1"/>
          </p:cNvSpPr>
          <p:nvPr/>
        </p:nvSpPr>
        <p:spPr bwMode="auto">
          <a:xfrm>
            <a:off x="4267200" y="23241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80" name="Rectangle 12">
            <a:extLst>
              <a:ext uri="{FF2B5EF4-FFF2-40B4-BE49-F238E27FC236}">
                <a16:creationId xmlns:a16="http://schemas.microsoft.com/office/drawing/2014/main" id="{4CC20C10-EBC7-4583-8EF8-0700C50F4DBF}"/>
              </a:ext>
            </a:extLst>
          </p:cNvPr>
          <p:cNvSpPr>
            <a:spLocks noChangeArrowheads="1"/>
          </p:cNvSpPr>
          <p:nvPr/>
        </p:nvSpPr>
        <p:spPr bwMode="auto">
          <a:xfrm>
            <a:off x="3924300" y="27051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82" name="Text Box 14">
            <a:extLst>
              <a:ext uri="{FF2B5EF4-FFF2-40B4-BE49-F238E27FC236}">
                <a16:creationId xmlns:a16="http://schemas.microsoft.com/office/drawing/2014/main" id="{5E2EA6F6-CDB6-460F-8F11-9037D429188B}"/>
              </a:ext>
            </a:extLst>
          </p:cNvPr>
          <p:cNvSpPr txBox="1">
            <a:spLocks noChangeArrowheads="1"/>
          </p:cNvSpPr>
          <p:nvPr/>
        </p:nvSpPr>
        <p:spPr bwMode="auto">
          <a:xfrm>
            <a:off x="1524000" y="1066800"/>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a:solidFill>
                  <a:schemeClr val="tx2"/>
                </a:solidFill>
                <a:latin typeface="Courier" charset="0"/>
                <a:cs typeface="Times New Roman" panose="02020603050405020304" pitchFamily="18" charset="0"/>
              </a:rPr>
              <a:t>A pair of braces in a program forms a block that groups components of a program. </a:t>
            </a:r>
          </a:p>
        </p:txBody>
      </p:sp>
      <p:sp>
        <p:nvSpPr>
          <p:cNvPr id="109584" name="Rectangle 16">
            <a:extLst>
              <a:ext uri="{FF2B5EF4-FFF2-40B4-BE49-F238E27FC236}">
                <a16:creationId xmlns:a16="http://schemas.microsoft.com/office/drawing/2014/main" id="{4688EA83-2628-43BA-A3E8-7DE04A00068F}"/>
              </a:ext>
            </a:extLst>
          </p:cNvPr>
          <p:cNvSpPr>
            <a:spLocks noChangeArrowheads="1"/>
          </p:cNvSpPr>
          <p:nvPr/>
        </p:nvSpPr>
        <p:spPr bwMode="auto">
          <a:xfrm>
            <a:off x="3924300" y="29718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09583" name="Object 15">
            <a:extLst>
              <a:ext uri="{FF2B5EF4-FFF2-40B4-BE49-F238E27FC236}">
                <a16:creationId xmlns:a16="http://schemas.microsoft.com/office/drawing/2014/main" id="{7ADD6CF8-2D39-478A-AC12-451BA4C4A59B}"/>
              </a:ext>
            </a:extLst>
          </p:cNvPr>
          <p:cNvGraphicFramePr>
            <a:graphicFrameLocks noChangeAspect="1"/>
          </p:cNvGraphicFramePr>
          <p:nvPr/>
        </p:nvGraphicFramePr>
        <p:xfrm>
          <a:off x="990600" y="3276601"/>
          <a:ext cx="9677400" cy="2036763"/>
        </p:xfrm>
        <a:graphic>
          <a:graphicData uri="http://schemas.openxmlformats.org/presentationml/2006/ole">
            <mc:AlternateContent xmlns:mc="http://schemas.openxmlformats.org/markup-compatibility/2006">
              <mc:Choice xmlns:v="urn:schemas-microsoft-com:vml" Requires="v">
                <p:oleObj spid="_x0000_s4105" r:id="rId3" imgW="4343400" imgH="914400" progId="Word.Picture.8">
                  <p:embed/>
                </p:oleObj>
              </mc:Choice>
              <mc:Fallback>
                <p:oleObj r:id="rId3" imgW="4343400" imgH="914400" progId="Word.Picture.8">
                  <p:embed/>
                  <p:pic>
                    <p:nvPicPr>
                      <p:cNvPr id="109583" name="Object 15">
                        <a:extLst>
                          <a:ext uri="{FF2B5EF4-FFF2-40B4-BE49-F238E27FC236}">
                            <a16:creationId xmlns:a16="http://schemas.microsoft.com/office/drawing/2014/main" id="{7ADD6CF8-2D39-478A-AC12-451BA4C4A5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76601"/>
                        <a:ext cx="9677400" cy="203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1FF05DB-F2BB-4597-8651-070809D6F056}"/>
              </a:ext>
            </a:extLst>
          </p:cNvPr>
          <p:cNvSpPr>
            <a:spLocks noGrp="1"/>
          </p:cNvSpPr>
          <p:nvPr>
            <p:ph type="sldNum" sz="quarter" idx="12"/>
          </p:nvPr>
        </p:nvSpPr>
        <p:spPr/>
        <p:txBody>
          <a:bodyPr/>
          <a:lstStyle/>
          <a:p>
            <a:fld id="{525FA0BE-BF97-41E4-B6D3-F7BB98B00C8B}" type="slidenum">
              <a:rPr lang="en-US" altLang="en-US"/>
              <a:pPr/>
              <a:t>23</a:t>
            </a:fld>
            <a:endParaRPr lang="en-US" altLang="en-US"/>
          </a:p>
        </p:txBody>
      </p:sp>
      <p:sp>
        <p:nvSpPr>
          <p:cNvPr id="120834" name="Rectangle 2">
            <a:extLst>
              <a:ext uri="{FF2B5EF4-FFF2-40B4-BE49-F238E27FC236}">
                <a16:creationId xmlns:a16="http://schemas.microsoft.com/office/drawing/2014/main" id="{C33DCCA7-4C39-4782-84A4-EEEAEDBE3C12}"/>
              </a:ext>
            </a:extLst>
          </p:cNvPr>
          <p:cNvSpPr>
            <a:spLocks noGrp="1" noChangeArrowheads="1"/>
          </p:cNvSpPr>
          <p:nvPr>
            <p:ph type="title"/>
          </p:nvPr>
        </p:nvSpPr>
        <p:spPr>
          <a:xfrm>
            <a:off x="2209800" y="0"/>
            <a:ext cx="7772400" cy="1428750"/>
          </a:xfrm>
          <a:noFill/>
          <a:ln/>
        </p:spPr>
        <p:txBody>
          <a:bodyPr/>
          <a:lstStyle/>
          <a:p>
            <a:r>
              <a:rPr lang="en-US" altLang="en-US"/>
              <a:t>Classes</a:t>
            </a:r>
            <a:endParaRPr lang="en-US" altLang="en-US">
              <a:solidFill>
                <a:schemeClr val="tx1"/>
              </a:solidFill>
            </a:endParaRPr>
          </a:p>
        </p:txBody>
      </p:sp>
      <p:sp>
        <p:nvSpPr>
          <p:cNvPr id="120835" name="Rectangle 3">
            <a:extLst>
              <a:ext uri="{FF2B5EF4-FFF2-40B4-BE49-F238E27FC236}">
                <a16:creationId xmlns:a16="http://schemas.microsoft.com/office/drawing/2014/main" id="{8BC0523A-8E1F-4178-B9EC-C0FDBF5A8665}"/>
              </a:ext>
            </a:extLst>
          </p:cNvPr>
          <p:cNvSpPr>
            <a:spLocks noGrp="1" noChangeArrowheads="1"/>
          </p:cNvSpPr>
          <p:nvPr>
            <p:ph type="body" idx="1"/>
          </p:nvPr>
        </p:nvSpPr>
        <p:spPr>
          <a:xfrm>
            <a:off x="1676400" y="1371600"/>
            <a:ext cx="8991600" cy="5029200"/>
          </a:xfrm>
          <a:noFill/>
          <a:ln/>
        </p:spPr>
        <p:txBody>
          <a:bodyPr>
            <a:normAutofit fontScale="92500" lnSpcReduction="10000"/>
          </a:bodyPr>
          <a:lstStyle/>
          <a:p>
            <a:pPr marL="0" indent="0">
              <a:buNone/>
            </a:pPr>
            <a:r>
              <a:rPr lang="en-US" altLang="en-US" sz="3600">
                <a:solidFill>
                  <a:schemeClr val="tx2"/>
                </a:solidFill>
                <a:latin typeface="Courier" charset="0"/>
                <a:cs typeface="Times New Roman" panose="02020603050405020304" pitchFamily="18" charset="0"/>
              </a:rPr>
              <a:t>The </a:t>
            </a:r>
            <a:r>
              <a:rPr lang="en-US" altLang="en-US" sz="3600" i="1">
                <a:solidFill>
                  <a:schemeClr val="tx2"/>
                </a:solidFill>
                <a:latin typeface="Courier" charset="0"/>
                <a:cs typeface="Times New Roman" panose="02020603050405020304" pitchFamily="18" charset="0"/>
              </a:rPr>
              <a:t>class</a:t>
            </a:r>
            <a:r>
              <a:rPr lang="en-US" altLang="en-US" sz="3600">
                <a:solidFill>
                  <a:schemeClr val="tx2"/>
                </a:solidFill>
                <a:latin typeface="Courier" charset="0"/>
                <a:cs typeface="Times New Roman" panose="02020603050405020304" pitchFamily="18" charset="0"/>
              </a:rPr>
              <a:t> is the essential Java construct. A class is a template or blueprint for objects. To program in Java, you must understand classes and be able to write and use them. The mystery of the class will continue to be unveiled throughout this book. For now, though, understand that a program is defined by using one or more classes.</a:t>
            </a:r>
            <a:r>
              <a:rPr lang="en-US" altLang="en-US" sz="4000">
                <a:solidFill>
                  <a:schemeClr val="tx2"/>
                </a:solidFill>
                <a:latin typeface="Courier" charset="0"/>
                <a:cs typeface="Times New Roman" panose="02020603050405020304"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DB7632D-692F-496C-9469-3B3A747A06D4}"/>
              </a:ext>
            </a:extLst>
          </p:cNvPr>
          <p:cNvSpPr>
            <a:spLocks noGrp="1"/>
          </p:cNvSpPr>
          <p:nvPr>
            <p:ph type="sldNum" sz="quarter" idx="12"/>
          </p:nvPr>
        </p:nvSpPr>
        <p:spPr/>
        <p:txBody>
          <a:bodyPr/>
          <a:lstStyle/>
          <a:p>
            <a:fld id="{084BD3AB-6DAE-471F-884F-B19F328339C3}" type="slidenum">
              <a:rPr lang="en-US" altLang="en-US"/>
              <a:pPr/>
              <a:t>24</a:t>
            </a:fld>
            <a:endParaRPr lang="en-US" altLang="en-US"/>
          </a:p>
        </p:txBody>
      </p:sp>
      <p:sp>
        <p:nvSpPr>
          <p:cNvPr id="124930" name="Rectangle 2">
            <a:extLst>
              <a:ext uri="{FF2B5EF4-FFF2-40B4-BE49-F238E27FC236}">
                <a16:creationId xmlns:a16="http://schemas.microsoft.com/office/drawing/2014/main" id="{AFDC8509-867F-49D5-8EAB-A923FE817ABE}"/>
              </a:ext>
            </a:extLst>
          </p:cNvPr>
          <p:cNvSpPr>
            <a:spLocks noGrp="1" noChangeArrowheads="1"/>
          </p:cNvSpPr>
          <p:nvPr>
            <p:ph type="title"/>
          </p:nvPr>
        </p:nvSpPr>
        <p:spPr>
          <a:xfrm>
            <a:off x="2209800" y="0"/>
            <a:ext cx="7772400" cy="1428750"/>
          </a:xfrm>
          <a:noFill/>
          <a:ln/>
        </p:spPr>
        <p:txBody>
          <a:bodyPr/>
          <a:lstStyle/>
          <a:p>
            <a:r>
              <a:rPr lang="en-US" altLang="en-US"/>
              <a:t>Methods</a:t>
            </a:r>
            <a:endParaRPr lang="en-US" altLang="en-US">
              <a:solidFill>
                <a:schemeClr val="tx1"/>
              </a:solidFill>
            </a:endParaRPr>
          </a:p>
        </p:txBody>
      </p:sp>
      <p:sp>
        <p:nvSpPr>
          <p:cNvPr id="124931" name="Rectangle 3">
            <a:extLst>
              <a:ext uri="{FF2B5EF4-FFF2-40B4-BE49-F238E27FC236}">
                <a16:creationId xmlns:a16="http://schemas.microsoft.com/office/drawing/2014/main" id="{58BA66EE-ED7B-49E0-97E6-D7F98323DFBE}"/>
              </a:ext>
            </a:extLst>
          </p:cNvPr>
          <p:cNvSpPr>
            <a:spLocks noGrp="1" noChangeArrowheads="1"/>
          </p:cNvSpPr>
          <p:nvPr>
            <p:ph type="body" idx="1"/>
          </p:nvPr>
        </p:nvSpPr>
        <p:spPr>
          <a:xfrm>
            <a:off x="1676400" y="1143000"/>
            <a:ext cx="8991600" cy="5486400"/>
          </a:xfrm>
          <a:noFill/>
          <a:ln/>
        </p:spPr>
        <p:txBody>
          <a:bodyPr>
            <a:normAutofit fontScale="92500" lnSpcReduction="20000"/>
          </a:bodyPr>
          <a:lstStyle/>
          <a:p>
            <a:pPr marL="0" indent="0">
              <a:buNone/>
            </a:pPr>
            <a:r>
              <a:rPr lang="en-US" altLang="en-US" sz="3600" dirty="0">
                <a:solidFill>
                  <a:schemeClr val="tx2"/>
                </a:solidFill>
                <a:latin typeface="Courier"/>
                <a:cs typeface="Times New Roman" panose="02020603050405020304" pitchFamily="18" charset="0"/>
              </a:rPr>
              <a:t>What is </a:t>
            </a:r>
            <a:r>
              <a:rPr lang="en-US" altLang="en-US" sz="3600" u="sng" dirty="0" err="1">
                <a:solidFill>
                  <a:schemeClr val="tx2"/>
                </a:solidFill>
                <a:latin typeface="Courier"/>
                <a:cs typeface="Times New Roman" panose="02020603050405020304" pitchFamily="18" charset="0"/>
              </a:rPr>
              <a:t>System.out.println</a:t>
            </a:r>
            <a:r>
              <a:rPr lang="en-US" altLang="en-US" sz="3600" dirty="0">
                <a:solidFill>
                  <a:schemeClr val="tx2"/>
                </a:solidFill>
                <a:latin typeface="Courier"/>
                <a:cs typeface="Times New Roman" panose="02020603050405020304" pitchFamily="18" charset="0"/>
              </a:rPr>
              <a:t>? It is a </a:t>
            </a:r>
            <a:r>
              <a:rPr lang="en-US" altLang="en-US" sz="3600" i="1" dirty="0">
                <a:solidFill>
                  <a:schemeClr val="tx2"/>
                </a:solidFill>
                <a:latin typeface="Courier"/>
                <a:cs typeface="Times New Roman" panose="02020603050405020304" pitchFamily="18" charset="0"/>
              </a:rPr>
              <a:t>method</a:t>
            </a:r>
            <a:r>
              <a:rPr lang="en-US" altLang="en-US" sz="3600" dirty="0">
                <a:solidFill>
                  <a:schemeClr val="tx2"/>
                </a:solidFill>
                <a:latin typeface="Courier"/>
                <a:cs typeface="Times New Roman" panose="02020603050405020304" pitchFamily="18" charset="0"/>
              </a:rPr>
              <a:t>: a collection of statements that performs a sequence of operations to display a message on the console. It can be used even without fully understanding the details of how it works. It is used by invoking a statement with a string argument. The string argument is enclosed within parentheses. In this case, the argument is </a:t>
            </a:r>
            <a:r>
              <a:rPr lang="en-US" altLang="en-US" sz="3600" u="sng" dirty="0">
                <a:solidFill>
                  <a:schemeClr val="tx2"/>
                </a:solidFill>
                <a:latin typeface="Courier"/>
                <a:cs typeface="Times New Roman" panose="02020603050405020304" pitchFamily="18" charset="0"/>
              </a:rPr>
              <a:t>"Welcome to Java!"</a:t>
            </a:r>
            <a:r>
              <a:rPr lang="en-US" altLang="en-US" sz="3600" dirty="0">
                <a:solidFill>
                  <a:schemeClr val="tx2"/>
                </a:solidFill>
                <a:latin typeface="Courier"/>
                <a:cs typeface="Times New Roman" panose="02020603050405020304" pitchFamily="18" charset="0"/>
              </a:rPr>
              <a:t> You can call the same </a:t>
            </a:r>
            <a:r>
              <a:rPr lang="en-US" altLang="en-US" sz="3600" u="sng" dirty="0" err="1">
                <a:solidFill>
                  <a:schemeClr val="tx2"/>
                </a:solidFill>
                <a:latin typeface="Courier"/>
                <a:cs typeface="Times New Roman" panose="02020603050405020304" pitchFamily="18" charset="0"/>
              </a:rPr>
              <a:t>println</a:t>
            </a:r>
            <a:r>
              <a:rPr lang="en-US" altLang="en-US" sz="3600" dirty="0">
                <a:solidFill>
                  <a:schemeClr val="tx2"/>
                </a:solidFill>
                <a:latin typeface="Courier"/>
                <a:cs typeface="Times New Roman" panose="02020603050405020304" pitchFamily="18" charset="0"/>
              </a:rPr>
              <a:t> method with a different argument to print a different message.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7F640A1-DC11-49C7-A161-50B9DCDEE140}"/>
              </a:ext>
            </a:extLst>
          </p:cNvPr>
          <p:cNvSpPr>
            <a:spLocks noGrp="1"/>
          </p:cNvSpPr>
          <p:nvPr>
            <p:ph type="sldNum" sz="quarter" idx="12"/>
          </p:nvPr>
        </p:nvSpPr>
        <p:spPr/>
        <p:txBody>
          <a:bodyPr/>
          <a:lstStyle/>
          <a:p>
            <a:fld id="{C3910C8D-3A60-4F21-A7A8-B8DDCB5C7F3F}" type="slidenum">
              <a:rPr lang="en-US" altLang="en-US"/>
              <a:pPr/>
              <a:t>3</a:t>
            </a:fld>
            <a:endParaRPr lang="en-US" altLang="en-US"/>
          </a:p>
        </p:txBody>
      </p:sp>
      <p:sp>
        <p:nvSpPr>
          <p:cNvPr id="73730" name="Rectangle 2">
            <a:extLst>
              <a:ext uri="{FF2B5EF4-FFF2-40B4-BE49-F238E27FC236}">
                <a16:creationId xmlns:a16="http://schemas.microsoft.com/office/drawing/2014/main" id="{95E574BD-8C15-44E2-B15B-A8A953EC5A05}"/>
              </a:ext>
            </a:extLst>
          </p:cNvPr>
          <p:cNvSpPr>
            <a:spLocks noGrp="1" noChangeArrowheads="1"/>
          </p:cNvSpPr>
          <p:nvPr>
            <p:ph type="title"/>
          </p:nvPr>
        </p:nvSpPr>
        <p:spPr>
          <a:xfrm>
            <a:off x="2209800" y="0"/>
            <a:ext cx="7772400" cy="1428750"/>
          </a:xfrm>
        </p:spPr>
        <p:txBody>
          <a:bodyPr/>
          <a:lstStyle/>
          <a:p>
            <a:r>
              <a:rPr lang="en-US" altLang="en-US" dirty="0"/>
              <a:t>What Is Java?</a:t>
            </a:r>
          </a:p>
        </p:txBody>
      </p:sp>
      <p:sp>
        <p:nvSpPr>
          <p:cNvPr id="73731" name="Rectangle 3">
            <a:extLst>
              <a:ext uri="{FF2B5EF4-FFF2-40B4-BE49-F238E27FC236}">
                <a16:creationId xmlns:a16="http://schemas.microsoft.com/office/drawing/2014/main" id="{4A247D96-805E-4E16-BF85-10C18984B812}"/>
              </a:ext>
            </a:extLst>
          </p:cNvPr>
          <p:cNvSpPr>
            <a:spLocks noGrp="1" noChangeArrowheads="1"/>
          </p:cNvSpPr>
          <p:nvPr>
            <p:ph type="body" idx="1"/>
          </p:nvPr>
        </p:nvSpPr>
        <p:spPr>
          <a:xfrm>
            <a:off x="2209800" y="1371600"/>
            <a:ext cx="7772400" cy="4114800"/>
          </a:xfrm>
        </p:spPr>
        <p:txBody>
          <a:bodyPr/>
          <a:lstStyle/>
          <a:p>
            <a:r>
              <a:rPr lang="en-US" altLang="en-US" dirty="0"/>
              <a:t>History</a:t>
            </a:r>
          </a:p>
          <a:p>
            <a:r>
              <a:rPr lang="en-US" altLang="en-US" dirty="0"/>
              <a:t>Compilation Process of Java</a:t>
            </a:r>
          </a:p>
          <a:p>
            <a:pPr>
              <a:spcBef>
                <a:spcPct val="50000"/>
              </a:spcBef>
            </a:pPr>
            <a:r>
              <a:rPr lang="en-US" altLang="en-US" dirty="0"/>
              <a:t>Characteristics of Java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C854811-CDB8-4DFB-AB26-BBD9802E3619}"/>
              </a:ext>
            </a:extLst>
          </p:cNvPr>
          <p:cNvSpPr>
            <a:spLocks noGrp="1"/>
          </p:cNvSpPr>
          <p:nvPr>
            <p:ph type="sldNum" sz="quarter" idx="12"/>
          </p:nvPr>
        </p:nvSpPr>
        <p:spPr/>
        <p:txBody>
          <a:bodyPr/>
          <a:lstStyle/>
          <a:p>
            <a:fld id="{70B56B34-2AD6-46BC-8C00-C31409E45CFD}" type="slidenum">
              <a:rPr lang="en-US" altLang="en-US"/>
              <a:pPr/>
              <a:t>4</a:t>
            </a:fld>
            <a:endParaRPr lang="en-US" altLang="en-US"/>
          </a:p>
        </p:txBody>
      </p:sp>
      <p:sp>
        <p:nvSpPr>
          <p:cNvPr id="74754" name="Rectangle 2">
            <a:extLst>
              <a:ext uri="{FF2B5EF4-FFF2-40B4-BE49-F238E27FC236}">
                <a16:creationId xmlns:a16="http://schemas.microsoft.com/office/drawing/2014/main" id="{4F22A56B-AB8E-4975-B137-46DB75196268}"/>
              </a:ext>
            </a:extLst>
          </p:cNvPr>
          <p:cNvSpPr>
            <a:spLocks noGrp="1" noChangeArrowheads="1"/>
          </p:cNvSpPr>
          <p:nvPr>
            <p:ph type="title"/>
          </p:nvPr>
        </p:nvSpPr>
        <p:spPr>
          <a:xfrm>
            <a:off x="2209800" y="335280"/>
            <a:ext cx="7772400" cy="1428750"/>
          </a:xfrm>
        </p:spPr>
        <p:txBody>
          <a:bodyPr/>
          <a:lstStyle/>
          <a:p>
            <a:r>
              <a:rPr lang="en-US" altLang="en-US"/>
              <a:t>History</a:t>
            </a:r>
          </a:p>
        </p:txBody>
      </p:sp>
      <p:sp>
        <p:nvSpPr>
          <p:cNvPr id="74755" name="Rectangle 3">
            <a:extLst>
              <a:ext uri="{FF2B5EF4-FFF2-40B4-BE49-F238E27FC236}">
                <a16:creationId xmlns:a16="http://schemas.microsoft.com/office/drawing/2014/main" id="{2ECA306A-7238-4A75-9647-5CA9C3C58B43}"/>
              </a:ext>
            </a:extLst>
          </p:cNvPr>
          <p:cNvSpPr>
            <a:spLocks noGrp="1" noChangeArrowheads="1"/>
          </p:cNvSpPr>
          <p:nvPr>
            <p:ph type="body" idx="1"/>
          </p:nvPr>
        </p:nvSpPr>
        <p:spPr>
          <a:xfrm>
            <a:off x="2209800" y="1706880"/>
            <a:ext cx="8001000" cy="5029200"/>
          </a:xfrm>
        </p:spPr>
        <p:txBody>
          <a:bodyPr/>
          <a:lstStyle/>
          <a:p>
            <a:pPr>
              <a:lnSpc>
                <a:spcPct val="90000"/>
              </a:lnSpc>
            </a:pPr>
            <a:r>
              <a:rPr lang="en-US" altLang="en-US"/>
              <a:t>James Gosling and Sun Microsystems</a:t>
            </a:r>
          </a:p>
          <a:p>
            <a:pPr>
              <a:lnSpc>
                <a:spcPct val="90000"/>
              </a:lnSpc>
              <a:spcBef>
                <a:spcPct val="50000"/>
              </a:spcBef>
            </a:pPr>
            <a:r>
              <a:rPr lang="en-US" altLang="en-US"/>
              <a:t>Oak</a:t>
            </a:r>
          </a:p>
          <a:p>
            <a:pPr>
              <a:lnSpc>
                <a:spcPct val="90000"/>
              </a:lnSpc>
              <a:spcBef>
                <a:spcPct val="50000"/>
              </a:spcBef>
            </a:pPr>
            <a:r>
              <a:rPr lang="en-US" altLang="en-US"/>
              <a:t>Java, May 20, 1995, Sun World</a:t>
            </a:r>
          </a:p>
          <a:p>
            <a:pPr>
              <a:lnSpc>
                <a:spcPct val="90000"/>
              </a:lnSpc>
              <a:spcBef>
                <a:spcPct val="50000"/>
              </a:spcBef>
            </a:pPr>
            <a:r>
              <a:rPr lang="en-US" altLang="en-US"/>
              <a:t>HotJava </a:t>
            </a:r>
          </a:p>
          <a:p>
            <a:pPr lvl="1">
              <a:lnSpc>
                <a:spcPct val="90000"/>
              </a:lnSpc>
            </a:pPr>
            <a:r>
              <a:rPr lang="en-US" altLang="en-US"/>
              <a:t>The first Java-enabled Web browser</a:t>
            </a:r>
          </a:p>
          <a:p>
            <a:pPr>
              <a:lnSpc>
                <a:spcPct val="90000"/>
              </a:lnSpc>
              <a:spcBef>
                <a:spcPct val="50000"/>
              </a:spcBef>
            </a:pPr>
            <a:r>
              <a:rPr lang="en-US" altLang="en-US"/>
              <a:t>JDK Evolutions</a:t>
            </a:r>
          </a:p>
          <a:p>
            <a:pPr>
              <a:lnSpc>
                <a:spcPct val="90000"/>
              </a:lnSpc>
              <a:spcBef>
                <a:spcPct val="50000"/>
              </a:spcBef>
            </a:pPr>
            <a:r>
              <a:rPr lang="en-US" altLang="en-US"/>
              <a:t>J2SE, J2ME, and J2EE (not mentioned in the book, but could discuss here optionally)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E167-1EBA-4D8B-B4F2-B0076CDD0A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8FF00A-0C38-4F49-97D9-99988E5D4F19}"/>
              </a:ext>
            </a:extLst>
          </p:cNvPr>
          <p:cNvSpPr>
            <a:spLocks noGrp="1"/>
          </p:cNvSpPr>
          <p:nvPr>
            <p:ph idx="1"/>
          </p:nvPr>
        </p:nvSpPr>
        <p:spPr/>
        <p:txBody>
          <a:bodyPr/>
          <a:lstStyle/>
          <a:p>
            <a:endParaRPr lang="en-IN"/>
          </a:p>
        </p:txBody>
      </p:sp>
      <p:pic>
        <p:nvPicPr>
          <p:cNvPr id="44034" name="Picture 2">
            <a:extLst>
              <a:ext uri="{FF2B5EF4-FFF2-40B4-BE49-F238E27FC236}">
                <a16:creationId xmlns:a16="http://schemas.microsoft.com/office/drawing/2014/main" id="{110B4575-DA63-4B19-9B7D-C5735E010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64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90B1-C1D6-4193-8E42-D84F4CD502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5249F0-0189-4D62-843A-ED2893823E0E}"/>
              </a:ext>
            </a:extLst>
          </p:cNvPr>
          <p:cNvSpPr>
            <a:spLocks noGrp="1"/>
          </p:cNvSpPr>
          <p:nvPr>
            <p:ph idx="1"/>
          </p:nvPr>
        </p:nvSpPr>
        <p:spPr/>
        <p:txBody>
          <a:bodyPr/>
          <a:lstStyle/>
          <a:p>
            <a:endParaRPr lang="en-IN"/>
          </a:p>
        </p:txBody>
      </p:sp>
      <p:pic>
        <p:nvPicPr>
          <p:cNvPr id="45058" name="Picture 2">
            <a:extLst>
              <a:ext uri="{FF2B5EF4-FFF2-40B4-BE49-F238E27FC236}">
                <a16:creationId xmlns:a16="http://schemas.microsoft.com/office/drawing/2014/main" id="{F0C7A3E2-9386-4C64-BC7C-6FE80C5E9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396875"/>
            <a:ext cx="113538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19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Image result for compiler to interpreter">
            <a:extLst>
              <a:ext uri="{FF2B5EF4-FFF2-40B4-BE49-F238E27FC236}">
                <a16:creationId xmlns:a16="http://schemas.microsoft.com/office/drawing/2014/main" id="{3A49C54E-087D-4062-B690-25E18F16D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0"/>
            <a:ext cx="6143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5BABEC5-CBCB-4B10-85DE-63B50BEB828A}"/>
              </a:ext>
            </a:extLst>
          </p:cNvPr>
          <p:cNvSpPr>
            <a:spLocks noGrp="1"/>
          </p:cNvSpPr>
          <p:nvPr>
            <p:ph type="sldNum" sz="quarter" idx="12"/>
          </p:nvPr>
        </p:nvSpPr>
        <p:spPr/>
        <p:txBody>
          <a:bodyPr/>
          <a:lstStyle/>
          <a:p>
            <a:fld id="{93B9F1F8-CDCA-4A0D-825C-C3EB56E7CD21}" type="slidenum">
              <a:rPr lang="en-US" altLang="en-US"/>
              <a:pPr/>
              <a:t>8</a:t>
            </a:fld>
            <a:endParaRPr lang="en-US" altLang="en-US"/>
          </a:p>
        </p:txBody>
      </p:sp>
      <p:sp>
        <p:nvSpPr>
          <p:cNvPr id="99330" name="Rectangle 2">
            <a:extLst>
              <a:ext uri="{FF2B5EF4-FFF2-40B4-BE49-F238E27FC236}">
                <a16:creationId xmlns:a16="http://schemas.microsoft.com/office/drawing/2014/main" id="{351E6393-5ACC-4CF9-9174-5CEAFA7A413D}"/>
              </a:ext>
            </a:extLst>
          </p:cNvPr>
          <p:cNvSpPr>
            <a:spLocks noGrp="1" noChangeArrowheads="1"/>
          </p:cNvSpPr>
          <p:nvPr>
            <p:ph type="title"/>
          </p:nvPr>
        </p:nvSpPr>
        <p:spPr>
          <a:xfrm>
            <a:off x="2209800" y="447040"/>
            <a:ext cx="7772400" cy="1428750"/>
          </a:xfrm>
        </p:spPr>
        <p:txBody>
          <a:bodyPr/>
          <a:lstStyle/>
          <a:p>
            <a:r>
              <a:rPr lang="en-US" altLang="en-US" dirty="0"/>
              <a:t>Characteristics of Java</a:t>
            </a:r>
          </a:p>
        </p:txBody>
      </p:sp>
      <p:sp>
        <p:nvSpPr>
          <p:cNvPr id="99331" name="Rectangle 3">
            <a:extLst>
              <a:ext uri="{FF2B5EF4-FFF2-40B4-BE49-F238E27FC236}">
                <a16:creationId xmlns:a16="http://schemas.microsoft.com/office/drawing/2014/main" id="{534592E2-06E4-4801-88D3-6A96F0C52448}"/>
              </a:ext>
            </a:extLst>
          </p:cNvPr>
          <p:cNvSpPr>
            <a:spLocks noGrp="1" noChangeArrowheads="1"/>
          </p:cNvSpPr>
          <p:nvPr>
            <p:ph type="body" idx="1"/>
          </p:nvPr>
        </p:nvSpPr>
        <p:spPr>
          <a:xfrm>
            <a:off x="2209800" y="1818640"/>
            <a:ext cx="7772400" cy="4114800"/>
          </a:xfrm>
        </p:spPr>
        <p:txBody>
          <a:bodyPr>
            <a:normAutofit fontScale="92500" lnSpcReduction="10000"/>
          </a:bodyPr>
          <a:lstStyle/>
          <a:p>
            <a:pPr>
              <a:lnSpc>
                <a:spcPct val="90000"/>
              </a:lnSpc>
            </a:pPr>
            <a:r>
              <a:rPr lang="en-US" altLang="en-US" sz="2000" dirty="0"/>
              <a:t>Java is simple</a:t>
            </a:r>
          </a:p>
          <a:p>
            <a:pPr>
              <a:lnSpc>
                <a:spcPct val="90000"/>
              </a:lnSpc>
              <a:spcBef>
                <a:spcPct val="50000"/>
              </a:spcBef>
            </a:pPr>
            <a:r>
              <a:rPr lang="en-US" altLang="en-US" sz="2000" dirty="0"/>
              <a:t>Java is object-oriented</a:t>
            </a:r>
          </a:p>
          <a:p>
            <a:pPr>
              <a:lnSpc>
                <a:spcPct val="90000"/>
              </a:lnSpc>
              <a:spcBef>
                <a:spcPct val="50000"/>
              </a:spcBef>
            </a:pPr>
            <a:r>
              <a:rPr lang="en-US" altLang="en-US" sz="2000" dirty="0"/>
              <a:t>Java is distributed</a:t>
            </a:r>
          </a:p>
          <a:p>
            <a:pPr>
              <a:lnSpc>
                <a:spcPct val="90000"/>
              </a:lnSpc>
              <a:spcBef>
                <a:spcPct val="50000"/>
              </a:spcBef>
            </a:pPr>
            <a:r>
              <a:rPr lang="en-US" altLang="en-US" sz="2000" dirty="0"/>
              <a:t>Java is interpreted</a:t>
            </a:r>
          </a:p>
          <a:p>
            <a:pPr>
              <a:lnSpc>
                <a:spcPct val="90000"/>
              </a:lnSpc>
              <a:spcBef>
                <a:spcPct val="50000"/>
              </a:spcBef>
            </a:pPr>
            <a:r>
              <a:rPr lang="en-US" altLang="en-US" sz="2000" dirty="0"/>
              <a:t>Java is robust</a:t>
            </a:r>
          </a:p>
          <a:p>
            <a:pPr>
              <a:lnSpc>
                <a:spcPct val="90000"/>
              </a:lnSpc>
              <a:spcBef>
                <a:spcPct val="50000"/>
              </a:spcBef>
            </a:pPr>
            <a:r>
              <a:rPr lang="en-US" altLang="en-US" sz="2000" dirty="0"/>
              <a:t>Java is secure</a:t>
            </a:r>
          </a:p>
          <a:p>
            <a:pPr>
              <a:lnSpc>
                <a:spcPct val="90000"/>
              </a:lnSpc>
              <a:spcBef>
                <a:spcPct val="50000"/>
              </a:spcBef>
            </a:pPr>
            <a:r>
              <a:rPr lang="en-US" altLang="en-US" sz="2000" dirty="0"/>
              <a:t>Java is architecture-neutral</a:t>
            </a:r>
          </a:p>
          <a:p>
            <a:pPr>
              <a:lnSpc>
                <a:spcPct val="90000"/>
              </a:lnSpc>
              <a:spcBef>
                <a:spcPct val="50000"/>
              </a:spcBef>
            </a:pPr>
            <a:r>
              <a:rPr lang="en-US" altLang="en-US" sz="2000" dirty="0"/>
              <a:t>Java is portable</a:t>
            </a:r>
          </a:p>
          <a:p>
            <a:pPr>
              <a:lnSpc>
                <a:spcPct val="90000"/>
              </a:lnSpc>
              <a:spcBef>
                <a:spcPct val="50000"/>
              </a:spcBef>
            </a:pPr>
            <a:r>
              <a:rPr lang="en-US" altLang="en-US" sz="2000" dirty="0"/>
              <a:t>Java’s performance</a:t>
            </a:r>
          </a:p>
          <a:p>
            <a:pPr>
              <a:lnSpc>
                <a:spcPct val="90000"/>
              </a:lnSpc>
              <a:spcBef>
                <a:spcPct val="50000"/>
              </a:spcBef>
            </a:pPr>
            <a:r>
              <a:rPr lang="en-US" altLang="en-US" sz="2000" dirty="0"/>
              <a:t>Java is multithreaded</a:t>
            </a:r>
          </a:p>
          <a:p>
            <a:pPr>
              <a:lnSpc>
                <a:spcPct val="90000"/>
              </a:lnSpc>
              <a:spcBef>
                <a:spcPct val="50000"/>
              </a:spcBef>
            </a:pPr>
            <a:r>
              <a:rPr lang="en-US" altLang="en-US" sz="2000" dirty="0"/>
              <a:t>Java is dynamic</a:t>
            </a:r>
          </a:p>
          <a:p>
            <a:pPr lvl="1">
              <a:lnSpc>
                <a:spcPct val="90000"/>
              </a:lnSpc>
              <a:buFontTx/>
              <a:buNone/>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3D39004-26C1-4052-987E-C3185762251F}"/>
              </a:ext>
            </a:extLst>
          </p:cNvPr>
          <p:cNvSpPr>
            <a:spLocks noGrp="1"/>
          </p:cNvSpPr>
          <p:nvPr>
            <p:ph type="sldNum" sz="quarter" idx="12"/>
          </p:nvPr>
        </p:nvSpPr>
        <p:spPr/>
        <p:txBody>
          <a:bodyPr/>
          <a:lstStyle/>
          <a:p>
            <a:fld id="{F64852E9-49A9-4BFB-A764-8D8E32207E58}" type="slidenum">
              <a:rPr lang="en-US" altLang="en-US"/>
              <a:pPr/>
              <a:t>9</a:t>
            </a:fld>
            <a:endParaRPr lang="en-US" altLang="en-US"/>
          </a:p>
        </p:txBody>
      </p:sp>
      <p:sp>
        <p:nvSpPr>
          <p:cNvPr id="75778" name="Rectangle 2">
            <a:extLst>
              <a:ext uri="{FF2B5EF4-FFF2-40B4-BE49-F238E27FC236}">
                <a16:creationId xmlns:a16="http://schemas.microsoft.com/office/drawing/2014/main" id="{797DC423-5D3B-4F11-837C-B982CA08E980}"/>
              </a:ext>
            </a:extLst>
          </p:cNvPr>
          <p:cNvSpPr>
            <a:spLocks noGrp="1" noChangeArrowheads="1"/>
          </p:cNvSpPr>
          <p:nvPr>
            <p:ph type="title"/>
          </p:nvPr>
        </p:nvSpPr>
        <p:spPr>
          <a:xfrm>
            <a:off x="2209800" y="61124"/>
            <a:ext cx="7772400" cy="1428750"/>
          </a:xfrm>
        </p:spPr>
        <p:txBody>
          <a:bodyPr/>
          <a:lstStyle/>
          <a:p>
            <a:r>
              <a:rPr lang="en-US" altLang="en-US" dirty="0"/>
              <a:t>JDK Versions</a:t>
            </a:r>
          </a:p>
        </p:txBody>
      </p:sp>
      <p:pic>
        <p:nvPicPr>
          <p:cNvPr id="13" name="Picture 12">
            <a:extLst>
              <a:ext uri="{FF2B5EF4-FFF2-40B4-BE49-F238E27FC236}">
                <a16:creationId xmlns:a16="http://schemas.microsoft.com/office/drawing/2014/main" id="{DC7948A1-2DBD-41AE-AFE7-5FC0FA5FFED4}"/>
              </a:ext>
            </a:extLst>
          </p:cNvPr>
          <p:cNvPicPr>
            <a:picLocks noChangeAspect="1"/>
          </p:cNvPicPr>
          <p:nvPr/>
        </p:nvPicPr>
        <p:blipFill>
          <a:blip r:embed="rId2"/>
          <a:stretch>
            <a:fillRect/>
          </a:stretch>
        </p:blipFill>
        <p:spPr>
          <a:xfrm>
            <a:off x="4215928" y="1151583"/>
            <a:ext cx="3760144" cy="52316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861</Words>
  <Application>Microsoft Office PowerPoint</Application>
  <PresentationFormat>Widescreen</PresentationFormat>
  <Paragraphs>121</Paragraphs>
  <Slides>24</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6" baseType="lpstr">
      <vt:lpstr>Arial</vt:lpstr>
      <vt:lpstr>Book Antiqua</vt:lpstr>
      <vt:lpstr>Calibri</vt:lpstr>
      <vt:lpstr>Calibri </vt:lpstr>
      <vt:lpstr>Calibri Light</vt:lpstr>
      <vt:lpstr>Courier</vt:lpstr>
      <vt:lpstr>Courier New</vt:lpstr>
      <vt:lpstr>Monotype Sorts</vt:lpstr>
      <vt:lpstr>Palatino</vt:lpstr>
      <vt:lpstr>Office Theme</vt:lpstr>
      <vt:lpstr>Microsoft Word Picture</vt:lpstr>
      <vt:lpstr>Picture</vt:lpstr>
      <vt:lpstr>Introduction to Java </vt:lpstr>
      <vt:lpstr>Introduction to Java</vt:lpstr>
      <vt:lpstr>What Is Java?</vt:lpstr>
      <vt:lpstr>History</vt:lpstr>
      <vt:lpstr>PowerPoint Presentation</vt:lpstr>
      <vt:lpstr>PowerPoint Presentation</vt:lpstr>
      <vt:lpstr>PowerPoint Presentation</vt:lpstr>
      <vt:lpstr>Characteristics of Java</vt:lpstr>
      <vt:lpstr>JDK Versions</vt:lpstr>
      <vt:lpstr>JDK Editions</vt:lpstr>
      <vt:lpstr>Getting Started with Java Programming</vt:lpstr>
      <vt:lpstr>A Simple Application</vt:lpstr>
      <vt:lpstr>Creating and Compiling Programs</vt:lpstr>
      <vt:lpstr>Executing Applications</vt:lpstr>
      <vt:lpstr>Example</vt:lpstr>
      <vt:lpstr>Anatomy of a Java Program</vt:lpstr>
      <vt:lpstr>Comments</vt:lpstr>
      <vt:lpstr>Package</vt:lpstr>
      <vt:lpstr>Reserved Words</vt:lpstr>
      <vt:lpstr>Modifiers</vt:lpstr>
      <vt:lpstr>Statements</vt:lpstr>
      <vt:lpstr>Blocks</vt:lpstr>
      <vt:lpstr>Classes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dc:title>
  <dc:creator>Harish A</dc:creator>
  <cp:lastModifiedBy>Harish A</cp:lastModifiedBy>
  <cp:revision>9</cp:revision>
  <dcterms:created xsi:type="dcterms:W3CDTF">2020-01-03T08:52:07Z</dcterms:created>
  <dcterms:modified xsi:type="dcterms:W3CDTF">2020-01-25T13:50:12Z</dcterms:modified>
</cp:coreProperties>
</file>