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4" d="100"/>
          <a:sy n="94"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strRef>
              <c:f>Sheet1!$B$1</c:f>
              <c:strCache>
                <c:ptCount val="1"/>
                <c:pt idx="0">
                  <c:v>Salary</c:v>
                </c:pt>
              </c:strCache>
            </c:strRef>
          </c:tx>
          <c:dLbls>
            <c:showLegendKey val="0"/>
            <c:showVal val="0"/>
            <c:showCatName val="0"/>
            <c:showSerName val="0"/>
            <c:showPercent val="0"/>
            <c:showBubbleSize val="0"/>
            <c:showLeaderLines val="1"/>
          </c:dLbls>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66017.18</c:v>
                </c:pt>
                <c:pt idx="8">
                  <c:v>74279.01</c:v>
                </c:pt>
                <c:pt idx="9">
                  <c:v>68980.52</c:v>
                </c:pt>
              </c:numCache>
            </c:numRef>
          </c:val>
        </c:ser>
        <c:firstSliceAng val="0"/>
      </c:pieChart>
      <c:spPr>
        <a:noFill/>
      </c:spPr>
    </c:plotArea>
    <c:legend>
      <c:legendPos val="r"/>
      <c:layout/>
      <c:overlay val="0"/>
      <c:spPr>
        <a:noFill/>
        <a:ln>
          <a:noFill/>
        </a:ln>
      </c:spPr>
      <c:txPr>
        <a:bodyPr/>
        <a:lstStyle/>
        <a:p>
          <a:pPr>
            <a:defRPr sz="18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8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pic>
        <p:nvPicPr>
          <p:cNvPr id="8" name="图片" descr="horizon.png"/>
          <p:cNvPicPr>
            <a:picLocks noChangeAspect="1"/>
          </p:cNvPicPr>
          <p:nvPr/>
        </p:nvPicPr>
        <p:blipFill>
          <a:blip r:embed="rId2" cstate="print"/>
          <a:srcRect t="33333"/>
          <a:stretch>
            <a:fillRect/>
          </a:stretch>
        </p:blipFill>
        <p:spPr>
          <a:xfrm rot="0">
            <a:off x="0" y="0"/>
            <a:ext cx="9144000" cy="4572000"/>
          </a:xfrm>
          <a:prstGeom prst="rect"/>
          <a:noFill/>
          <a:ln w="12700" cmpd="sng" cap="flat">
            <a:noFill/>
            <a:prstDash val="solid"/>
            <a:miter/>
          </a:ln>
        </p:spPr>
      </p:pic>
      <p:sp>
        <p:nvSpPr>
          <p:cNvPr id="9" name="文本框"/>
          <p:cNvSpPr>
            <a:spLocks noGrp="1"/>
          </p:cNvSpPr>
          <p:nvPr>
            <p:ph type="dt" idx="10"/>
          </p:nvPr>
        </p:nvSpPr>
        <p:spPr>
          <a:xfrm rot="0">
            <a:off x="5715000" y="6356349"/>
            <a:ext cx="15240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1000" b="0" i="0" u="none" strike="noStrike" kern="1200" cap="none" spc="60" baseline="0">
              <a:solidFill>
                <a:schemeClr val="tx1"/>
              </a:solidFill>
              <a:latin typeface="Arial Narrow" pitchFamily="0" charset="0"/>
              <a:ea typeface="方正姚体" pitchFamily="0" charset="0"/>
              <a:cs typeface="Arial Narrow" pitchFamily="0" charset="0"/>
            </a:endParaRPr>
          </a:p>
        </p:txBody>
      </p:sp>
      <p:sp>
        <p:nvSpPr>
          <p:cNvPr id="10" name="文本框"/>
          <p:cNvSpPr>
            <a:spLocks noGrp="1"/>
          </p:cNvSpPr>
          <p:nvPr>
            <p:ph type="ftr"/>
          </p:nvPr>
        </p:nvSpPr>
        <p:spPr>
          <a:xfrm rot="0">
            <a:off x="609600" y="6356349"/>
            <a:ext cx="28956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000" b="0" i="0" u="none" strike="noStrike" kern="1200" cap="all" spc="60" baseline="0">
              <a:solidFill>
                <a:schemeClr val="tx1"/>
              </a:solidFill>
              <a:latin typeface="Arial Narrow" pitchFamily="0" charset="0"/>
              <a:ea typeface="方正姚体" pitchFamily="0" charset="0"/>
              <a:cs typeface="Arial Narrow" pitchFamily="0" charset="0"/>
            </a:endParaRPr>
          </a:p>
        </p:txBody>
      </p:sp>
      <p:sp>
        <p:nvSpPr>
          <p:cNvPr id="11" name="文本框"/>
          <p:cNvSpPr>
            <a:spLocks noGrp="1"/>
          </p:cNvSpPr>
          <p:nvPr>
            <p:ph type="sldNum"/>
          </p:nvPr>
        </p:nvSpPr>
        <p:spPr>
          <a:xfrm rot="0">
            <a:off x="7543800" y="6356349"/>
            <a:ext cx="9906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100" b="0" i="0" u="none" strike="noStrike" kern="1200" cap="none" spc="0" baseline="0">
                <a:solidFill>
                  <a:schemeClr val="tx1"/>
                </a:solidFill>
                <a:latin typeface="Arial Narrow" pitchFamily="0" charset="0"/>
                <a:ea typeface="方正姚体" pitchFamily="0" charset="0"/>
                <a:cs typeface="Arial Narrow" pitchFamily="0" charset="0"/>
              </a:rPr>
              <a:t>&lt;#&gt;</a:t>
            </a:fld>
            <a:endParaRPr lang="zh-CN" altLang="en-US" sz="1100" b="0" i="0" u="none" strike="noStrike" kern="1200" cap="none" spc="0" baseline="0">
              <a:solidFill>
                <a:schemeClr val="tx1"/>
              </a:solidFill>
              <a:latin typeface="Arial Narrow" pitchFamily="0" charset="0"/>
              <a:ea typeface="方正姚体" pitchFamily="0" charset="0"/>
              <a:cs typeface="Arial Narrow" pitchFamily="0" charset="0"/>
            </a:endParaRPr>
          </a:p>
        </p:txBody>
      </p:sp>
      <p:sp>
        <p:nvSpPr>
          <p:cNvPr id="12" name="文本框"/>
          <p:cNvSpPr>
            <a:spLocks noGrp="1"/>
          </p:cNvSpPr>
          <p:nvPr>
            <p:ph type="subTitle" idx="1"/>
          </p:nvPr>
        </p:nvSpPr>
        <p:spPr>
          <a:xfrm rot="0">
            <a:off x="1219200" y="3886200"/>
            <a:ext cx="6400800"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600"/>
              </a:spcAft>
              <a:buNone/>
            </a:pPr>
            <a:r>
              <a:rPr lang="en-US" altLang="zh-CN" sz="1700" b="0" i="0" u="none" strike="noStrike" kern="1200" cap="none" spc="30" baseline="0">
                <a:solidFill>
                  <a:schemeClr val="tx2"/>
                </a:solidFill>
                <a:latin typeface="Arial Narrow" pitchFamily="0" charset="0"/>
                <a:ea typeface="方正姚体" pitchFamily="0" charset="0"/>
                <a:cs typeface="Lucida Sans"/>
              </a:rPr>
              <a:t>Click to edit Master subtitle style</a:t>
            </a:r>
            <a:endParaRPr lang="zh-CN" altLang="en-US" sz="1700" b="0" i="0" u="none" strike="noStrike" kern="1200" cap="none" spc="30" baseline="0">
              <a:solidFill>
                <a:schemeClr val="tx2"/>
              </a:solidFill>
              <a:latin typeface="Arial Narrow" pitchFamily="0" charset="0"/>
              <a:ea typeface="方正姚体" pitchFamily="0" charset="0"/>
              <a:cs typeface="Lucida Sans"/>
            </a:endParaRPr>
          </a:p>
        </p:txBody>
      </p:sp>
      <p:sp>
        <p:nvSpPr>
          <p:cNvPr id="13" name="文本框"/>
          <p:cNvSpPr>
            <a:spLocks noGrp="1"/>
          </p:cNvSpPr>
          <p:nvPr>
            <p:ph type="ctrTitle"/>
          </p:nvPr>
        </p:nvSpPr>
        <p:spPr>
          <a:xfrm rot="0">
            <a:off x="685800" y="2007888"/>
            <a:ext cx="7772400" cy="1470025"/>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0" i="0" u="none" strike="noStrike" kern="1200" cap="all" spc="50" baseline="0">
                <a:solidFill>
                  <a:schemeClr val="tx1"/>
                </a:solidFill>
                <a:latin typeface="Arial Narrow" pitchFamily="0" charset="0"/>
                <a:ea typeface="方正姚体" pitchFamily="0" charset="0"/>
                <a:cs typeface="Lucida Sans"/>
              </a:rPr>
              <a:t>Click to edit Master title style</a:t>
            </a:r>
            <a:endParaRPr lang="zh-CN" altLang="en-US" sz="3200" b="0" i="0" u="none" strike="noStrike" kern="1200" cap="all" spc="50" baseline="0">
              <a:solidFill>
                <a:schemeClr val="tx1"/>
              </a:solidFill>
              <a:latin typeface="Arial Narrow" pitchFamily="0" charset="0"/>
              <a:ea typeface="方正姚体" pitchFamily="0" charset="0"/>
              <a:cs typeface="Lucida Sans"/>
            </a:endParaRPr>
          </a:p>
        </p:txBody>
      </p:sp>
    </p:spTree>
    <p:extLst>
      <p:ext uri="{BB962C8B-B14F-4D97-AF65-F5344CB8AC3E}">
        <p14:creationId xmlns:p14="http://schemas.microsoft.com/office/powerpoint/2010/main" val="43069120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240668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551980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3C3C3C"/>
            </a:gs>
            <a:gs pos="31000">
              <a:srgbClr val="000000"/>
            </a:gs>
            <a:gs pos="100000">
              <a:srgbClr val="000000"/>
            </a:gs>
          </a:gsLst>
          <a:lin ang="5400000" scaled="1"/>
        </a:gradFill>
      </p:bgPr>
    </p:bg>
    <p:spTree>
      <p:nvGrpSpPr>
        <p:cNvPr id="1" name=""/>
        <p:cNvGrpSpPr/>
        <p:nvPr/>
      </p:nvGrpSpPr>
      <p:grpSpPr>
        <a:xfrm xmlns:a="http://schemas.openxmlformats.org/drawingml/2006/main">
          <a:off x="0" y="0"/>
          <a:ext cx="0" cy="0"/>
          <a:chOff x="0" y="0"/>
          <a:chExt cx="0" cy="0"/>
        </a:xfrm>
      </p:grpSpPr>
      <p:pic>
        <p:nvPicPr>
          <p:cNvPr id="21" name="图片" descr="horizon.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9144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文本框"/>
          <p:cNvSpPr>
            <a:spLocks xmlns:a="http://schemas.openxmlformats.org/drawingml/2006/main" noGrp="1"/>
          </p:cNvSpPr>
          <p:nvPr>
            <p:ph type="title"/>
          </p:nvPr>
        </p:nvSpPr>
        <p:spPr>
          <a:xfrm xmlns:a="http://schemas.openxmlformats.org/drawingml/2006/main" rot="0">
            <a:off x="609600" y="274638"/>
            <a:ext cx="7924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7" name="文本框"/>
          <p:cNvSpPr>
            <a:spLocks xmlns:a="http://schemas.openxmlformats.org/drawingml/2006/main" noGrp="1"/>
          </p:cNvSpPr>
          <p:nvPr>
            <p:ph type="dt" idx="10"/>
          </p:nvPr>
        </p:nvSpPr>
        <p:spPr>
          <a:xfrm xmlns:a="http://schemas.openxmlformats.org/drawingml/2006/main" rot="0">
            <a:off x="5715000" y="6356349"/>
            <a:ext cx="1524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strike="noStrike" spc="60" baseline="0">
              <a:solidFill>
                <a:schemeClr val="tx1"/>
              </a:solidFill>
              <a:latin typeface="Arial Narrow" pitchFamily="0" charset="0"/>
              <a:ea typeface="方正姚体" pitchFamily="0" charset="0"/>
              <a:cs typeface="Arial Narrow" pitchFamily="0" charset="0"/>
            </a:endParaRPr>
          </a:p>
        </p:txBody>
      </p:sp>
      <p:sp>
        <p:nvSpPr>
          <p:cNvPr id="18" name="文本框"/>
          <p:cNvSpPr>
            <a:spLocks xmlns:a="http://schemas.openxmlformats.org/drawingml/2006/main" noGrp="1"/>
          </p:cNvSpPr>
          <p:nvPr>
            <p:ph type="ftr"/>
          </p:nvPr>
        </p:nvSpPr>
        <p:spPr>
          <a:xfrm xmlns:a="http://schemas.openxmlformats.org/drawingml/2006/main" rot="0">
            <a:off x="6096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cap="all" spc="60" baseline="0">
              <a:solidFill>
                <a:schemeClr val="tx1"/>
              </a:solidFill>
              <a:latin typeface="Arial Narrow" pitchFamily="0" charset="0"/>
              <a:ea typeface="方正姚体" pitchFamily="0" charset="0"/>
              <a:cs typeface="Arial Narrow" pitchFamily="0" charset="0"/>
            </a:endParaRPr>
          </a:p>
        </p:txBody>
      </p:sp>
      <p:sp>
        <p:nvSpPr>
          <p:cNvPr id="19" name="文本框"/>
          <p:cNvSpPr>
            <a:spLocks xmlns:a="http://schemas.openxmlformats.org/drawingml/2006/main" noGrp="1"/>
          </p:cNvSpPr>
          <p:nvPr>
            <p:ph type="sldNum"/>
          </p:nvPr>
        </p:nvSpPr>
        <p:spPr>
          <a:xfrm xmlns:a="http://schemas.openxmlformats.org/drawingml/2006/main" rot="0">
            <a:off x="7543800" y="6356349"/>
            <a:ext cx="990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100" b="0" i="0" u="none" strike="noStrike" kern="1200" cap="none" spc="0" baseline="0">
                <a:solidFill>
                  <a:schemeClr val="tx1"/>
                </a:solidFill>
                <a:latin typeface="Arial Narrow" pitchFamily="0" charset="0"/>
                <a:ea typeface="方正姚体" pitchFamily="0" charset="0"/>
                <a:cs typeface="Arial Narrow" pitchFamily="0" charset="0"/>
              </a:rPr>
              <a:t>&lt;#&gt;</a:t>
            </a:fld>
            <a:endParaRPr lang="zh-CN" altLang="en-US" sz="1100" baseline="0">
              <a:solidFill>
                <a:schemeClr val="tx1"/>
              </a:solidFill>
              <a:latin typeface="Arial Narrow" pitchFamily="0" charset="0"/>
              <a:ea typeface="方正姚体" pitchFamily="0" charset="0"/>
              <a:cs typeface="Arial Narrow" pitchFamily="0" charset="0"/>
            </a:endParaRPr>
          </a:p>
        </p:txBody>
      </p:sp>
      <p:sp>
        <p:nvSpPr>
          <p:cNvPr id="20" name="文本框"/>
          <p:cNvSpPr>
            <a:spLocks xmlns:a="http://schemas.openxmlformats.org/drawingml/2006/main" noGrp="1"/>
          </p:cNvSpPr>
          <p:nvPr>
            <p:ph type="body"/>
          </p:nvPr>
        </p:nvSpPr>
        <p:spPr>
          <a:xfrm xmlns:a="http://schemas.openxmlformats.org/drawingml/2006/main" rot="0">
            <a:off x="609600" y="1600200"/>
            <a:ext cx="7924800" cy="4114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Tree>
    <p:extLst>
      <p:ext uri="{BB962C8B-B14F-4D97-AF65-F5344CB8AC3E}">
        <p14:creationId xmlns:p14="http://schemas.microsoft.com/office/powerpoint/2010/main" val="67128328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gradFill xmlns:a="http://schemas.openxmlformats.org/drawingml/2006/main">
          <a:gsLst>
            <a:gs pos="0">
              <a:srgbClr val="3C3C3C"/>
            </a:gs>
            <a:gs pos="31000">
              <a:srgbClr val="000000"/>
            </a:gs>
            <a:gs pos="100000">
              <a:srgbClr val="000000"/>
            </a:gs>
          </a:gsLst>
          <a:lin ang="5400000" scaled="1"/>
        </a:gradFill>
      </p:bgPr>
    </p:bg>
    <p:spTree>
      <p:nvGrpSpPr>
        <p:cNvPr id="1" name=""/>
        <p:cNvGrpSpPr/>
        <p:nvPr/>
      </p:nvGrpSpPr>
      <p:grpSpPr>
        <a:xfrm xmlns:a="http://schemas.openxmlformats.org/drawingml/2006/main">
          <a:off x="0" y="0"/>
          <a:ext cx="0" cy="0"/>
          <a:chOff x="0" y="0"/>
          <a:chExt cx="0" cy="0"/>
        </a:xfrm>
      </p:grpSpPr>
      <p:pic>
        <p:nvPicPr>
          <p:cNvPr id="32" name="图片" descr="horizon.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9144000" cy="6858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6" name="文本框"/>
          <p:cNvSpPr>
            <a:spLocks xmlns:a="http://schemas.openxmlformats.org/drawingml/2006/main" noGrp="1"/>
          </p:cNvSpPr>
          <p:nvPr>
            <p:ph type="body"/>
          </p:nvPr>
        </p:nvSpPr>
        <p:spPr>
          <a:xfrm xmlns:a="http://schemas.openxmlformats.org/drawingml/2006/main" rot="0">
            <a:off x="609600" y="1600200"/>
            <a:ext cx="3733800" cy="4114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7" name="文本框"/>
          <p:cNvSpPr>
            <a:spLocks xmlns:a="http://schemas.openxmlformats.org/drawingml/2006/main" noGrp="1"/>
          </p:cNvSpPr>
          <p:nvPr>
            <p:ph type="body"/>
          </p:nvPr>
        </p:nvSpPr>
        <p:spPr>
          <a:xfrm xmlns:a="http://schemas.openxmlformats.org/drawingml/2006/main" rot="0">
            <a:off x="4800600" y="1600200"/>
            <a:ext cx="3733800" cy="4114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8" name="文本框"/>
          <p:cNvSpPr>
            <a:spLocks xmlns:a="http://schemas.openxmlformats.org/drawingml/2006/main" noGrp="1"/>
          </p:cNvSpPr>
          <p:nvPr>
            <p:ph type="title"/>
          </p:nvPr>
        </p:nvSpPr>
        <p:spPr>
          <a:xfrm xmlns:a="http://schemas.openxmlformats.org/drawingml/2006/main" rot="0">
            <a:off x="609600" y="274638"/>
            <a:ext cx="7924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9" name="文本框"/>
          <p:cNvSpPr>
            <a:spLocks xmlns:a="http://schemas.openxmlformats.org/drawingml/2006/main" noGrp="1"/>
          </p:cNvSpPr>
          <p:nvPr>
            <p:ph type="dt" idx="10"/>
          </p:nvPr>
        </p:nvSpPr>
        <p:spPr>
          <a:xfrm xmlns:a="http://schemas.openxmlformats.org/drawingml/2006/main" rot="0">
            <a:off x="5715000" y="6356349"/>
            <a:ext cx="15240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strike="noStrike" spc="60" baseline="0">
              <a:solidFill>
                <a:schemeClr val="tx1"/>
              </a:solidFill>
              <a:latin typeface="Arial Narrow" pitchFamily="0" charset="0"/>
              <a:ea typeface="方正姚体" pitchFamily="0" charset="0"/>
              <a:cs typeface="Arial Narrow" pitchFamily="0" charset="0"/>
            </a:endParaRPr>
          </a:p>
        </p:txBody>
      </p:sp>
      <p:sp>
        <p:nvSpPr>
          <p:cNvPr id="30" name="文本框"/>
          <p:cNvSpPr>
            <a:spLocks xmlns:a="http://schemas.openxmlformats.org/drawingml/2006/main" noGrp="1"/>
          </p:cNvSpPr>
          <p:nvPr>
            <p:ph type="ftr"/>
          </p:nvPr>
        </p:nvSpPr>
        <p:spPr>
          <a:xfrm xmlns:a="http://schemas.openxmlformats.org/drawingml/2006/main" rot="0">
            <a:off x="6096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cap="all" spc="60" baseline="0">
              <a:solidFill>
                <a:schemeClr val="tx1"/>
              </a:solidFill>
              <a:latin typeface="Arial Narrow" pitchFamily="0" charset="0"/>
              <a:ea typeface="方正姚体" pitchFamily="0" charset="0"/>
              <a:cs typeface="Arial Narrow" pitchFamily="0" charset="0"/>
            </a:endParaRPr>
          </a:p>
        </p:txBody>
      </p:sp>
      <p:sp>
        <p:nvSpPr>
          <p:cNvPr id="31" name="文本框"/>
          <p:cNvSpPr>
            <a:spLocks xmlns:a="http://schemas.openxmlformats.org/drawingml/2006/main" noGrp="1"/>
          </p:cNvSpPr>
          <p:nvPr>
            <p:ph type="sldNum"/>
          </p:nvPr>
        </p:nvSpPr>
        <p:spPr>
          <a:xfrm xmlns:a="http://schemas.openxmlformats.org/drawingml/2006/main" rot="0">
            <a:off x="7543800" y="6356349"/>
            <a:ext cx="990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100" b="0" i="0" u="none" strike="noStrike" kern="1200" cap="none" spc="0" baseline="0">
                <a:solidFill>
                  <a:schemeClr val="tx1"/>
                </a:solidFill>
                <a:latin typeface="Arial Narrow" pitchFamily="0" charset="0"/>
                <a:ea typeface="方正姚体" pitchFamily="0" charset="0"/>
                <a:cs typeface="Arial Narrow" pitchFamily="0" charset="0"/>
              </a:rPr>
              <a:t>&lt;#&gt;</a:t>
            </a:fld>
            <a:endParaRPr lang="zh-CN" altLang="en-US" sz="1100" baseline="0">
              <a:solidFill>
                <a:schemeClr val="tx1"/>
              </a:solidFill>
              <a:latin typeface="Arial Narrow" pitchFamily="0" charset="0"/>
              <a:ea typeface="方正姚体" pitchFamily="0" charset="0"/>
              <a:cs typeface="Arial Narrow" pitchFamily="0" charset="0"/>
            </a:endParaRPr>
          </a:p>
        </p:txBody>
      </p:sp>
    </p:spTree>
    <p:extLst>
      <p:ext uri="{BB962C8B-B14F-4D97-AF65-F5344CB8AC3E}">
        <p14:creationId xmlns:p14="http://schemas.microsoft.com/office/powerpoint/2010/main" val="8556474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501805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35689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376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646982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324448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13938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016317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659869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pic>
        <p:nvPicPr>
          <p:cNvPr id="2" name="图片" descr="horizon.png"/>
          <p:cNvPicPr>
            <a:picLocks noChangeAspect="1"/>
          </p:cNvPicPr>
          <p:nvPr/>
        </p:nvPicPr>
        <p:blipFill>
          <a:blip r:embed="rId1" cstate="print"/>
          <a:stretch>
            <a:fillRect/>
          </a:stretch>
        </p:blipFill>
        <p:spPr>
          <a:xfrm rot="0">
            <a:off x="0" y="0"/>
            <a:ext cx="9144000" cy="6858000"/>
          </a:xfrm>
          <a:prstGeom prst="rect"/>
          <a:noFill/>
          <a:ln w="12700" cmpd="sng" cap="flat">
            <a:noFill/>
            <a:prstDash val="solid"/>
            <a:miter/>
          </a:ln>
        </p:spPr>
      </p:pic>
      <p:sp>
        <p:nvSpPr>
          <p:cNvPr id="3"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09600" y="1600200"/>
            <a:ext cx="79248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5715000" y="6356349"/>
            <a:ext cx="15240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strike="noStrike" spc="60" baseline="0">
                <a:solidFill>
                  <a:schemeClr val="tx1"/>
                </a:solidFill>
                <a:latin typeface="Arial Narrow" pitchFamily="0" charset="0"/>
                <a:ea typeface="方正姚体" pitchFamily="0" charset="0"/>
                <a:cs typeface="Arial Narrow" pitchFamily="0" charset="0"/>
              </a:rPr>
              <a:t>9/23/2024</a:t>
            </a:fld>
            <a:endParaRPr lang="zh-CN" altLang="en-US" sz="1000" strike="noStrike" spc="60" baseline="0">
              <a:solidFill>
                <a:schemeClr val="tx1"/>
              </a:solidFill>
              <a:latin typeface="Arial Narrow" pitchFamily="0" charset="0"/>
              <a:ea typeface="方正姚体" pitchFamily="0" charset="0"/>
              <a:cs typeface="Arial Narrow" pitchFamily="0" charset="0"/>
            </a:endParaRPr>
          </a:p>
        </p:txBody>
      </p:sp>
      <p:sp>
        <p:nvSpPr>
          <p:cNvPr id="6" name="文本框"/>
          <p:cNvSpPr>
            <a:spLocks noGrp="1"/>
          </p:cNvSpPr>
          <p:nvPr>
            <p:ph type="ftr" idx="3"/>
          </p:nvPr>
        </p:nvSpPr>
        <p:spPr>
          <a:xfrm rot="0">
            <a:off x="6096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cap="all" spc="60" baseline="0">
              <a:solidFill>
                <a:schemeClr val="tx1"/>
              </a:solidFill>
              <a:latin typeface="Arial Narrow" pitchFamily="0" charset="0"/>
              <a:ea typeface="方正姚体" pitchFamily="0" charset="0"/>
              <a:cs typeface="Arial Narrow" pitchFamily="0" charset="0"/>
            </a:endParaRPr>
          </a:p>
        </p:txBody>
      </p:sp>
      <p:sp>
        <p:nvSpPr>
          <p:cNvPr id="7" name="文本框"/>
          <p:cNvSpPr>
            <a:spLocks noGrp="1"/>
          </p:cNvSpPr>
          <p:nvPr>
            <p:ph type="sldNum" idx="4"/>
          </p:nvPr>
        </p:nvSpPr>
        <p:spPr>
          <a:xfrm rot="0">
            <a:off x="7543800" y="6356349"/>
            <a:ext cx="990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100" b="0" i="0" u="none" strike="noStrike" kern="1200" cap="none" spc="0" baseline="0">
                <a:solidFill>
                  <a:schemeClr val="tx1"/>
                </a:solidFill>
                <a:latin typeface="Arial Narrow" pitchFamily="0" charset="0"/>
                <a:ea typeface="方正姚体" pitchFamily="0" charset="0"/>
                <a:cs typeface="Arial Narrow" pitchFamily="0" charset="0"/>
              </a:rPr>
              <a:t>&lt;#&gt;</a:t>
            </a:fld>
            <a:endParaRPr lang="zh-CN" altLang="en-US" sz="1100" baseline="0">
              <a:solidFill>
                <a:schemeClr val="tx1"/>
              </a:solidFill>
              <a:latin typeface="Arial Narrow" pitchFamily="0" charset="0"/>
              <a:ea typeface="方正姚体" pitchFamily="0" charset="0"/>
              <a:cs typeface="Arial Narrow" pitchFamily="0" charset="0"/>
            </a:endParaRPr>
          </a:p>
        </p:txBody>
      </p:sp>
    </p:spTree>
    <p:extLst>
      <p:ext uri="{BB962C8B-B14F-4D97-AF65-F5344CB8AC3E}">
        <p14:creationId xmlns:p14="http://schemas.microsoft.com/office/powerpoint/2010/main" val="212941714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spcBef>
          <a:spcPts val="0"/>
        </a:spcBef>
        <a:buNone/>
        <a:defRPr sz="3000" kern="1200" cap="all" spc="50" baseline="0">
          <a:solidFill>
            <a:schemeClr val="tx1"/>
          </a:solidFill>
          <a:latin typeface="Arial Narrow" pitchFamily="0" charset="0"/>
          <a:ea typeface="方正姚体" pitchFamily="0" charset="0"/>
          <a:cs typeface="Arial Narrow" pitchFamily="0" charset="0"/>
        </a:defRPr>
      </a:lvl1pPr>
    </p:titleStyle>
    <p:bodyStyle>
      <a:lvl1pPr marL="342900" indent="-342900" algn="l" defTabSz="914400" eaLnBrk="1" fontAlgn="auto"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Arial Narrow" pitchFamily="0" charset="0"/>
          <a:ea typeface="方正姚体" pitchFamily="0" charset="0"/>
          <a:cs typeface="Arial Narrow" pitchFamily="0" charset="0"/>
        </a:defRPr>
      </a:lvl1pPr>
      <a:lvl2pPr marL="742950" indent="-285750" algn="l" defTabSz="914400" eaLnBrk="1" fontAlgn="auto"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Arial Narrow" pitchFamily="0" charset="0"/>
          <a:ea typeface="方正姚体" pitchFamily="0" charset="0"/>
          <a:cs typeface="Arial Narrow" pitchFamily="0" charset="0"/>
        </a:defRPr>
      </a:lvl2pPr>
      <a:lvl3pPr marL="1143000" indent="-228600" algn="l" defTabSz="914400" eaLnBrk="1" fontAlgn="auto"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Arial Narrow" pitchFamily="0" charset="0"/>
          <a:ea typeface="方正姚体" pitchFamily="0" charset="0"/>
          <a:cs typeface="Arial Narrow" pitchFamily="0" charset="0"/>
        </a:defRPr>
      </a:lvl3pPr>
      <a:lvl4pPr marL="1600200" indent="-228600" algn="l" defTabSz="914400" eaLnBrk="1" fontAlgn="auto"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Arial Narrow" pitchFamily="0" charset="0"/>
          <a:ea typeface="方正姚体" pitchFamily="0" charset="0"/>
          <a:cs typeface="Arial Narrow" pitchFamily="0" charset="0"/>
        </a:defRPr>
      </a:lvl4pPr>
      <a:lvl5pPr marL="2057400" indent="-228600" algn="l" defTabSz="914400" eaLnBrk="1" fontAlgn="auto"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Arial Narrow" pitchFamily="0" charset="0"/>
          <a:ea typeface="方正姚体" pitchFamily="0" charset="0"/>
          <a:cs typeface="Arial Narrow" pitchFamily="0" charset="0"/>
        </a:defRPr>
      </a:lvl5pPr>
      <a:lvl6pPr marL="2514600" indent="-228600" algn="l" defTabSz="914400" eaLnBrk="1" fontAlgn="auto"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Arial Narrow" pitchFamily="0" charset="0"/>
          <a:ea typeface="方正姚体" pitchFamily="0" charset="0"/>
          <a:cs typeface="Arial Narrow" pitchFamily="0" charset="0"/>
        </a:defRPr>
      </a:lvl6pPr>
      <a:lvl7pPr marL="2971800" indent="-228600" algn="l" defTabSz="914400" eaLnBrk="1" fontAlgn="auto"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Arial Narrow" pitchFamily="0" charset="0"/>
          <a:ea typeface="方正姚体" pitchFamily="0" charset="0"/>
          <a:cs typeface="Arial Narrow" pitchFamily="0" charset="0"/>
        </a:defRPr>
      </a:lvl7pPr>
      <a:lvl8pPr marL="3429000" indent="-228600" algn="l" defTabSz="914400" eaLnBrk="1" fontAlgn="auto"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Arial Narrow" pitchFamily="0" charset="0"/>
          <a:ea typeface="方正姚体" pitchFamily="0" charset="0"/>
          <a:cs typeface="Arial Narrow" pitchFamily="0" charset="0"/>
        </a:defRPr>
      </a:lvl8pPr>
      <a:lvl9pPr marL="3429000" indent="-228600" algn="l" defTabSz="914400" eaLnBrk="1" fontAlgn="auto"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Arial Narrow" pitchFamily="0" charset="0"/>
          <a:ea typeface="方正姚体" pitchFamily="0" charset="0"/>
          <a:cs typeface="Arial Narrow"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14" name="文本框"/>
          <p:cNvSpPr>
            <a:spLocks noGrp="1"/>
          </p:cNvSpPr>
          <p:nvPr>
            <p:ph type="subTitle" idx="1"/>
          </p:nvPr>
        </p:nvSpPr>
        <p:spPr>
          <a:xfrm rot="0">
            <a:off x="1371600" y="3886200"/>
            <a:ext cx="6400800" cy="23622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ct val="20000"/>
              </a:spcBef>
              <a:spcAft>
                <a:spcPts val="600"/>
              </a:spcAft>
              <a:buNone/>
            </a:pPr>
            <a:r>
              <a:rPr lang="en-US" altLang="zh-CN" sz="2400" b="0" i="0" u="none" strike="noStrike" kern="1200" cap="none" spc="30" baseline="0">
                <a:solidFill>
                  <a:srgbClr val="AA6836"/>
                </a:solidFill>
                <a:latin typeface="Arno Pro" pitchFamily="18" charset="0"/>
                <a:ea typeface="方正姚体" pitchFamily="0" charset="0"/>
                <a:cs typeface="Lucida Sans"/>
              </a:rPr>
              <a:t>NAME                   : </a:t>
            </a:r>
            <a:r>
              <a:rPr lang="en-US" altLang="zh-CN" sz="2400" b="0" i="0" u="none" strike="noStrike" kern="1200" cap="none" spc="30" baseline="0">
                <a:solidFill>
                  <a:srgbClr val="AA6836"/>
                </a:solidFill>
                <a:latin typeface="Arno Pro" pitchFamily="18" charset="0"/>
                <a:ea typeface="方正姚体" pitchFamily="0" charset="0"/>
                <a:cs typeface="Lucida Sans"/>
              </a:rPr>
              <a:t>Harish.A</a:t>
            </a:r>
            <a:endParaRPr lang="en-US" altLang="zh-CN" sz="2400" b="0" i="0" u="none" strike="noStrike" kern="1200" cap="none" spc="30" baseline="0">
              <a:solidFill>
                <a:srgbClr val="AA6836"/>
              </a:solidFill>
              <a:latin typeface="Arno Pro" pitchFamily="18" charset="0"/>
              <a:ea typeface="方正姚体" pitchFamily="0" charset="0"/>
              <a:cs typeface="Lucida Sans"/>
            </a:endParaRPr>
          </a:p>
          <a:p>
            <a:pPr marL="0" indent="0" algn="l">
              <a:lnSpc>
                <a:spcPct val="90000"/>
              </a:lnSpc>
              <a:spcBef>
                <a:spcPct val="20000"/>
              </a:spcBef>
              <a:spcAft>
                <a:spcPts val="600"/>
              </a:spcAft>
              <a:buNone/>
            </a:pPr>
            <a:r>
              <a:rPr lang="en-US" altLang="zh-CN" sz="2400" b="0" i="0" u="none" strike="noStrike" kern="1200" cap="none" spc="30" baseline="0">
                <a:solidFill>
                  <a:srgbClr val="AA6836"/>
                </a:solidFill>
                <a:latin typeface="Arno Pro" pitchFamily="18" charset="0"/>
                <a:ea typeface="方正姚体" pitchFamily="0" charset="0"/>
                <a:cs typeface="Lucida Sans"/>
              </a:rPr>
              <a:t>REGISTER NO : asunm110312201380</a:t>
            </a:r>
            <a:endParaRPr lang="en-US" altLang="zh-CN" sz="2400" b="0" i="0" u="none" strike="noStrike" kern="1200" cap="none" spc="30" baseline="0">
              <a:solidFill>
                <a:srgbClr val="AA6836"/>
              </a:solidFill>
              <a:latin typeface="Arno Pro" pitchFamily="18" charset="0"/>
              <a:ea typeface="方正姚体" pitchFamily="0" charset="0"/>
              <a:cs typeface="Lucida Sans"/>
            </a:endParaRPr>
          </a:p>
          <a:p>
            <a:pPr marL="0" indent="0" algn="l">
              <a:lnSpc>
                <a:spcPct val="90000"/>
              </a:lnSpc>
              <a:spcBef>
                <a:spcPct val="20000"/>
              </a:spcBef>
              <a:spcAft>
                <a:spcPts val="600"/>
              </a:spcAft>
              <a:buNone/>
            </a:pPr>
            <a:r>
              <a:rPr lang="en-US" altLang="zh-CN" sz="2400" b="0" i="0" u="none" strike="noStrike" kern="1200" cap="none" spc="30" baseline="0">
                <a:solidFill>
                  <a:srgbClr val="AA6836"/>
                </a:solidFill>
                <a:latin typeface="Arno Pro" pitchFamily="18" charset="0"/>
                <a:ea typeface="方正姚体" pitchFamily="0" charset="0"/>
                <a:cs typeface="Lucida Sans"/>
              </a:rPr>
              <a:t>DEPARTMENT: B.COM GENERAL</a:t>
            </a:r>
            <a:endParaRPr lang="en-US" altLang="zh-CN" sz="2400" b="0" i="0" u="none" strike="noStrike" kern="1200" cap="none" spc="30" baseline="0">
              <a:solidFill>
                <a:srgbClr val="AA6836"/>
              </a:solidFill>
              <a:latin typeface="Arno Pro" pitchFamily="18" charset="0"/>
              <a:ea typeface="方正姚体" pitchFamily="0" charset="0"/>
              <a:cs typeface="Lucida Sans"/>
            </a:endParaRPr>
          </a:p>
          <a:p>
            <a:pPr marL="0" indent="0" algn="l">
              <a:lnSpc>
                <a:spcPct val="90000"/>
              </a:lnSpc>
              <a:spcBef>
                <a:spcPct val="20000"/>
              </a:spcBef>
              <a:spcAft>
                <a:spcPts val="600"/>
              </a:spcAft>
              <a:buNone/>
            </a:pPr>
            <a:r>
              <a:rPr lang="en-US" altLang="zh-CN" sz="2400" b="0" i="0" u="none" strike="noStrike" kern="1200" cap="none" spc="30" baseline="0">
                <a:solidFill>
                  <a:srgbClr val="AA6836"/>
                </a:solidFill>
                <a:latin typeface="Arno Pro" pitchFamily="18" charset="0"/>
                <a:ea typeface="方正姚体" pitchFamily="0" charset="0"/>
                <a:cs typeface="Lucida Sans"/>
              </a:rPr>
              <a:t>COLLEGE           : D.R.B.C.C.C.HINDU COLLEGE</a:t>
            </a:r>
            <a:endParaRPr lang="zh-CN" altLang="en-US" sz="2400" b="0" i="0" u="none" strike="noStrike" kern="1200" cap="none" spc="30" baseline="0">
              <a:solidFill>
                <a:srgbClr val="AA6836"/>
              </a:solidFill>
              <a:latin typeface="Arno Pro" pitchFamily="18" charset="0"/>
              <a:ea typeface="方正姚体" pitchFamily="0" charset="0"/>
              <a:cs typeface="Lucida Sans"/>
            </a:endParaRPr>
          </a:p>
        </p:txBody>
      </p:sp>
      <p:sp>
        <p:nvSpPr>
          <p:cNvPr id="15" name="文本框"/>
          <p:cNvSpPr>
            <a:spLocks noGrp="1"/>
          </p:cNvSpPr>
          <p:nvPr>
            <p:ph type="ctrTitle"/>
          </p:nvPr>
        </p:nvSpPr>
        <p:spPr>
          <a:xfrm rot="0">
            <a:off x="400048" y="1771656"/>
            <a:ext cx="7696200" cy="14858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0" i="1" u="none" strike="noStrike" kern="1200" cap="all" spc="50" baseline="0">
                <a:solidFill>
                  <a:srgbClr val="8F6E49"/>
                </a:solidFill>
                <a:latin typeface="Algerian" pitchFamily="82" charset="0"/>
                <a:ea typeface="方正姚体" pitchFamily="0" charset="0"/>
                <a:cs typeface="Lucida Sans"/>
              </a:rPr>
              <a:t>Employee data set</a:t>
            </a:r>
            <a:br>
              <a:rPr lang="zh-CN" altLang="en-US" sz="3200" b="0" i="1" u="none" strike="noStrike" kern="1200" cap="all" spc="50" baseline="0">
                <a:solidFill>
                  <a:srgbClr val="8F6E49"/>
                </a:solidFill>
                <a:latin typeface="Algerian" pitchFamily="82" charset="0"/>
                <a:ea typeface="方正姚体" pitchFamily="0" charset="0"/>
                <a:cs typeface="Lucida Sans"/>
              </a:rPr>
            </a:br>
            <a:r>
              <a:rPr lang="en-US" altLang="zh-CN" sz="3200" b="0" i="1" u="none" strike="noStrike" kern="1200" cap="all" spc="50" baseline="0">
                <a:solidFill>
                  <a:srgbClr val="8F6E49"/>
                </a:solidFill>
                <a:latin typeface="Algerian" pitchFamily="82" charset="0"/>
                <a:ea typeface="方正姚体" pitchFamily="0" charset="0"/>
                <a:cs typeface="Lucida Sans"/>
              </a:rPr>
              <a:t>using excel</a:t>
            </a:r>
            <a:endParaRPr lang="zh-CN" altLang="en-US" sz="3200" b="0" i="1" u="none" strike="noStrike" kern="1200" cap="all" spc="50" baseline="0">
              <a:solidFill>
                <a:srgbClr val="8F6E49"/>
              </a:solidFill>
              <a:latin typeface="Algerian" pitchFamily="82" charset="0"/>
              <a:ea typeface="方正姚体" pitchFamily="0" charset="0"/>
              <a:cs typeface="Lucida Sans"/>
            </a:endParaRPr>
          </a:p>
        </p:txBody>
      </p:sp>
    </p:spTree>
    <p:extLst>
      <p:ext uri="{BB962C8B-B14F-4D97-AF65-F5344CB8AC3E}">
        <p14:creationId xmlns:p14="http://schemas.microsoft.com/office/powerpoint/2010/main" val="131887493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lgerian" pitchFamily="82" charset="0"/>
                <a:ea typeface="方正姚体" pitchFamily="0" charset="0"/>
                <a:cs typeface="Lucida Sans"/>
              </a:rPr>
              <a:t>Modeling </a:t>
            </a:r>
            <a:r>
              <a:rPr lang="en-US" altLang="zh-CN" sz="3000" b="0" i="0" u="none" strike="noStrike" kern="1200" cap="all" spc="50" baseline="0">
                <a:solidFill>
                  <a:schemeClr val="tx1"/>
                </a:solidFill>
                <a:latin typeface="Algerian" pitchFamily="82" charset="0"/>
                <a:ea typeface="方正姚体" pitchFamily="0" charset="0"/>
                <a:cs typeface="Lucida Sans"/>
              </a:rPr>
              <a:t>approach</a:t>
            </a:r>
            <a:endParaRPr lang="zh-CN" altLang="en-US" sz="3000" b="0" i="0" u="none" strike="noStrike" kern="1200" cap="all" spc="50" baseline="0">
              <a:solidFill>
                <a:schemeClr val="tx1"/>
              </a:solidFill>
              <a:latin typeface="Algerian" pitchFamily="82" charset="0"/>
              <a:ea typeface="方正姚体" pitchFamily="0" charset="0"/>
              <a:cs typeface="Lucida Sans"/>
            </a:endParaRPr>
          </a:p>
        </p:txBody>
      </p:sp>
      <p:sp>
        <p:nvSpPr>
          <p:cNvPr id="47" name="文本框"/>
          <p:cNvSpPr>
            <a:spLocks noGrp="1"/>
          </p:cNvSpPr>
          <p:nvPr>
            <p:ph type="body" idx="4294967295"/>
          </p:nvPr>
        </p:nvSpPr>
        <p:spPr>
          <a:xfrm rot="0">
            <a:off x="609600" y="1600200"/>
            <a:ext cx="7924800" cy="411480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600"/>
              </a:spcAft>
              <a:buClr>
                <a:schemeClr val="tx2"/>
              </a:buClr>
              <a:buFont typeface="Wingdings" pitchFamily="2" charset="2"/>
              <a:buChar char="q"/>
            </a:pPr>
            <a:r>
              <a:rPr lang="en-US" altLang="zh-CN" sz="1700" b="0" i="0" u="none" strike="noStrike" kern="1200" cap="none" spc="30" baseline="0">
                <a:solidFill>
                  <a:schemeClr val="tx1"/>
                </a:solidFill>
                <a:latin typeface="Arno Pro Display" pitchFamily="18" charset="0"/>
                <a:ea typeface="方正姚体" pitchFamily="0" charset="0"/>
                <a:cs typeface="Lucida Sans"/>
              </a:rPr>
              <a:t> </a:t>
            </a:r>
            <a:r>
              <a:rPr lang="en-US" altLang="zh-CN" sz="1700" b="1" i="0" u="sng" strike="noStrike" kern="1200" cap="none" spc="30" baseline="0">
                <a:solidFill>
                  <a:schemeClr val="tx1"/>
                </a:solidFill>
                <a:latin typeface="Arno Pro Display" pitchFamily="18" charset="0"/>
                <a:ea typeface="方正姚体" pitchFamily="0" charset="0"/>
                <a:cs typeface="Lucida Sans"/>
              </a:rPr>
              <a:t>Data Acquisition</a:t>
            </a:r>
            <a:r>
              <a:rPr lang="en-US" altLang="zh-CN" sz="1700" b="0" i="0" u="none" strike="noStrike" kern="1200" cap="none" spc="30" baseline="0">
                <a:solidFill>
                  <a:schemeClr val="tx1"/>
                </a:solidFill>
                <a:latin typeface="Arno Pro Display" pitchFamily="18" charset="0"/>
                <a:ea typeface="方正姚体" pitchFamily="0" charset="0"/>
                <a:cs typeface="Lucida Sans"/>
              </a:rPr>
              <a:t>: downloaded a dataset form the IBM SKILLS BUILD DASHBOARDS, which included features like USER ID, NAME, GENDER, EXPLOYEE TYPE, AND DEPARTMENT.</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q"/>
            </a:pPr>
            <a:r>
              <a:rPr lang="en-US" altLang="zh-CN" sz="1700" b="0" i="0" u="none" strike="noStrike" kern="1200" cap="none" spc="30" baseline="0">
                <a:solidFill>
                  <a:schemeClr val="tx1"/>
                </a:solidFill>
                <a:latin typeface="Arno Pro Display" pitchFamily="18" charset="0"/>
                <a:ea typeface="方正姚体" pitchFamily="0" charset="0"/>
                <a:cs typeface="Lucida Sans"/>
              </a:rPr>
              <a:t> </a:t>
            </a:r>
            <a:r>
              <a:rPr lang="en-US" altLang="zh-CN" sz="1700" b="1" i="0" u="sng" strike="noStrike" kern="1200" cap="none" spc="30" baseline="0">
                <a:solidFill>
                  <a:schemeClr val="tx1"/>
                </a:solidFill>
                <a:latin typeface="Arno Pro Display" pitchFamily="18" charset="0"/>
                <a:ea typeface="方正姚体" pitchFamily="0" charset="0"/>
                <a:cs typeface="Lucida Sans"/>
              </a:rPr>
              <a:t>Data Preparation</a:t>
            </a:r>
            <a:r>
              <a:rPr lang="en-US" altLang="zh-CN" sz="1700" b="0" i="0" u="none" strike="noStrike" kern="1200" cap="none" spc="30" baseline="0">
                <a:solidFill>
                  <a:schemeClr val="tx1"/>
                </a:solidFill>
                <a:latin typeface="Arno Pro Display" pitchFamily="18" charset="0"/>
                <a:ea typeface="方正姚体" pitchFamily="0" charset="0"/>
                <a:cs typeface="Lucida Sans"/>
              </a:rPr>
              <a:t>:  imported the dataset into excel.  Cleaned the data to correct any inconsistencies or errors. </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q"/>
            </a:pPr>
            <a:r>
              <a:rPr lang="en-US" altLang="zh-CN" sz="1700" b="0" i="0" u="none" strike="noStrike" kern="1200" cap="none" spc="30" baseline="0">
                <a:solidFill>
                  <a:schemeClr val="tx1"/>
                </a:solidFill>
                <a:latin typeface="Arno Pro Display" pitchFamily="18" charset="0"/>
                <a:ea typeface="方正姚体" pitchFamily="0" charset="0"/>
                <a:cs typeface="Lucida Sans"/>
              </a:rPr>
              <a:t> </a:t>
            </a:r>
            <a:r>
              <a:rPr lang="en-US" altLang="zh-CN" sz="1700" b="1" i="0" u="sng" strike="noStrike" kern="1200" cap="none" spc="30" baseline="0">
                <a:solidFill>
                  <a:schemeClr val="tx1"/>
                </a:solidFill>
                <a:latin typeface="Arno Pro Display" pitchFamily="18" charset="0"/>
                <a:ea typeface="方正姚体" pitchFamily="0" charset="0"/>
                <a:cs typeface="Lucida Sans"/>
              </a:rPr>
              <a:t>Initial Exploration</a:t>
            </a:r>
            <a:r>
              <a:rPr lang="en-US" altLang="zh-CN" sz="1700" b="0" i="0" u="none" strike="noStrike" kern="1200" cap="none" spc="30" baseline="0">
                <a:solidFill>
                  <a:schemeClr val="tx1"/>
                </a:solidFill>
                <a:latin typeface="Arno Pro Display" pitchFamily="18" charset="0"/>
                <a:ea typeface="方正姚体" pitchFamily="0" charset="0"/>
                <a:cs typeface="Lucida Sans"/>
              </a:rPr>
              <a:t>:  review the dataset to understand its structure.  Used summary statistics to gain preliminary insights</a:t>
            </a:r>
            <a:r>
              <a:rPr lang="en-US" altLang="zh-CN" sz="1700" b="0" i="0" u="none" strike="noStrike" kern="1200" cap="none" spc="30" baseline="0">
                <a:solidFill>
                  <a:schemeClr val="tx1"/>
                </a:solidFill>
                <a:latin typeface="Arial Narrow" pitchFamily="0" charset="0"/>
                <a:ea typeface="方正姚体" pitchFamily="0" charset="0"/>
                <a:cs typeface="Lucida Sans"/>
              </a:rPr>
              <a:t>.</a:t>
            </a:r>
            <a:endParaRPr lang="zh-CN" altLang="en-US" sz="1700" b="0" i="0" u="none" strike="noStrike" kern="1200" cap="none" spc="30" baseline="0">
              <a:solidFill>
                <a:schemeClr val="tx1"/>
              </a:solidFill>
              <a:latin typeface="Arial Narrow" pitchFamily="0" charset="0"/>
              <a:ea typeface="方正姚体" pitchFamily="0" charset="0"/>
              <a:cs typeface="Lucida Sans"/>
            </a:endParaRPr>
          </a:p>
        </p:txBody>
      </p:sp>
    </p:spTree>
    <p:extLst>
      <p:ext uri="{BB962C8B-B14F-4D97-AF65-F5344CB8AC3E}">
        <p14:creationId xmlns:p14="http://schemas.microsoft.com/office/powerpoint/2010/main" val="16710430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lgerian" pitchFamily="82" charset="0"/>
                <a:ea typeface="方正姚体" pitchFamily="0" charset="0"/>
                <a:cs typeface="Lucida Sans"/>
              </a:rPr>
              <a:t>Modeling </a:t>
            </a:r>
            <a:r>
              <a:rPr lang="en-US" altLang="zh-CN" sz="3000" b="0" i="0" u="none" strike="noStrike" kern="1200" cap="all" spc="50" baseline="0">
                <a:solidFill>
                  <a:schemeClr val="tx1"/>
                </a:solidFill>
                <a:latin typeface="Algerian" pitchFamily="82" charset="0"/>
                <a:ea typeface="方正姚体" pitchFamily="0" charset="0"/>
                <a:cs typeface="Lucida Sans"/>
              </a:rPr>
              <a:t>approach</a:t>
            </a:r>
            <a:endParaRPr lang="zh-CN" altLang="en-US" sz="3000" b="0" i="0" u="none" strike="noStrike" kern="1200" cap="all" spc="50" baseline="0">
              <a:solidFill>
                <a:schemeClr val="tx1"/>
              </a:solidFill>
              <a:latin typeface="Algerian" pitchFamily="82" charset="0"/>
              <a:ea typeface="方正姚体" pitchFamily="0" charset="0"/>
              <a:cs typeface="Lucida Sans"/>
            </a:endParaRPr>
          </a:p>
        </p:txBody>
      </p:sp>
      <p:sp>
        <p:nvSpPr>
          <p:cNvPr id="49" name="文本框"/>
          <p:cNvSpPr>
            <a:spLocks noGrp="1"/>
          </p:cNvSpPr>
          <p:nvPr>
            <p:ph type="body" idx="4294967295"/>
          </p:nvPr>
        </p:nvSpPr>
        <p:spPr>
          <a:xfrm rot="0">
            <a:off x="609600" y="1600200"/>
            <a:ext cx="79248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1700" b="0" i="0" u="none" strike="noStrike" kern="1200" cap="none" spc="30" baseline="0">
                <a:solidFill>
                  <a:schemeClr val="tx1"/>
                </a:solidFill>
                <a:latin typeface="Arno Pro Display" pitchFamily="18" charset="0"/>
                <a:ea typeface="方正姚体" pitchFamily="0" charset="0"/>
                <a:cs typeface="Lucida Sans"/>
              </a:rPr>
              <a:t>6. </a:t>
            </a:r>
            <a:r>
              <a:rPr lang="en-US" altLang="zh-CN" sz="1700" b="1" i="0" u="sng" strike="noStrike" kern="1200" cap="none" spc="30" baseline="0">
                <a:solidFill>
                  <a:schemeClr val="tx1"/>
                </a:solidFill>
                <a:latin typeface="Arno Pro Display" pitchFamily="18" charset="0"/>
                <a:ea typeface="方正姚体" pitchFamily="0" charset="0"/>
                <a:cs typeface="Lucida Sans"/>
              </a:rPr>
              <a:t>Pattern Identification </a:t>
            </a:r>
            <a:r>
              <a:rPr lang="en-US" altLang="zh-CN" sz="1700" b="0" i="0" u="none" strike="noStrike" kern="1200" cap="none" spc="30" baseline="0">
                <a:solidFill>
                  <a:schemeClr val="tx1"/>
                </a:solidFill>
                <a:latin typeface="Arno Pro Display" pitchFamily="18" charset="0"/>
                <a:ea typeface="方正姚体" pitchFamily="0" charset="0"/>
                <a:cs typeface="Lucida Sans"/>
              </a:rPr>
              <a:t>:Identified patterns and trends in the data regarding employee types and departmental distribution. Highlighted any anomalies or significant findings.</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0" indent="0" algn="l">
              <a:lnSpc>
                <a:spcPct val="100000"/>
              </a:lnSpc>
              <a:spcBef>
                <a:spcPct val="20000"/>
              </a:spcBef>
              <a:spcAft>
                <a:spcPts val="600"/>
              </a:spcAft>
              <a:buNone/>
            </a:pPr>
            <a:r>
              <a:rPr lang="en-US" altLang="zh-CN" sz="1700" b="0" i="0" u="none" strike="noStrike" kern="1200" cap="none" spc="30" baseline="0">
                <a:solidFill>
                  <a:schemeClr val="tx1"/>
                </a:solidFill>
                <a:latin typeface="Arno Pro Display" pitchFamily="18" charset="0"/>
                <a:ea typeface="方正姚体" pitchFamily="0" charset="0"/>
                <a:cs typeface="Lucida Sans"/>
              </a:rPr>
              <a:t>7. </a:t>
            </a:r>
            <a:r>
              <a:rPr lang="en-US" altLang="zh-CN" sz="1700" b="1" i="0" u="sng" strike="noStrike" kern="1200" cap="none" spc="30" baseline="0">
                <a:solidFill>
                  <a:schemeClr val="tx1"/>
                </a:solidFill>
                <a:latin typeface="Arno Pro Display" pitchFamily="18" charset="0"/>
                <a:ea typeface="方正姚体" pitchFamily="0" charset="0"/>
                <a:cs typeface="Lucida Sans"/>
              </a:rPr>
              <a:t>Reporting</a:t>
            </a:r>
            <a:r>
              <a:rPr lang="en-US" altLang="zh-CN" sz="1700" b="1" i="0" u="none" strike="noStrike" kern="1200" cap="none" spc="30" baseline="0">
                <a:solidFill>
                  <a:schemeClr val="tx1"/>
                </a:solidFill>
                <a:latin typeface="Arno Pro Display" pitchFamily="18" charset="0"/>
                <a:ea typeface="方正姚体" pitchFamily="0" charset="0"/>
                <a:cs typeface="Lucida Sans"/>
              </a:rPr>
              <a:t> </a:t>
            </a:r>
            <a:r>
              <a:rPr lang="en-US" altLang="zh-CN" sz="1700" b="0" i="0" u="none" strike="noStrike" kern="1200" cap="none" spc="30" baseline="0">
                <a:solidFill>
                  <a:schemeClr val="tx1"/>
                </a:solidFill>
                <a:latin typeface="Arno Pro Display" pitchFamily="18" charset="0"/>
                <a:ea typeface="方正姚体" pitchFamily="0" charset="0"/>
                <a:cs typeface="Lucida Sans"/>
              </a:rPr>
              <a:t>:Summarized key insights from the analysis. Compiled visuals into a report, providing a clear presentation of findings and recommendations for workforce planning and departmental adjustments.</a:t>
            </a:r>
            <a:endParaRPr lang="zh-CN" altLang="en-US" sz="1700" b="0" i="0" u="none" strike="noStrike" kern="1200" cap="none" spc="30" baseline="0">
              <a:solidFill>
                <a:schemeClr val="tx1"/>
              </a:solidFill>
              <a:latin typeface="Arno Pro Display" pitchFamily="18" charset="0"/>
              <a:ea typeface="方正姚体" pitchFamily="0" charset="0"/>
              <a:cs typeface="Lucida Sans"/>
            </a:endParaRPr>
          </a:p>
        </p:txBody>
      </p:sp>
    </p:spTree>
    <p:extLst>
      <p:ext uri="{BB962C8B-B14F-4D97-AF65-F5344CB8AC3E}">
        <p14:creationId xmlns:p14="http://schemas.microsoft.com/office/powerpoint/2010/main" val="55623020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rial Narrow" pitchFamily="0" charset="0"/>
                <a:ea typeface="方正姚体" pitchFamily="0" charset="0"/>
                <a:cs typeface="Lucida Sans"/>
              </a:rPr>
              <a:t>Result &amp; discussion</a:t>
            </a:r>
            <a:endParaRPr lang="zh-CN" altLang="en-US" sz="3000" b="0" i="0" u="none" strike="noStrike" kern="1200" cap="all" spc="50" baseline="0">
              <a:solidFill>
                <a:schemeClr val="tx1"/>
              </a:solidFill>
              <a:latin typeface="Arial Narrow" pitchFamily="0" charset="0"/>
              <a:ea typeface="方正姚体" pitchFamily="0" charset="0"/>
              <a:cs typeface="Lucida Sans"/>
            </a:endParaRPr>
          </a:p>
        </p:txBody>
      </p:sp>
      <p:graphicFrame>
        <p:nvGraphicFramePr>
          <p:cNvPr id="51" name="对象"/>
          <p:cNvGraphicFramePr>
            <a:graphicFrameLocks/>
          </p:cNvGraphicFramePr>
          <p:nvPr/>
        </p:nvGraphicFramePr>
        <p:xfrm>
          <a:off x="609600" y="1600200"/>
          <a:ext cx="7924800" cy="411480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30316050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rial Narrow" pitchFamily="0" charset="0"/>
                <a:ea typeface="方正姚体" pitchFamily="0" charset="0"/>
                <a:cs typeface="Lucida Sans"/>
              </a:rPr>
              <a:t>conclusion</a:t>
            </a:r>
            <a:endParaRPr lang="zh-CN" altLang="en-US" sz="3000" b="0" i="0" u="none" strike="noStrike" kern="1200" cap="all" spc="50" baseline="0">
              <a:solidFill>
                <a:schemeClr val="tx1"/>
              </a:solidFill>
              <a:latin typeface="Arial Narrow" pitchFamily="0" charset="0"/>
              <a:ea typeface="方正姚体" pitchFamily="0" charset="0"/>
              <a:cs typeface="Lucida Sans"/>
            </a:endParaRPr>
          </a:p>
        </p:txBody>
      </p:sp>
      <p:sp>
        <p:nvSpPr>
          <p:cNvPr id="53" name="文本框"/>
          <p:cNvSpPr>
            <a:spLocks noGrp="1"/>
          </p:cNvSpPr>
          <p:nvPr>
            <p:ph type="body" idx="4294967295"/>
          </p:nvPr>
        </p:nvSpPr>
        <p:spPr>
          <a:xfrm rot="0">
            <a:off x="609600" y="1600200"/>
            <a:ext cx="7924800" cy="411480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600"/>
              </a:spcAft>
              <a:buClr>
                <a:schemeClr val="tx2"/>
              </a:buClr>
              <a:buFont typeface="Arial" pitchFamily="34" charset="0"/>
              <a:buChar char="•"/>
            </a:pPr>
            <a:r>
              <a:rPr lang="en-US" altLang="zh-CN" sz="1700" b="0" i="0" u="none" strike="noStrike" kern="1200" cap="none" spc="30" baseline="0">
                <a:solidFill>
                  <a:schemeClr val="tx1"/>
                </a:solidFill>
                <a:latin typeface="Arial Narrow" pitchFamily="0" charset="0"/>
                <a:ea typeface="方正姚体" pitchFamily="0" charset="0"/>
                <a:cs typeface="Lucida Sans"/>
              </a:rPr>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endParaRPr lang="zh-CN" altLang="en-US" sz="1700" b="0" i="0" u="none" strike="noStrike" kern="1200" cap="none" spc="30" baseline="0">
              <a:solidFill>
                <a:schemeClr val="tx1"/>
              </a:solidFill>
              <a:latin typeface="Arial Narrow" pitchFamily="0" charset="0"/>
              <a:ea typeface="方正姚体" pitchFamily="0" charset="0"/>
              <a:cs typeface="Lucida Sans"/>
            </a:endParaRPr>
          </a:p>
        </p:txBody>
      </p:sp>
    </p:spTree>
    <p:extLst>
      <p:ext uri="{BB962C8B-B14F-4D97-AF65-F5344CB8AC3E}">
        <p14:creationId xmlns:p14="http://schemas.microsoft.com/office/powerpoint/2010/main" val="113827395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22"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lgerian" pitchFamily="82" charset="0"/>
                <a:ea typeface="方正姚体" pitchFamily="0" charset="0"/>
                <a:cs typeface="Lucida Sans"/>
              </a:rPr>
              <a:t>PROJECT TITLE</a:t>
            </a:r>
            <a:endParaRPr lang="zh-CN" altLang="en-US" sz="3000" b="0" i="0" u="none" strike="noStrike" kern="1200" cap="all" spc="50" baseline="0">
              <a:solidFill>
                <a:schemeClr val="tx1"/>
              </a:solidFill>
              <a:latin typeface="Algerian" pitchFamily="82" charset="0"/>
              <a:ea typeface="方正姚体" pitchFamily="0" charset="0"/>
              <a:cs typeface="Lucida Sans"/>
            </a:endParaRPr>
          </a:p>
        </p:txBody>
      </p:sp>
      <p:sp>
        <p:nvSpPr>
          <p:cNvPr id="23" name="文本框"/>
          <p:cNvSpPr>
            <a:spLocks noGrp="1"/>
          </p:cNvSpPr>
          <p:nvPr>
            <p:ph type="body" idx="4294967295"/>
          </p:nvPr>
        </p:nvSpPr>
        <p:spPr>
          <a:xfrm rot="0">
            <a:off x="457200" y="2209799"/>
            <a:ext cx="8229600" cy="2971801"/>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600"/>
              </a:spcAft>
              <a:buNone/>
            </a:pPr>
            <a:r>
              <a:rPr lang="en-US" altLang="zh-CN" sz="1700" b="0" i="0" u="none" strike="noStrike" kern="1200" cap="none" spc="30" baseline="0">
                <a:solidFill>
                  <a:schemeClr val="tx1"/>
                </a:solidFill>
                <a:latin typeface="Adobe Garamond Pro" pitchFamily="18" charset="0"/>
                <a:ea typeface="方正姚体" pitchFamily="0" charset="0"/>
                <a:cs typeface="Lucida Sans"/>
              </a:rPr>
              <a:t>EMPLOYEE TYPE ANALYSIS USING EXCEL &amp; </a:t>
            </a:r>
            <a:endParaRPr lang="en-US" altLang="zh-CN" sz="1700" b="0" i="0" u="none" strike="noStrike" kern="1200" cap="none" spc="30" baseline="0">
              <a:solidFill>
                <a:schemeClr val="tx1"/>
              </a:solidFill>
              <a:latin typeface="Adobe Garamond Pro" pitchFamily="18" charset="0"/>
              <a:ea typeface="方正姚体" pitchFamily="0" charset="0"/>
              <a:cs typeface="Lucida Sans"/>
            </a:endParaRPr>
          </a:p>
          <a:p>
            <a:pPr marL="0" indent="0" algn="ctr">
              <a:lnSpc>
                <a:spcPct val="100000"/>
              </a:lnSpc>
              <a:spcBef>
                <a:spcPct val="20000"/>
              </a:spcBef>
              <a:spcAft>
                <a:spcPts val="600"/>
              </a:spcAft>
              <a:buNone/>
            </a:pPr>
            <a:r>
              <a:rPr lang="en-US" altLang="zh-CN" sz="1700" b="0" i="0" u="none" strike="noStrike" kern="1200" cap="none" spc="30" baseline="0">
                <a:solidFill>
                  <a:schemeClr val="tx1"/>
                </a:solidFill>
                <a:latin typeface="Adobe Garamond Pro" pitchFamily="18" charset="0"/>
                <a:ea typeface="方正姚体" pitchFamily="0" charset="0"/>
                <a:cs typeface="Lucida Sans"/>
              </a:rPr>
              <a:t>EMPLOYEE DEPARTMENT COUNT ANALYSIS</a:t>
            </a:r>
            <a:endParaRPr lang="en-US" altLang="zh-CN" sz="1700" b="0" i="0" u="none" strike="noStrike" kern="1200" cap="none" spc="30" baseline="0">
              <a:solidFill>
                <a:schemeClr val="tx1"/>
              </a:solidFill>
              <a:latin typeface="Adobe Garamond Pro" pitchFamily="18" charset="0"/>
              <a:ea typeface="方正姚体" pitchFamily="0" charset="0"/>
              <a:cs typeface="Lucida Sans"/>
            </a:endParaRPr>
          </a:p>
          <a:p>
            <a:pPr marL="0" indent="0" algn="ctr">
              <a:lnSpc>
                <a:spcPct val="100000"/>
              </a:lnSpc>
              <a:spcBef>
                <a:spcPct val="20000"/>
              </a:spcBef>
              <a:spcAft>
                <a:spcPts val="600"/>
              </a:spcAft>
              <a:buNone/>
            </a:pPr>
            <a:r>
              <a:rPr lang="en-US" altLang="zh-CN" sz="1700" b="0" i="0" u="none" strike="noStrike" kern="1200" cap="none" spc="30" baseline="0">
                <a:solidFill>
                  <a:schemeClr val="tx1"/>
                </a:solidFill>
                <a:latin typeface="Adobe Garamond Pro" pitchFamily="18" charset="0"/>
                <a:ea typeface="方正姚体" pitchFamily="0" charset="0"/>
                <a:cs typeface="Lucida Sans"/>
              </a:rPr>
              <a:t>USING EXCEL</a:t>
            </a:r>
            <a:endParaRPr lang="zh-CN" altLang="en-US" sz="1700" b="0" i="0" u="none" strike="noStrike" kern="1200" cap="none" spc="30" baseline="0">
              <a:solidFill>
                <a:schemeClr val="tx1"/>
              </a:solidFill>
              <a:latin typeface="Adobe Garamond Pro" pitchFamily="18" charset="0"/>
              <a:ea typeface="方正姚体" pitchFamily="0" charset="0"/>
              <a:cs typeface="Lucida Sans"/>
            </a:endParaRPr>
          </a:p>
        </p:txBody>
      </p:sp>
    </p:spTree>
    <p:extLst>
      <p:ext uri="{BB962C8B-B14F-4D97-AF65-F5344CB8AC3E}">
        <p14:creationId xmlns:p14="http://schemas.microsoft.com/office/powerpoint/2010/main" val="7335251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24"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lgerian" pitchFamily="82" charset="0"/>
                <a:ea typeface="方正姚体" pitchFamily="0" charset="0"/>
                <a:cs typeface="Lucida Sans"/>
              </a:rPr>
              <a:t>AJENDA</a:t>
            </a:r>
            <a:endParaRPr lang="zh-CN" altLang="en-US" sz="3000" b="0" i="0" u="none" strike="noStrike" kern="1200" cap="all" spc="50" baseline="0">
              <a:solidFill>
                <a:schemeClr val="tx1"/>
              </a:solidFill>
              <a:latin typeface="Algerian" pitchFamily="82" charset="0"/>
              <a:ea typeface="方正姚体" pitchFamily="0" charset="0"/>
              <a:cs typeface="Lucida Sans"/>
            </a:endParaRPr>
          </a:p>
        </p:txBody>
      </p:sp>
      <p:sp>
        <p:nvSpPr>
          <p:cNvPr id="25" name="文本框"/>
          <p:cNvSpPr>
            <a:spLocks noGrp="1"/>
          </p:cNvSpPr>
          <p:nvPr>
            <p:ph type="body" idx="4294967295"/>
          </p:nvPr>
        </p:nvSpPr>
        <p:spPr>
          <a:xfrm rot="0">
            <a:off x="609600" y="1600200"/>
            <a:ext cx="7924800" cy="411480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600"/>
              </a:spcAft>
              <a:buClr>
                <a:schemeClr val="tx2"/>
              </a:buClr>
              <a:buFont typeface="Wingdings" pitchFamily="2" charset="2"/>
              <a:buChar char="v"/>
            </a:pPr>
            <a:r>
              <a:rPr lang="en-US" altLang="zh-CN" sz="1700" b="0" i="0" u="none" strike="noStrike" kern="1200" cap="none" spc="30" baseline="0">
                <a:solidFill>
                  <a:schemeClr val="tx1"/>
                </a:solidFill>
                <a:latin typeface="Arial Narrow" pitchFamily="0" charset="0"/>
                <a:ea typeface="方正姚体" pitchFamily="0" charset="0"/>
                <a:cs typeface="Lucida Sans"/>
              </a:rPr>
              <a:t> </a:t>
            </a:r>
            <a:r>
              <a:rPr lang="en-US" altLang="zh-CN" sz="2400" b="0" i="1" u="none" strike="noStrike" kern="1200" cap="none" spc="30" baseline="0">
                <a:solidFill>
                  <a:schemeClr val="tx1"/>
                </a:solidFill>
                <a:latin typeface="Arno Pro" pitchFamily="18" charset="0"/>
                <a:ea typeface="方正姚体" pitchFamily="0" charset="0"/>
                <a:cs typeface="Lucida Sans"/>
              </a:rPr>
              <a:t>PROBLEM STATEMENT</a:t>
            </a:r>
            <a:endParaRPr lang="en-US" altLang="zh-CN" sz="2400" b="0" i="1" u="none" strike="noStrike" kern="1200" cap="none" spc="30" baseline="0">
              <a:solidFill>
                <a:schemeClr val="tx1"/>
              </a:solidFill>
              <a:latin typeface="Arno Pro"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v"/>
            </a:pPr>
            <a:r>
              <a:rPr lang="en-US" altLang="zh-CN" sz="2400" b="0" i="1" u="none" strike="noStrike" kern="1200" cap="none" spc="30" baseline="0">
                <a:solidFill>
                  <a:schemeClr val="tx1"/>
                </a:solidFill>
                <a:latin typeface="Arno Pro" pitchFamily="18" charset="0"/>
                <a:ea typeface="方正姚体" pitchFamily="0" charset="0"/>
                <a:cs typeface="Lucida Sans"/>
              </a:rPr>
              <a:t> </a:t>
            </a:r>
            <a:r>
              <a:rPr lang="en-US" altLang="zh-CN" sz="2400" b="0" i="1" u="none" strike="noStrike" kern="1200" cap="none" spc="30" baseline="0">
                <a:solidFill>
                  <a:schemeClr val="tx1"/>
                </a:solidFill>
                <a:latin typeface="Arno Pro" pitchFamily="18" charset="0"/>
                <a:ea typeface="方正姚体" pitchFamily="0" charset="0"/>
                <a:cs typeface="Lucida Sans"/>
              </a:rPr>
              <a:t>PROJECT OVERVIEW</a:t>
            </a:r>
            <a:endParaRPr lang="en-US" altLang="zh-CN" sz="2400" b="0" i="1" u="none" strike="noStrike" kern="1200" cap="none" spc="30" baseline="0">
              <a:solidFill>
                <a:schemeClr val="tx1"/>
              </a:solidFill>
              <a:latin typeface="Arno Pro"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v"/>
            </a:pPr>
            <a:r>
              <a:rPr lang="en-US" altLang="zh-CN" sz="2400" b="0" i="1" u="none" strike="noStrike" kern="1200" cap="none" spc="30" baseline="0">
                <a:solidFill>
                  <a:schemeClr val="tx1"/>
                </a:solidFill>
                <a:latin typeface="Arno Pro" pitchFamily="18" charset="0"/>
                <a:ea typeface="方正姚体" pitchFamily="0" charset="0"/>
                <a:cs typeface="Lucida Sans"/>
              </a:rPr>
              <a:t> END USERS</a:t>
            </a:r>
            <a:endParaRPr lang="en-US" altLang="zh-CN" sz="2400" b="0" i="1" u="none" strike="noStrike" kern="1200" cap="none" spc="30" baseline="0">
              <a:solidFill>
                <a:schemeClr val="tx1"/>
              </a:solidFill>
              <a:latin typeface="Arno Pro"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v"/>
            </a:pPr>
            <a:r>
              <a:rPr lang="en-US" altLang="zh-CN" sz="2400" b="0" i="1" u="none" strike="noStrike" kern="1200" cap="none" spc="30" baseline="0">
                <a:solidFill>
                  <a:schemeClr val="tx1"/>
                </a:solidFill>
                <a:latin typeface="Arno Pro" pitchFamily="18" charset="0"/>
                <a:ea typeface="方正姚体" pitchFamily="0" charset="0"/>
                <a:cs typeface="Lucida Sans"/>
              </a:rPr>
              <a:t> </a:t>
            </a:r>
            <a:r>
              <a:rPr lang="en-US" altLang="zh-CN" sz="2400" b="0" i="1" u="none" strike="noStrike" kern="1200" cap="none" spc="30" baseline="0">
                <a:solidFill>
                  <a:schemeClr val="tx1"/>
                </a:solidFill>
                <a:latin typeface="Arno Pro" pitchFamily="18" charset="0"/>
                <a:ea typeface="方正姚体" pitchFamily="0" charset="0"/>
                <a:cs typeface="Lucida Sans"/>
              </a:rPr>
              <a:t>OUR SOLUTION &amp; PREPOSITION</a:t>
            </a:r>
            <a:endParaRPr lang="en-US" altLang="zh-CN" sz="2400" b="0" i="1" u="none" strike="noStrike" kern="1200" cap="none" spc="30" baseline="0">
              <a:solidFill>
                <a:schemeClr val="tx1"/>
              </a:solidFill>
              <a:latin typeface="Arno Pro"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v"/>
            </a:pPr>
            <a:r>
              <a:rPr lang="en-US" altLang="zh-CN" sz="2400" b="0" i="1" u="none" strike="noStrike" kern="1200" cap="none" spc="30" baseline="0">
                <a:solidFill>
                  <a:schemeClr val="tx1"/>
                </a:solidFill>
                <a:latin typeface="Arno Pro" pitchFamily="18" charset="0"/>
                <a:ea typeface="方正姚体" pitchFamily="0" charset="0"/>
                <a:cs typeface="Lucida Sans"/>
              </a:rPr>
              <a:t> </a:t>
            </a:r>
            <a:r>
              <a:rPr lang="en-US" altLang="zh-CN" sz="2400" b="0" i="1" u="none" strike="noStrike" kern="1200" cap="none" spc="30" baseline="0">
                <a:solidFill>
                  <a:schemeClr val="tx1"/>
                </a:solidFill>
                <a:latin typeface="Arno Pro" pitchFamily="18" charset="0"/>
                <a:ea typeface="方正姚体" pitchFamily="0" charset="0"/>
                <a:cs typeface="Lucida Sans"/>
              </a:rPr>
              <a:t>DATASET DESCRIPTION</a:t>
            </a:r>
            <a:endParaRPr lang="en-US" altLang="zh-CN" sz="2400" b="0" i="1" u="none" strike="noStrike" kern="1200" cap="none" spc="30" baseline="0">
              <a:solidFill>
                <a:schemeClr val="tx1"/>
              </a:solidFill>
              <a:latin typeface="Arno Pro"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v"/>
            </a:pPr>
            <a:r>
              <a:rPr lang="en-US" altLang="zh-CN" sz="2400" b="0" i="1" u="none" strike="noStrike" kern="1200" cap="none" spc="30" baseline="0">
                <a:solidFill>
                  <a:schemeClr val="tx1"/>
                </a:solidFill>
                <a:latin typeface="Arno Pro" pitchFamily="18" charset="0"/>
                <a:ea typeface="方正姚体" pitchFamily="0" charset="0"/>
                <a:cs typeface="Lucida Sans"/>
              </a:rPr>
              <a:t> </a:t>
            </a:r>
            <a:r>
              <a:rPr lang="en-US" altLang="zh-CN" sz="2400" b="0" i="1" u="none" strike="noStrike" kern="1200" cap="none" spc="30" baseline="0">
                <a:solidFill>
                  <a:schemeClr val="tx1"/>
                </a:solidFill>
                <a:latin typeface="Arno Pro" pitchFamily="18" charset="0"/>
                <a:ea typeface="方正姚体" pitchFamily="0" charset="0"/>
                <a:cs typeface="Lucida Sans"/>
              </a:rPr>
              <a:t>MODELLING APPROACH</a:t>
            </a:r>
            <a:endParaRPr lang="en-US" altLang="zh-CN" sz="2400" b="0" i="1" u="none" strike="noStrike" kern="1200" cap="none" spc="30" baseline="0">
              <a:solidFill>
                <a:schemeClr val="tx1"/>
              </a:solidFill>
              <a:latin typeface="Arno Pro"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v"/>
            </a:pPr>
            <a:r>
              <a:rPr lang="en-US" altLang="zh-CN" sz="2400" b="0" i="1" u="none" strike="noStrike" kern="1200" cap="none" spc="30" baseline="0">
                <a:solidFill>
                  <a:schemeClr val="tx1"/>
                </a:solidFill>
                <a:latin typeface="Arno Pro" pitchFamily="18" charset="0"/>
                <a:ea typeface="方正姚体" pitchFamily="0" charset="0"/>
                <a:cs typeface="Lucida Sans"/>
              </a:rPr>
              <a:t> </a:t>
            </a:r>
            <a:r>
              <a:rPr lang="en-US" altLang="zh-CN" sz="2400" b="0" i="1" u="none" strike="noStrike" kern="1200" cap="none" spc="30" baseline="0">
                <a:solidFill>
                  <a:schemeClr val="tx1"/>
                </a:solidFill>
                <a:latin typeface="Arno Pro" pitchFamily="18" charset="0"/>
                <a:ea typeface="方正姚体" pitchFamily="0" charset="0"/>
                <a:cs typeface="Lucida Sans"/>
              </a:rPr>
              <a:t>RESULTS &amp; DISCUSSION</a:t>
            </a:r>
            <a:endParaRPr lang="en-US" altLang="zh-CN" sz="2400" b="0" i="1" u="none" strike="noStrike" kern="1200" cap="none" spc="30" baseline="0">
              <a:solidFill>
                <a:schemeClr val="tx1"/>
              </a:solidFill>
              <a:latin typeface="Arno Pro"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v"/>
            </a:pPr>
            <a:r>
              <a:rPr lang="en-US" altLang="zh-CN" sz="2400" b="0" i="1" u="none" strike="noStrike" kern="1200" cap="none" spc="30" baseline="0">
                <a:solidFill>
                  <a:schemeClr val="tx1"/>
                </a:solidFill>
                <a:latin typeface="Arno Pro" pitchFamily="18" charset="0"/>
                <a:ea typeface="方正姚体" pitchFamily="0" charset="0"/>
                <a:cs typeface="Lucida Sans"/>
              </a:rPr>
              <a:t> </a:t>
            </a:r>
            <a:r>
              <a:rPr lang="en-US" altLang="zh-CN" sz="2400" b="0" i="1" u="none" strike="noStrike" kern="1200" cap="none" spc="30" baseline="0">
                <a:solidFill>
                  <a:schemeClr val="tx1"/>
                </a:solidFill>
                <a:latin typeface="Arno Pro" pitchFamily="18" charset="0"/>
                <a:ea typeface="方正姚体" pitchFamily="0" charset="0"/>
                <a:cs typeface="Lucida Sans"/>
              </a:rPr>
              <a:t>CONCLUSION</a:t>
            </a:r>
            <a:endParaRPr lang="zh-CN" altLang="en-US" sz="2400" b="0" i="1" u="none" strike="noStrike" kern="1200" cap="none" spc="30" baseline="0">
              <a:solidFill>
                <a:schemeClr val="tx1"/>
              </a:solidFill>
              <a:latin typeface="Arno Pro" pitchFamily="18" charset="0"/>
              <a:ea typeface="方正姚体" pitchFamily="0" charset="0"/>
              <a:cs typeface="Lucida Sans"/>
            </a:endParaRPr>
          </a:p>
        </p:txBody>
      </p:sp>
    </p:spTree>
    <p:extLst>
      <p:ext uri="{BB962C8B-B14F-4D97-AF65-F5344CB8AC3E}">
        <p14:creationId xmlns:p14="http://schemas.microsoft.com/office/powerpoint/2010/main" val="1941733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33" name="文本框"/>
          <p:cNvSpPr>
            <a:spLocks noGrp="1"/>
          </p:cNvSpPr>
          <p:nvPr>
            <p:ph type="body" idx="4294967295"/>
          </p:nvPr>
        </p:nvSpPr>
        <p:spPr>
          <a:xfrm rot="0">
            <a:off x="609600" y="1600200"/>
            <a:ext cx="3733800" cy="411480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10000"/>
              </a:lnSpc>
              <a:spcBef>
                <a:spcPct val="20000"/>
              </a:spcBef>
              <a:spcAft>
                <a:spcPts val="600"/>
              </a:spcAft>
              <a:buClr>
                <a:schemeClr val="tx2"/>
              </a:buClr>
              <a:buFont typeface="Wingdings" pitchFamily="2" charset="2"/>
              <a:buChar char="q"/>
            </a:pPr>
            <a:r>
              <a:rPr lang="en-US" altLang="zh-CN" sz="1700" b="0" i="0" u="none" strike="noStrike" kern="1200" cap="none" spc="30" baseline="0">
                <a:solidFill>
                  <a:schemeClr val="tx1"/>
                </a:solidFill>
                <a:latin typeface="Arno Pro Display" pitchFamily="18" charset="0"/>
                <a:ea typeface="方正姚体" pitchFamily="0" charset="0"/>
                <a:cs typeface="Lucida Sans"/>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endParaRPr lang="zh-CN" altLang="en-US" sz="1700" b="0" i="0" u="none" strike="noStrike" kern="1200" cap="none" spc="30" baseline="0">
              <a:solidFill>
                <a:schemeClr val="tx1"/>
              </a:solidFill>
              <a:latin typeface="Arno Pro Display" pitchFamily="18" charset="0"/>
              <a:ea typeface="方正姚体" pitchFamily="0" charset="0"/>
              <a:cs typeface="Lucida Sans"/>
            </a:endParaRPr>
          </a:p>
        </p:txBody>
      </p:sp>
      <p:sp>
        <p:nvSpPr>
          <p:cNvPr id="34" name="文本框"/>
          <p:cNvSpPr>
            <a:spLocks noGrp="1"/>
          </p:cNvSpPr>
          <p:nvPr>
            <p:ph type="body" idx="4294967295"/>
          </p:nvPr>
        </p:nvSpPr>
        <p:spPr>
          <a:xfrm rot="0">
            <a:off x="4572000" y="1600200"/>
            <a:ext cx="40386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600"/>
              </a:spcAft>
              <a:buClr>
                <a:schemeClr val="tx2"/>
              </a:buClr>
              <a:buFont typeface="Wingdings" pitchFamily="2" charset="2"/>
              <a:buChar char="q"/>
            </a:pPr>
            <a:r>
              <a:rPr lang="en-US" altLang="zh-CN" sz="1800" b="0" i="0" u="none" strike="noStrike" kern="1200" cap="none" spc="30" baseline="0">
                <a:solidFill>
                  <a:schemeClr val="tx1"/>
                </a:solidFill>
                <a:latin typeface="Arno Pro Display" pitchFamily="18" charset="0"/>
                <a:ea typeface="方正姚体" pitchFamily="0" charset="0"/>
                <a:cs typeface="Lucida Sans"/>
              </a:rPr>
              <a:t>THE PRIMARY CHALLENGE IS TO ANALYZE AND CATEGORIZE EMPLOYEES BASED ON THIS EMPLOYMENT TYPE-PERMANENT, FIXED-TERM, OR TEMPORARY.  UNDERSTANDING THESE CATEGORIES IS CRUCIAL FOR OPTIMIZING HR POLICIES AND ALIGNING WORK FORCE STRATEGIES WITH BUSINESS GOALS</a:t>
            </a:r>
            <a:r>
              <a:rPr lang="en-US" altLang="zh-CN" sz="2400" b="0" i="0" u="none" strike="noStrike" kern="1200" cap="none" spc="30" baseline="0">
                <a:solidFill>
                  <a:schemeClr val="tx1"/>
                </a:solidFill>
                <a:latin typeface="Arno Pro Display" pitchFamily="18" charset="0"/>
                <a:ea typeface="方正姚体" pitchFamily="0" charset="0"/>
                <a:cs typeface="Lucida Sans"/>
              </a:rPr>
              <a:t>.</a:t>
            </a:r>
            <a:endParaRPr lang="zh-CN" altLang="en-US" sz="2400" b="0" i="0" u="none" strike="noStrike" kern="1200" cap="none" spc="30" baseline="0">
              <a:solidFill>
                <a:schemeClr val="tx1"/>
              </a:solidFill>
              <a:latin typeface="Arno Pro Display" pitchFamily="18" charset="0"/>
              <a:ea typeface="方正姚体" pitchFamily="0" charset="0"/>
              <a:cs typeface="Lucida Sans"/>
            </a:endParaRPr>
          </a:p>
        </p:txBody>
      </p:sp>
      <p:sp>
        <p:nvSpPr>
          <p:cNvPr id="35"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rial Narrow" pitchFamily="0" charset="0"/>
                <a:ea typeface="方正姚体" pitchFamily="0" charset="0"/>
                <a:cs typeface="Lucida Sans"/>
              </a:rPr>
              <a:t>PROBLEM STATEMENT</a:t>
            </a:r>
            <a:endParaRPr lang="zh-CN" altLang="en-US" sz="3000" b="0" i="0" u="none" strike="noStrike" kern="1200" cap="all" spc="50" baseline="0">
              <a:solidFill>
                <a:schemeClr val="tx1"/>
              </a:solidFill>
              <a:latin typeface="Arial Narrow" pitchFamily="0" charset="0"/>
              <a:ea typeface="方正姚体" pitchFamily="0" charset="0"/>
              <a:cs typeface="Lucida Sans"/>
            </a:endParaRPr>
          </a:p>
        </p:txBody>
      </p:sp>
    </p:spTree>
    <p:extLst>
      <p:ext uri="{BB962C8B-B14F-4D97-AF65-F5344CB8AC3E}">
        <p14:creationId xmlns:p14="http://schemas.microsoft.com/office/powerpoint/2010/main" val="174234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lgerian" pitchFamily="82" charset="0"/>
                <a:ea typeface="方正姚体" pitchFamily="0" charset="0"/>
                <a:cs typeface="Lucida Sans"/>
              </a:rPr>
              <a:t>PROJECT OVER VIEW</a:t>
            </a:r>
            <a:endParaRPr lang="zh-CN" altLang="en-US" sz="3000" b="0" i="0" u="none" strike="noStrike" kern="1200" cap="all" spc="50" baseline="0">
              <a:solidFill>
                <a:schemeClr val="tx1"/>
              </a:solidFill>
              <a:latin typeface="Algerian" pitchFamily="82" charset="0"/>
              <a:ea typeface="方正姚体" pitchFamily="0" charset="0"/>
              <a:cs typeface="Lucida Sans"/>
            </a:endParaRPr>
          </a:p>
        </p:txBody>
      </p:sp>
      <p:sp>
        <p:nvSpPr>
          <p:cNvPr id="37" name="文本框"/>
          <p:cNvSpPr>
            <a:spLocks noGrp="1"/>
          </p:cNvSpPr>
          <p:nvPr>
            <p:ph type="body" idx="4294967295"/>
          </p:nvPr>
        </p:nvSpPr>
        <p:spPr>
          <a:xfrm rot="0">
            <a:off x="609600" y="1600200"/>
            <a:ext cx="7924800" cy="411480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600"/>
              </a:spcAft>
              <a:buClr>
                <a:schemeClr val="tx2"/>
              </a:buClr>
              <a:buFont typeface="Wingdings" pitchFamily="2" charset="2"/>
              <a:buChar char="Ø"/>
            </a:pPr>
            <a:r>
              <a:rPr lang="en-US" altLang="zh-CN" sz="1700" b="0" i="0" u="none" strike="noStrike" kern="1200" cap="none" spc="30" baseline="0">
                <a:solidFill>
                  <a:schemeClr val="tx1"/>
                </a:solidFill>
                <a:latin typeface="Arno Pro Display" pitchFamily="18" charset="0"/>
                <a:ea typeface="方正姚体" pitchFamily="0" charset="0"/>
                <a:cs typeface="Lucida Sans"/>
              </a:rPr>
              <a:t>THE PROJECT INVOLVED ANALYSING THE RGANISATIONS OVERALL WORKFORCE, AND FOCUSING ON MININMUM &amp; MAXIMUM SALARY EARNEED BY THE EMPLOYEES AND HIGHLIGHTING THE SALARY.</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Ø"/>
            </a:pPr>
            <a:r>
              <a:rPr lang="en-US" altLang="zh-CN" sz="1700" b="0" i="0" u="none" strike="noStrike" kern="1200" cap="none" spc="30" baseline="0">
                <a:solidFill>
                  <a:schemeClr val="tx1"/>
                </a:solidFill>
                <a:latin typeface="Arno Pro Display" pitchFamily="18" charset="0"/>
                <a:ea typeface="方正姚体" pitchFamily="0" charset="0"/>
                <a:cs typeface="Lucida Sans"/>
              </a:rPr>
              <a:t> </a:t>
            </a:r>
            <a:r>
              <a:rPr lang="en-US" altLang="zh-CN" sz="1700" b="0" i="0" u="none" strike="noStrike" kern="1200" cap="none" spc="30" baseline="0">
                <a:solidFill>
                  <a:schemeClr val="tx1"/>
                </a:solidFill>
                <a:latin typeface="Arno Pro Display" pitchFamily="18" charset="0"/>
                <a:ea typeface="方正姚体" pitchFamily="0" charset="0"/>
                <a:cs typeface="Lucida Sans"/>
              </a:rPr>
              <a:t>IDENTIFYING THE MAXIMUM EMPLOYEES WORKING IN EACH DEPARTMENT.</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Ø"/>
            </a:pPr>
            <a:r>
              <a:rPr lang="en-US" altLang="zh-CN" sz="1700" b="0" i="0" u="none" strike="noStrike" kern="1200" cap="none" spc="30" baseline="0">
                <a:solidFill>
                  <a:schemeClr val="tx1"/>
                </a:solidFill>
                <a:latin typeface="Arno Pro Display" pitchFamily="18" charset="0"/>
                <a:ea typeface="方正姚体" pitchFamily="0" charset="0"/>
                <a:cs typeface="Lucida Sans"/>
              </a:rPr>
              <a:t> </a:t>
            </a:r>
            <a:r>
              <a:rPr lang="en-US" altLang="zh-CN" sz="1700" b="0" i="0" u="none" strike="noStrike" kern="1200" cap="none" spc="30" baseline="0">
                <a:solidFill>
                  <a:schemeClr val="tx1"/>
                </a:solidFill>
                <a:latin typeface="Arno Pro Display" pitchFamily="18" charset="0"/>
                <a:ea typeface="方正姚体" pitchFamily="0" charset="0"/>
                <a:cs typeface="Lucida Sans"/>
              </a:rPr>
              <a:t>HIGHLIGHTING PERMANENT, TEMPORARY AND FIXED TYPE OF EMPLOYEES.</a:t>
            </a:r>
            <a:endParaRPr lang="zh-CN" altLang="en-US" sz="1700" b="0" i="0" u="none" strike="noStrike" kern="1200" cap="none" spc="30" baseline="0">
              <a:solidFill>
                <a:schemeClr val="tx1"/>
              </a:solidFill>
              <a:latin typeface="Arno Pro Display" pitchFamily="18" charset="0"/>
              <a:ea typeface="方正姚体" pitchFamily="0" charset="0"/>
              <a:cs typeface="Lucida Sans"/>
            </a:endParaRPr>
          </a:p>
        </p:txBody>
      </p:sp>
    </p:spTree>
    <p:extLst>
      <p:ext uri="{BB962C8B-B14F-4D97-AF65-F5344CB8AC3E}">
        <p14:creationId xmlns:p14="http://schemas.microsoft.com/office/powerpoint/2010/main" val="14613515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lgerian" pitchFamily="82" charset="0"/>
                <a:ea typeface="方正姚体" pitchFamily="0" charset="0"/>
                <a:cs typeface="Lucida Sans"/>
              </a:rPr>
              <a:t>WHO ARE THE END USERS?</a:t>
            </a:r>
            <a:endParaRPr lang="zh-CN" altLang="en-US" sz="3000" b="0" i="0" u="none" strike="noStrike" kern="1200" cap="all" spc="50" baseline="0">
              <a:solidFill>
                <a:schemeClr val="tx1"/>
              </a:solidFill>
              <a:latin typeface="Algerian" pitchFamily="82" charset="0"/>
              <a:ea typeface="方正姚体" pitchFamily="0" charset="0"/>
              <a:cs typeface="Lucida Sans"/>
            </a:endParaRPr>
          </a:p>
        </p:txBody>
      </p:sp>
      <p:sp>
        <p:nvSpPr>
          <p:cNvPr id="39" name="文本框"/>
          <p:cNvSpPr>
            <a:spLocks noGrp="1"/>
          </p:cNvSpPr>
          <p:nvPr>
            <p:ph type="body" idx="4294967295"/>
          </p:nvPr>
        </p:nvSpPr>
        <p:spPr>
          <a:xfrm rot="0">
            <a:off x="609600" y="1600200"/>
            <a:ext cx="7924800" cy="411480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600"/>
              </a:spcAft>
              <a:buClr>
                <a:schemeClr val="tx2"/>
              </a:buClr>
              <a:buFont typeface="Wingdings" pitchFamily="2" charset="2"/>
              <a:buChar char="Ø"/>
            </a:pPr>
            <a:r>
              <a:rPr lang="en-US" altLang="zh-CN" sz="1700" b="0" i="0" u="none" strike="noStrike" kern="1200" cap="none" spc="30" baseline="0">
                <a:solidFill>
                  <a:schemeClr val="tx1"/>
                </a:solidFill>
                <a:latin typeface="Arial Narrow" pitchFamily="0" charset="0"/>
                <a:ea typeface="方正姚体" pitchFamily="0" charset="0"/>
                <a:cs typeface="Lucida Sans"/>
              </a:rPr>
              <a:t> </a:t>
            </a:r>
            <a:r>
              <a:rPr lang="en-US" altLang="zh-CN" sz="1700" b="0" i="0" u="none" strike="noStrike" kern="1200" cap="none" spc="30" baseline="0">
                <a:solidFill>
                  <a:schemeClr val="tx1"/>
                </a:solidFill>
                <a:latin typeface="Arno Pro Display" pitchFamily="18" charset="0"/>
                <a:ea typeface="方正姚体" pitchFamily="0" charset="0"/>
                <a:cs typeface="Lucida Sans"/>
              </a:rPr>
              <a:t>HUMAN RESOURCES(HR) TEAM: THEY WILL USE THE ANALYSIS TO MAKE INFORMED DECISIONS ABOUT HIRING, WORKFORCE PLANNING, AND CONETRACT MANAGEMENT.</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Ø"/>
            </a:pPr>
            <a:r>
              <a:rPr lang="en-US" altLang="zh-CN" sz="1700" b="0" i="0" u="none" strike="noStrike" kern="1200" cap="none" spc="30" baseline="0">
                <a:solidFill>
                  <a:schemeClr val="tx1"/>
                </a:solidFill>
                <a:latin typeface="Arno Pro Display" pitchFamily="18" charset="0"/>
                <a:ea typeface="方正姚体" pitchFamily="0" charset="0"/>
                <a:cs typeface="Lucida Sans"/>
              </a:rPr>
              <a:t> </a:t>
            </a:r>
            <a:r>
              <a:rPr lang="en-US" altLang="zh-CN" sz="1700" b="0" i="0" u="none" strike="noStrike" kern="1200" cap="none" spc="30" baseline="0">
                <a:solidFill>
                  <a:schemeClr val="tx1"/>
                </a:solidFill>
                <a:latin typeface="Arno Pro Display" pitchFamily="18" charset="0"/>
                <a:ea typeface="方正姚体" pitchFamily="0" charset="0"/>
                <a:cs typeface="Lucida Sans"/>
              </a:rPr>
              <a:t>DEPARTMENT MANAGERS: THEY WILL USE THE FINDINGS INTO WORKFORCE COMPOSITION AND ITS IMPACT ON DEPARTMENTAL PERFORMANCE, HELPING THEM ALLOCATE RESOURCES MORE EFFECTIVELY.</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Ø"/>
            </a:pPr>
            <a:r>
              <a:rPr lang="en-US" altLang="zh-CN" sz="1700" b="0" i="0" u="none" strike="noStrike" kern="1200" cap="none" spc="30" baseline="0">
                <a:solidFill>
                  <a:schemeClr val="tx1"/>
                </a:solidFill>
                <a:latin typeface="Arno Pro Display" pitchFamily="18" charset="0"/>
                <a:ea typeface="方正姚体" pitchFamily="0" charset="0"/>
                <a:cs typeface="Lucida Sans"/>
              </a:rPr>
              <a:t>SENIOR MANAGEMENT/ EXECUTIVES: THEY WILL USE THE FINDINGS TO ALIGN WORKFORCE STRATEGIES WITH OVERALL BUSINESS GOALS AND IMPROVE OPERATIONAL EFFICIENCY.</a:t>
            </a:r>
            <a:endParaRPr lang="zh-CN" altLang="en-US" sz="1700" b="0" i="0" u="none" strike="noStrike" kern="1200" cap="none" spc="30" baseline="0">
              <a:solidFill>
                <a:schemeClr val="tx1"/>
              </a:solidFill>
              <a:latin typeface="Arno Pro Display" pitchFamily="18" charset="0"/>
              <a:ea typeface="方正姚体" pitchFamily="0" charset="0"/>
              <a:cs typeface="Lucida Sans"/>
            </a:endParaRPr>
          </a:p>
        </p:txBody>
      </p:sp>
    </p:spTree>
    <p:extLst>
      <p:ext uri="{BB962C8B-B14F-4D97-AF65-F5344CB8AC3E}">
        <p14:creationId xmlns:p14="http://schemas.microsoft.com/office/powerpoint/2010/main" val="15551275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lgerian" pitchFamily="82" charset="0"/>
                <a:ea typeface="方正姚体" pitchFamily="0" charset="0"/>
                <a:cs typeface="Lucida Sans"/>
              </a:rPr>
              <a:t>WHO ARE THE END USERS?</a:t>
            </a:r>
            <a:endParaRPr lang="zh-CN" altLang="en-US" sz="3000" b="0" i="0" u="none" strike="noStrike" kern="1200" cap="all" spc="50" baseline="0">
              <a:solidFill>
                <a:schemeClr val="tx1"/>
              </a:solidFill>
              <a:latin typeface="Algerian" pitchFamily="82" charset="0"/>
              <a:ea typeface="方正姚体" pitchFamily="0" charset="0"/>
              <a:cs typeface="Lucida Sans"/>
            </a:endParaRPr>
          </a:p>
        </p:txBody>
      </p:sp>
      <p:sp>
        <p:nvSpPr>
          <p:cNvPr id="41" name="文本框"/>
          <p:cNvSpPr>
            <a:spLocks noGrp="1"/>
          </p:cNvSpPr>
          <p:nvPr>
            <p:ph type="body" idx="4294967295"/>
          </p:nvPr>
        </p:nvSpPr>
        <p:spPr>
          <a:xfrm rot="0">
            <a:off x="609600" y="1600200"/>
            <a:ext cx="7924800" cy="411480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600"/>
              </a:spcAft>
              <a:buClr>
                <a:schemeClr val="tx2"/>
              </a:buClr>
              <a:buFont typeface="Wingdings" pitchFamily="2" charset="2"/>
              <a:buChar char="Ø"/>
            </a:pPr>
            <a:r>
              <a:rPr lang="en-US" altLang="zh-CN" sz="1700" b="0" i="0" u="none" strike="noStrike" kern="1200" cap="none" spc="30" baseline="0">
                <a:solidFill>
                  <a:schemeClr val="tx1"/>
                </a:solidFill>
                <a:latin typeface="Arial Narrow" pitchFamily="0" charset="0"/>
                <a:ea typeface="方正姚体" pitchFamily="0" charset="0"/>
                <a:cs typeface="Lucida Sans"/>
              </a:rPr>
              <a:t> </a:t>
            </a:r>
            <a:r>
              <a:rPr lang="en-US" altLang="zh-CN" sz="1700" b="0" i="0" u="none" strike="noStrike" kern="1200" cap="none" spc="30" baseline="0">
                <a:solidFill>
                  <a:schemeClr val="tx1"/>
                </a:solidFill>
                <a:latin typeface="Arno Pro Display" pitchFamily="18" charset="0"/>
                <a:ea typeface="方正姚体" pitchFamily="0" charset="0"/>
                <a:cs typeface="Lucida Sans"/>
              </a:rPr>
              <a:t>THE ORGANIZATION: BY OPTIMIZING THE MIX OF EMPLOYEE TUYPES, THE ORGANIZATION CAN IMPROVE PROUCTIVITY, COST MANAGEMENT, AND OVERALL EFFICIENCY.</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Ø"/>
            </a:pPr>
            <a:r>
              <a:rPr lang="en-US" altLang="zh-CN" sz="1700" b="0" i="0" u="none" strike="noStrike" kern="1200" cap="none" spc="30" baseline="0">
                <a:solidFill>
                  <a:schemeClr val="tx1"/>
                </a:solidFill>
                <a:latin typeface="Arno Pro Display" pitchFamily="18" charset="0"/>
                <a:ea typeface="方正姚体" pitchFamily="0" charset="0"/>
                <a:cs typeface="Lucida Sans"/>
              </a:rPr>
              <a:t> </a:t>
            </a:r>
            <a:r>
              <a:rPr lang="en-US" altLang="zh-CN" sz="1700" b="0" i="0" u="none" strike="noStrike" kern="1200" cap="none" spc="30" baseline="0">
                <a:solidFill>
                  <a:schemeClr val="tx1"/>
                </a:solidFill>
                <a:latin typeface="Arno Pro Display" pitchFamily="18" charset="0"/>
                <a:ea typeface="方正姚体" pitchFamily="0" charset="0"/>
                <a:cs typeface="Lucida Sans"/>
              </a:rPr>
              <a:t>EMPLOYEES: IMPROVED WORKFORCE MANAGEMENT CAN LEAD TO BETTER JOB SATISFACTION, AS RESOURCES ARE ALLOCATED MORE EFFECTIVELY, AND WORKLOADS ARE BALACED.</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Ø"/>
            </a:pPr>
            <a:r>
              <a:rPr lang="en-US" altLang="zh-CN" sz="1700" b="0" i="0" u="none" strike="noStrike" kern="1200" cap="none" spc="30" baseline="0">
                <a:solidFill>
                  <a:schemeClr val="tx1"/>
                </a:solidFill>
                <a:latin typeface="Arno Pro Display" pitchFamily="18" charset="0"/>
                <a:ea typeface="方正姚体" pitchFamily="0" charset="0"/>
                <a:cs typeface="Lucida Sans"/>
              </a:rPr>
              <a:t> </a:t>
            </a:r>
            <a:r>
              <a:rPr lang="en-US" altLang="zh-CN" sz="1700" b="0" i="0" u="none" strike="noStrike" kern="1200" cap="none" spc="30" baseline="0">
                <a:solidFill>
                  <a:schemeClr val="tx1"/>
                </a:solidFill>
                <a:latin typeface="Arno Pro Display" pitchFamily="18" charset="0"/>
                <a:ea typeface="方正姚体" pitchFamily="0" charset="0"/>
                <a:cs typeface="Lucida Sans"/>
              </a:rPr>
              <a:t>HR AND MANAGEMENT TEAMS: THEY BENEFIT FORM HAVING DATA-DRIVEN INSIGHTS THAT GUDIE STRATEGIC DECISIONS AND IMPROVE DEPARTMENTAL PERFORMANCE.</a:t>
            </a:r>
            <a:endParaRPr lang="zh-CN" altLang="en-US" sz="1700" b="0" i="0" u="none" strike="noStrike" kern="1200" cap="none" spc="30" baseline="0">
              <a:solidFill>
                <a:schemeClr val="tx1"/>
              </a:solidFill>
              <a:latin typeface="Arno Pro Display" pitchFamily="18" charset="0"/>
              <a:ea typeface="方正姚体" pitchFamily="0" charset="0"/>
              <a:cs typeface="Lucida Sans"/>
            </a:endParaRPr>
          </a:p>
        </p:txBody>
      </p:sp>
    </p:spTree>
    <p:extLst>
      <p:ext uri="{BB962C8B-B14F-4D97-AF65-F5344CB8AC3E}">
        <p14:creationId xmlns:p14="http://schemas.microsoft.com/office/powerpoint/2010/main" val="13749167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lgerian" pitchFamily="82" charset="0"/>
                <a:ea typeface="方正姚体" pitchFamily="0" charset="0"/>
                <a:cs typeface="Lucida Sans"/>
              </a:rPr>
              <a:t>OUR SOLUTION &amp; VALUE PREPOSITION</a:t>
            </a:r>
            <a:endParaRPr lang="zh-CN" altLang="en-US" sz="3000" b="0" i="0" u="none" strike="noStrike" kern="1200" cap="all" spc="50" baseline="0">
              <a:solidFill>
                <a:schemeClr val="tx1"/>
              </a:solidFill>
              <a:latin typeface="Algerian" pitchFamily="82" charset="0"/>
              <a:ea typeface="方正姚体" pitchFamily="0" charset="0"/>
              <a:cs typeface="Lucida Sans"/>
            </a:endParaRPr>
          </a:p>
        </p:txBody>
      </p:sp>
      <p:sp>
        <p:nvSpPr>
          <p:cNvPr id="43" name="文本框"/>
          <p:cNvSpPr>
            <a:spLocks noGrp="1"/>
          </p:cNvSpPr>
          <p:nvPr>
            <p:ph type="body" idx="4294967295"/>
          </p:nvPr>
        </p:nvSpPr>
        <p:spPr>
          <a:xfrm rot="0">
            <a:off x="609600" y="1600200"/>
            <a:ext cx="79248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1700" b="0" i="0" u="none" strike="noStrike" kern="1200" cap="none" spc="30" baseline="0">
                <a:solidFill>
                  <a:schemeClr val="tx1"/>
                </a:solidFill>
                <a:latin typeface="Arno Pro" pitchFamily="18" charset="0"/>
                <a:ea typeface="方正姚体" pitchFamily="0" charset="0"/>
                <a:cs typeface="Lucida Sans"/>
              </a:rPr>
              <a:t>IN THIS PROJECT, EXCEL WAS USED TO ANALYZE EMPLYEE TYPES(PERMANT, FIXED TERM, AND TEMPORARY) ACROSS DEPARTMENTS.</a:t>
            </a:r>
            <a:endParaRPr lang="en-US" altLang="zh-CN" sz="1700" b="0" i="0" u="none" strike="noStrike" kern="1200" cap="none" spc="30" baseline="0">
              <a:solidFill>
                <a:schemeClr val="tx1"/>
              </a:solidFill>
              <a:latin typeface="Arno Pro"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
            </a:pPr>
            <a:r>
              <a:rPr lang="en-US" altLang="zh-CN" sz="1700" b="0" i="0" u="none" strike="noStrike" kern="1200" cap="none" spc="30" baseline="0">
                <a:solidFill>
                  <a:schemeClr val="tx1"/>
                </a:solidFill>
                <a:latin typeface="Arial Narrow" pitchFamily="0" charset="0"/>
                <a:ea typeface="方正姚体" pitchFamily="0" charset="0"/>
                <a:cs typeface="Lucida Sans"/>
              </a:rPr>
              <a:t> </a:t>
            </a:r>
            <a:r>
              <a:rPr lang="en-US" altLang="zh-CN" sz="1700" b="1" i="0" u="sng" strike="noStrike" kern="1200" cap="none" spc="30" baseline="0">
                <a:solidFill>
                  <a:schemeClr val="tx1"/>
                </a:solidFill>
                <a:latin typeface="Arno Pro Display" pitchFamily="18" charset="0"/>
                <a:ea typeface="方正姚体" pitchFamily="0" charset="0"/>
                <a:cs typeface="Lucida Sans"/>
              </a:rPr>
              <a:t>Conditional Formatting</a:t>
            </a:r>
            <a:r>
              <a:rPr lang="en-US" altLang="zh-CN" sz="1700" b="0" i="0" u="none" strike="noStrike" kern="1200" cap="none" spc="30" baseline="0">
                <a:solidFill>
                  <a:schemeClr val="tx1"/>
                </a:solidFill>
                <a:latin typeface="Arno Pro Display" pitchFamily="18" charset="0"/>
                <a:ea typeface="方正姚体" pitchFamily="0" charset="0"/>
                <a:cs typeface="Lucida Sans"/>
              </a:rPr>
              <a:t>: applied color codes to quickly identify employee types and sport trends.</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
            </a:pPr>
            <a:r>
              <a:rPr lang="en-US" altLang="zh-CN" sz="1700" b="1" i="0" u="none" strike="noStrike" kern="1200" cap="none" spc="30" baseline="0">
                <a:solidFill>
                  <a:schemeClr val="tx1"/>
                </a:solidFill>
                <a:latin typeface="Arno Pro Display" pitchFamily="18" charset="0"/>
                <a:ea typeface="方正姚体" pitchFamily="0" charset="0"/>
                <a:cs typeface="Lucida Sans"/>
              </a:rPr>
              <a:t> </a:t>
            </a:r>
            <a:r>
              <a:rPr lang="en-US" altLang="zh-CN" sz="1700" b="1" i="0" u="sng" strike="noStrike" kern="1200" cap="none" spc="30" baseline="0">
                <a:solidFill>
                  <a:schemeClr val="tx1"/>
                </a:solidFill>
                <a:latin typeface="Arno Pro Display" pitchFamily="18" charset="0"/>
                <a:ea typeface="方正姚体" pitchFamily="0" charset="0"/>
                <a:cs typeface="Lucida Sans"/>
              </a:rPr>
              <a:t>Filters</a:t>
            </a:r>
            <a:r>
              <a:rPr lang="en-US" altLang="zh-CN" sz="1700" b="0" i="0" u="none" strike="noStrike" kern="1200" cap="none" spc="30" baseline="0">
                <a:solidFill>
                  <a:schemeClr val="tx1"/>
                </a:solidFill>
                <a:latin typeface="Arno Pro Display" pitchFamily="18" charset="0"/>
                <a:ea typeface="方正姚体" pitchFamily="0" charset="0"/>
                <a:cs typeface="Lucida Sans"/>
              </a:rPr>
              <a:t>: used to isolate specific data sets, such as viewing employees by type or department.</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
            </a:pPr>
            <a:r>
              <a:rPr lang="en-US" altLang="zh-CN" sz="1700" b="1" i="0" u="sng" strike="noStrike" kern="1200" cap="none" spc="30" baseline="0">
                <a:solidFill>
                  <a:schemeClr val="tx1"/>
                </a:solidFill>
                <a:latin typeface="Arno Pro Display" pitchFamily="18" charset="0"/>
                <a:ea typeface="方正姚体" pitchFamily="0" charset="0"/>
                <a:cs typeface="Lucida Sans"/>
              </a:rPr>
              <a:t> Formulas</a:t>
            </a:r>
            <a:r>
              <a:rPr lang="en-US" altLang="zh-CN" sz="1700" b="0" i="0" u="none" strike="noStrike" kern="1200" cap="none" spc="30" baseline="0">
                <a:solidFill>
                  <a:schemeClr val="tx1"/>
                </a:solidFill>
                <a:latin typeface="Arno Pro Display" pitchFamily="18" charset="0"/>
                <a:ea typeface="方正姚体" pitchFamily="0" charset="0"/>
                <a:cs typeface="Lucida Sans"/>
              </a:rPr>
              <a:t>: employed formulas like </a:t>
            </a:r>
            <a:r>
              <a:rPr lang="en-US" altLang="zh-CN" sz="1700" b="0" i="0" u="none" strike="noStrike" kern="1200" cap="none" spc="30" baseline="0">
                <a:solidFill>
                  <a:schemeClr val="tx1"/>
                </a:solidFill>
                <a:latin typeface="Arno Pro Display" pitchFamily="18" charset="0"/>
                <a:ea typeface="方正姚体" pitchFamily="0" charset="0"/>
                <a:cs typeface="Lucida Sans"/>
              </a:rPr>
              <a:t>countif</a:t>
            </a:r>
            <a:r>
              <a:rPr lang="en-US" altLang="zh-CN" sz="1700" b="0" i="0" u="none" strike="noStrike" kern="1200" cap="none" spc="30" baseline="0">
                <a:solidFill>
                  <a:schemeClr val="tx1"/>
                </a:solidFill>
                <a:latin typeface="Arno Pro Display" pitchFamily="18" charset="0"/>
                <a:ea typeface="方正姚体" pitchFamily="0" charset="0"/>
                <a:cs typeface="Lucida Sans"/>
              </a:rPr>
              <a:t>, min, max, conditional formatting.</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
            </a:pPr>
            <a:r>
              <a:rPr lang="en-US" altLang="zh-CN" sz="1700" b="1" i="0" u="none" strike="noStrike" kern="1200" cap="none" spc="30" baseline="0">
                <a:solidFill>
                  <a:schemeClr val="tx1"/>
                </a:solidFill>
                <a:latin typeface="Arno Pro Display" pitchFamily="18" charset="0"/>
                <a:ea typeface="方正姚体" pitchFamily="0" charset="0"/>
                <a:cs typeface="Lucida Sans"/>
              </a:rPr>
              <a:t> </a:t>
            </a:r>
            <a:r>
              <a:rPr lang="en-US" altLang="zh-CN" sz="1700" b="1" i="0" u="sng" strike="noStrike" kern="1200" cap="none" spc="30" baseline="0">
                <a:solidFill>
                  <a:schemeClr val="tx1"/>
                </a:solidFill>
                <a:latin typeface="Arno Pro Display" pitchFamily="18" charset="0"/>
                <a:ea typeface="方正姚体" pitchFamily="0" charset="0"/>
                <a:cs typeface="Lucida Sans"/>
              </a:rPr>
              <a:t>Graphs And Charts</a:t>
            </a:r>
            <a:r>
              <a:rPr lang="en-US" altLang="zh-CN" sz="1700" b="0" i="0" u="none" strike="noStrike" kern="1200" cap="none" spc="30" baseline="0">
                <a:solidFill>
                  <a:schemeClr val="tx1"/>
                </a:solidFill>
                <a:latin typeface="Arno Pro Display" pitchFamily="18" charset="0"/>
                <a:ea typeface="方正姚体" pitchFamily="0" charset="0"/>
                <a:cs typeface="Lucida Sans"/>
              </a:rPr>
              <a:t>: created visual representations like pie charts and bar graphs to clearly display and highlight key insights.</a:t>
            </a:r>
            <a:endParaRPr lang="zh-CN" altLang="en-US" sz="1700" b="0" i="0" u="none" strike="noStrike" kern="1200" cap="none" spc="30" baseline="0">
              <a:solidFill>
                <a:schemeClr val="tx1"/>
              </a:solidFill>
              <a:latin typeface="Arno Pro Display" pitchFamily="18" charset="0"/>
              <a:ea typeface="方正姚体" pitchFamily="0" charset="0"/>
              <a:cs typeface="Lucida Sans"/>
            </a:endParaRPr>
          </a:p>
        </p:txBody>
      </p:sp>
    </p:spTree>
    <p:extLst>
      <p:ext uri="{BB962C8B-B14F-4D97-AF65-F5344CB8AC3E}">
        <p14:creationId xmlns:p14="http://schemas.microsoft.com/office/powerpoint/2010/main" val="150046901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3C3C3C"/>
            </a:gs>
            <a:gs pos="31000">
              <a:srgbClr val="000000"/>
            </a:gs>
            <a:gs pos="100000">
              <a:srgbClr val="000000"/>
            </a:gs>
          </a:gsLst>
          <a:lin ang="5400000" scaled="1"/>
        </a:gra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609600" y="274638"/>
            <a:ext cx="7924800" cy="11430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all" spc="50" baseline="0">
                <a:solidFill>
                  <a:schemeClr val="tx1"/>
                </a:solidFill>
                <a:latin typeface="Algerian" pitchFamily="82" charset="0"/>
                <a:ea typeface="方正姚体" pitchFamily="0" charset="0"/>
                <a:cs typeface="Lucida Sans"/>
              </a:rPr>
              <a:t>Dataset description</a:t>
            </a:r>
            <a:endParaRPr lang="zh-CN" altLang="en-US" sz="3000" b="0" i="0" u="none" strike="noStrike" kern="1200" cap="all" spc="50" baseline="0">
              <a:solidFill>
                <a:schemeClr val="tx1"/>
              </a:solidFill>
              <a:latin typeface="Algerian" pitchFamily="82" charset="0"/>
              <a:ea typeface="方正姚体" pitchFamily="0" charset="0"/>
              <a:cs typeface="Lucida Sans"/>
            </a:endParaRPr>
          </a:p>
        </p:txBody>
      </p:sp>
      <p:sp>
        <p:nvSpPr>
          <p:cNvPr id="45" name="文本框"/>
          <p:cNvSpPr>
            <a:spLocks noGrp="1"/>
          </p:cNvSpPr>
          <p:nvPr>
            <p:ph type="body" idx="4294967295"/>
          </p:nvPr>
        </p:nvSpPr>
        <p:spPr>
          <a:xfrm rot="0">
            <a:off x="609600" y="1600200"/>
            <a:ext cx="79248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600"/>
              </a:spcAft>
              <a:buNone/>
            </a:pPr>
            <a:r>
              <a:rPr lang="en-US" altLang="zh-CN" sz="1700" b="0" i="0" u="none" strike="noStrike" kern="1200" cap="none" spc="30" baseline="0">
                <a:solidFill>
                  <a:schemeClr val="tx1"/>
                </a:solidFill>
                <a:latin typeface="Arno Pro Display" pitchFamily="18" charset="0"/>
                <a:ea typeface="方正姚体" pitchFamily="0" charset="0"/>
                <a:cs typeface="Lucida Sans"/>
              </a:rPr>
              <a:t>For this project, the dataset was sourced form the IBM SKILLS BUILD DASHBOARD, containing 20 features.  The analysis focused on key features:</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
            </a:pPr>
            <a:r>
              <a:rPr lang="en-US" altLang="zh-CN" sz="1700" b="1" i="0" u="none" strike="noStrike" kern="1200" cap="none" spc="30" baseline="0">
                <a:solidFill>
                  <a:schemeClr val="tx1"/>
                </a:solidFill>
                <a:latin typeface="Arno Pro Display" pitchFamily="18" charset="0"/>
                <a:ea typeface="方正姚体" pitchFamily="0" charset="0"/>
                <a:cs typeface="Lucida Sans"/>
              </a:rPr>
              <a:t> </a:t>
            </a:r>
            <a:r>
              <a:rPr lang="en-US" altLang="zh-CN" sz="1700" b="1" i="0" u="sng" strike="noStrike" kern="1200" cap="none" spc="30" baseline="0">
                <a:solidFill>
                  <a:schemeClr val="tx1"/>
                </a:solidFill>
                <a:latin typeface="Arno Pro Display" pitchFamily="18" charset="0"/>
                <a:ea typeface="方正姚体" pitchFamily="0" charset="0"/>
                <a:cs typeface="Lucida Sans"/>
              </a:rPr>
              <a:t>User ID</a:t>
            </a:r>
            <a:r>
              <a:rPr lang="en-US" altLang="zh-CN" sz="1700" b="0" i="0" u="none" strike="noStrike" kern="1200" cap="none" spc="30" baseline="0">
                <a:solidFill>
                  <a:schemeClr val="tx1"/>
                </a:solidFill>
                <a:latin typeface="Arno Pro Display" pitchFamily="18" charset="0"/>
                <a:ea typeface="方正姚体" pitchFamily="0" charset="0"/>
                <a:cs typeface="Lucida Sans"/>
              </a:rPr>
              <a:t>: unique employee identifier. </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
            </a:pPr>
            <a:r>
              <a:rPr lang="en-US" altLang="zh-CN" sz="1700" b="0" i="0" u="none" strike="noStrike" kern="1200" cap="none" spc="30" baseline="0">
                <a:solidFill>
                  <a:schemeClr val="tx1"/>
                </a:solidFill>
                <a:latin typeface="Arno Pro Display" pitchFamily="18" charset="0"/>
                <a:ea typeface="方正姚体" pitchFamily="0" charset="0"/>
                <a:cs typeface="Lucida Sans"/>
              </a:rPr>
              <a:t> </a:t>
            </a:r>
            <a:r>
              <a:rPr lang="en-US" altLang="zh-CN" sz="1700" b="1" i="0" u="sng" strike="noStrike" kern="1200" cap="none" spc="30" baseline="0">
                <a:solidFill>
                  <a:schemeClr val="tx1"/>
                </a:solidFill>
                <a:latin typeface="Arno Pro Display" pitchFamily="18" charset="0"/>
                <a:ea typeface="方正姚体" pitchFamily="0" charset="0"/>
                <a:cs typeface="Lucida Sans"/>
              </a:rPr>
              <a:t>Name</a:t>
            </a:r>
            <a:r>
              <a:rPr lang="en-US" altLang="zh-CN" sz="1700" b="0" i="0" u="none" strike="noStrike" kern="1200" cap="none" spc="30" baseline="0">
                <a:solidFill>
                  <a:schemeClr val="tx1"/>
                </a:solidFill>
                <a:latin typeface="Arno Pro Display" pitchFamily="18" charset="0"/>
                <a:ea typeface="方正姚体" pitchFamily="0" charset="0"/>
                <a:cs typeface="Lucida Sans"/>
              </a:rPr>
              <a:t>: employees full name.</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
            </a:pPr>
            <a:r>
              <a:rPr lang="en-US" altLang="zh-CN" sz="1700" b="0" i="0" u="none" strike="noStrike" kern="1200" cap="none" spc="30" baseline="0">
                <a:solidFill>
                  <a:schemeClr val="tx1"/>
                </a:solidFill>
                <a:latin typeface="Arno Pro Display" pitchFamily="18" charset="0"/>
                <a:ea typeface="方正姚体" pitchFamily="0" charset="0"/>
                <a:cs typeface="Lucida Sans"/>
              </a:rPr>
              <a:t> </a:t>
            </a:r>
            <a:r>
              <a:rPr lang="en-US" altLang="zh-CN" sz="1700" b="1" i="0" u="sng" strike="noStrike" kern="1200" cap="none" spc="30" baseline="0">
                <a:solidFill>
                  <a:schemeClr val="tx1"/>
                </a:solidFill>
                <a:latin typeface="Arno Pro Display" pitchFamily="18" charset="0"/>
                <a:ea typeface="方正姚体" pitchFamily="0" charset="0"/>
                <a:cs typeface="Lucida Sans"/>
              </a:rPr>
              <a:t>Gender</a:t>
            </a:r>
            <a:r>
              <a:rPr lang="en-US" altLang="zh-CN" sz="1700" b="0" i="0" u="none" strike="noStrike" kern="1200" cap="none" spc="30" baseline="0">
                <a:solidFill>
                  <a:schemeClr val="tx1"/>
                </a:solidFill>
                <a:latin typeface="Arno Pro Display" pitchFamily="18" charset="0"/>
                <a:ea typeface="方正姚体" pitchFamily="0" charset="0"/>
                <a:cs typeface="Lucida Sans"/>
              </a:rPr>
              <a:t>: employee gender, for diversity analysis.</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
            </a:pPr>
            <a:r>
              <a:rPr lang="en-US" altLang="zh-CN" sz="1700" b="1" i="0" u="sng" strike="noStrike" kern="1200" cap="none" spc="30" baseline="0">
                <a:solidFill>
                  <a:schemeClr val="tx1"/>
                </a:solidFill>
                <a:latin typeface="Arno Pro Display" pitchFamily="18" charset="0"/>
                <a:ea typeface="方正姚体" pitchFamily="0" charset="0"/>
                <a:cs typeface="Lucida Sans"/>
              </a:rPr>
              <a:t>Employee Type </a:t>
            </a:r>
            <a:r>
              <a:rPr lang="en-US" altLang="zh-CN" sz="1700" b="0" i="0" u="none" strike="noStrike" kern="1200" cap="none" spc="30" baseline="0">
                <a:solidFill>
                  <a:schemeClr val="tx1"/>
                </a:solidFill>
                <a:latin typeface="Arno Pro Display" pitchFamily="18" charset="0"/>
                <a:ea typeface="方正姚体" pitchFamily="0" charset="0"/>
                <a:cs typeface="Lucida Sans"/>
              </a:rPr>
              <a:t>: employment contract type (permanent, fixed-term, temporary).</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342900" indent="-342900" algn="l">
              <a:lnSpc>
                <a:spcPct val="100000"/>
              </a:lnSpc>
              <a:spcBef>
                <a:spcPct val="20000"/>
              </a:spcBef>
              <a:spcAft>
                <a:spcPts val="600"/>
              </a:spcAft>
              <a:buClr>
                <a:schemeClr val="tx2"/>
              </a:buClr>
              <a:buFont typeface="Wingdings" pitchFamily="2" charset="2"/>
              <a:buChar char="§"/>
            </a:pPr>
            <a:r>
              <a:rPr lang="en-US" altLang="zh-CN" sz="1700" b="1" i="0" u="none" strike="noStrike" kern="1200" cap="none" spc="30" baseline="0">
                <a:solidFill>
                  <a:schemeClr val="tx1"/>
                </a:solidFill>
                <a:latin typeface="Arno Pro Display" pitchFamily="18" charset="0"/>
                <a:ea typeface="方正姚体" pitchFamily="0" charset="0"/>
                <a:cs typeface="Lucida Sans"/>
              </a:rPr>
              <a:t> </a:t>
            </a:r>
            <a:r>
              <a:rPr lang="en-US" altLang="zh-CN" sz="1700" b="1" i="0" u="sng" strike="noStrike" kern="1200" cap="none" spc="30" baseline="0">
                <a:solidFill>
                  <a:schemeClr val="tx1"/>
                </a:solidFill>
                <a:latin typeface="Arno Pro Display" pitchFamily="18" charset="0"/>
                <a:ea typeface="方正姚体" pitchFamily="0" charset="0"/>
                <a:cs typeface="Lucida Sans"/>
              </a:rPr>
              <a:t>Employee Department</a:t>
            </a:r>
            <a:r>
              <a:rPr lang="en-US" altLang="zh-CN" sz="1700" b="0" i="0" u="none" strike="noStrike" kern="1200" cap="none" spc="30" baseline="0">
                <a:solidFill>
                  <a:schemeClr val="tx1"/>
                </a:solidFill>
                <a:latin typeface="Arno Pro Display" pitchFamily="18" charset="0"/>
                <a:ea typeface="方正姚体" pitchFamily="0" charset="0"/>
                <a:cs typeface="Lucida Sans"/>
              </a:rPr>
              <a:t>:  department assignment.</a:t>
            </a:r>
            <a:endParaRPr lang="en-US" altLang="zh-CN" sz="1700" b="0" i="0" u="none" strike="noStrike" kern="1200" cap="none" spc="30" baseline="0">
              <a:solidFill>
                <a:schemeClr val="tx1"/>
              </a:solidFill>
              <a:latin typeface="Arno Pro Display" pitchFamily="18" charset="0"/>
              <a:ea typeface="方正姚体" pitchFamily="0" charset="0"/>
              <a:cs typeface="Lucida Sans"/>
            </a:endParaRPr>
          </a:p>
          <a:p>
            <a:pPr marL="0" indent="0" algn="l">
              <a:lnSpc>
                <a:spcPct val="100000"/>
              </a:lnSpc>
              <a:spcBef>
                <a:spcPct val="20000"/>
              </a:spcBef>
              <a:spcAft>
                <a:spcPts val="600"/>
              </a:spcAft>
              <a:buNone/>
            </a:pPr>
            <a:r>
              <a:rPr lang="en-US" altLang="zh-CN" sz="1700" b="0" i="0" u="none" strike="noStrike" kern="1200" cap="none" spc="30" baseline="0">
                <a:solidFill>
                  <a:schemeClr val="tx1"/>
                </a:solidFill>
                <a:latin typeface="Arno Pro Display" pitchFamily="18" charset="0"/>
                <a:ea typeface="方正姚体" pitchFamily="0" charset="0"/>
                <a:cs typeface="Lucida Sans"/>
              </a:rPr>
              <a:t>Using excel, formulas were applied to analyze employee types and department distribution. Conditional formatting and visualizations(graphs and charts) were used to identify patterns and trends, providing insights for workforce planning.</a:t>
            </a:r>
            <a:endParaRPr lang="zh-CN" altLang="en-US" sz="1700" b="0" i="0" u="none" strike="noStrike" kern="1200" cap="none" spc="30" baseline="0">
              <a:solidFill>
                <a:schemeClr val="tx1"/>
              </a:solidFill>
              <a:latin typeface="Arno Pro Display" pitchFamily="18" charset="0"/>
              <a:ea typeface="方正姚体" pitchFamily="0" charset="0"/>
              <a:cs typeface="Lucida Sans"/>
            </a:endParaRPr>
          </a:p>
        </p:txBody>
      </p:sp>
    </p:spTree>
    <p:extLst>
      <p:ext uri="{BB962C8B-B14F-4D97-AF65-F5344CB8AC3E}">
        <p14:creationId xmlns:p14="http://schemas.microsoft.com/office/powerpoint/2010/main" val="1887020507"/>
      </p:ext>
    </p:extLst>
  </p:cSld>
  <p:clrMapOvr>
    <a:masterClrMapping/>
  </p:clrMapOvr>
</p:sld>
</file>

<file path=ppt/theme/theme1.xml><?xml version="1.0" encoding="utf-8"?>
<a:theme xmlns:a="http://schemas.openxmlformats.org/drawingml/2006/main" name="Horizon">
  <a:themeElements>
    <a:clrScheme name="Horizon">
      <a:dk1>
        <a:srgbClr val="FFFFFF"/>
      </a:dk1>
      <a:lt1>
        <a:srgbClr val="000000"/>
      </a:lt1>
      <a:dk2>
        <a:srgbClr val="DC9E1F"/>
      </a:dk2>
      <a:lt2>
        <a:srgbClr val="1F2123"/>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
        <a:ea typeface=""/>
        <a:cs typeface=""/>
      </a:majorFont>
      <a:minorFont>
        <a:latin typeface=""/>
        <a:ea typeface=""/>
        <a:cs typeface=""/>
      </a:minorFont>
    </a:fontScheme>
    <a:fmtScheme name="Horiz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786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set using excel</dc:title>
  <dc:creator>MAHIN</dc:creator>
  <cp:lastModifiedBy>root</cp:lastModifiedBy>
  <cp:revision>14</cp:revision>
  <dcterms:created xsi:type="dcterms:W3CDTF">2024-08-30T12:36:09Z</dcterms:created>
  <dcterms:modified xsi:type="dcterms:W3CDTF">2024-09-23T03:41:57Z</dcterms:modified>
</cp:coreProperties>
</file>