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146847061" r:id="rId15"/>
    <p:sldId id="2146847060" r:id="rId16"/>
    <p:sldId id="2146847062" r:id="rId17"/>
    <p:sldId id="2146847063" r:id="rId18"/>
    <p:sldId id="2146847064"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NETFLIX DATASET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Harish.</a:t>
            </a:r>
            <a:r>
              <a:rPr lang="en-US" sz="2000" b="1" dirty="0">
                <a:solidFill>
                  <a:schemeClr val="accent1">
                    <a:lumMod val="75000"/>
                  </a:schemeClr>
                </a:solidFill>
                <a:latin typeface="Arial"/>
                <a:cs typeface="Arial"/>
              </a:rPr>
              <a:t> S </a:t>
            </a:r>
          </a:p>
          <a:p>
            <a:r>
              <a:rPr lang="en-US" sz="2000" b="1" dirty="0">
                <a:solidFill>
                  <a:schemeClr val="accent1">
                    <a:lumMod val="75000"/>
                  </a:schemeClr>
                </a:solidFill>
                <a:latin typeface="Arial"/>
                <a:cs typeface="Arial"/>
              </a:rPr>
              <a:t>2021306017</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sz="2800" b="1" dirty="0"/>
              <a:t>Prediction Process</a:t>
            </a:r>
          </a:p>
          <a:p>
            <a:pPr marL="0" indent="0">
              <a:buNone/>
            </a:pPr>
            <a:r>
              <a:rPr lang="en-US" sz="2000" b="1" u="sng" dirty="0"/>
              <a:t>New Data Input</a:t>
            </a:r>
            <a:r>
              <a:rPr lang="en-US" sz="2000" b="1" dirty="0"/>
              <a:t>:</a:t>
            </a:r>
          </a:p>
          <a:p>
            <a:pPr marL="0" indent="0">
              <a:buNone/>
            </a:pPr>
            <a:r>
              <a:rPr lang="en-US" sz="1800" b="1" dirty="0"/>
              <a:t>• Collect new data or use existing data to make predictions.</a:t>
            </a:r>
          </a:p>
          <a:p>
            <a:pPr marL="0" indent="0">
              <a:buNone/>
            </a:pPr>
            <a:r>
              <a:rPr lang="en-US" sz="2000" b="1" u="sng" dirty="0"/>
              <a:t>Preprocessing:</a:t>
            </a:r>
          </a:p>
          <a:p>
            <a:pPr marL="0" indent="0">
              <a:buNone/>
            </a:pPr>
            <a:r>
              <a:rPr lang="en-US" sz="1800" b="1" dirty="0"/>
              <a:t>• Apply the same data preprocessing steps (cleaning, feature engineering, scaling) to the new data.</a:t>
            </a:r>
          </a:p>
          <a:p>
            <a:pPr marL="0" indent="0">
              <a:buNone/>
            </a:pPr>
            <a:r>
              <a:rPr lang="en-US" sz="2000" b="1" u="sng" dirty="0"/>
              <a:t>Model Inference</a:t>
            </a:r>
            <a:r>
              <a:rPr lang="en-US" sz="1800" b="1" dirty="0"/>
              <a:t>:</a:t>
            </a:r>
          </a:p>
          <a:p>
            <a:pPr marL="0" indent="0">
              <a:buNone/>
            </a:pPr>
            <a:r>
              <a:rPr lang="en-US" sz="1800" b="1" dirty="0"/>
              <a:t>• Use the trained model to make predictions on the new data.</a:t>
            </a:r>
          </a:p>
          <a:p>
            <a:pPr marL="0" indent="0">
              <a:buNone/>
            </a:pPr>
            <a:r>
              <a:rPr lang="en-US" sz="2000" b="1" u="sng" dirty="0"/>
              <a:t>Results Interpretation</a:t>
            </a:r>
            <a:r>
              <a:rPr lang="en-US" sz="2000" b="1" dirty="0"/>
              <a:t>:</a:t>
            </a:r>
          </a:p>
          <a:p>
            <a:pPr marL="0" indent="0">
              <a:buNone/>
            </a:pPr>
            <a:r>
              <a:rPr lang="en-US" sz="1800" b="1" dirty="0"/>
              <a:t>• Interpret the model's predictions in the context of the problem at hand.</a:t>
            </a:r>
          </a:p>
          <a:p>
            <a:pPr marL="0" indent="0">
              <a:buNone/>
            </a:pPr>
            <a:r>
              <a:rPr lang="en-US" sz="1800" b="1" dirty="0"/>
              <a:t>• For regression, interpret the predicted values as optimal rates or lengths of stay. For classification, interpret predictions as the likelihood of special requests.</a:t>
            </a:r>
            <a:endParaRPr lang="en-IN" sz="1800" b="1" dirty="0"/>
          </a:p>
        </p:txBody>
      </p:sp>
    </p:spTree>
    <p:extLst>
      <p:ext uri="{BB962C8B-B14F-4D97-AF65-F5344CB8AC3E}">
        <p14:creationId xmlns:p14="http://schemas.microsoft.com/office/powerpoint/2010/main" val="268391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521765" cy="4673324"/>
          </a:xfrm>
        </p:spPr>
        <p:txBody>
          <a:bodyPr>
            <a:normAutofit/>
          </a:bodyPr>
          <a:lstStyle/>
          <a:p>
            <a:pPr marL="0" indent="0" algn="ctr">
              <a:buNone/>
            </a:pPr>
            <a:r>
              <a:rPr lang="en-US" sz="3200" b="1" dirty="0"/>
              <a:t>DEPLOYMENT</a:t>
            </a:r>
          </a:p>
          <a:p>
            <a:pPr marL="0" indent="0" algn="ctr">
              <a:buNone/>
            </a:pPr>
            <a:endParaRPr lang="en-US" sz="28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mn-ea"/>
                <a:cs typeface="Arial" panose="020B0604020202020204" pitchFamily="34" charset="0"/>
              </a:rPr>
              <a:t>Deploy the trained model in a suitable environment, such as a web application or API, where it can be used to make predictions on new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mn-ea"/>
                <a:cs typeface="Arial" panose="020B0604020202020204" pitchFamily="34" charset="0"/>
              </a:rPr>
              <a:t>When deploying the model, it's important to consider factors like scalability, latency, veracity and security. Additionally, regular monitoring and updates may be necessary to ensure the model continues to perform well as new data becomes available or as the underlying factors change over time</a:t>
            </a: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pPr marL="0" indent="0" algn="ctr">
              <a:buNone/>
            </a:pPr>
            <a:endParaRPr lang="en-US" sz="2800" b="1" dirty="0"/>
          </a:p>
        </p:txBody>
      </p:sp>
    </p:spTree>
    <p:extLst>
      <p:ext uri="{BB962C8B-B14F-4D97-AF65-F5344CB8AC3E}">
        <p14:creationId xmlns:p14="http://schemas.microsoft.com/office/powerpoint/2010/main" val="70384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7539-D4B9-FA25-B6FF-3ADD82D8A087}"/>
              </a:ext>
            </a:extLst>
          </p:cNvPr>
          <p:cNvSpPr>
            <a:spLocks noGrp="1"/>
          </p:cNvSpPr>
          <p:nvPr>
            <p:ph type="title"/>
          </p:nvPr>
        </p:nvSpPr>
        <p:spPr>
          <a:xfrm>
            <a:off x="4613466" y="731475"/>
            <a:ext cx="11029616" cy="530296"/>
          </a:xfrm>
        </p:spPr>
        <p:txBody>
          <a:bodyPr>
            <a:noAutofit/>
          </a:bodyPr>
          <a:lstStyle/>
          <a:p>
            <a:r>
              <a:rPr lang="en-US" sz="3600" b="1" dirty="0">
                <a:solidFill>
                  <a:schemeClr val="accent1"/>
                </a:solidFill>
                <a:latin typeface="Arial"/>
                <a:ea typeface="+mj-lt"/>
                <a:cs typeface="Arial"/>
              </a:rPr>
              <a:t>RESULT</a:t>
            </a:r>
            <a:endParaRPr lang="en-IN" sz="3600" dirty="0"/>
          </a:p>
        </p:txBody>
      </p:sp>
      <p:pic>
        <p:nvPicPr>
          <p:cNvPr id="7" name="Picture 6">
            <a:extLst>
              <a:ext uri="{FF2B5EF4-FFF2-40B4-BE49-F238E27FC236}">
                <a16:creationId xmlns:a16="http://schemas.microsoft.com/office/drawing/2014/main" id="{DD99AA86-74F4-1CF3-D160-81377570179D}"/>
              </a:ext>
            </a:extLst>
          </p:cNvPr>
          <p:cNvPicPr>
            <a:picLocks noChangeAspect="1"/>
          </p:cNvPicPr>
          <p:nvPr/>
        </p:nvPicPr>
        <p:blipFill>
          <a:blip r:embed="rId2"/>
          <a:stretch>
            <a:fillRect/>
          </a:stretch>
        </p:blipFill>
        <p:spPr>
          <a:xfrm>
            <a:off x="5900792" y="1384443"/>
            <a:ext cx="5560708" cy="2219217"/>
          </a:xfrm>
          <a:prstGeom prst="rect">
            <a:avLst/>
          </a:prstGeom>
        </p:spPr>
      </p:pic>
      <p:pic>
        <p:nvPicPr>
          <p:cNvPr id="9" name="Picture 8">
            <a:extLst>
              <a:ext uri="{FF2B5EF4-FFF2-40B4-BE49-F238E27FC236}">
                <a16:creationId xmlns:a16="http://schemas.microsoft.com/office/drawing/2014/main" id="{660914C3-EB24-EE70-C98E-7DB979B41BBB}"/>
              </a:ext>
            </a:extLst>
          </p:cNvPr>
          <p:cNvPicPr>
            <a:picLocks noChangeAspect="1"/>
          </p:cNvPicPr>
          <p:nvPr/>
        </p:nvPicPr>
        <p:blipFill>
          <a:blip r:embed="rId3"/>
          <a:stretch>
            <a:fillRect/>
          </a:stretch>
        </p:blipFill>
        <p:spPr>
          <a:xfrm>
            <a:off x="135488" y="4363948"/>
            <a:ext cx="5765304" cy="2071120"/>
          </a:xfrm>
          <a:prstGeom prst="rect">
            <a:avLst/>
          </a:prstGeom>
        </p:spPr>
      </p:pic>
      <p:pic>
        <p:nvPicPr>
          <p:cNvPr id="11" name="Picture 10">
            <a:extLst>
              <a:ext uri="{FF2B5EF4-FFF2-40B4-BE49-F238E27FC236}">
                <a16:creationId xmlns:a16="http://schemas.microsoft.com/office/drawing/2014/main" id="{B16CE527-1EAD-C0E2-2238-2D72BF710FF1}"/>
              </a:ext>
            </a:extLst>
          </p:cNvPr>
          <p:cNvPicPr>
            <a:picLocks noChangeAspect="1"/>
          </p:cNvPicPr>
          <p:nvPr/>
        </p:nvPicPr>
        <p:blipFill>
          <a:blip r:embed="rId4"/>
          <a:stretch>
            <a:fillRect/>
          </a:stretch>
        </p:blipFill>
        <p:spPr>
          <a:xfrm>
            <a:off x="6096000" y="4379301"/>
            <a:ext cx="5900790" cy="2040414"/>
          </a:xfrm>
          <a:prstGeom prst="rect">
            <a:avLst/>
          </a:prstGeom>
        </p:spPr>
      </p:pic>
      <p:pic>
        <p:nvPicPr>
          <p:cNvPr id="15" name="Content Placeholder 14">
            <a:extLst>
              <a:ext uri="{FF2B5EF4-FFF2-40B4-BE49-F238E27FC236}">
                <a16:creationId xmlns:a16="http://schemas.microsoft.com/office/drawing/2014/main" id="{9039F4B3-D9C4-6EAF-CFE8-D28B295717D4}"/>
              </a:ext>
            </a:extLst>
          </p:cNvPr>
          <p:cNvPicPr>
            <a:picLocks noGrp="1" noChangeAspect="1"/>
          </p:cNvPicPr>
          <p:nvPr>
            <p:ph idx="1"/>
          </p:nvPr>
        </p:nvPicPr>
        <p:blipFill>
          <a:blip r:embed="rId5"/>
          <a:stretch>
            <a:fillRect/>
          </a:stretch>
        </p:blipFill>
        <p:spPr>
          <a:xfrm>
            <a:off x="156719" y="1537721"/>
            <a:ext cx="5617357" cy="1912662"/>
          </a:xfrm>
        </p:spPr>
      </p:pic>
    </p:spTree>
    <p:extLst>
      <p:ext uri="{BB962C8B-B14F-4D97-AF65-F5344CB8AC3E}">
        <p14:creationId xmlns:p14="http://schemas.microsoft.com/office/powerpoint/2010/main" val="28237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E05F39B-4C6A-E8C0-82CF-9BDB361A35E1}"/>
              </a:ext>
            </a:extLst>
          </p:cNvPr>
          <p:cNvPicPr>
            <a:picLocks noGrp="1" noChangeAspect="1"/>
          </p:cNvPicPr>
          <p:nvPr>
            <p:ph idx="1"/>
          </p:nvPr>
        </p:nvPicPr>
        <p:blipFill>
          <a:blip r:embed="rId2"/>
          <a:stretch>
            <a:fillRect/>
          </a:stretch>
        </p:blipFill>
        <p:spPr>
          <a:xfrm>
            <a:off x="468008" y="1147723"/>
            <a:ext cx="3990975" cy="2972588"/>
          </a:xfrm>
        </p:spPr>
      </p:pic>
      <p:sp>
        <p:nvSpPr>
          <p:cNvPr id="4" name="Title 1">
            <a:extLst>
              <a:ext uri="{FF2B5EF4-FFF2-40B4-BE49-F238E27FC236}">
                <a16:creationId xmlns:a16="http://schemas.microsoft.com/office/drawing/2014/main" id="{D9C550B6-2F21-E0FE-135D-201929E157D3}"/>
              </a:ext>
            </a:extLst>
          </p:cNvPr>
          <p:cNvSpPr>
            <a:spLocks noGrp="1"/>
          </p:cNvSpPr>
          <p:nvPr>
            <p:ph type="title"/>
          </p:nvPr>
        </p:nvSpPr>
        <p:spPr>
          <a:xfrm>
            <a:off x="581025" y="701675"/>
            <a:ext cx="11029950" cy="530225"/>
          </a:xfrm>
        </p:spPr>
        <p:txBody>
          <a:bodyPr>
            <a:noAutofit/>
          </a:bodyPr>
          <a:lstStyle/>
          <a:p>
            <a:r>
              <a:rPr lang="en-US" sz="3600" b="1" dirty="0">
                <a:solidFill>
                  <a:schemeClr val="accent1"/>
                </a:solidFill>
                <a:latin typeface="Arial"/>
                <a:ea typeface="+mj-lt"/>
                <a:cs typeface="Arial"/>
              </a:rPr>
              <a:t>                                   RESULT</a:t>
            </a:r>
            <a:endParaRPr lang="en-IN" sz="3600" dirty="0"/>
          </a:p>
        </p:txBody>
      </p:sp>
      <p:pic>
        <p:nvPicPr>
          <p:cNvPr id="8" name="Picture 7">
            <a:extLst>
              <a:ext uri="{FF2B5EF4-FFF2-40B4-BE49-F238E27FC236}">
                <a16:creationId xmlns:a16="http://schemas.microsoft.com/office/drawing/2014/main" id="{248E0375-5AA1-CCD3-8ED3-D3495F9C2E1B}"/>
              </a:ext>
            </a:extLst>
          </p:cNvPr>
          <p:cNvPicPr>
            <a:picLocks noChangeAspect="1"/>
          </p:cNvPicPr>
          <p:nvPr/>
        </p:nvPicPr>
        <p:blipFill>
          <a:blip r:embed="rId3"/>
          <a:stretch>
            <a:fillRect/>
          </a:stretch>
        </p:blipFill>
        <p:spPr>
          <a:xfrm>
            <a:off x="5035130" y="1231900"/>
            <a:ext cx="6599122" cy="2804234"/>
          </a:xfrm>
          <a:prstGeom prst="rect">
            <a:avLst/>
          </a:prstGeom>
        </p:spPr>
      </p:pic>
      <p:pic>
        <p:nvPicPr>
          <p:cNvPr id="10" name="Picture 9">
            <a:extLst>
              <a:ext uri="{FF2B5EF4-FFF2-40B4-BE49-F238E27FC236}">
                <a16:creationId xmlns:a16="http://schemas.microsoft.com/office/drawing/2014/main" id="{1254A97A-2DE4-EAE3-8DD2-9D6C9FDE2E0C}"/>
              </a:ext>
            </a:extLst>
          </p:cNvPr>
          <p:cNvPicPr>
            <a:picLocks noChangeAspect="1"/>
          </p:cNvPicPr>
          <p:nvPr/>
        </p:nvPicPr>
        <p:blipFill>
          <a:blip r:embed="rId4"/>
          <a:stretch>
            <a:fillRect/>
          </a:stretch>
        </p:blipFill>
        <p:spPr>
          <a:xfrm>
            <a:off x="2260901" y="4160606"/>
            <a:ext cx="6727653" cy="2719423"/>
          </a:xfrm>
          <a:prstGeom prst="rect">
            <a:avLst/>
          </a:prstGeom>
        </p:spPr>
      </p:pic>
    </p:spTree>
    <p:extLst>
      <p:ext uri="{BB962C8B-B14F-4D97-AF65-F5344CB8AC3E}">
        <p14:creationId xmlns:p14="http://schemas.microsoft.com/office/powerpoint/2010/main" val="8098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1D5F109-DEED-C69E-E4E4-C27BF4FB9135}"/>
              </a:ext>
            </a:extLst>
          </p:cNvPr>
          <p:cNvPicPr>
            <a:picLocks noGrp="1" noChangeAspect="1"/>
          </p:cNvPicPr>
          <p:nvPr>
            <p:ph idx="1"/>
          </p:nvPr>
        </p:nvPicPr>
        <p:blipFill>
          <a:blip r:embed="rId2"/>
          <a:stretch>
            <a:fillRect/>
          </a:stretch>
        </p:blipFill>
        <p:spPr>
          <a:xfrm>
            <a:off x="581025" y="1412875"/>
            <a:ext cx="5514975" cy="2475638"/>
          </a:xfrm>
        </p:spPr>
      </p:pic>
      <p:sp>
        <p:nvSpPr>
          <p:cNvPr id="4" name="Title 1">
            <a:extLst>
              <a:ext uri="{FF2B5EF4-FFF2-40B4-BE49-F238E27FC236}">
                <a16:creationId xmlns:a16="http://schemas.microsoft.com/office/drawing/2014/main" id="{22218290-4055-03B9-3C4B-E7D6DA98D0E0}"/>
              </a:ext>
            </a:extLst>
          </p:cNvPr>
          <p:cNvSpPr>
            <a:spLocks noGrp="1"/>
          </p:cNvSpPr>
          <p:nvPr>
            <p:ph type="title"/>
          </p:nvPr>
        </p:nvSpPr>
        <p:spPr>
          <a:xfrm>
            <a:off x="581025" y="701675"/>
            <a:ext cx="11029950" cy="530225"/>
          </a:xfrm>
        </p:spPr>
        <p:txBody>
          <a:bodyPr>
            <a:noAutofit/>
          </a:bodyPr>
          <a:lstStyle/>
          <a:p>
            <a:r>
              <a:rPr lang="en-US" sz="3600" b="1" dirty="0">
                <a:solidFill>
                  <a:schemeClr val="accent1"/>
                </a:solidFill>
                <a:latin typeface="Arial"/>
                <a:ea typeface="+mj-lt"/>
                <a:cs typeface="Arial"/>
              </a:rPr>
              <a:t>                                  RESULT</a:t>
            </a:r>
            <a:endParaRPr lang="en-IN" sz="3600" dirty="0"/>
          </a:p>
        </p:txBody>
      </p:sp>
      <p:pic>
        <p:nvPicPr>
          <p:cNvPr id="8" name="Picture 7">
            <a:extLst>
              <a:ext uri="{FF2B5EF4-FFF2-40B4-BE49-F238E27FC236}">
                <a16:creationId xmlns:a16="http://schemas.microsoft.com/office/drawing/2014/main" id="{73E75A9E-83D9-87D5-0F0E-E4D43CA6404B}"/>
              </a:ext>
            </a:extLst>
          </p:cNvPr>
          <p:cNvPicPr>
            <a:picLocks noChangeAspect="1"/>
          </p:cNvPicPr>
          <p:nvPr/>
        </p:nvPicPr>
        <p:blipFill>
          <a:blip r:embed="rId3"/>
          <a:stretch>
            <a:fillRect/>
          </a:stretch>
        </p:blipFill>
        <p:spPr>
          <a:xfrm>
            <a:off x="492337" y="4273888"/>
            <a:ext cx="9069477" cy="2342473"/>
          </a:xfrm>
          <a:prstGeom prst="rect">
            <a:avLst/>
          </a:prstGeom>
        </p:spPr>
      </p:pic>
      <p:pic>
        <p:nvPicPr>
          <p:cNvPr id="10" name="Picture 9">
            <a:extLst>
              <a:ext uri="{FF2B5EF4-FFF2-40B4-BE49-F238E27FC236}">
                <a16:creationId xmlns:a16="http://schemas.microsoft.com/office/drawing/2014/main" id="{0FAB47CC-0340-ED58-AAE7-509B6B6A1CE9}"/>
              </a:ext>
            </a:extLst>
          </p:cNvPr>
          <p:cNvPicPr>
            <a:picLocks noChangeAspect="1"/>
          </p:cNvPicPr>
          <p:nvPr/>
        </p:nvPicPr>
        <p:blipFill>
          <a:blip r:embed="rId4"/>
          <a:stretch>
            <a:fillRect/>
          </a:stretch>
        </p:blipFill>
        <p:spPr>
          <a:xfrm>
            <a:off x="7633697" y="961657"/>
            <a:ext cx="3431569" cy="3244909"/>
          </a:xfrm>
          <a:prstGeom prst="rect">
            <a:avLst/>
          </a:prstGeom>
        </p:spPr>
      </p:pic>
    </p:spTree>
    <p:extLst>
      <p:ext uri="{BB962C8B-B14F-4D97-AF65-F5344CB8AC3E}">
        <p14:creationId xmlns:p14="http://schemas.microsoft.com/office/powerpoint/2010/main" val="174996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325A057-76AD-4FD6-B42D-F3BECC7C8A26}"/>
              </a:ext>
            </a:extLst>
          </p:cNvPr>
          <p:cNvPicPr>
            <a:picLocks noGrp="1" noChangeAspect="1"/>
          </p:cNvPicPr>
          <p:nvPr>
            <p:ph idx="1"/>
          </p:nvPr>
        </p:nvPicPr>
        <p:blipFill>
          <a:blip r:embed="rId2"/>
          <a:stretch>
            <a:fillRect/>
          </a:stretch>
        </p:blipFill>
        <p:spPr>
          <a:xfrm>
            <a:off x="317184" y="1715785"/>
            <a:ext cx="4160241" cy="4033534"/>
          </a:xfrm>
        </p:spPr>
      </p:pic>
      <p:sp>
        <p:nvSpPr>
          <p:cNvPr id="4" name="Title 1">
            <a:extLst>
              <a:ext uri="{FF2B5EF4-FFF2-40B4-BE49-F238E27FC236}">
                <a16:creationId xmlns:a16="http://schemas.microsoft.com/office/drawing/2014/main" id="{41023613-6CCD-C056-A5EF-B4647D696608}"/>
              </a:ext>
            </a:extLst>
          </p:cNvPr>
          <p:cNvSpPr>
            <a:spLocks noGrp="1"/>
          </p:cNvSpPr>
          <p:nvPr>
            <p:ph type="title"/>
          </p:nvPr>
        </p:nvSpPr>
        <p:spPr>
          <a:xfrm>
            <a:off x="581025" y="701675"/>
            <a:ext cx="11029950" cy="530225"/>
          </a:xfrm>
        </p:spPr>
        <p:txBody>
          <a:bodyPr>
            <a:noAutofit/>
          </a:bodyPr>
          <a:lstStyle/>
          <a:p>
            <a:r>
              <a:rPr lang="en-US" sz="3600" b="1" dirty="0">
                <a:solidFill>
                  <a:schemeClr val="accent1"/>
                </a:solidFill>
                <a:latin typeface="Arial"/>
                <a:ea typeface="+mj-lt"/>
                <a:cs typeface="Arial"/>
              </a:rPr>
              <a:t>                                   RESULT</a:t>
            </a:r>
            <a:endParaRPr lang="en-IN" sz="3600" dirty="0"/>
          </a:p>
        </p:txBody>
      </p:sp>
      <p:pic>
        <p:nvPicPr>
          <p:cNvPr id="8" name="Picture 7">
            <a:extLst>
              <a:ext uri="{FF2B5EF4-FFF2-40B4-BE49-F238E27FC236}">
                <a16:creationId xmlns:a16="http://schemas.microsoft.com/office/drawing/2014/main" id="{1751C0DE-EE95-4028-EAA9-68A1EDB5D9D1}"/>
              </a:ext>
            </a:extLst>
          </p:cNvPr>
          <p:cNvPicPr>
            <a:picLocks noChangeAspect="1"/>
          </p:cNvPicPr>
          <p:nvPr/>
        </p:nvPicPr>
        <p:blipFill>
          <a:blip r:embed="rId3"/>
          <a:stretch>
            <a:fillRect/>
          </a:stretch>
        </p:blipFill>
        <p:spPr>
          <a:xfrm>
            <a:off x="5011679" y="2205544"/>
            <a:ext cx="6863137" cy="2816781"/>
          </a:xfrm>
          <a:prstGeom prst="rect">
            <a:avLst/>
          </a:prstGeom>
        </p:spPr>
      </p:pic>
    </p:spTree>
    <p:extLst>
      <p:ext uri="{BB962C8B-B14F-4D97-AF65-F5344CB8AC3E}">
        <p14:creationId xmlns:p14="http://schemas.microsoft.com/office/powerpoint/2010/main" val="194543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6" cy="4673324"/>
          </a:xfrm>
        </p:spPr>
        <p:txBody>
          <a:bodyPr>
            <a:normAutofit/>
          </a:bodyPr>
          <a:lstStyle/>
          <a:p>
            <a:pPr marL="305435" indent="-305435"/>
            <a:r>
              <a:rPr lang="en-US" sz="2000" b="1" dirty="0"/>
              <a:t>In Conclusion, our proposed solution harnesses the power of advanced machine learning algorithms and train models to utilize and implement Historical Netflix user dataset in performing data analysis . It is evident from the analysis that various factors play pivotal role in influencing the outcome like diversity in genre , languages in which movies are made that are at the disposal of the user’s preference. And the data analysis clearly justifies the underlying reason behind why international movies and tv shows draws more attention among the sample space. Also trying to understand big data that are of fruitful interests to organizations like that of Netflix is enunciated by allowing data science to produce valuable data in the form of visualizations and graphical representation. This enhances and encourages companies to understand their stakeholders better and work towards providing cutting edge user recommendation and suggestions.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C21650F9-7FEB-487C-9C3D-4D92D1D65331}"/>
              </a:ext>
            </a:extLst>
          </p:cNvPr>
          <p:cNvSpPr txBox="1"/>
          <p:nvPr/>
        </p:nvSpPr>
        <p:spPr>
          <a:xfrm>
            <a:off x="581192" y="1723149"/>
            <a:ext cx="10391608" cy="4832092"/>
          </a:xfrm>
          <a:prstGeom prst="rect">
            <a:avLst/>
          </a:prstGeom>
          <a:noFill/>
        </p:spPr>
        <p:txBody>
          <a:bodyPr wrap="square">
            <a:spAutoFit/>
          </a:bodyPr>
          <a:lstStyle/>
          <a:p>
            <a:r>
              <a:rPr lang="en-IN" sz="2000" b="1" dirty="0"/>
              <a:t>By Leveraging Data of historical significance and pattern analysis using machine learning algorithms , streaming platforms like Netflix can develop predicting models capable of performing valuable data analysis by the use of Artificial general intelligence (AGI).</a:t>
            </a:r>
          </a:p>
          <a:p>
            <a:r>
              <a:rPr lang="en-IN" sz="2000" b="1" dirty="0"/>
              <a:t>  </a:t>
            </a:r>
          </a:p>
          <a:p>
            <a:r>
              <a:rPr lang="en-IN" sz="2000" b="1" dirty="0"/>
              <a:t>    </a:t>
            </a:r>
            <a:r>
              <a:rPr lang="en-IN" sz="2400" b="1" dirty="0"/>
              <a:t>Real-time Predictions</a:t>
            </a:r>
            <a:r>
              <a:rPr lang="en-IN" sz="2000" b="1" dirty="0"/>
              <a:t>:</a:t>
            </a:r>
          </a:p>
          <a:p>
            <a:endParaRPr lang="en-IN" sz="2000" b="1" dirty="0"/>
          </a:p>
          <a:p>
            <a:r>
              <a:rPr lang="en-IN" sz="2000" b="1" dirty="0"/>
              <a:t>• Move towards real-time predictive models that are accountable for adapting to instantaneous fluctuations in data volatility, external events , and other dynamic factors to provide users with  up-to-the-minute insights about their services.</a:t>
            </a:r>
          </a:p>
          <a:p>
            <a:endParaRPr lang="en-IN" sz="2000" b="1" dirty="0"/>
          </a:p>
          <a:p>
            <a:r>
              <a:rPr lang="en-IN" sz="2000" b="1" dirty="0"/>
              <a:t>   </a:t>
            </a:r>
            <a:r>
              <a:rPr lang="en-IN" sz="2400" b="1" dirty="0"/>
              <a:t>Personalization and Customization:</a:t>
            </a:r>
          </a:p>
          <a:p>
            <a:endParaRPr lang="en-IN" sz="2000" b="1" dirty="0"/>
          </a:p>
          <a:p>
            <a:r>
              <a:rPr lang="en-IN" sz="2000" b="1" dirty="0"/>
              <a:t>• Enhance the predictive models to offer more personalized recommendations by considering individual user preferences, platform history, and user-specific requirements, providing a tailored and customizable experience for everyone. </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b="1" dirty="0">
                <a:solidFill>
                  <a:schemeClr val="tx1"/>
                </a:solidFill>
              </a:rPr>
              <a:t>To develop a comprehensive training model that provides cutting edge data analysis on Netflix TV shows and movies through visualization of different aspects of data provided within the dataset . And credibility to different interrogations of variable interests like Viewership demographics by country, TV shows / Movies with most durations etc.</a:t>
            </a:r>
            <a:endParaRPr lang="en-IN" b="1"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7" name="TextBox 6">
            <a:extLst>
              <a:ext uri="{FF2B5EF4-FFF2-40B4-BE49-F238E27FC236}">
                <a16:creationId xmlns:a16="http://schemas.microsoft.com/office/drawing/2014/main" id="{C830AA7C-0685-4572-AFDB-D2CE35F0B40F}"/>
              </a:ext>
            </a:extLst>
          </p:cNvPr>
          <p:cNvSpPr txBox="1"/>
          <p:nvPr/>
        </p:nvSpPr>
        <p:spPr>
          <a:xfrm>
            <a:off x="441671" y="1745705"/>
            <a:ext cx="11048365" cy="4708981"/>
          </a:xfrm>
          <a:prstGeom prst="rect">
            <a:avLst/>
          </a:prstGeom>
          <a:noFill/>
        </p:spPr>
        <p:txBody>
          <a:bodyPr wrap="square">
            <a:spAutoFit/>
          </a:bodyPr>
          <a:lstStyle/>
          <a:p>
            <a:pPr marL="285750" indent="-285750">
              <a:buFont typeface="Arial" panose="020B0604020202020204" pitchFamily="34" charset="0"/>
              <a:buChar char="•"/>
            </a:pPr>
            <a:r>
              <a:rPr lang="en-IN" sz="2000" b="1" dirty="0"/>
              <a:t>Utilizing advanced machine learning algorithms, our solution will </a:t>
            </a:r>
            <a:r>
              <a:rPr lang="en-IN" sz="2000" b="1" dirty="0" err="1"/>
              <a:t>analyze</a:t>
            </a:r>
            <a:r>
              <a:rPr lang="en-IN" sz="2000" b="1" dirty="0"/>
              <a:t> extensive historical Netflix watch hour data on TV shows and movies to establish patterns and correlations.</a:t>
            </a:r>
            <a:r>
              <a:rPr lang="en-US" sz="2000" b="1" dirty="0"/>
              <a:t> </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Solution could be to conduct a comprehensive statistical analysis using techniques such as regression analysis or machine learning algorithms.</a:t>
            </a:r>
            <a:endParaRPr lang="en-IN" sz="2000" b="1" dirty="0"/>
          </a:p>
          <a:p>
            <a:endParaRPr lang="en-IN" sz="2000" b="1" dirty="0"/>
          </a:p>
          <a:p>
            <a:r>
              <a:rPr lang="en-IN" sz="2000" b="1" dirty="0"/>
              <a:t>• For data , a predictive model will consider factors such as duration , watch hour, provision of user       </a:t>
            </a:r>
          </a:p>
          <a:p>
            <a:r>
              <a:rPr lang="en-IN" sz="2000" b="1" dirty="0"/>
              <a:t>   recommendation based on historical data collected .</a:t>
            </a:r>
          </a:p>
          <a:p>
            <a:endParaRPr lang="en-IN" sz="2000" b="1" dirty="0"/>
          </a:p>
          <a:p>
            <a:r>
              <a:rPr lang="en-US" sz="2000" b="1" dirty="0"/>
              <a:t>.</a:t>
            </a:r>
            <a:r>
              <a:rPr lang="en-IN" sz="2000" b="1" dirty="0"/>
              <a:t>• Additionally, a specialized model will predict watch patterns based on viewer’s preference in genre </a:t>
            </a:r>
          </a:p>
          <a:p>
            <a:r>
              <a:rPr lang="en-IN" sz="2000" b="1" dirty="0"/>
              <a:t>    of movies/TV shows by manifesting train models that strategically renders the algorithm to</a:t>
            </a:r>
          </a:p>
          <a:p>
            <a:r>
              <a:rPr lang="en-IN" sz="2000" b="1" dirty="0"/>
              <a:t>    recommend appropriate suggestions in the home page.</a:t>
            </a:r>
          </a:p>
          <a:p>
            <a:r>
              <a:rPr lang="en-IN" sz="2000" b="1" dirty="0"/>
              <a:t>   </a:t>
            </a:r>
            <a:endParaRPr lang="en-IN" dirty="0"/>
          </a:p>
          <a:p>
            <a:r>
              <a:rPr lang="en-IN" dirty="0"/>
              <a:t>   </a:t>
            </a:r>
            <a:r>
              <a:rPr lang="en-IN" sz="2000" b="1" dirty="0"/>
              <a:t>This holistic approach aims to empower subscribers and members alike with actionable</a:t>
            </a:r>
          </a:p>
          <a:p>
            <a:r>
              <a:rPr lang="en-IN" sz="2000" b="1" dirty="0"/>
              <a:t>   intelligence for strategic decision-making in a dynamic landscape</a:t>
            </a:r>
            <a:r>
              <a:rPr lang="en-IN"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b="1" dirty="0">
                <a:solidFill>
                  <a:srgbClr val="0F0F0F"/>
                </a:solidFill>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rPr>
              <a:t>System Requirements:</a:t>
            </a:r>
          </a:p>
          <a:p>
            <a:pPr marL="342900" indent="-342900">
              <a:buAutoNum type="arabicPeriod"/>
            </a:pPr>
            <a:r>
              <a:rPr lang="en-US" sz="2000" b="1" dirty="0">
                <a:solidFill>
                  <a:srgbClr val="0F0F0F"/>
                </a:solidFill>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rPr>
              <a:t>Software: An operating system compatible with the required machine learning libraries (e.g., Windows, Linux, macOS).</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b="1" dirty="0">
                <a:solidFill>
                  <a:srgbClr val="0F0F0F"/>
                </a:solidFill>
              </a:rPr>
              <a:t>Library Requirements:</a:t>
            </a:r>
          </a:p>
          <a:p>
            <a:pPr marL="342900" indent="-342900">
              <a:buAutoNum type="arabicPeriod"/>
            </a:pPr>
            <a:r>
              <a:rPr lang="en-US" sz="2000" b="1" dirty="0">
                <a:solidFill>
                  <a:srgbClr val="0F0F0F"/>
                </a:solidFill>
              </a:rPr>
              <a:t>Data Processing and Analysis:- </a:t>
            </a:r>
          </a:p>
          <a:p>
            <a:pPr marL="0" indent="0">
              <a:buNone/>
            </a:pPr>
            <a:r>
              <a:rPr lang="en-US" sz="2000" b="1" dirty="0">
                <a:solidFill>
                  <a:srgbClr val="0F0F0F"/>
                </a:solidFill>
              </a:rPr>
              <a:t>      Pandas: For data manipulation and analysis.- </a:t>
            </a:r>
          </a:p>
          <a:p>
            <a:pPr marL="0" indent="0">
              <a:buNone/>
            </a:pPr>
            <a:r>
              <a:rPr lang="en-US" sz="2000" b="1" dirty="0">
                <a:solidFill>
                  <a:srgbClr val="0F0F0F"/>
                </a:solidFill>
              </a:rPr>
              <a:t>      NumPy: For numerical operations on data.</a:t>
            </a:r>
          </a:p>
          <a:p>
            <a:pPr marL="342900" indent="-342900">
              <a:buAutoNum type="arabicPeriod" startAt="2"/>
            </a:pPr>
            <a:r>
              <a:rPr lang="en-US" sz="2000" b="1" dirty="0">
                <a:solidFill>
                  <a:srgbClr val="0F0F0F"/>
                </a:solidFill>
              </a:rPr>
              <a:t>Data Visualization:- </a:t>
            </a:r>
          </a:p>
          <a:p>
            <a:pPr marL="0" indent="0">
              <a:buNone/>
            </a:pPr>
            <a:r>
              <a:rPr lang="en-US" sz="2000" b="1" dirty="0">
                <a:solidFill>
                  <a:srgbClr val="0F0F0F"/>
                </a:solidFill>
              </a:rPr>
              <a:t>      Matplotlib and Seaborn: For creating visualizations to understand data patterns.</a:t>
            </a:r>
          </a:p>
          <a:p>
            <a:pPr marL="0" indent="0">
              <a:buNone/>
            </a:pPr>
            <a:r>
              <a:rPr lang="en-US" sz="2000" b="1" dirty="0">
                <a:solidFill>
                  <a:srgbClr val="0F0F0F"/>
                </a:solidFill>
              </a:rPr>
              <a:t>      </a:t>
            </a:r>
            <a:r>
              <a:rPr lang="en-US" sz="2000" b="1" dirty="0" err="1">
                <a:solidFill>
                  <a:srgbClr val="0F0F0F"/>
                </a:solidFill>
              </a:rPr>
              <a:t>Plotly</a:t>
            </a:r>
            <a:r>
              <a:rPr lang="en-US" sz="2000" b="1" dirty="0">
                <a:solidFill>
                  <a:srgbClr val="0F0F0F"/>
                </a:solidFill>
              </a:rPr>
              <a:t> or Bokeh: Interactive visualization libraries for more complex </a:t>
            </a:r>
            <a:r>
              <a:rPr lang="en-US" sz="2000" b="1" dirty="0" err="1">
                <a:solidFill>
                  <a:srgbClr val="0F0F0F"/>
                </a:solidFill>
              </a:rPr>
              <a:t>visualizations.edunet</a:t>
            </a:r>
            <a:endParaRPr lang="en-IN" sz="2000" b="1" dirty="0">
              <a:solidFill>
                <a:srgbClr val="0F0F0F"/>
              </a:solidFill>
            </a:endParaRPr>
          </a:p>
        </p:txBody>
      </p:sp>
    </p:spTree>
    <p:extLst>
      <p:ext uri="{BB962C8B-B14F-4D97-AF65-F5344CB8AC3E}">
        <p14:creationId xmlns:p14="http://schemas.microsoft.com/office/powerpoint/2010/main" val="363399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sz="2800" b="1" u="sng" dirty="0"/>
              <a:t>Algorithm Selection</a:t>
            </a:r>
          </a:p>
          <a:p>
            <a:pPr marL="305435" indent="-305435"/>
            <a:r>
              <a:rPr lang="en-US" sz="2000" b="1" u="sng" dirty="0"/>
              <a:t>Data Exploration:</a:t>
            </a:r>
          </a:p>
          <a:p>
            <a:pPr marL="0" indent="0">
              <a:buNone/>
            </a:pPr>
            <a:r>
              <a:rPr lang="en-US" sz="1800" b="1" dirty="0"/>
              <a:t>• Explore the </a:t>
            </a:r>
            <a:r>
              <a:rPr lang="en-US" sz="1800" b="1" dirty="0">
                <a:solidFill>
                  <a:srgbClr val="FF0000"/>
                </a:solidFill>
              </a:rPr>
              <a:t>NETFLIX</a:t>
            </a:r>
            <a:r>
              <a:rPr lang="en-US" sz="1800" b="1" dirty="0"/>
              <a:t> dataset's structure, features, and target variable(s).</a:t>
            </a:r>
          </a:p>
          <a:p>
            <a:pPr marL="0" indent="0">
              <a:buNone/>
            </a:pPr>
            <a:r>
              <a:rPr lang="en-US" sz="1800" b="1" dirty="0"/>
              <a:t>• Identify potential patterns, correlations, and outliers.</a:t>
            </a:r>
          </a:p>
          <a:p>
            <a:pPr marL="305435" indent="-305435"/>
            <a:r>
              <a:rPr lang="en-US" sz="2000" b="1" u="sng" dirty="0"/>
              <a:t>Problem Formulation:</a:t>
            </a:r>
          </a:p>
          <a:p>
            <a:pPr marL="0" indent="0">
              <a:buNone/>
            </a:pPr>
            <a:r>
              <a:rPr lang="en-US" sz="1800" b="1" dirty="0"/>
              <a:t>• Define the problem : Predict fundamental aspects that are valuable for data analysis like ideal duration of movie/ tv show, relevancy of data and likelihood that the viewer might prefer it to be recommended  based on historical data.</a:t>
            </a:r>
          </a:p>
          <a:p>
            <a:pPr>
              <a:buFont typeface="Wingdings" panose="05000000000000000000" pitchFamily="2" charset="2"/>
              <a:buChar char="§"/>
            </a:pPr>
            <a:r>
              <a:rPr lang="en-US" sz="2000" b="1" u="sng" dirty="0"/>
              <a:t>Algorithm Selection :</a:t>
            </a:r>
          </a:p>
          <a:p>
            <a:pPr marL="0" indent="0">
              <a:buNone/>
            </a:pPr>
            <a:r>
              <a:rPr lang="en-US" sz="1800" b="1" dirty="0"/>
              <a:t> Regression tasks (</a:t>
            </a:r>
            <a:r>
              <a:rPr lang="en-US" sz="1800" b="1" dirty="0" err="1"/>
              <a:t>e.g</a:t>
            </a:r>
            <a:r>
              <a:rPr lang="en-US" sz="1800" b="1" dirty="0"/>
              <a:t>, predicting daily traffic):• Consider linear regression, decision trees, or ensemble methods (</a:t>
            </a:r>
            <a:r>
              <a:rPr lang="en-US" sz="1800" b="1" dirty="0" err="1"/>
              <a:t>XGBoost</a:t>
            </a:r>
            <a:r>
              <a:rPr lang="en-US" sz="1800" b="1" dirty="0"/>
              <a:t>, </a:t>
            </a:r>
            <a:r>
              <a:rPr lang="en-US" sz="1800" b="1" dirty="0" err="1"/>
              <a:t>LightGBM</a:t>
            </a:r>
            <a:r>
              <a:rPr lang="en-US" sz="1800" b="1" dirty="0"/>
              <a:t>).• Classification tasks (</a:t>
            </a:r>
            <a:r>
              <a:rPr lang="en-US" sz="1800" b="1" dirty="0" err="1"/>
              <a:t>e.g</a:t>
            </a:r>
            <a:r>
              <a:rPr lang="en-US" sz="1800" b="1" dirty="0"/>
              <a:t>, predicting special request):• Consider logistic regression, decision trees, or random forests.</a:t>
            </a:r>
            <a:endParaRPr lang="en-IN" sz="1800" b="1"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lgn="ctr">
              <a:buNone/>
            </a:pPr>
            <a:r>
              <a:rPr lang="en-US" sz="2800" b="1" dirty="0"/>
              <a:t>Data Input</a:t>
            </a:r>
          </a:p>
          <a:p>
            <a:pPr marL="0" indent="0">
              <a:buNone/>
            </a:pPr>
            <a:r>
              <a:rPr lang="en-US" sz="2000" b="1" u="sng" dirty="0"/>
              <a:t>Data Collection:</a:t>
            </a:r>
          </a:p>
          <a:p>
            <a:pPr marL="0" indent="0">
              <a:buNone/>
            </a:pPr>
            <a:r>
              <a:rPr lang="en-US" sz="1800" b="1" dirty="0"/>
              <a:t>• Gather historical user/viewer data, including information on choice of preference (ex: genre of movie), length of movie/TV show, special requests, user profiles, and relevant details.</a:t>
            </a:r>
          </a:p>
          <a:p>
            <a:pPr marL="0" indent="0">
              <a:buNone/>
            </a:pPr>
            <a:r>
              <a:rPr lang="en-US" sz="2000" b="1" u="sng" dirty="0"/>
              <a:t>Data Cleaning:</a:t>
            </a:r>
          </a:p>
          <a:p>
            <a:pPr marL="0" indent="0">
              <a:buNone/>
            </a:pPr>
            <a:r>
              <a:rPr lang="en-US" sz="1800" b="1" dirty="0"/>
              <a:t>• Handle missing values, outliers, and any inconsistencies in the dataset.</a:t>
            </a:r>
          </a:p>
          <a:p>
            <a:pPr marL="0" indent="0">
              <a:buNone/>
            </a:pPr>
            <a:r>
              <a:rPr lang="en-US" sz="1800" b="1" dirty="0"/>
              <a:t>• Convert categorical variables into numerical representations through encoding techniques.</a:t>
            </a:r>
          </a:p>
          <a:p>
            <a:pPr marL="0" indent="0">
              <a:buNone/>
            </a:pPr>
            <a:r>
              <a:rPr lang="en-US" sz="2000" b="1" u="sng" dirty="0"/>
              <a:t>Feature Engineering:</a:t>
            </a:r>
          </a:p>
          <a:p>
            <a:pPr marL="0" indent="0">
              <a:buNone/>
            </a:pPr>
            <a:r>
              <a:rPr lang="en-US" sz="1800" b="1" dirty="0"/>
              <a:t>• Create new features or modify existing ones based on domain knowledge.</a:t>
            </a:r>
          </a:p>
          <a:p>
            <a:pPr marL="0" indent="0">
              <a:buNone/>
            </a:pPr>
            <a:r>
              <a:rPr lang="en-US" sz="1800" b="1" dirty="0"/>
              <a:t>• Extract meaningful information from date variables that are chronologically precise.</a:t>
            </a:r>
            <a:endParaRPr lang="en-IN" dirty="0"/>
          </a:p>
        </p:txBody>
      </p:sp>
    </p:spTree>
    <p:extLst>
      <p:ext uri="{BB962C8B-B14F-4D97-AF65-F5344CB8AC3E}">
        <p14:creationId xmlns:p14="http://schemas.microsoft.com/office/powerpoint/2010/main" val="337760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0" indent="0" algn="ctr">
              <a:buNone/>
            </a:pPr>
            <a:r>
              <a:rPr lang="en-US" sz="2800" b="1" dirty="0"/>
              <a:t>Training Process</a:t>
            </a:r>
          </a:p>
          <a:p>
            <a:pPr marL="0" indent="0">
              <a:buNone/>
            </a:pPr>
            <a:r>
              <a:rPr lang="en-US" sz="2000" b="1" i="1" u="sng" dirty="0"/>
              <a:t>Data Splitting</a:t>
            </a:r>
            <a:r>
              <a:rPr lang="en-US" sz="2000" b="1" dirty="0"/>
              <a:t>:</a:t>
            </a:r>
          </a:p>
          <a:p>
            <a:pPr marL="0" indent="0">
              <a:buNone/>
            </a:pPr>
            <a:r>
              <a:rPr lang="en-US" dirty="0"/>
              <a:t>• </a:t>
            </a:r>
            <a:r>
              <a:rPr lang="en-US" sz="1900" b="1" dirty="0"/>
              <a:t>Divide the dataset into training and testing sets to evaluate the model's performance.</a:t>
            </a:r>
          </a:p>
          <a:p>
            <a:pPr marL="0" indent="0">
              <a:buNone/>
            </a:pPr>
            <a:r>
              <a:rPr lang="en-US" sz="1900" b="1" dirty="0"/>
              <a:t>Feature Sealing:</a:t>
            </a:r>
          </a:p>
          <a:p>
            <a:pPr marL="0" indent="0">
              <a:buNone/>
            </a:pPr>
            <a:r>
              <a:rPr lang="en-US" sz="1900" b="1" dirty="0"/>
              <a:t>• Standardize or normalize numerical features to ensure they have a consistent scale.</a:t>
            </a:r>
          </a:p>
          <a:p>
            <a:pPr marL="0" indent="0">
              <a:buNone/>
            </a:pPr>
            <a:r>
              <a:rPr lang="en-US" sz="2200" b="1" i="1" u="sng" dirty="0"/>
              <a:t>Model Training</a:t>
            </a:r>
            <a:r>
              <a:rPr lang="en-US" dirty="0"/>
              <a:t>:</a:t>
            </a:r>
          </a:p>
          <a:p>
            <a:pPr marL="0" indent="0">
              <a:buNone/>
            </a:pPr>
            <a:r>
              <a:rPr lang="en-US" dirty="0"/>
              <a:t>• </a:t>
            </a:r>
            <a:r>
              <a:rPr lang="en-US" sz="1900" b="1" dirty="0"/>
              <a:t>Use the selected algorithm to train the model on the training dataset.</a:t>
            </a:r>
          </a:p>
          <a:p>
            <a:pPr marL="0" indent="0">
              <a:buNone/>
            </a:pPr>
            <a:r>
              <a:rPr lang="en-US" sz="1900" b="1" dirty="0"/>
              <a:t>• Adjust hyperparameters to optimize model performance.</a:t>
            </a:r>
          </a:p>
          <a:p>
            <a:pPr marL="0" indent="0">
              <a:buNone/>
            </a:pPr>
            <a:r>
              <a:rPr lang="en-US" sz="2200" b="1" i="1" u="sng" dirty="0"/>
              <a:t>Model Evaluation</a:t>
            </a:r>
            <a:r>
              <a:rPr lang="en-US" sz="2200" i="1" u="sng" dirty="0"/>
              <a:t>:</a:t>
            </a:r>
          </a:p>
          <a:p>
            <a:pPr marL="0" indent="0">
              <a:buNone/>
            </a:pPr>
            <a:r>
              <a:rPr lang="en-US" sz="1900" b="1" dirty="0"/>
              <a:t>• Evaluate the model on the testing dataset using appropriate metrics (e.g., Mean Squared Error for regression, accuracy, precision, recall for classification).</a:t>
            </a:r>
          </a:p>
          <a:p>
            <a:pPr marL="0" indent="0">
              <a:buNone/>
            </a:pPr>
            <a:r>
              <a:rPr lang="en-US" sz="1900" b="1" dirty="0"/>
              <a:t>• Fine-tune the model if necessary..</a:t>
            </a:r>
            <a:endParaRPr lang="en-IN" sz="1900" b="1" dirty="0"/>
          </a:p>
        </p:txBody>
      </p:sp>
    </p:spTree>
    <p:extLst>
      <p:ext uri="{BB962C8B-B14F-4D97-AF65-F5344CB8AC3E}">
        <p14:creationId xmlns:p14="http://schemas.microsoft.com/office/powerpoint/2010/main" val="13865916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2060</TotalTime>
  <Words>1226</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NETFLIX DATASET ANALYSIS</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                                   RESULT</vt:lpstr>
      <vt:lpstr>                                  RESULT</vt:lpstr>
      <vt:lpstr>                                   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HARISH S</cp:lastModifiedBy>
  <cp:revision>27</cp:revision>
  <dcterms:created xsi:type="dcterms:W3CDTF">2021-05-26T16:50:10Z</dcterms:created>
  <dcterms:modified xsi:type="dcterms:W3CDTF">2024-04-25T07:33:24Z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