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EBDF0-98FE-FB89-0418-337529E22A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0A128F-17DC-76A6-F295-E2C8DEFCEA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8BE7B8-D61B-83C6-D406-C0B8FB7DBE6C}"/>
              </a:ext>
            </a:extLst>
          </p:cNvPr>
          <p:cNvSpPr>
            <a:spLocks noGrp="1"/>
          </p:cNvSpPr>
          <p:nvPr>
            <p:ph type="dt" sz="half" idx="10"/>
          </p:nvPr>
        </p:nvSpPr>
        <p:spPr/>
        <p:txBody>
          <a:bodyPr/>
          <a:lstStyle/>
          <a:p>
            <a:fld id="{9B537F61-D4B6-4322-9652-64325E7ECD45}" type="datetimeFigureOut">
              <a:rPr lang="en-IN" smtClean="0"/>
              <a:t>20-04-2025</a:t>
            </a:fld>
            <a:endParaRPr lang="en-IN"/>
          </a:p>
        </p:txBody>
      </p:sp>
      <p:sp>
        <p:nvSpPr>
          <p:cNvPr id="5" name="Footer Placeholder 4">
            <a:extLst>
              <a:ext uri="{FF2B5EF4-FFF2-40B4-BE49-F238E27FC236}">
                <a16:creationId xmlns:a16="http://schemas.microsoft.com/office/drawing/2014/main" id="{28281DE2-5515-3A07-5E83-5753EB3F80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7AF359-D7EE-0F39-2820-FA03EA8E0409}"/>
              </a:ext>
            </a:extLst>
          </p:cNvPr>
          <p:cNvSpPr>
            <a:spLocks noGrp="1"/>
          </p:cNvSpPr>
          <p:nvPr>
            <p:ph type="sldNum" sz="quarter" idx="12"/>
          </p:nvPr>
        </p:nvSpPr>
        <p:spPr/>
        <p:txBody>
          <a:bodyPr/>
          <a:lstStyle/>
          <a:p>
            <a:fld id="{4B621636-EE39-4236-9BFC-DCC2FF452FDA}" type="slidenum">
              <a:rPr lang="en-IN" smtClean="0"/>
              <a:t>‹#›</a:t>
            </a:fld>
            <a:endParaRPr lang="en-IN"/>
          </a:p>
        </p:txBody>
      </p:sp>
    </p:spTree>
    <p:extLst>
      <p:ext uri="{BB962C8B-B14F-4D97-AF65-F5344CB8AC3E}">
        <p14:creationId xmlns:p14="http://schemas.microsoft.com/office/powerpoint/2010/main" val="490977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19BB3-7359-926E-8096-73D34ACFF5F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59748-F9C9-0B41-2738-35D9044661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68F4F9-5720-78B3-29C8-0315776A943D}"/>
              </a:ext>
            </a:extLst>
          </p:cNvPr>
          <p:cNvSpPr>
            <a:spLocks noGrp="1"/>
          </p:cNvSpPr>
          <p:nvPr>
            <p:ph type="dt" sz="half" idx="10"/>
          </p:nvPr>
        </p:nvSpPr>
        <p:spPr/>
        <p:txBody>
          <a:bodyPr/>
          <a:lstStyle/>
          <a:p>
            <a:fld id="{9B537F61-D4B6-4322-9652-64325E7ECD45}" type="datetimeFigureOut">
              <a:rPr lang="en-IN" smtClean="0"/>
              <a:t>20-04-2025</a:t>
            </a:fld>
            <a:endParaRPr lang="en-IN"/>
          </a:p>
        </p:txBody>
      </p:sp>
      <p:sp>
        <p:nvSpPr>
          <p:cNvPr id="5" name="Footer Placeholder 4">
            <a:extLst>
              <a:ext uri="{FF2B5EF4-FFF2-40B4-BE49-F238E27FC236}">
                <a16:creationId xmlns:a16="http://schemas.microsoft.com/office/drawing/2014/main" id="{9F85D7D2-C625-4555-FA01-09E91A664C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4BE89B-34C3-1261-A911-A20BE0CB928A}"/>
              </a:ext>
            </a:extLst>
          </p:cNvPr>
          <p:cNvSpPr>
            <a:spLocks noGrp="1"/>
          </p:cNvSpPr>
          <p:nvPr>
            <p:ph type="sldNum" sz="quarter" idx="12"/>
          </p:nvPr>
        </p:nvSpPr>
        <p:spPr/>
        <p:txBody>
          <a:bodyPr/>
          <a:lstStyle/>
          <a:p>
            <a:fld id="{4B621636-EE39-4236-9BFC-DCC2FF452FDA}" type="slidenum">
              <a:rPr lang="en-IN" smtClean="0"/>
              <a:t>‹#›</a:t>
            </a:fld>
            <a:endParaRPr lang="en-IN"/>
          </a:p>
        </p:txBody>
      </p:sp>
    </p:spTree>
    <p:extLst>
      <p:ext uri="{BB962C8B-B14F-4D97-AF65-F5344CB8AC3E}">
        <p14:creationId xmlns:p14="http://schemas.microsoft.com/office/powerpoint/2010/main" val="2151231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948753-DC78-D3B2-0DE6-78A4BB91D2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EABDDA-79F5-498C-3E4D-6DA06386FA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FBD5F8-8070-EF81-5806-2C62F4084FF6}"/>
              </a:ext>
            </a:extLst>
          </p:cNvPr>
          <p:cNvSpPr>
            <a:spLocks noGrp="1"/>
          </p:cNvSpPr>
          <p:nvPr>
            <p:ph type="dt" sz="half" idx="10"/>
          </p:nvPr>
        </p:nvSpPr>
        <p:spPr/>
        <p:txBody>
          <a:bodyPr/>
          <a:lstStyle/>
          <a:p>
            <a:fld id="{9B537F61-D4B6-4322-9652-64325E7ECD45}" type="datetimeFigureOut">
              <a:rPr lang="en-IN" smtClean="0"/>
              <a:t>20-04-2025</a:t>
            </a:fld>
            <a:endParaRPr lang="en-IN"/>
          </a:p>
        </p:txBody>
      </p:sp>
      <p:sp>
        <p:nvSpPr>
          <p:cNvPr id="5" name="Footer Placeholder 4">
            <a:extLst>
              <a:ext uri="{FF2B5EF4-FFF2-40B4-BE49-F238E27FC236}">
                <a16:creationId xmlns:a16="http://schemas.microsoft.com/office/drawing/2014/main" id="{0B6D428B-0BC5-47A1-44D6-307565401B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7B5EFF-1963-5E81-12CD-9A43F60BA266}"/>
              </a:ext>
            </a:extLst>
          </p:cNvPr>
          <p:cNvSpPr>
            <a:spLocks noGrp="1"/>
          </p:cNvSpPr>
          <p:nvPr>
            <p:ph type="sldNum" sz="quarter" idx="12"/>
          </p:nvPr>
        </p:nvSpPr>
        <p:spPr/>
        <p:txBody>
          <a:bodyPr/>
          <a:lstStyle/>
          <a:p>
            <a:fld id="{4B621636-EE39-4236-9BFC-DCC2FF452FDA}" type="slidenum">
              <a:rPr lang="en-IN" smtClean="0"/>
              <a:t>‹#›</a:t>
            </a:fld>
            <a:endParaRPr lang="en-IN"/>
          </a:p>
        </p:txBody>
      </p:sp>
    </p:spTree>
    <p:extLst>
      <p:ext uri="{BB962C8B-B14F-4D97-AF65-F5344CB8AC3E}">
        <p14:creationId xmlns:p14="http://schemas.microsoft.com/office/powerpoint/2010/main" val="659648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82680-FC66-C4FC-12F9-5796532933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E7437E-0A60-3375-0261-60FCFD5493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507373-3FF8-8A0B-DC54-2061B37D0A78}"/>
              </a:ext>
            </a:extLst>
          </p:cNvPr>
          <p:cNvSpPr>
            <a:spLocks noGrp="1"/>
          </p:cNvSpPr>
          <p:nvPr>
            <p:ph type="dt" sz="half" idx="10"/>
          </p:nvPr>
        </p:nvSpPr>
        <p:spPr/>
        <p:txBody>
          <a:bodyPr/>
          <a:lstStyle/>
          <a:p>
            <a:fld id="{9B537F61-D4B6-4322-9652-64325E7ECD45}" type="datetimeFigureOut">
              <a:rPr lang="en-IN" smtClean="0"/>
              <a:t>20-04-2025</a:t>
            </a:fld>
            <a:endParaRPr lang="en-IN"/>
          </a:p>
        </p:txBody>
      </p:sp>
      <p:sp>
        <p:nvSpPr>
          <p:cNvPr id="5" name="Footer Placeholder 4">
            <a:extLst>
              <a:ext uri="{FF2B5EF4-FFF2-40B4-BE49-F238E27FC236}">
                <a16:creationId xmlns:a16="http://schemas.microsoft.com/office/drawing/2014/main" id="{105601F2-ABC8-5F1F-02F2-2FCA3C09A5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5B749F-05AD-508A-9D1F-4F4D855048A9}"/>
              </a:ext>
            </a:extLst>
          </p:cNvPr>
          <p:cNvSpPr>
            <a:spLocks noGrp="1"/>
          </p:cNvSpPr>
          <p:nvPr>
            <p:ph type="sldNum" sz="quarter" idx="12"/>
          </p:nvPr>
        </p:nvSpPr>
        <p:spPr/>
        <p:txBody>
          <a:bodyPr/>
          <a:lstStyle/>
          <a:p>
            <a:fld id="{4B621636-EE39-4236-9BFC-DCC2FF452FDA}" type="slidenum">
              <a:rPr lang="en-IN" smtClean="0"/>
              <a:t>‹#›</a:t>
            </a:fld>
            <a:endParaRPr lang="en-IN"/>
          </a:p>
        </p:txBody>
      </p:sp>
    </p:spTree>
    <p:extLst>
      <p:ext uri="{BB962C8B-B14F-4D97-AF65-F5344CB8AC3E}">
        <p14:creationId xmlns:p14="http://schemas.microsoft.com/office/powerpoint/2010/main" val="2762347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DB482-F51B-E3C5-E9A6-FB046A3C85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1AD7401-D41B-89C6-AC55-655633E2E0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4035BA-8653-861D-B722-38F1293C2C60}"/>
              </a:ext>
            </a:extLst>
          </p:cNvPr>
          <p:cNvSpPr>
            <a:spLocks noGrp="1"/>
          </p:cNvSpPr>
          <p:nvPr>
            <p:ph type="dt" sz="half" idx="10"/>
          </p:nvPr>
        </p:nvSpPr>
        <p:spPr/>
        <p:txBody>
          <a:bodyPr/>
          <a:lstStyle/>
          <a:p>
            <a:fld id="{9B537F61-D4B6-4322-9652-64325E7ECD45}" type="datetimeFigureOut">
              <a:rPr lang="en-IN" smtClean="0"/>
              <a:t>20-04-2025</a:t>
            </a:fld>
            <a:endParaRPr lang="en-IN"/>
          </a:p>
        </p:txBody>
      </p:sp>
      <p:sp>
        <p:nvSpPr>
          <p:cNvPr id="5" name="Footer Placeholder 4">
            <a:extLst>
              <a:ext uri="{FF2B5EF4-FFF2-40B4-BE49-F238E27FC236}">
                <a16:creationId xmlns:a16="http://schemas.microsoft.com/office/drawing/2014/main" id="{FE96F7D1-13B8-50AD-B768-957D0F43B8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310F39-556D-AEF3-9D2D-0D63BBAC611B}"/>
              </a:ext>
            </a:extLst>
          </p:cNvPr>
          <p:cNvSpPr>
            <a:spLocks noGrp="1"/>
          </p:cNvSpPr>
          <p:nvPr>
            <p:ph type="sldNum" sz="quarter" idx="12"/>
          </p:nvPr>
        </p:nvSpPr>
        <p:spPr/>
        <p:txBody>
          <a:bodyPr/>
          <a:lstStyle/>
          <a:p>
            <a:fld id="{4B621636-EE39-4236-9BFC-DCC2FF452FDA}" type="slidenum">
              <a:rPr lang="en-IN" smtClean="0"/>
              <a:t>‹#›</a:t>
            </a:fld>
            <a:endParaRPr lang="en-IN"/>
          </a:p>
        </p:txBody>
      </p:sp>
    </p:spTree>
    <p:extLst>
      <p:ext uri="{BB962C8B-B14F-4D97-AF65-F5344CB8AC3E}">
        <p14:creationId xmlns:p14="http://schemas.microsoft.com/office/powerpoint/2010/main" val="212729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48509-CFF2-E983-C99C-C009B2589A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277218-CA9A-07DA-CD24-B26DA3E062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710C96-6F07-CA2F-A974-5F292D988F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2704A5-346B-5AE7-3AF7-B646658EFA0C}"/>
              </a:ext>
            </a:extLst>
          </p:cNvPr>
          <p:cNvSpPr>
            <a:spLocks noGrp="1"/>
          </p:cNvSpPr>
          <p:nvPr>
            <p:ph type="dt" sz="half" idx="10"/>
          </p:nvPr>
        </p:nvSpPr>
        <p:spPr/>
        <p:txBody>
          <a:bodyPr/>
          <a:lstStyle/>
          <a:p>
            <a:fld id="{9B537F61-D4B6-4322-9652-64325E7ECD45}" type="datetimeFigureOut">
              <a:rPr lang="en-IN" smtClean="0"/>
              <a:t>20-04-2025</a:t>
            </a:fld>
            <a:endParaRPr lang="en-IN"/>
          </a:p>
        </p:txBody>
      </p:sp>
      <p:sp>
        <p:nvSpPr>
          <p:cNvPr id="6" name="Footer Placeholder 5">
            <a:extLst>
              <a:ext uri="{FF2B5EF4-FFF2-40B4-BE49-F238E27FC236}">
                <a16:creationId xmlns:a16="http://schemas.microsoft.com/office/drawing/2014/main" id="{91D586A2-676B-33C6-3A45-658983CB91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6E8FDF-B410-4EE7-9959-51AFCBFC9E3D}"/>
              </a:ext>
            </a:extLst>
          </p:cNvPr>
          <p:cNvSpPr>
            <a:spLocks noGrp="1"/>
          </p:cNvSpPr>
          <p:nvPr>
            <p:ph type="sldNum" sz="quarter" idx="12"/>
          </p:nvPr>
        </p:nvSpPr>
        <p:spPr/>
        <p:txBody>
          <a:bodyPr/>
          <a:lstStyle/>
          <a:p>
            <a:fld id="{4B621636-EE39-4236-9BFC-DCC2FF452FDA}" type="slidenum">
              <a:rPr lang="en-IN" smtClean="0"/>
              <a:t>‹#›</a:t>
            </a:fld>
            <a:endParaRPr lang="en-IN"/>
          </a:p>
        </p:txBody>
      </p:sp>
    </p:spTree>
    <p:extLst>
      <p:ext uri="{BB962C8B-B14F-4D97-AF65-F5344CB8AC3E}">
        <p14:creationId xmlns:p14="http://schemas.microsoft.com/office/powerpoint/2010/main" val="3885355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DF864-5BFE-FD21-BE6C-07D26A7567E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B4159D-D518-9391-47DF-635AA9AF67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6E6332-ADAA-BD73-14ED-7616A53987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B205A1-20AA-6907-1033-8F2C20BAD3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1DEDBC-2A95-8FBF-0E0A-D9EFE1F226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04C293-BA04-DA24-B1EA-774B97A2FF8E}"/>
              </a:ext>
            </a:extLst>
          </p:cNvPr>
          <p:cNvSpPr>
            <a:spLocks noGrp="1"/>
          </p:cNvSpPr>
          <p:nvPr>
            <p:ph type="dt" sz="half" idx="10"/>
          </p:nvPr>
        </p:nvSpPr>
        <p:spPr/>
        <p:txBody>
          <a:bodyPr/>
          <a:lstStyle/>
          <a:p>
            <a:fld id="{9B537F61-D4B6-4322-9652-64325E7ECD45}" type="datetimeFigureOut">
              <a:rPr lang="en-IN" smtClean="0"/>
              <a:t>20-04-2025</a:t>
            </a:fld>
            <a:endParaRPr lang="en-IN"/>
          </a:p>
        </p:txBody>
      </p:sp>
      <p:sp>
        <p:nvSpPr>
          <p:cNvPr id="8" name="Footer Placeholder 7">
            <a:extLst>
              <a:ext uri="{FF2B5EF4-FFF2-40B4-BE49-F238E27FC236}">
                <a16:creationId xmlns:a16="http://schemas.microsoft.com/office/drawing/2014/main" id="{343AFC7C-CBFD-6DF4-FB50-A200E44BADA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C64256F-D832-26B8-3C3F-BE81B27F57FB}"/>
              </a:ext>
            </a:extLst>
          </p:cNvPr>
          <p:cNvSpPr>
            <a:spLocks noGrp="1"/>
          </p:cNvSpPr>
          <p:nvPr>
            <p:ph type="sldNum" sz="quarter" idx="12"/>
          </p:nvPr>
        </p:nvSpPr>
        <p:spPr/>
        <p:txBody>
          <a:bodyPr/>
          <a:lstStyle/>
          <a:p>
            <a:fld id="{4B621636-EE39-4236-9BFC-DCC2FF452FDA}" type="slidenum">
              <a:rPr lang="en-IN" smtClean="0"/>
              <a:t>‹#›</a:t>
            </a:fld>
            <a:endParaRPr lang="en-IN"/>
          </a:p>
        </p:txBody>
      </p:sp>
    </p:spTree>
    <p:extLst>
      <p:ext uri="{BB962C8B-B14F-4D97-AF65-F5344CB8AC3E}">
        <p14:creationId xmlns:p14="http://schemas.microsoft.com/office/powerpoint/2010/main" val="2723891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53AC4-038D-2DE0-3BB6-BEC8A3FD743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F73A1C1-657D-3812-3C85-0FC42D140999}"/>
              </a:ext>
            </a:extLst>
          </p:cNvPr>
          <p:cNvSpPr>
            <a:spLocks noGrp="1"/>
          </p:cNvSpPr>
          <p:nvPr>
            <p:ph type="dt" sz="half" idx="10"/>
          </p:nvPr>
        </p:nvSpPr>
        <p:spPr/>
        <p:txBody>
          <a:bodyPr/>
          <a:lstStyle/>
          <a:p>
            <a:fld id="{9B537F61-D4B6-4322-9652-64325E7ECD45}" type="datetimeFigureOut">
              <a:rPr lang="en-IN" smtClean="0"/>
              <a:t>20-04-2025</a:t>
            </a:fld>
            <a:endParaRPr lang="en-IN"/>
          </a:p>
        </p:txBody>
      </p:sp>
      <p:sp>
        <p:nvSpPr>
          <p:cNvPr id="4" name="Footer Placeholder 3">
            <a:extLst>
              <a:ext uri="{FF2B5EF4-FFF2-40B4-BE49-F238E27FC236}">
                <a16:creationId xmlns:a16="http://schemas.microsoft.com/office/drawing/2014/main" id="{4FC4D189-4A28-970F-45CB-3CDC144D73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42EC9E4-0290-4BF2-116E-F06F94D11B92}"/>
              </a:ext>
            </a:extLst>
          </p:cNvPr>
          <p:cNvSpPr>
            <a:spLocks noGrp="1"/>
          </p:cNvSpPr>
          <p:nvPr>
            <p:ph type="sldNum" sz="quarter" idx="12"/>
          </p:nvPr>
        </p:nvSpPr>
        <p:spPr/>
        <p:txBody>
          <a:bodyPr/>
          <a:lstStyle/>
          <a:p>
            <a:fld id="{4B621636-EE39-4236-9BFC-DCC2FF452FDA}" type="slidenum">
              <a:rPr lang="en-IN" smtClean="0"/>
              <a:t>‹#›</a:t>
            </a:fld>
            <a:endParaRPr lang="en-IN"/>
          </a:p>
        </p:txBody>
      </p:sp>
    </p:spTree>
    <p:extLst>
      <p:ext uri="{BB962C8B-B14F-4D97-AF65-F5344CB8AC3E}">
        <p14:creationId xmlns:p14="http://schemas.microsoft.com/office/powerpoint/2010/main" val="2328157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9D837A-150F-8CAC-11BE-8C85023E7146}"/>
              </a:ext>
            </a:extLst>
          </p:cNvPr>
          <p:cNvSpPr>
            <a:spLocks noGrp="1"/>
          </p:cNvSpPr>
          <p:nvPr>
            <p:ph type="dt" sz="half" idx="10"/>
          </p:nvPr>
        </p:nvSpPr>
        <p:spPr/>
        <p:txBody>
          <a:bodyPr/>
          <a:lstStyle/>
          <a:p>
            <a:fld id="{9B537F61-D4B6-4322-9652-64325E7ECD45}" type="datetimeFigureOut">
              <a:rPr lang="en-IN" smtClean="0"/>
              <a:t>20-04-2025</a:t>
            </a:fld>
            <a:endParaRPr lang="en-IN"/>
          </a:p>
        </p:txBody>
      </p:sp>
      <p:sp>
        <p:nvSpPr>
          <p:cNvPr id="3" name="Footer Placeholder 2">
            <a:extLst>
              <a:ext uri="{FF2B5EF4-FFF2-40B4-BE49-F238E27FC236}">
                <a16:creationId xmlns:a16="http://schemas.microsoft.com/office/drawing/2014/main" id="{4611082A-48E8-E6F6-46EA-4E43A88EE4E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8DC7F9-A557-4787-3349-B3DB23367116}"/>
              </a:ext>
            </a:extLst>
          </p:cNvPr>
          <p:cNvSpPr>
            <a:spLocks noGrp="1"/>
          </p:cNvSpPr>
          <p:nvPr>
            <p:ph type="sldNum" sz="quarter" idx="12"/>
          </p:nvPr>
        </p:nvSpPr>
        <p:spPr/>
        <p:txBody>
          <a:bodyPr/>
          <a:lstStyle/>
          <a:p>
            <a:fld id="{4B621636-EE39-4236-9BFC-DCC2FF452FDA}" type="slidenum">
              <a:rPr lang="en-IN" smtClean="0"/>
              <a:t>‹#›</a:t>
            </a:fld>
            <a:endParaRPr lang="en-IN"/>
          </a:p>
        </p:txBody>
      </p:sp>
    </p:spTree>
    <p:extLst>
      <p:ext uri="{BB962C8B-B14F-4D97-AF65-F5344CB8AC3E}">
        <p14:creationId xmlns:p14="http://schemas.microsoft.com/office/powerpoint/2010/main" val="279193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A17AA-E545-6153-983E-CE00C6F6DE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1595846-178E-EA81-FC41-C70973806C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48281B4-8003-3E52-FACC-373E82D34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55F7DC-10BF-3CA6-E5CF-0994E298AE88}"/>
              </a:ext>
            </a:extLst>
          </p:cNvPr>
          <p:cNvSpPr>
            <a:spLocks noGrp="1"/>
          </p:cNvSpPr>
          <p:nvPr>
            <p:ph type="dt" sz="half" idx="10"/>
          </p:nvPr>
        </p:nvSpPr>
        <p:spPr/>
        <p:txBody>
          <a:bodyPr/>
          <a:lstStyle/>
          <a:p>
            <a:fld id="{9B537F61-D4B6-4322-9652-64325E7ECD45}" type="datetimeFigureOut">
              <a:rPr lang="en-IN" smtClean="0"/>
              <a:t>20-04-2025</a:t>
            </a:fld>
            <a:endParaRPr lang="en-IN"/>
          </a:p>
        </p:txBody>
      </p:sp>
      <p:sp>
        <p:nvSpPr>
          <p:cNvPr id="6" name="Footer Placeholder 5">
            <a:extLst>
              <a:ext uri="{FF2B5EF4-FFF2-40B4-BE49-F238E27FC236}">
                <a16:creationId xmlns:a16="http://schemas.microsoft.com/office/drawing/2014/main" id="{BACDEC85-A9DE-52C6-10D3-DD491D8C5D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A49C8C-89DD-8394-6E80-FE47485F3EE5}"/>
              </a:ext>
            </a:extLst>
          </p:cNvPr>
          <p:cNvSpPr>
            <a:spLocks noGrp="1"/>
          </p:cNvSpPr>
          <p:nvPr>
            <p:ph type="sldNum" sz="quarter" idx="12"/>
          </p:nvPr>
        </p:nvSpPr>
        <p:spPr/>
        <p:txBody>
          <a:bodyPr/>
          <a:lstStyle/>
          <a:p>
            <a:fld id="{4B621636-EE39-4236-9BFC-DCC2FF452FDA}" type="slidenum">
              <a:rPr lang="en-IN" smtClean="0"/>
              <a:t>‹#›</a:t>
            </a:fld>
            <a:endParaRPr lang="en-IN"/>
          </a:p>
        </p:txBody>
      </p:sp>
    </p:spTree>
    <p:extLst>
      <p:ext uri="{BB962C8B-B14F-4D97-AF65-F5344CB8AC3E}">
        <p14:creationId xmlns:p14="http://schemas.microsoft.com/office/powerpoint/2010/main" val="1768133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65672-202D-81E6-DFC1-E10B94CD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677A753-1606-F781-16C7-6DF9067514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9AB059-6B36-C77A-CCCB-0C99576700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D3FE9F-BFCA-8306-A01D-66928E35418F}"/>
              </a:ext>
            </a:extLst>
          </p:cNvPr>
          <p:cNvSpPr>
            <a:spLocks noGrp="1"/>
          </p:cNvSpPr>
          <p:nvPr>
            <p:ph type="dt" sz="half" idx="10"/>
          </p:nvPr>
        </p:nvSpPr>
        <p:spPr/>
        <p:txBody>
          <a:bodyPr/>
          <a:lstStyle/>
          <a:p>
            <a:fld id="{9B537F61-D4B6-4322-9652-64325E7ECD45}" type="datetimeFigureOut">
              <a:rPr lang="en-IN" smtClean="0"/>
              <a:t>20-04-2025</a:t>
            </a:fld>
            <a:endParaRPr lang="en-IN"/>
          </a:p>
        </p:txBody>
      </p:sp>
      <p:sp>
        <p:nvSpPr>
          <p:cNvPr id="6" name="Footer Placeholder 5">
            <a:extLst>
              <a:ext uri="{FF2B5EF4-FFF2-40B4-BE49-F238E27FC236}">
                <a16:creationId xmlns:a16="http://schemas.microsoft.com/office/drawing/2014/main" id="{62322F24-96A4-24D6-BDAB-FA2F435694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D86DDD-7EBA-AA2F-2D38-94481590903B}"/>
              </a:ext>
            </a:extLst>
          </p:cNvPr>
          <p:cNvSpPr>
            <a:spLocks noGrp="1"/>
          </p:cNvSpPr>
          <p:nvPr>
            <p:ph type="sldNum" sz="quarter" idx="12"/>
          </p:nvPr>
        </p:nvSpPr>
        <p:spPr/>
        <p:txBody>
          <a:bodyPr/>
          <a:lstStyle/>
          <a:p>
            <a:fld id="{4B621636-EE39-4236-9BFC-DCC2FF452FDA}" type="slidenum">
              <a:rPr lang="en-IN" smtClean="0"/>
              <a:t>‹#›</a:t>
            </a:fld>
            <a:endParaRPr lang="en-IN"/>
          </a:p>
        </p:txBody>
      </p:sp>
    </p:spTree>
    <p:extLst>
      <p:ext uri="{BB962C8B-B14F-4D97-AF65-F5344CB8AC3E}">
        <p14:creationId xmlns:p14="http://schemas.microsoft.com/office/powerpoint/2010/main" val="3416685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0C8D38-665B-A192-EF67-72828F10AC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7EF92E-9A83-FCC6-43D9-8B1DF440FD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E0CDD7-73A1-D52D-F2DD-63EE58DEE7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537F61-D4B6-4322-9652-64325E7ECD45}" type="datetimeFigureOut">
              <a:rPr lang="en-IN" smtClean="0"/>
              <a:t>20-04-2025</a:t>
            </a:fld>
            <a:endParaRPr lang="en-IN"/>
          </a:p>
        </p:txBody>
      </p:sp>
      <p:sp>
        <p:nvSpPr>
          <p:cNvPr id="5" name="Footer Placeholder 4">
            <a:extLst>
              <a:ext uri="{FF2B5EF4-FFF2-40B4-BE49-F238E27FC236}">
                <a16:creationId xmlns:a16="http://schemas.microsoft.com/office/drawing/2014/main" id="{3FE8A0A4-AE62-6690-D7DB-CD8329FB1E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B5EE2C9-3046-171B-4053-B346CD5C6A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21636-EE39-4236-9BFC-DCC2FF452FDA}" type="slidenum">
              <a:rPr lang="en-IN" smtClean="0"/>
              <a:t>‹#›</a:t>
            </a:fld>
            <a:endParaRPr lang="en-IN"/>
          </a:p>
        </p:txBody>
      </p:sp>
    </p:spTree>
    <p:extLst>
      <p:ext uri="{BB962C8B-B14F-4D97-AF65-F5344CB8AC3E}">
        <p14:creationId xmlns:p14="http://schemas.microsoft.com/office/powerpoint/2010/main" val="213980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aws.amazon.com/lex/latest/dg/what-is.html" TargetMode="External"/><Relationship Id="rId7" Type="http://schemas.openxmlformats.org/officeDocument/2006/relationships/hyperlink" Target="https://docs.aws.amazon.com/iam/latest/UserGuide/introduction.html"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docs.aws.amazon.com/cloudwatch/" TargetMode="External"/><Relationship Id="rId5" Type="http://schemas.openxmlformats.org/officeDocument/2006/relationships/hyperlink" Target="https://docs.aws.amazon.com/lambda/latest/dg/welcome.html" TargetMode="External"/><Relationship Id="rId4" Type="http://schemas.openxmlformats.org/officeDocument/2006/relationships/hyperlink" Target="https://docs.aws.amazon.com/polly/latest/dg/what-is.html"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31E09-2E8C-4B4E-B605-C76D418794A5}"/>
              </a:ext>
            </a:extLst>
          </p:cNvPr>
          <p:cNvSpPr>
            <a:spLocks noGrp="1"/>
          </p:cNvSpPr>
          <p:nvPr>
            <p:ph type="ctrTitle"/>
          </p:nvPr>
        </p:nvSpPr>
        <p:spPr>
          <a:xfrm>
            <a:off x="1524000" y="1122363"/>
            <a:ext cx="9144000" cy="734717"/>
          </a:xfrm>
        </p:spPr>
        <p:txBody>
          <a:bodyPr>
            <a:normAutofit fontScale="90000"/>
          </a:bodyPr>
          <a:lstStyle/>
          <a:p>
            <a:br>
              <a:rPr lang="en-IN" sz="4000" dirty="0">
                <a:effectLst/>
                <a:ea typeface="Times New Roman" panose="02020603050405020304" pitchFamily="18" charset="0"/>
              </a:rPr>
            </a:br>
            <a:br>
              <a:rPr lang="en-IN" sz="4000" dirty="0">
                <a:effectLst/>
                <a:ea typeface="Times New Roman" panose="02020603050405020304" pitchFamily="18" charset="0"/>
              </a:rPr>
            </a:br>
            <a:r>
              <a:rPr lang="en-IN" sz="4000" dirty="0">
                <a:effectLst/>
                <a:ea typeface="Times New Roman" panose="02020603050405020304" pitchFamily="18" charset="0"/>
              </a:rPr>
              <a:t>Serverless Voice Assistant with AWS Polly and Lex</a:t>
            </a:r>
            <a:br>
              <a:rPr lang="en-IN" sz="1800" dirty="0">
                <a:effectLst/>
                <a:latin typeface="Times New Roman" panose="02020603050405020304" pitchFamily="18" charset="0"/>
                <a:ea typeface="Times New Roman" panose="02020603050405020304" pitchFamily="18" charset="0"/>
              </a:rPr>
            </a:br>
            <a:endParaRPr lang="en-IN" sz="4000" dirty="0"/>
          </a:p>
        </p:txBody>
      </p:sp>
      <p:sp>
        <p:nvSpPr>
          <p:cNvPr id="3" name="Subtitle 2">
            <a:extLst>
              <a:ext uri="{FF2B5EF4-FFF2-40B4-BE49-F238E27FC236}">
                <a16:creationId xmlns:a16="http://schemas.microsoft.com/office/drawing/2014/main" id="{59AD8788-8E97-9A4B-6E5F-A586CA2D9775}"/>
              </a:ext>
            </a:extLst>
          </p:cNvPr>
          <p:cNvSpPr>
            <a:spLocks noGrp="1"/>
          </p:cNvSpPr>
          <p:nvPr>
            <p:ph type="subTitle" idx="1"/>
          </p:nvPr>
        </p:nvSpPr>
        <p:spPr>
          <a:xfrm>
            <a:off x="1524000" y="2554664"/>
            <a:ext cx="9144000" cy="2703136"/>
          </a:xfrm>
        </p:spPr>
        <p:txBody>
          <a:bodyPr>
            <a:normAutofit fontScale="92500" lnSpcReduction="10000"/>
          </a:bodyPr>
          <a:lstStyle/>
          <a:p>
            <a:pPr algn="ctr">
              <a:lnSpc>
                <a:spcPct val="150000"/>
              </a:lnSpc>
              <a:buNone/>
            </a:pPr>
            <a:r>
              <a:rPr lang="en-US" sz="1800" b="1" dirty="0">
                <a:effectLst/>
                <a:latin typeface="Times New Roman" panose="02020603050405020304" pitchFamily="18" charset="0"/>
                <a:ea typeface="Times New Roman" panose="02020603050405020304" pitchFamily="18" charset="0"/>
              </a:rPr>
              <a:t>P Harishith Chowdary (</a:t>
            </a:r>
            <a:r>
              <a:rPr lang="en-US" sz="1800" b="1" dirty="0">
                <a:latin typeface="Times New Roman" panose="02020603050405020304" pitchFamily="18" charset="0"/>
                <a:ea typeface="Times New Roman" panose="02020603050405020304" pitchFamily="18" charset="0"/>
              </a:rPr>
              <a:t>2210030050</a:t>
            </a:r>
            <a:r>
              <a:rPr lang="en-US" sz="1800" b="1" dirty="0">
                <a:effectLst/>
                <a:latin typeface="Times New Roman" panose="02020603050405020304" pitchFamily="18" charset="0"/>
                <a:ea typeface="Times New Roman" panose="02020603050405020304" pitchFamily="18" charset="0"/>
              </a:rPr>
              <a:t>)</a:t>
            </a:r>
          </a:p>
          <a:p>
            <a:pPr algn="ctr">
              <a:lnSpc>
                <a:spcPct val="150000"/>
              </a:lnSpc>
              <a:buNone/>
            </a:pPr>
            <a:endParaRPr lang="en-US" sz="1800" b="1" dirty="0">
              <a:effectLst/>
              <a:latin typeface="Times New Roman" panose="02020603050405020304" pitchFamily="18" charset="0"/>
              <a:ea typeface="Times New Roman" panose="02020603050405020304" pitchFamily="18" charset="0"/>
            </a:endParaRPr>
          </a:p>
          <a:p>
            <a:pPr algn="ctr">
              <a:buNone/>
              <a:tabLst>
                <a:tab pos="1143000" algn="l"/>
                <a:tab pos="1257300" algn="l"/>
              </a:tabLst>
            </a:pPr>
            <a:r>
              <a:rPr lang="en-US" sz="1800" i="1" dirty="0">
                <a:effectLst/>
                <a:latin typeface="Times New Roman" panose="02020603050405020304" pitchFamily="18" charset="0"/>
                <a:ea typeface="Times New Roman" panose="02020603050405020304" pitchFamily="18" charset="0"/>
              </a:rPr>
              <a:t>Under the esteemed guidance of</a:t>
            </a:r>
            <a:endParaRPr lang="en-IN" sz="1800" dirty="0">
              <a:effectLst/>
              <a:latin typeface="Times New Roman" panose="02020603050405020304" pitchFamily="18" charset="0"/>
              <a:ea typeface="Times New Roman" panose="02020603050405020304" pitchFamily="18" charset="0"/>
            </a:endParaRPr>
          </a:p>
          <a:p>
            <a:pPr algn="ctr">
              <a:buNone/>
            </a:pPr>
            <a:r>
              <a:rPr lang="en-US" sz="1800" dirty="0">
                <a:effectLst/>
                <a:latin typeface="Comic Sans MS" panose="030F0702030302020204" pitchFamily="66"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ctr">
              <a:buNone/>
            </a:pPr>
            <a:r>
              <a:rPr lang="en-US" sz="1800" b="1" dirty="0">
                <a:solidFill>
                  <a:srgbClr val="FF0000"/>
                </a:solidFill>
                <a:effectLst/>
                <a:latin typeface="Times New Roman" panose="02020603050405020304" pitchFamily="18" charset="0"/>
                <a:ea typeface="Times New Roman" panose="02020603050405020304" pitchFamily="18" charset="0"/>
              </a:rPr>
              <a:t>Ms. P. Sree Lakshmi</a:t>
            </a:r>
            <a:endParaRPr lang="en-IN" sz="1800" dirty="0">
              <a:effectLst/>
              <a:latin typeface="Times New Roman" panose="02020603050405020304" pitchFamily="18" charset="0"/>
              <a:ea typeface="Times New Roman" panose="02020603050405020304" pitchFamily="18" charset="0"/>
            </a:endParaRPr>
          </a:p>
          <a:p>
            <a:pPr algn="ctr">
              <a:buNone/>
              <a:tabLst>
                <a:tab pos="3857625" algn="l"/>
              </a:tabLst>
            </a:pPr>
            <a:r>
              <a:rPr lang="en-US" sz="1800" dirty="0">
                <a:solidFill>
                  <a:srgbClr val="FF0000"/>
                </a:solidFill>
                <a:effectLst/>
                <a:latin typeface="Times New Roman" panose="02020603050405020304" pitchFamily="18" charset="0"/>
                <a:ea typeface="Times New Roman" panose="02020603050405020304" pitchFamily="18" charset="0"/>
              </a:rPr>
              <a:t>Assistant Professor,</a:t>
            </a:r>
            <a:endParaRPr lang="en-IN" sz="1800" dirty="0">
              <a:effectLst/>
              <a:latin typeface="Times New Roman" panose="02020603050405020304" pitchFamily="18" charset="0"/>
              <a:ea typeface="Times New Roman" panose="02020603050405020304" pitchFamily="18" charset="0"/>
            </a:endParaRPr>
          </a:p>
          <a:p>
            <a:pPr algn="ctr"/>
            <a:r>
              <a:rPr lang="en-US" sz="1800" dirty="0">
                <a:solidFill>
                  <a:srgbClr val="FF0000"/>
                </a:solidFill>
                <a:effectLst/>
                <a:latin typeface="Times New Roman" panose="02020603050405020304" pitchFamily="18" charset="0"/>
                <a:ea typeface="Times New Roman" panose="02020603050405020304" pitchFamily="18" charset="0"/>
              </a:rPr>
              <a:t>Department of Computer Science and Engineering</a:t>
            </a:r>
            <a:endParaRPr lang="en-IN" sz="1800" dirty="0">
              <a:effectLst/>
              <a:latin typeface="Times New Roman" panose="02020603050405020304" pitchFamily="18" charset="0"/>
              <a:ea typeface="Times New Roman" panose="02020603050405020304" pitchFamily="18" charset="0"/>
            </a:endParaRPr>
          </a:p>
          <a:p>
            <a:pPr algn="ctr">
              <a:lnSpc>
                <a:spcPct val="150000"/>
              </a:lnSpc>
            </a:pP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image1.png">
            <a:extLst>
              <a:ext uri="{FF2B5EF4-FFF2-40B4-BE49-F238E27FC236}">
                <a16:creationId xmlns:a16="http://schemas.microsoft.com/office/drawing/2014/main" id="{E0B77DB1-2EB0-94AF-87E6-AD620C79518A}"/>
              </a:ext>
            </a:extLst>
          </p:cNvPr>
          <p:cNvPicPr>
            <a:picLocks noChangeAspect="1"/>
          </p:cNvPicPr>
          <p:nvPr/>
        </p:nvPicPr>
        <p:blipFill>
          <a:blip r:embed="rId2" cstate="print"/>
          <a:stretch>
            <a:fillRect/>
          </a:stretch>
        </p:blipFill>
        <p:spPr>
          <a:xfrm>
            <a:off x="4375608" y="5429838"/>
            <a:ext cx="2743200" cy="1125901"/>
          </a:xfrm>
          <a:prstGeom prst="rect">
            <a:avLst/>
          </a:prstGeom>
        </p:spPr>
      </p:pic>
    </p:spTree>
    <p:extLst>
      <p:ext uri="{BB962C8B-B14F-4D97-AF65-F5344CB8AC3E}">
        <p14:creationId xmlns:p14="http://schemas.microsoft.com/office/powerpoint/2010/main" val="377739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68492-4DC6-0104-E12B-5A1E5283C937}"/>
              </a:ext>
            </a:extLst>
          </p:cNvPr>
          <p:cNvSpPr>
            <a:spLocks noGrp="1"/>
          </p:cNvSpPr>
          <p:nvPr>
            <p:ph type="title"/>
          </p:nvPr>
        </p:nvSpPr>
        <p:spPr/>
        <p:txBody>
          <a:bodyPr>
            <a:normAutofit/>
          </a:bodyPr>
          <a:lstStyle/>
          <a:p>
            <a:pPr algn="ctr"/>
            <a:r>
              <a:rPr lang="en-IN" sz="4000" b="1" dirty="0"/>
              <a:t>Future Scope</a:t>
            </a:r>
          </a:p>
        </p:txBody>
      </p:sp>
      <p:pic>
        <p:nvPicPr>
          <p:cNvPr id="4" name="image1.png">
            <a:extLst>
              <a:ext uri="{FF2B5EF4-FFF2-40B4-BE49-F238E27FC236}">
                <a16:creationId xmlns:a16="http://schemas.microsoft.com/office/drawing/2014/main" id="{0119F856-B3AA-C478-A7FB-1B6653FDB5C2}"/>
              </a:ext>
            </a:extLst>
          </p:cNvPr>
          <p:cNvPicPr>
            <a:picLocks noChangeAspect="1"/>
          </p:cNvPicPr>
          <p:nvPr/>
        </p:nvPicPr>
        <p:blipFill>
          <a:blip r:embed="rId2" cstate="print"/>
          <a:stretch>
            <a:fillRect/>
          </a:stretch>
        </p:blipFill>
        <p:spPr>
          <a:xfrm>
            <a:off x="4375608" y="5429838"/>
            <a:ext cx="2743200" cy="1125901"/>
          </a:xfrm>
          <a:prstGeom prst="rect">
            <a:avLst/>
          </a:prstGeom>
        </p:spPr>
      </p:pic>
      <p:sp>
        <p:nvSpPr>
          <p:cNvPr id="5" name="Rectangle 1">
            <a:extLst>
              <a:ext uri="{FF2B5EF4-FFF2-40B4-BE49-F238E27FC236}">
                <a16:creationId xmlns:a16="http://schemas.microsoft.com/office/drawing/2014/main" id="{E9B53611-141E-F70C-1FF9-26173CAF8F96}"/>
              </a:ext>
            </a:extLst>
          </p:cNvPr>
          <p:cNvSpPr>
            <a:spLocks noGrp="1" noChangeArrowheads="1"/>
          </p:cNvSpPr>
          <p:nvPr>
            <p:ph idx="1"/>
          </p:nvPr>
        </p:nvSpPr>
        <p:spPr bwMode="auto">
          <a:xfrm>
            <a:off x="838200" y="1800693"/>
            <a:ext cx="10400071"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Multi-Language Support:</a:t>
            </a:r>
            <a:r>
              <a:rPr kumimoji="0" lang="en-US" altLang="en-US" b="0" i="0" u="none" strike="noStrike" cap="none" normalizeH="0" baseline="0" dirty="0">
                <a:ln>
                  <a:noFill/>
                </a:ln>
                <a:solidFill>
                  <a:schemeClr val="tx1"/>
                </a:solidFill>
                <a:effectLst/>
                <a:latin typeface="Arial" panose="020B0604020202020204" pitchFamily="34" charset="0"/>
              </a:rPr>
              <a:t> Add more languages for global 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Better NLP:</a:t>
            </a:r>
            <a:r>
              <a:rPr kumimoji="0" lang="en-US" altLang="en-US" b="0" i="0" u="none" strike="noStrike" cap="none" normalizeH="0" baseline="0" dirty="0">
                <a:ln>
                  <a:noFill/>
                </a:ln>
                <a:solidFill>
                  <a:schemeClr val="tx1"/>
                </a:solidFill>
                <a:effectLst/>
                <a:latin typeface="Arial" panose="020B0604020202020204" pitchFamily="34" charset="0"/>
              </a:rPr>
              <a:t> Improve intent recognition with advanced NLP.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Cross-Platform Access:</a:t>
            </a:r>
            <a:r>
              <a:rPr kumimoji="0" lang="en-US" altLang="en-US" b="0" i="0" u="none" strike="noStrike" cap="none" normalizeH="0" baseline="0" dirty="0">
                <a:ln>
                  <a:noFill/>
                </a:ln>
                <a:solidFill>
                  <a:schemeClr val="tx1"/>
                </a:solidFill>
                <a:effectLst/>
                <a:latin typeface="Arial" panose="020B0604020202020204" pitchFamily="34" charset="0"/>
              </a:rPr>
              <a:t> Make the assistant available on mobile and smart devices.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Personalization:</a:t>
            </a:r>
            <a:r>
              <a:rPr kumimoji="0" lang="en-US" altLang="en-US" b="0" i="0" u="none" strike="noStrike" cap="none" normalizeH="0" baseline="0" dirty="0">
                <a:ln>
                  <a:noFill/>
                </a:ln>
                <a:solidFill>
                  <a:schemeClr val="tx1"/>
                </a:solidFill>
                <a:effectLst/>
                <a:latin typeface="Arial" panose="020B0604020202020204" pitchFamily="34" charset="0"/>
              </a:rPr>
              <a:t> Customize responses based on user behavior.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Voice Security:</a:t>
            </a:r>
            <a:r>
              <a:rPr kumimoji="0" lang="en-US" altLang="en-US" b="0" i="0" u="none" strike="noStrike" cap="none" normalizeH="0" baseline="0" dirty="0">
                <a:ln>
                  <a:noFill/>
                </a:ln>
                <a:solidFill>
                  <a:schemeClr val="tx1"/>
                </a:solidFill>
                <a:effectLst/>
                <a:latin typeface="Arial" panose="020B0604020202020204" pitchFamily="34" charset="0"/>
              </a:rPr>
              <a:t> Add voice biometrics for user authentication.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Analytics:</a:t>
            </a:r>
            <a:r>
              <a:rPr kumimoji="0" lang="en-US" altLang="en-US" b="0" i="0" u="none" strike="noStrike" cap="none" normalizeH="0" baseline="0" dirty="0">
                <a:ln>
                  <a:noFill/>
                </a:ln>
                <a:solidFill>
                  <a:schemeClr val="tx1"/>
                </a:solidFill>
                <a:effectLst/>
                <a:latin typeface="Arial" panose="020B0604020202020204" pitchFamily="34" charset="0"/>
              </a:rPr>
              <a:t> Use data to improve the assistant’s performance.</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830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F2DE4-00E3-EDBC-1CD6-39ACB2A19F7B}"/>
              </a:ext>
            </a:extLst>
          </p:cNvPr>
          <p:cNvSpPr>
            <a:spLocks noGrp="1"/>
          </p:cNvSpPr>
          <p:nvPr>
            <p:ph type="title"/>
          </p:nvPr>
        </p:nvSpPr>
        <p:spPr/>
        <p:txBody>
          <a:bodyPr>
            <a:normAutofit/>
          </a:bodyPr>
          <a:lstStyle/>
          <a:p>
            <a:pPr algn="ctr"/>
            <a:r>
              <a:rPr lang="en-IN" sz="4000" b="1" dirty="0"/>
              <a:t>References</a:t>
            </a:r>
          </a:p>
        </p:txBody>
      </p:sp>
      <p:pic>
        <p:nvPicPr>
          <p:cNvPr id="4" name="image1.png">
            <a:extLst>
              <a:ext uri="{FF2B5EF4-FFF2-40B4-BE49-F238E27FC236}">
                <a16:creationId xmlns:a16="http://schemas.microsoft.com/office/drawing/2014/main" id="{07D284B4-38FD-6CC4-565B-ECE4EF3CEA00}"/>
              </a:ext>
            </a:extLst>
          </p:cNvPr>
          <p:cNvPicPr>
            <a:picLocks noChangeAspect="1"/>
          </p:cNvPicPr>
          <p:nvPr/>
        </p:nvPicPr>
        <p:blipFill>
          <a:blip r:embed="rId2" cstate="print"/>
          <a:stretch>
            <a:fillRect/>
          </a:stretch>
        </p:blipFill>
        <p:spPr>
          <a:xfrm>
            <a:off x="4375608" y="5429838"/>
            <a:ext cx="2743200" cy="1125901"/>
          </a:xfrm>
          <a:prstGeom prst="rect">
            <a:avLst/>
          </a:prstGeom>
        </p:spPr>
      </p:pic>
      <p:sp>
        <p:nvSpPr>
          <p:cNvPr id="5" name="Rectangle 1">
            <a:extLst>
              <a:ext uri="{FF2B5EF4-FFF2-40B4-BE49-F238E27FC236}">
                <a16:creationId xmlns:a16="http://schemas.microsoft.com/office/drawing/2014/main" id="{AEE210DD-54F1-0048-0632-4F088B549B60}"/>
              </a:ext>
            </a:extLst>
          </p:cNvPr>
          <p:cNvSpPr>
            <a:spLocks noGrp="1" noChangeArrowheads="1"/>
          </p:cNvSpPr>
          <p:nvPr>
            <p:ph idx="1"/>
          </p:nvPr>
        </p:nvSpPr>
        <p:spPr bwMode="auto">
          <a:xfrm>
            <a:off x="838200" y="2154637"/>
            <a:ext cx="1107914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Amazon Web Services, Inc. (2025). </a:t>
            </a:r>
            <a:r>
              <a:rPr kumimoji="0" lang="en-US" altLang="en-US" sz="1800" b="1" i="1" u="none" strike="noStrike" cap="none" normalizeH="0" baseline="0" dirty="0">
                <a:ln>
                  <a:noFill/>
                </a:ln>
                <a:solidFill>
                  <a:schemeClr val="tx1"/>
                </a:solidFill>
                <a:effectLst/>
                <a:latin typeface="+mj-lt"/>
              </a:rPr>
              <a:t>What is Amazon Lex?</a:t>
            </a:r>
            <a:r>
              <a:rPr kumimoji="0" lang="en-US" altLang="en-US" sz="1800" b="1" i="0" u="none" strike="noStrike" cap="none" normalizeH="0" baseline="0" dirty="0">
                <a:ln>
                  <a:noFill/>
                </a:ln>
                <a:solidFill>
                  <a:schemeClr val="tx1"/>
                </a:solidFill>
                <a:effectLst/>
                <a:latin typeface="+mj-lt"/>
              </a:rPr>
              <a:t> Retrieved from </a:t>
            </a:r>
            <a:r>
              <a:rPr kumimoji="0" lang="en-US" altLang="en-US" sz="1800" b="1" i="0" u="none" strike="noStrike" cap="none" normalizeH="0" baseline="0" dirty="0">
                <a:ln>
                  <a:noFill/>
                </a:ln>
                <a:solidFill>
                  <a:schemeClr val="tx1"/>
                </a:solidFill>
                <a:effectLst/>
                <a:latin typeface="+mj-lt"/>
                <a:hlinkClick r:id="rId3"/>
              </a:rPr>
              <a:t>https://docs.aws.amazon.com/lex/latest/dg/what-is.html</a:t>
            </a:r>
            <a:endParaRPr kumimoji="0" lang="en-US" altLang="en-US" sz="18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Amazon Web Services, Inc. (2025). </a:t>
            </a:r>
            <a:r>
              <a:rPr kumimoji="0" lang="en-US" altLang="en-US" sz="1800" b="1" i="1" u="none" strike="noStrike" cap="none" normalizeH="0" baseline="0" dirty="0">
                <a:ln>
                  <a:noFill/>
                </a:ln>
                <a:solidFill>
                  <a:schemeClr val="tx1"/>
                </a:solidFill>
                <a:effectLst/>
                <a:latin typeface="+mj-lt"/>
              </a:rPr>
              <a:t>What is Amazon Polly?</a:t>
            </a:r>
            <a:r>
              <a:rPr kumimoji="0" lang="en-US" altLang="en-US" sz="1800" b="1" i="0" u="none" strike="noStrike" cap="none" normalizeH="0" baseline="0" dirty="0">
                <a:ln>
                  <a:noFill/>
                </a:ln>
                <a:solidFill>
                  <a:schemeClr val="tx1"/>
                </a:solidFill>
                <a:effectLst/>
                <a:latin typeface="+mj-lt"/>
              </a:rPr>
              <a:t> Retrieved from </a:t>
            </a:r>
            <a:r>
              <a:rPr kumimoji="0" lang="en-US" altLang="en-US" sz="1800" b="1" i="0" u="none" strike="noStrike" cap="none" normalizeH="0" baseline="0" dirty="0">
                <a:ln>
                  <a:noFill/>
                </a:ln>
                <a:solidFill>
                  <a:schemeClr val="tx1"/>
                </a:solidFill>
                <a:effectLst/>
                <a:latin typeface="+mj-lt"/>
                <a:hlinkClick r:id="rId4"/>
              </a:rPr>
              <a:t>https://docs.aws.amazon.com/polly/latest/dg/what-is.html</a:t>
            </a:r>
            <a:endParaRPr kumimoji="0" lang="en-US" altLang="en-US" sz="18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Amazon Web Services, Inc. (2025). </a:t>
            </a:r>
            <a:r>
              <a:rPr kumimoji="0" lang="en-US" altLang="en-US" sz="1800" b="1" i="1" u="none" strike="noStrike" cap="none" normalizeH="0" baseline="0" dirty="0">
                <a:ln>
                  <a:noFill/>
                </a:ln>
                <a:solidFill>
                  <a:schemeClr val="tx1"/>
                </a:solidFill>
                <a:effectLst/>
                <a:latin typeface="+mj-lt"/>
              </a:rPr>
              <a:t>AWS Lambda Overview.</a:t>
            </a:r>
            <a:r>
              <a:rPr kumimoji="0" lang="en-US" altLang="en-US" sz="1800" b="1" i="0" u="none" strike="noStrike" cap="none" normalizeH="0" baseline="0" dirty="0">
                <a:ln>
                  <a:noFill/>
                </a:ln>
                <a:solidFill>
                  <a:schemeClr val="tx1"/>
                </a:solidFill>
                <a:effectLst/>
                <a:latin typeface="+mj-lt"/>
              </a:rPr>
              <a:t> Retrieved from </a:t>
            </a:r>
            <a:r>
              <a:rPr kumimoji="0" lang="en-US" altLang="en-US" sz="1800" b="1" i="0" u="none" strike="noStrike" cap="none" normalizeH="0" baseline="0" dirty="0">
                <a:ln>
                  <a:noFill/>
                </a:ln>
                <a:solidFill>
                  <a:schemeClr val="tx1"/>
                </a:solidFill>
                <a:effectLst/>
                <a:latin typeface="+mj-lt"/>
                <a:hlinkClick r:id="rId5"/>
              </a:rPr>
              <a:t>https://docs.aws.amazon.com/lambda/latest/dg/welcome.html</a:t>
            </a:r>
            <a:endParaRPr kumimoji="0" lang="en-US" altLang="en-US" sz="18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Amazon Web Services, Inc. (2025). </a:t>
            </a:r>
            <a:r>
              <a:rPr kumimoji="0" lang="en-US" altLang="en-US" sz="1800" b="1" i="1" u="none" strike="noStrike" cap="none" normalizeH="0" baseline="0" dirty="0">
                <a:ln>
                  <a:noFill/>
                </a:ln>
                <a:solidFill>
                  <a:schemeClr val="tx1"/>
                </a:solidFill>
                <a:effectLst/>
                <a:latin typeface="+mj-lt"/>
              </a:rPr>
              <a:t>Amazon CloudWatch.</a:t>
            </a:r>
            <a:r>
              <a:rPr kumimoji="0" lang="en-US" altLang="en-US" sz="1800" b="1" i="0" u="none" strike="noStrike" cap="none" normalizeH="0" baseline="0" dirty="0">
                <a:ln>
                  <a:noFill/>
                </a:ln>
                <a:solidFill>
                  <a:schemeClr val="tx1"/>
                </a:solidFill>
                <a:effectLst/>
                <a:latin typeface="+mj-lt"/>
              </a:rPr>
              <a:t> Retrieved from </a:t>
            </a:r>
            <a:r>
              <a:rPr kumimoji="0" lang="en-US" altLang="en-US" sz="1800" b="1" i="0" u="none" strike="noStrike" cap="none" normalizeH="0" baseline="0" dirty="0">
                <a:ln>
                  <a:noFill/>
                </a:ln>
                <a:solidFill>
                  <a:schemeClr val="tx1"/>
                </a:solidFill>
                <a:effectLst/>
                <a:latin typeface="+mj-lt"/>
                <a:hlinkClick r:id="rId6"/>
              </a:rPr>
              <a:t>https://docs.aws.amazon.com/cloudwatch/</a:t>
            </a:r>
            <a:endParaRPr kumimoji="0" lang="en-US" altLang="en-US" sz="18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Amazon Web Services, Inc. (2025). </a:t>
            </a:r>
            <a:r>
              <a:rPr kumimoji="0" lang="en-US" altLang="en-US" sz="1800" b="1" i="1" u="none" strike="noStrike" cap="none" normalizeH="0" baseline="0" dirty="0">
                <a:ln>
                  <a:noFill/>
                </a:ln>
                <a:solidFill>
                  <a:schemeClr val="tx1"/>
                </a:solidFill>
                <a:effectLst/>
                <a:latin typeface="+mj-lt"/>
              </a:rPr>
              <a:t>What is AWS Identity and Access Management?</a:t>
            </a:r>
            <a:r>
              <a:rPr kumimoji="0" lang="en-US" altLang="en-US" sz="1800" b="1" i="0" u="none" strike="noStrike" cap="none" normalizeH="0" baseline="0" dirty="0">
                <a:ln>
                  <a:noFill/>
                </a:ln>
                <a:solidFill>
                  <a:schemeClr val="tx1"/>
                </a:solidFill>
                <a:effectLst/>
                <a:latin typeface="+mj-lt"/>
              </a:rPr>
              <a:t> Retrieved from </a:t>
            </a:r>
            <a:r>
              <a:rPr kumimoji="0" lang="en-US" altLang="en-US" sz="1800" b="1" i="0" u="none" strike="noStrike" cap="none" normalizeH="0" baseline="0" dirty="0">
                <a:ln>
                  <a:noFill/>
                </a:ln>
                <a:solidFill>
                  <a:schemeClr val="tx1"/>
                </a:solidFill>
                <a:effectLst/>
                <a:latin typeface="+mj-lt"/>
                <a:hlinkClick r:id="rId7"/>
              </a:rPr>
              <a:t>https://docs.aws.amazon.com/iam/latest/UserGuide/introduction.html</a:t>
            </a:r>
            <a:endParaRPr kumimoji="0" lang="en-US" altLang="en-US" sz="18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latin typeface="+mj-lt"/>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latin typeface="+mj-lt"/>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692724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7CA68C-3FCF-C98F-4C24-E3D158CA191D}"/>
              </a:ext>
            </a:extLst>
          </p:cNvPr>
          <p:cNvSpPr>
            <a:spLocks noGrp="1"/>
          </p:cNvSpPr>
          <p:nvPr>
            <p:ph idx="1"/>
          </p:nvPr>
        </p:nvSpPr>
        <p:spPr>
          <a:xfrm>
            <a:off x="838200" y="2573517"/>
            <a:ext cx="10515600" cy="1376314"/>
          </a:xfrm>
        </p:spPr>
        <p:txBody>
          <a:bodyPr>
            <a:normAutofit/>
          </a:bodyPr>
          <a:lstStyle/>
          <a:p>
            <a:pPr marL="0" indent="0" algn="ctr">
              <a:buNone/>
            </a:pPr>
            <a:endParaRPr lang="en-US" dirty="0"/>
          </a:p>
          <a:p>
            <a:pPr marL="0" indent="0" algn="ctr">
              <a:buNone/>
            </a:pPr>
            <a:r>
              <a:rPr lang="en-US" sz="3600" i="1" dirty="0"/>
              <a:t>THANK YOU</a:t>
            </a:r>
            <a:endParaRPr lang="en-IN" sz="3600" i="1" dirty="0"/>
          </a:p>
        </p:txBody>
      </p:sp>
      <p:pic>
        <p:nvPicPr>
          <p:cNvPr id="4" name="image1.png">
            <a:extLst>
              <a:ext uri="{FF2B5EF4-FFF2-40B4-BE49-F238E27FC236}">
                <a16:creationId xmlns:a16="http://schemas.microsoft.com/office/drawing/2014/main" id="{74A37FC0-E1D8-6642-60F7-C6E8CDE27C0C}"/>
              </a:ext>
            </a:extLst>
          </p:cNvPr>
          <p:cNvPicPr>
            <a:picLocks noChangeAspect="1"/>
          </p:cNvPicPr>
          <p:nvPr/>
        </p:nvPicPr>
        <p:blipFill>
          <a:blip r:embed="rId2" cstate="print"/>
          <a:stretch>
            <a:fillRect/>
          </a:stretch>
        </p:blipFill>
        <p:spPr>
          <a:xfrm>
            <a:off x="4375608" y="5429838"/>
            <a:ext cx="2743200" cy="1125901"/>
          </a:xfrm>
          <a:prstGeom prst="rect">
            <a:avLst/>
          </a:prstGeom>
        </p:spPr>
      </p:pic>
    </p:spTree>
    <p:extLst>
      <p:ext uri="{BB962C8B-B14F-4D97-AF65-F5344CB8AC3E}">
        <p14:creationId xmlns:p14="http://schemas.microsoft.com/office/powerpoint/2010/main" val="3871773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03FA8-4FE1-7FD0-BFB8-5D25FCE6248B}"/>
              </a:ext>
            </a:extLst>
          </p:cNvPr>
          <p:cNvSpPr>
            <a:spLocks noGrp="1"/>
          </p:cNvSpPr>
          <p:nvPr>
            <p:ph type="title"/>
          </p:nvPr>
        </p:nvSpPr>
        <p:spPr/>
        <p:txBody>
          <a:bodyPr>
            <a:normAutofit/>
          </a:bodyPr>
          <a:lstStyle/>
          <a:p>
            <a:pPr algn="ctr"/>
            <a:r>
              <a:rPr lang="en-IN" sz="4000" b="1" dirty="0"/>
              <a:t>Project Overview</a:t>
            </a:r>
          </a:p>
        </p:txBody>
      </p:sp>
      <p:sp>
        <p:nvSpPr>
          <p:cNvPr id="3" name="Content Placeholder 2">
            <a:extLst>
              <a:ext uri="{FF2B5EF4-FFF2-40B4-BE49-F238E27FC236}">
                <a16:creationId xmlns:a16="http://schemas.microsoft.com/office/drawing/2014/main" id="{1890B832-223B-BC04-3D0F-BE5880120694}"/>
              </a:ext>
            </a:extLst>
          </p:cNvPr>
          <p:cNvSpPr>
            <a:spLocks noGrp="1"/>
          </p:cNvSpPr>
          <p:nvPr>
            <p:ph idx="1"/>
          </p:nvPr>
        </p:nvSpPr>
        <p:spPr/>
        <p:txBody>
          <a:bodyPr/>
          <a:lstStyle/>
          <a:p>
            <a:pPr>
              <a:buFont typeface="Arial" panose="020B0604020202020204" pitchFamily="34" charset="0"/>
              <a:buChar char="•"/>
            </a:pPr>
            <a:r>
              <a:rPr lang="en-US" dirty="0"/>
              <a:t>People often need fast, hands-free ways to get information or perform tasks. Typing isn’t always convenient, especially in situations like driving or for visually impaired users. Voice assistants solve this problem with smart, spoken interaction.</a:t>
            </a:r>
          </a:p>
          <a:p>
            <a:pPr>
              <a:buFont typeface="Arial" panose="020B0604020202020204" pitchFamily="34" charset="0"/>
              <a:buChar char="•"/>
            </a:pPr>
            <a:r>
              <a:rPr lang="en-US" dirty="0"/>
              <a:t>This project aims to build a </a:t>
            </a:r>
            <a:r>
              <a:rPr lang="en-US" b="1" dirty="0"/>
              <a:t>serverless voice assistant</a:t>
            </a:r>
            <a:r>
              <a:rPr lang="en-US" dirty="0"/>
              <a:t> using </a:t>
            </a:r>
            <a:r>
              <a:rPr lang="en-US" b="1" dirty="0"/>
              <a:t>AWS Lex</a:t>
            </a:r>
            <a:r>
              <a:rPr lang="en-US" dirty="0"/>
              <a:t> and </a:t>
            </a:r>
            <a:r>
              <a:rPr lang="en-US" b="1" dirty="0"/>
              <a:t>Polly</a:t>
            </a:r>
            <a:r>
              <a:rPr lang="en-US" dirty="0"/>
              <a:t>. It takes voice input, processes it in the cloud, and responds with lifelike speech—no servers needed.</a:t>
            </a:r>
          </a:p>
          <a:p>
            <a:pPr>
              <a:buFont typeface="Arial" panose="020B0604020202020204" pitchFamily="34" charset="0"/>
              <a:buChar char="•"/>
            </a:pPr>
            <a:r>
              <a:rPr lang="en-US" dirty="0"/>
              <a:t>The assistant can be used in </a:t>
            </a:r>
            <a:r>
              <a:rPr lang="en-US" b="1" dirty="0"/>
              <a:t>smart homes</a:t>
            </a:r>
            <a:r>
              <a:rPr lang="en-US" dirty="0"/>
              <a:t>, </a:t>
            </a:r>
            <a:r>
              <a:rPr lang="en-US" b="1" dirty="0"/>
              <a:t>customer service</a:t>
            </a:r>
            <a:r>
              <a:rPr lang="en-US" dirty="0"/>
              <a:t>, or </a:t>
            </a:r>
            <a:r>
              <a:rPr lang="en-US" b="1" dirty="0"/>
              <a:t>accessibility tools</a:t>
            </a:r>
            <a:r>
              <a:rPr lang="en-US" dirty="0"/>
              <a:t>, showing real-world value as voice tech like Alexa and Siri becomes more common.</a:t>
            </a:r>
            <a:endParaRPr lang="en-IN" dirty="0"/>
          </a:p>
        </p:txBody>
      </p:sp>
      <p:pic>
        <p:nvPicPr>
          <p:cNvPr id="4" name="image1.png">
            <a:extLst>
              <a:ext uri="{FF2B5EF4-FFF2-40B4-BE49-F238E27FC236}">
                <a16:creationId xmlns:a16="http://schemas.microsoft.com/office/drawing/2014/main" id="{566B0C7E-8E36-0431-D300-44DB1ECB708E}"/>
              </a:ext>
            </a:extLst>
          </p:cNvPr>
          <p:cNvPicPr>
            <a:picLocks noChangeAspect="1"/>
          </p:cNvPicPr>
          <p:nvPr/>
        </p:nvPicPr>
        <p:blipFill>
          <a:blip r:embed="rId2" cstate="print"/>
          <a:stretch>
            <a:fillRect/>
          </a:stretch>
        </p:blipFill>
        <p:spPr>
          <a:xfrm>
            <a:off x="4375608" y="5429838"/>
            <a:ext cx="2743200" cy="1125901"/>
          </a:xfrm>
          <a:prstGeom prst="rect">
            <a:avLst/>
          </a:prstGeom>
        </p:spPr>
      </p:pic>
    </p:spTree>
    <p:extLst>
      <p:ext uri="{BB962C8B-B14F-4D97-AF65-F5344CB8AC3E}">
        <p14:creationId xmlns:p14="http://schemas.microsoft.com/office/powerpoint/2010/main" val="2750788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3F6E8-D87A-10E0-09AB-0A383CD487A8}"/>
              </a:ext>
            </a:extLst>
          </p:cNvPr>
          <p:cNvSpPr>
            <a:spLocks noGrp="1"/>
          </p:cNvSpPr>
          <p:nvPr>
            <p:ph type="title"/>
          </p:nvPr>
        </p:nvSpPr>
        <p:spPr/>
        <p:txBody>
          <a:bodyPr>
            <a:normAutofit/>
          </a:bodyPr>
          <a:lstStyle/>
          <a:p>
            <a:pPr algn="ctr"/>
            <a:r>
              <a:rPr lang="en-IN" sz="4000" b="1" dirty="0"/>
              <a:t>Services Used</a:t>
            </a:r>
          </a:p>
        </p:txBody>
      </p:sp>
      <p:sp>
        <p:nvSpPr>
          <p:cNvPr id="3" name="Content Placeholder 2">
            <a:extLst>
              <a:ext uri="{FF2B5EF4-FFF2-40B4-BE49-F238E27FC236}">
                <a16:creationId xmlns:a16="http://schemas.microsoft.com/office/drawing/2014/main" id="{6C3DCBFB-7D3E-F89E-6301-1F3B6C9A878B}"/>
              </a:ext>
            </a:extLst>
          </p:cNvPr>
          <p:cNvSpPr>
            <a:spLocks noGrp="1"/>
          </p:cNvSpPr>
          <p:nvPr>
            <p:ph idx="1"/>
          </p:nvPr>
        </p:nvSpPr>
        <p:spPr/>
        <p:txBody>
          <a:bodyPr/>
          <a:lstStyle/>
          <a:p>
            <a:pPr marL="0" indent="0">
              <a:buNone/>
            </a:pPr>
            <a:endParaRPr lang="en-US" dirty="0"/>
          </a:p>
          <a:p>
            <a:pPr marL="0" indent="0">
              <a:buNone/>
            </a:pPr>
            <a:endParaRPr lang="en-IN" dirty="0"/>
          </a:p>
        </p:txBody>
      </p:sp>
      <p:pic>
        <p:nvPicPr>
          <p:cNvPr id="6" name="image1.png">
            <a:extLst>
              <a:ext uri="{FF2B5EF4-FFF2-40B4-BE49-F238E27FC236}">
                <a16:creationId xmlns:a16="http://schemas.microsoft.com/office/drawing/2014/main" id="{25386512-8C4F-399D-CDAC-724BA1FB2839}"/>
              </a:ext>
            </a:extLst>
          </p:cNvPr>
          <p:cNvPicPr>
            <a:picLocks noChangeAspect="1"/>
          </p:cNvPicPr>
          <p:nvPr/>
        </p:nvPicPr>
        <p:blipFill>
          <a:blip r:embed="rId2" cstate="print"/>
          <a:stretch>
            <a:fillRect/>
          </a:stretch>
        </p:blipFill>
        <p:spPr>
          <a:xfrm>
            <a:off x="4375608" y="5429838"/>
            <a:ext cx="2743200" cy="1125901"/>
          </a:xfrm>
          <a:prstGeom prst="rect">
            <a:avLst/>
          </a:prstGeom>
        </p:spPr>
      </p:pic>
      <p:sp>
        <p:nvSpPr>
          <p:cNvPr id="4" name="Rectangle 1">
            <a:extLst>
              <a:ext uri="{FF2B5EF4-FFF2-40B4-BE49-F238E27FC236}">
                <a16:creationId xmlns:a16="http://schemas.microsoft.com/office/drawing/2014/main" id="{D0C446E9-4E3D-B259-4C41-0397CAEFCC42}"/>
              </a:ext>
            </a:extLst>
          </p:cNvPr>
          <p:cNvSpPr>
            <a:spLocks noChangeArrowheads="1"/>
          </p:cNvSpPr>
          <p:nvPr/>
        </p:nvSpPr>
        <p:spPr bwMode="auto">
          <a:xfrm>
            <a:off x="0" y="-5216798"/>
            <a:ext cx="12642179" cy="104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eaLnBrk="0" fontAlgn="base" hangingPunct="0">
              <a:spcBef>
                <a:spcPct val="0"/>
              </a:spcBef>
              <a:spcAft>
                <a:spcPct val="0"/>
              </a:spcAft>
              <a:buFontTx/>
              <a:buChar char="•"/>
            </a:pPr>
            <a:r>
              <a:rPr kumimoji="0" lang="en-US" altLang="en-US" sz="2800" b="1" i="0" u="none" strike="noStrike" cap="none" normalizeH="0" baseline="0" dirty="0">
                <a:ln>
                  <a:noFill/>
                </a:ln>
                <a:solidFill>
                  <a:schemeClr val="tx1"/>
                </a:solidFill>
                <a:effectLst/>
                <a:latin typeface="+mj-lt"/>
              </a:rPr>
              <a:t>Amazon Lex</a:t>
            </a:r>
            <a:r>
              <a:rPr kumimoji="0" lang="en-US" altLang="en-US" sz="2800" b="0" i="0" u="none" strike="noStrike" cap="none" normalizeH="0" baseline="0" dirty="0">
                <a:ln>
                  <a:noFill/>
                </a:ln>
                <a:solidFill>
                  <a:schemeClr val="tx1"/>
                </a:solidFill>
                <a:effectLst/>
                <a:latin typeface="+mj-lt"/>
              </a:rPr>
              <a:t> – For understanding voice/text input and managing conversation flow.</a:t>
            </a:r>
          </a:p>
          <a:p>
            <a:pPr eaLnBrk="0" fontAlgn="base" hangingPunct="0">
              <a:spcBef>
                <a:spcPct val="0"/>
              </a:spcBef>
              <a:spcAft>
                <a:spcPct val="0"/>
              </a:spcAft>
              <a:buFontTx/>
              <a:buChar char="•"/>
            </a:pPr>
            <a:r>
              <a:rPr kumimoji="0" lang="en-US" altLang="en-US" sz="2800" b="1" i="0" u="none" strike="noStrike" cap="none" normalizeH="0" baseline="0" dirty="0">
                <a:ln>
                  <a:noFill/>
                </a:ln>
                <a:solidFill>
                  <a:schemeClr val="tx1"/>
                </a:solidFill>
                <a:effectLst/>
                <a:latin typeface="+mj-lt"/>
              </a:rPr>
              <a:t>Amazon Polly</a:t>
            </a:r>
            <a:r>
              <a:rPr kumimoji="0" lang="en-US" altLang="en-US" sz="2800" b="0" i="0" u="none" strike="noStrike" cap="none" normalizeH="0" baseline="0" dirty="0">
                <a:ln>
                  <a:noFill/>
                </a:ln>
                <a:solidFill>
                  <a:schemeClr val="tx1"/>
                </a:solidFill>
                <a:effectLst/>
                <a:latin typeface="+mj-lt"/>
              </a:rPr>
              <a:t> – For converting text responses into lifelike speech.</a:t>
            </a:r>
          </a:p>
          <a:p>
            <a:pPr eaLnBrk="0" fontAlgn="base" hangingPunct="0">
              <a:spcBef>
                <a:spcPct val="0"/>
              </a:spcBef>
              <a:spcAft>
                <a:spcPct val="0"/>
              </a:spcAft>
              <a:buFontTx/>
              <a:buChar char="•"/>
            </a:pPr>
            <a:r>
              <a:rPr kumimoji="0" lang="en-US" altLang="en-US" sz="2800" b="1" i="0" u="none" strike="noStrike" cap="none" normalizeH="0" baseline="0" dirty="0">
                <a:ln>
                  <a:noFill/>
                </a:ln>
                <a:solidFill>
                  <a:schemeClr val="tx1"/>
                </a:solidFill>
                <a:effectLst/>
                <a:latin typeface="+mj-lt"/>
              </a:rPr>
              <a:t>AWS Lambda</a:t>
            </a:r>
            <a:r>
              <a:rPr kumimoji="0" lang="en-US" altLang="en-US" sz="2800" b="0" i="0" u="none" strike="noStrike" cap="none" normalizeH="0" baseline="0" dirty="0">
                <a:ln>
                  <a:noFill/>
                </a:ln>
                <a:solidFill>
                  <a:schemeClr val="tx1"/>
                </a:solidFill>
                <a:effectLst/>
                <a:latin typeface="+mj-lt"/>
              </a:rPr>
              <a:t> – For running backend logic without managing servers.</a:t>
            </a:r>
          </a:p>
          <a:p>
            <a:pPr eaLnBrk="0" fontAlgn="base" hangingPunct="0">
              <a:spcBef>
                <a:spcPct val="0"/>
              </a:spcBef>
              <a:spcAft>
                <a:spcPct val="0"/>
              </a:spcAft>
              <a:buFontTx/>
              <a:buChar char="•"/>
            </a:pPr>
            <a:r>
              <a:rPr kumimoji="0" lang="en-US" altLang="en-US" sz="2800" b="1" i="0" u="none" strike="noStrike" cap="none" normalizeH="0" baseline="0" dirty="0">
                <a:ln>
                  <a:noFill/>
                </a:ln>
                <a:solidFill>
                  <a:schemeClr val="tx1"/>
                </a:solidFill>
                <a:effectLst/>
                <a:latin typeface="+mj-lt"/>
              </a:rPr>
              <a:t>Amazon CloudWatch</a:t>
            </a:r>
            <a:r>
              <a:rPr kumimoji="0" lang="en-US" altLang="en-US" sz="2800" b="0" i="0" u="none" strike="noStrike" cap="none" normalizeH="0" baseline="0" dirty="0">
                <a:ln>
                  <a:noFill/>
                </a:ln>
                <a:solidFill>
                  <a:schemeClr val="tx1"/>
                </a:solidFill>
                <a:effectLst/>
                <a:latin typeface="+mj-lt"/>
              </a:rPr>
              <a:t> – For monitoring and logging function performance.</a:t>
            </a:r>
          </a:p>
          <a:p>
            <a:pPr eaLnBrk="0" fontAlgn="base" hangingPunct="0">
              <a:spcBef>
                <a:spcPct val="0"/>
              </a:spcBef>
              <a:spcAft>
                <a:spcPct val="0"/>
              </a:spcAft>
              <a:buFontTx/>
              <a:buChar char="•"/>
            </a:pPr>
            <a:r>
              <a:rPr kumimoji="0" lang="en-US" altLang="en-US" sz="2800" b="1" i="0" u="none" strike="noStrike" cap="none" normalizeH="0" baseline="0" dirty="0">
                <a:ln>
                  <a:noFill/>
                </a:ln>
                <a:solidFill>
                  <a:schemeClr val="tx1"/>
                </a:solidFill>
                <a:effectLst/>
                <a:latin typeface="+mj-lt"/>
              </a:rPr>
              <a:t>AWS IAM</a:t>
            </a:r>
            <a:r>
              <a:rPr kumimoji="0" lang="en-US" altLang="en-US" sz="2800" b="0" i="0" u="none" strike="noStrike" cap="none" normalizeH="0" baseline="0" dirty="0">
                <a:ln>
                  <a:noFill/>
                </a:ln>
                <a:solidFill>
                  <a:schemeClr val="tx1"/>
                </a:solidFill>
                <a:effectLst/>
                <a:latin typeface="+mj-lt"/>
              </a:rPr>
              <a:t> – For managing secure access and permissions between services.</a:t>
            </a:r>
          </a:p>
          <a:p>
            <a:pPr eaLnBrk="0" fontAlgn="base" hangingPunct="0">
              <a:spcBef>
                <a:spcPct val="0"/>
              </a:spcBef>
              <a:spcAft>
                <a:spcPct val="0"/>
              </a:spcAft>
              <a:buFontTx/>
              <a:buChar char="•"/>
            </a:pPr>
            <a:r>
              <a:rPr kumimoji="0" lang="en-US" altLang="en-US" sz="2800" b="1" i="0" u="none" strike="noStrike" cap="none" normalizeH="0" baseline="0" dirty="0">
                <a:ln>
                  <a:noFill/>
                </a:ln>
                <a:solidFill>
                  <a:schemeClr val="tx1"/>
                </a:solidFill>
                <a:effectLst/>
                <a:latin typeface="+mj-lt"/>
              </a:rPr>
              <a:t>Amazon API Gateway</a:t>
            </a:r>
            <a:r>
              <a:rPr kumimoji="0" lang="en-US" altLang="en-US" sz="2800" b="0" i="0" u="none" strike="noStrike" cap="none" normalizeH="0" baseline="0" dirty="0">
                <a:ln>
                  <a:noFill/>
                </a:ln>
                <a:solidFill>
                  <a:schemeClr val="tx1"/>
                </a:solidFill>
                <a:effectLst/>
                <a:latin typeface="+mj-lt"/>
              </a:rPr>
              <a:t> </a:t>
            </a:r>
            <a:r>
              <a:rPr kumimoji="0" lang="en-US" altLang="en-US" sz="2800" b="0" i="1" u="none" strike="noStrike" cap="none" normalizeH="0" baseline="0" dirty="0">
                <a:ln>
                  <a:noFill/>
                </a:ln>
                <a:solidFill>
                  <a:schemeClr val="tx1"/>
                </a:solidFill>
                <a:effectLst/>
                <a:latin typeface="+mj-lt"/>
              </a:rPr>
              <a:t>(optional)</a:t>
            </a:r>
            <a:r>
              <a:rPr kumimoji="0" lang="en-US" altLang="en-US" sz="2800" b="0" i="0" u="none" strike="noStrike" cap="none" normalizeH="0" baseline="0" dirty="0">
                <a:ln>
                  <a:noFill/>
                </a:ln>
                <a:solidFill>
                  <a:schemeClr val="tx1"/>
                </a:solidFill>
                <a:effectLst/>
                <a:latin typeface="+mj-lt"/>
              </a:rPr>
              <a:t> – For exposing the assistant as an API.</a:t>
            </a:r>
          </a:p>
        </p:txBody>
      </p:sp>
    </p:spTree>
    <p:extLst>
      <p:ext uri="{BB962C8B-B14F-4D97-AF65-F5344CB8AC3E}">
        <p14:creationId xmlns:p14="http://schemas.microsoft.com/office/powerpoint/2010/main" val="921408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473B7-415A-1A87-7CFC-9CFEF9619AEB}"/>
              </a:ext>
            </a:extLst>
          </p:cNvPr>
          <p:cNvSpPr>
            <a:spLocks noGrp="1"/>
          </p:cNvSpPr>
          <p:nvPr>
            <p:ph type="title"/>
          </p:nvPr>
        </p:nvSpPr>
        <p:spPr/>
        <p:txBody>
          <a:bodyPr>
            <a:normAutofit/>
          </a:bodyPr>
          <a:lstStyle/>
          <a:p>
            <a:pPr algn="ctr"/>
            <a:r>
              <a:rPr lang="en-IN" sz="4000" b="1" dirty="0"/>
              <a:t>Flow Diagram</a:t>
            </a:r>
          </a:p>
        </p:txBody>
      </p:sp>
      <p:sp>
        <p:nvSpPr>
          <p:cNvPr id="3" name="Content Placeholder 2">
            <a:extLst>
              <a:ext uri="{FF2B5EF4-FFF2-40B4-BE49-F238E27FC236}">
                <a16:creationId xmlns:a16="http://schemas.microsoft.com/office/drawing/2014/main" id="{223DF274-E8C2-4CC1-C294-43A54D3B5994}"/>
              </a:ext>
            </a:extLst>
          </p:cNvPr>
          <p:cNvSpPr>
            <a:spLocks noGrp="1"/>
          </p:cNvSpPr>
          <p:nvPr>
            <p:ph idx="1"/>
          </p:nvPr>
        </p:nvSpPr>
        <p:spPr/>
        <p:txBody>
          <a:bodyPr/>
          <a:lstStyle/>
          <a:p>
            <a:pPr marL="0" indent="0">
              <a:buNone/>
            </a:pPr>
            <a:r>
              <a:rPr lang="en-IN" dirty="0"/>
              <a:t> </a:t>
            </a:r>
          </a:p>
        </p:txBody>
      </p:sp>
      <p:pic>
        <p:nvPicPr>
          <p:cNvPr id="5" name="image1.png">
            <a:extLst>
              <a:ext uri="{FF2B5EF4-FFF2-40B4-BE49-F238E27FC236}">
                <a16:creationId xmlns:a16="http://schemas.microsoft.com/office/drawing/2014/main" id="{B2468333-0F8C-0063-24A6-99FE5EA54B05}"/>
              </a:ext>
            </a:extLst>
          </p:cNvPr>
          <p:cNvPicPr>
            <a:picLocks noChangeAspect="1"/>
          </p:cNvPicPr>
          <p:nvPr/>
        </p:nvPicPr>
        <p:blipFill>
          <a:blip r:embed="rId2" cstate="print"/>
          <a:stretch>
            <a:fillRect/>
          </a:stretch>
        </p:blipFill>
        <p:spPr>
          <a:xfrm>
            <a:off x="4375608" y="5429838"/>
            <a:ext cx="2743200" cy="1125901"/>
          </a:xfrm>
          <a:prstGeom prst="rect">
            <a:avLst/>
          </a:prstGeom>
        </p:spPr>
      </p:pic>
      <p:pic>
        <p:nvPicPr>
          <p:cNvPr id="3074" name="Picture 2" descr="Serverless Bot Framework architecture">
            <a:extLst>
              <a:ext uri="{FF2B5EF4-FFF2-40B4-BE49-F238E27FC236}">
                <a16:creationId xmlns:a16="http://schemas.microsoft.com/office/drawing/2014/main" id="{49572E17-5968-7A94-43C2-C1FCB04D95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090" y="1376516"/>
            <a:ext cx="7678994" cy="4163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7058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4973-2578-AABB-8796-F77DDD5F1267}"/>
              </a:ext>
            </a:extLst>
          </p:cNvPr>
          <p:cNvSpPr>
            <a:spLocks noGrp="1"/>
          </p:cNvSpPr>
          <p:nvPr>
            <p:ph type="title"/>
          </p:nvPr>
        </p:nvSpPr>
        <p:spPr/>
        <p:txBody>
          <a:bodyPr>
            <a:normAutofit/>
          </a:bodyPr>
          <a:lstStyle/>
          <a:p>
            <a:pPr algn="ctr"/>
            <a:r>
              <a:rPr lang="en-IN" sz="4000" b="1" dirty="0"/>
              <a:t>Implementation Process</a:t>
            </a:r>
          </a:p>
        </p:txBody>
      </p:sp>
      <p:sp>
        <p:nvSpPr>
          <p:cNvPr id="3" name="Content Placeholder 2">
            <a:extLst>
              <a:ext uri="{FF2B5EF4-FFF2-40B4-BE49-F238E27FC236}">
                <a16:creationId xmlns:a16="http://schemas.microsoft.com/office/drawing/2014/main" id="{8E94BCC7-B080-E3E9-FB00-BEFD8B5EBB3A}"/>
              </a:ext>
            </a:extLst>
          </p:cNvPr>
          <p:cNvSpPr>
            <a:spLocks noGrp="1"/>
          </p:cNvSpPr>
          <p:nvPr>
            <p:ph idx="1"/>
          </p:nvPr>
        </p:nvSpPr>
        <p:spPr/>
        <p:txBody>
          <a:bodyPr/>
          <a:lstStyle/>
          <a:p>
            <a:pPr marL="0" indent="0">
              <a:buNone/>
            </a:pPr>
            <a:r>
              <a:rPr lang="en-IN" dirty="0"/>
              <a:t> </a:t>
            </a:r>
          </a:p>
        </p:txBody>
      </p:sp>
      <p:pic>
        <p:nvPicPr>
          <p:cNvPr id="4" name="image1.png">
            <a:extLst>
              <a:ext uri="{FF2B5EF4-FFF2-40B4-BE49-F238E27FC236}">
                <a16:creationId xmlns:a16="http://schemas.microsoft.com/office/drawing/2014/main" id="{494312B7-B537-438C-9DBF-083C1EE68642}"/>
              </a:ext>
            </a:extLst>
          </p:cNvPr>
          <p:cNvPicPr>
            <a:picLocks noChangeAspect="1"/>
          </p:cNvPicPr>
          <p:nvPr/>
        </p:nvPicPr>
        <p:blipFill>
          <a:blip r:embed="rId2" cstate="print"/>
          <a:stretch>
            <a:fillRect/>
          </a:stretch>
        </p:blipFill>
        <p:spPr>
          <a:xfrm>
            <a:off x="4375608" y="5429838"/>
            <a:ext cx="2743200" cy="1125901"/>
          </a:xfrm>
          <a:prstGeom prst="rect">
            <a:avLst/>
          </a:prstGeom>
        </p:spPr>
      </p:pic>
      <p:sp>
        <p:nvSpPr>
          <p:cNvPr id="5" name="Rectangle 1">
            <a:extLst>
              <a:ext uri="{FF2B5EF4-FFF2-40B4-BE49-F238E27FC236}">
                <a16:creationId xmlns:a16="http://schemas.microsoft.com/office/drawing/2014/main" id="{F450ADAE-705C-690F-7C5F-64059AB56A43}"/>
              </a:ext>
            </a:extLst>
          </p:cNvPr>
          <p:cNvSpPr>
            <a:spLocks noChangeArrowheads="1"/>
          </p:cNvSpPr>
          <p:nvPr/>
        </p:nvSpPr>
        <p:spPr bwMode="auto">
          <a:xfrm>
            <a:off x="-1" y="-5234425"/>
            <a:ext cx="10176387" cy="10926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eaLnBrk="0" fontAlgn="base" hangingPunct="0">
              <a:spcBef>
                <a:spcPct val="0"/>
              </a:spcBef>
              <a:spcAft>
                <a:spcPct val="0"/>
              </a:spcAf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pPr>
            <a:endParaRPr lang="en-US" altLang="en-US" sz="1600" b="1" dirty="0">
              <a:latin typeface="Arial" panose="020B0604020202020204" pitchFamily="34" charset="0"/>
            </a:endParaRPr>
          </a:p>
          <a:p>
            <a:pPr lvl="1" eaLnBrk="0" fontAlgn="base" hangingPunct="0">
              <a:spcBef>
                <a:spcPct val="0"/>
              </a:spcBef>
              <a:spcAft>
                <a:spcPct val="0"/>
              </a:spcAf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pPr>
            <a:endParaRPr lang="en-US" altLang="en-US" sz="1600" b="1" dirty="0">
              <a:latin typeface="Arial" panose="020B0604020202020204" pitchFamily="34" charset="0"/>
            </a:endParaRPr>
          </a:p>
          <a:p>
            <a:pPr lvl="1" eaLnBrk="0" fontAlgn="base" hangingPunct="0">
              <a:spcBef>
                <a:spcPct val="0"/>
              </a:spcBef>
              <a:spcAft>
                <a:spcPct val="0"/>
              </a:spcAf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pPr>
            <a:endParaRPr lang="en-US" altLang="en-US" sz="1600" b="1" dirty="0">
              <a:latin typeface="Arial" panose="020B0604020202020204" pitchFamily="34" charset="0"/>
            </a:endParaRPr>
          </a:p>
          <a:p>
            <a:pPr lvl="1" eaLnBrk="0" fontAlgn="base" hangingPunct="0">
              <a:spcBef>
                <a:spcPct val="0"/>
              </a:spcBef>
              <a:spcAft>
                <a:spcPct val="0"/>
              </a:spcAf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pPr>
            <a:endParaRPr lang="en-US" altLang="en-US" sz="1600" b="1" dirty="0">
              <a:latin typeface="Arial" panose="020B0604020202020204" pitchFamily="34" charset="0"/>
            </a:endParaRPr>
          </a:p>
          <a:p>
            <a:pPr lvl="1" eaLnBrk="0" fontAlgn="base" hangingPunct="0">
              <a:spcBef>
                <a:spcPct val="0"/>
              </a:spcBef>
              <a:spcAft>
                <a:spcPct val="0"/>
              </a:spcAf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pPr>
            <a:endParaRPr lang="en-US" altLang="en-US" sz="1600" b="1" dirty="0">
              <a:latin typeface="Arial" panose="020B0604020202020204" pitchFamily="34" charset="0"/>
            </a:endParaRPr>
          </a:p>
          <a:p>
            <a:pPr lvl="1" eaLnBrk="0" fontAlgn="base" hangingPunct="0">
              <a:spcBef>
                <a:spcPct val="0"/>
              </a:spcBef>
              <a:spcAft>
                <a:spcPct val="0"/>
              </a:spcAf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pPr>
            <a:endParaRPr lang="en-US" altLang="en-US" sz="1600" b="1" dirty="0">
              <a:latin typeface="Arial" panose="020B0604020202020204" pitchFamily="34" charset="0"/>
            </a:endParaRPr>
          </a:p>
          <a:p>
            <a:pPr lvl="1" eaLnBrk="0" fontAlgn="base" hangingPunct="0">
              <a:spcBef>
                <a:spcPct val="0"/>
              </a:spcBef>
              <a:spcAft>
                <a:spcPct val="0"/>
              </a:spcAf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pPr>
            <a:endParaRPr lang="en-US" altLang="en-US" sz="1600" b="1" dirty="0">
              <a:latin typeface="Arial" panose="020B0604020202020204" pitchFamily="34" charset="0"/>
            </a:endParaRPr>
          </a:p>
          <a:p>
            <a:pPr lvl="1" eaLnBrk="0" fontAlgn="base" hangingPunct="0">
              <a:spcBef>
                <a:spcPct val="0"/>
              </a:spcBef>
              <a:spcAft>
                <a:spcPct val="0"/>
              </a:spcAf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pPr>
            <a:endParaRPr lang="en-US" altLang="en-US" sz="1600" b="1" dirty="0">
              <a:latin typeface="Arial" panose="020B0604020202020204" pitchFamily="34" charset="0"/>
            </a:endParaRPr>
          </a:p>
          <a:p>
            <a:pPr lvl="1" eaLnBrk="0" fontAlgn="base" hangingPunct="0">
              <a:spcBef>
                <a:spcPct val="0"/>
              </a:spcBef>
              <a:spcAft>
                <a:spcPct val="0"/>
              </a:spcAf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pPr>
            <a:endParaRPr lang="en-US" altLang="en-US" sz="1600" b="1" dirty="0">
              <a:latin typeface="Arial" panose="020B0604020202020204" pitchFamily="34" charset="0"/>
            </a:endParaRPr>
          </a:p>
          <a:p>
            <a:pPr lvl="1" eaLnBrk="0" fontAlgn="base" hangingPunct="0">
              <a:spcBef>
                <a:spcPct val="0"/>
              </a:spcBef>
              <a:spcAft>
                <a:spcPct val="0"/>
              </a:spcAf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pPr>
            <a:endParaRPr lang="en-US" altLang="en-US" sz="1600" b="1" dirty="0">
              <a:latin typeface="Arial" panose="020B0604020202020204" pitchFamily="34" charset="0"/>
            </a:endParaRPr>
          </a:p>
          <a:p>
            <a:pPr lvl="1" eaLnBrk="0" fontAlgn="base" hangingPunct="0">
              <a:spcBef>
                <a:spcPct val="0"/>
              </a:spcBef>
              <a:spcAft>
                <a:spcPct val="0"/>
              </a:spcAf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pPr>
            <a:endParaRPr lang="en-US" altLang="en-US" sz="1600" b="1" dirty="0">
              <a:latin typeface="Arial" panose="020B0604020202020204" pitchFamily="34" charset="0"/>
            </a:endParaRPr>
          </a:p>
          <a:p>
            <a:pPr lvl="1" eaLnBrk="0" fontAlgn="base" hangingPunct="0">
              <a:spcBef>
                <a:spcPct val="0"/>
              </a:spcBef>
              <a:spcAft>
                <a:spcPct val="0"/>
              </a:spcAf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pPr>
            <a:endParaRPr lang="en-US" altLang="en-US" sz="1600" b="1" dirty="0">
              <a:latin typeface="Arial" panose="020B0604020202020204" pitchFamily="34" charset="0"/>
            </a:endParaRPr>
          </a:p>
          <a:p>
            <a:pPr lvl="1" eaLnBrk="0" fontAlgn="base" hangingPunct="0">
              <a:spcBef>
                <a:spcPct val="0"/>
              </a:spcBef>
              <a:spcAft>
                <a:spcPct val="0"/>
              </a:spcAf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AutoNum type="arabicPeriod"/>
            </a:pPr>
            <a:r>
              <a:rPr kumimoji="0" lang="en-US" altLang="en-US" sz="1600" b="1" i="0" u="none" strike="noStrike" cap="none" normalizeH="0" baseline="0" dirty="0">
                <a:ln>
                  <a:noFill/>
                </a:ln>
                <a:solidFill>
                  <a:schemeClr val="tx1"/>
                </a:solidFill>
                <a:effectLst/>
                <a:latin typeface="Arial" panose="020B0604020202020204" pitchFamily="34" charset="0"/>
              </a:rPr>
              <a:t>Create Lex Bot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lvl="2"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Define bot name, language, and voice interaction type.</a:t>
            </a:r>
          </a:p>
          <a:p>
            <a:pPr lvl="2"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Add intents, utterances, and slots to handle user input.</a:t>
            </a:r>
          </a:p>
          <a:p>
            <a:pPr lvl="1" eaLnBrk="0" fontAlgn="base" hangingPunct="0">
              <a:spcBef>
                <a:spcPct val="0"/>
              </a:spcBef>
              <a:spcAft>
                <a:spcPct val="0"/>
              </a:spcAft>
              <a:buFontTx/>
              <a:buAutoNum type="arabicPeriod" startAt="2"/>
            </a:pPr>
            <a:r>
              <a:rPr kumimoji="0" lang="en-US" altLang="en-US" sz="1600" b="1" i="0" u="none" strike="noStrike" cap="none" normalizeH="0" baseline="0" dirty="0">
                <a:ln>
                  <a:noFill/>
                </a:ln>
                <a:solidFill>
                  <a:schemeClr val="tx1"/>
                </a:solidFill>
                <a:effectLst/>
                <a:latin typeface="Arial" panose="020B0604020202020204" pitchFamily="34" charset="0"/>
              </a:rPr>
              <a:t>Set Up Lambda Function</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lvl="2"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Create an AWS Lambda function to process requests from Lex.</a:t>
            </a:r>
          </a:p>
          <a:p>
            <a:pPr lvl="2"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Add logic to generate responses or call other services if needed.</a:t>
            </a:r>
          </a:p>
          <a:p>
            <a:pPr lvl="1" eaLnBrk="0" fontAlgn="base" hangingPunct="0">
              <a:spcBef>
                <a:spcPct val="0"/>
              </a:spcBef>
              <a:spcAft>
                <a:spcPct val="0"/>
              </a:spcAft>
              <a:buFontTx/>
              <a:buAutoNum type="arabicPeriod" startAt="3"/>
            </a:pPr>
            <a:r>
              <a:rPr kumimoji="0" lang="en-US" altLang="en-US" sz="1600" b="1" i="0" u="none" strike="noStrike" cap="none" normalizeH="0" baseline="0" dirty="0">
                <a:ln>
                  <a:noFill/>
                </a:ln>
                <a:solidFill>
                  <a:schemeClr val="tx1"/>
                </a:solidFill>
                <a:effectLst/>
                <a:latin typeface="Arial" panose="020B0604020202020204" pitchFamily="34" charset="0"/>
              </a:rPr>
              <a:t>Integrate Polly</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lvl="2"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Use Amazon Polly in the Lambda function to convert response text into speech.</a:t>
            </a:r>
          </a:p>
          <a:p>
            <a:pPr lvl="2"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Return the audio output to Lex.</a:t>
            </a:r>
          </a:p>
          <a:p>
            <a:pPr lvl="1" eaLnBrk="0" fontAlgn="base" hangingPunct="0">
              <a:spcBef>
                <a:spcPct val="0"/>
              </a:spcBef>
              <a:spcAft>
                <a:spcPct val="0"/>
              </a:spcAft>
              <a:buFontTx/>
              <a:buAutoNum type="arabicPeriod" startAt="4"/>
            </a:pPr>
            <a:r>
              <a:rPr kumimoji="0" lang="en-US" altLang="en-US" sz="1600" b="1" i="0" u="none" strike="noStrike" cap="none" normalizeH="0" baseline="0" dirty="0">
                <a:ln>
                  <a:noFill/>
                </a:ln>
                <a:solidFill>
                  <a:schemeClr val="tx1"/>
                </a:solidFill>
                <a:effectLst/>
                <a:latin typeface="Arial" panose="020B0604020202020204" pitchFamily="34" charset="0"/>
              </a:rPr>
              <a:t>Configure IAM Roles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lvl="2"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Assign proper IAM roles and permissions for Lex, Lambda, and Polly to communicate securely.</a:t>
            </a:r>
          </a:p>
          <a:p>
            <a:pPr lvl="1" eaLnBrk="0" fontAlgn="base" hangingPunct="0">
              <a:spcBef>
                <a:spcPct val="0"/>
              </a:spcBef>
              <a:spcAft>
                <a:spcPct val="0"/>
              </a:spcAft>
              <a:buFontTx/>
              <a:buAutoNum type="arabicPeriod" startAt="5"/>
            </a:pPr>
            <a:r>
              <a:rPr kumimoji="0" lang="en-US" altLang="en-US" sz="1600" b="1" i="0" u="none" strike="noStrike" cap="none" normalizeH="0" baseline="0" dirty="0">
                <a:ln>
                  <a:noFill/>
                </a:ln>
                <a:solidFill>
                  <a:schemeClr val="tx1"/>
                </a:solidFill>
                <a:effectLst/>
                <a:latin typeface="Arial" panose="020B0604020202020204" pitchFamily="34" charset="0"/>
              </a:rPr>
              <a:t>Test the Bot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lvl="2"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Use the Lex console to test interactions with the voice assistant.</a:t>
            </a:r>
          </a:p>
          <a:p>
            <a:pPr lvl="2"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Check if the bot responds accurately and speaks the correct output.</a:t>
            </a:r>
          </a:p>
          <a:p>
            <a:pPr lvl="1" eaLnBrk="0" fontAlgn="base" hangingPunct="0">
              <a:spcBef>
                <a:spcPct val="0"/>
              </a:spcBef>
              <a:spcAft>
                <a:spcPct val="0"/>
              </a:spcAft>
              <a:buFontTx/>
              <a:buAutoNum type="arabicPeriod" startAt="6"/>
            </a:pPr>
            <a:r>
              <a:rPr kumimoji="0" lang="en-US" altLang="en-US" sz="1600" b="1" i="0" u="none" strike="noStrike" cap="none" normalizeH="0" baseline="0" dirty="0">
                <a:ln>
                  <a:noFill/>
                </a:ln>
                <a:solidFill>
                  <a:schemeClr val="tx1"/>
                </a:solidFill>
                <a:effectLst/>
                <a:latin typeface="Arial" panose="020B0604020202020204" pitchFamily="34" charset="0"/>
              </a:rPr>
              <a:t>Monitor with CloudWatch</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lvl="2"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Use Amazon CloudWatch to view logs and monitor performance.</a:t>
            </a:r>
          </a:p>
          <a:p>
            <a:pPr lvl="2"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Debug and optimize based on logs.</a:t>
            </a:r>
          </a:p>
        </p:txBody>
      </p:sp>
    </p:spTree>
    <p:extLst>
      <p:ext uri="{BB962C8B-B14F-4D97-AF65-F5344CB8AC3E}">
        <p14:creationId xmlns:p14="http://schemas.microsoft.com/office/powerpoint/2010/main" val="3100344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C76AC-4DF2-21FB-9F16-AC4594F48E70}"/>
              </a:ext>
            </a:extLst>
          </p:cNvPr>
          <p:cNvSpPr>
            <a:spLocks noGrp="1"/>
          </p:cNvSpPr>
          <p:nvPr>
            <p:ph type="title"/>
          </p:nvPr>
        </p:nvSpPr>
        <p:spPr/>
        <p:txBody>
          <a:bodyPr>
            <a:normAutofit/>
          </a:bodyPr>
          <a:lstStyle/>
          <a:p>
            <a:pPr algn="ctr"/>
            <a:r>
              <a:rPr lang="en-IN" sz="4000" b="1" dirty="0"/>
              <a:t>Key Features and Functionality</a:t>
            </a:r>
          </a:p>
        </p:txBody>
      </p:sp>
      <p:sp>
        <p:nvSpPr>
          <p:cNvPr id="3" name="Content Placeholder 2">
            <a:extLst>
              <a:ext uri="{FF2B5EF4-FFF2-40B4-BE49-F238E27FC236}">
                <a16:creationId xmlns:a16="http://schemas.microsoft.com/office/drawing/2014/main" id="{8865803E-35A6-CF5B-6E8C-5773BE383F66}"/>
              </a:ext>
            </a:extLst>
          </p:cNvPr>
          <p:cNvSpPr>
            <a:spLocks noGrp="1"/>
          </p:cNvSpPr>
          <p:nvPr>
            <p:ph idx="1"/>
          </p:nvPr>
        </p:nvSpPr>
        <p:spPr/>
        <p:txBody>
          <a:bodyPr/>
          <a:lstStyle/>
          <a:p>
            <a:pPr marL="0" indent="0">
              <a:buNone/>
            </a:pPr>
            <a:r>
              <a:rPr lang="en-IN" dirty="0"/>
              <a:t> </a:t>
            </a:r>
          </a:p>
        </p:txBody>
      </p:sp>
      <p:pic>
        <p:nvPicPr>
          <p:cNvPr id="5" name="image1.png">
            <a:extLst>
              <a:ext uri="{FF2B5EF4-FFF2-40B4-BE49-F238E27FC236}">
                <a16:creationId xmlns:a16="http://schemas.microsoft.com/office/drawing/2014/main" id="{35616E9F-8773-1244-8F9D-014B0F0A5A1B}"/>
              </a:ext>
            </a:extLst>
          </p:cNvPr>
          <p:cNvPicPr>
            <a:picLocks noChangeAspect="1"/>
          </p:cNvPicPr>
          <p:nvPr/>
        </p:nvPicPr>
        <p:blipFill>
          <a:blip r:embed="rId2" cstate="print"/>
          <a:stretch>
            <a:fillRect/>
          </a:stretch>
        </p:blipFill>
        <p:spPr>
          <a:xfrm>
            <a:off x="4375608" y="5429838"/>
            <a:ext cx="2743200" cy="1125901"/>
          </a:xfrm>
          <a:prstGeom prst="rect">
            <a:avLst/>
          </a:prstGeom>
        </p:spPr>
      </p:pic>
      <p:sp>
        <p:nvSpPr>
          <p:cNvPr id="4" name="Rectangle 1">
            <a:extLst>
              <a:ext uri="{FF2B5EF4-FFF2-40B4-BE49-F238E27FC236}">
                <a16:creationId xmlns:a16="http://schemas.microsoft.com/office/drawing/2014/main" id="{E778BF5E-BCB0-832E-3B3D-3F474A6E1919}"/>
              </a:ext>
            </a:extLst>
          </p:cNvPr>
          <p:cNvSpPr>
            <a:spLocks noChangeArrowheads="1"/>
          </p:cNvSpPr>
          <p:nvPr/>
        </p:nvSpPr>
        <p:spPr bwMode="auto">
          <a:xfrm>
            <a:off x="0" y="-5634534"/>
            <a:ext cx="7802136" cy="1172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1" eaLnBrk="0" fontAlgn="base" hangingPunct="0">
              <a:spcBef>
                <a:spcPct val="0"/>
              </a:spcBef>
              <a:spcAft>
                <a:spcPct val="0"/>
              </a:spcAft>
            </a:pPr>
            <a:endParaRPr lang="en-US" altLang="en-US" b="1" dirty="0">
              <a:latin typeface="Arial" panose="020B0604020202020204" pitchFamily="34" charset="0"/>
            </a:endParaRPr>
          </a:p>
          <a:p>
            <a:pPr lvl="1" eaLnBrk="0" fontAlgn="base" hangingPunct="0">
              <a:spcBef>
                <a:spcPct val="0"/>
              </a:spcBef>
              <a:spcAft>
                <a:spcPct val="0"/>
              </a:spcAft>
            </a:pPr>
            <a:endParaRPr lang="en-US" altLang="en-US" b="1" dirty="0">
              <a:latin typeface="Arial" panose="020B0604020202020204" pitchFamily="34" charset="0"/>
            </a:endParaRPr>
          </a:p>
          <a:p>
            <a:pPr lvl="1" eaLnBrk="0" fontAlgn="base" hangingPunct="0">
              <a:spcBef>
                <a:spcPct val="0"/>
              </a:spcBef>
              <a:spcAft>
                <a:spcPct val="0"/>
              </a:spcAft>
            </a:pPr>
            <a:endParaRPr lang="en-US" altLang="en-US" b="1" dirty="0">
              <a:latin typeface="Arial" panose="020B0604020202020204" pitchFamily="34" charset="0"/>
            </a:endParaRPr>
          </a:p>
          <a:p>
            <a:pPr lvl="1" eaLnBrk="0" fontAlgn="base" hangingPunct="0">
              <a:spcBef>
                <a:spcPct val="0"/>
              </a:spcBef>
              <a:spcAft>
                <a:spcPct val="0"/>
              </a:spcAft>
            </a:pPr>
            <a:endParaRPr lang="en-US" altLang="en-US" b="1" dirty="0">
              <a:latin typeface="Arial" panose="020B0604020202020204" pitchFamily="34" charset="0"/>
            </a:endParaRPr>
          </a:p>
          <a:p>
            <a:pPr lvl="1" eaLnBrk="0" fontAlgn="base" hangingPunct="0">
              <a:spcBef>
                <a:spcPct val="0"/>
              </a:spcBef>
              <a:spcAft>
                <a:spcPct val="0"/>
              </a:spcAft>
            </a:pPr>
            <a:endParaRPr lang="en-US" altLang="en-US" b="1" dirty="0">
              <a:latin typeface="Arial" panose="020B0604020202020204" pitchFamily="34" charset="0"/>
            </a:endParaRPr>
          </a:p>
          <a:p>
            <a:pPr lvl="1" eaLnBrk="0" fontAlgn="base" hangingPunct="0">
              <a:spcBef>
                <a:spcPct val="0"/>
              </a:spcBef>
              <a:spcAft>
                <a:spcPct val="0"/>
              </a:spcAft>
            </a:pPr>
            <a:endParaRPr lang="en-US" altLang="en-US" b="1" dirty="0">
              <a:latin typeface="Arial" panose="020B0604020202020204" pitchFamily="34" charset="0"/>
            </a:endParaRPr>
          </a:p>
          <a:p>
            <a:pPr lvl="1" eaLnBrk="0" fontAlgn="base" hangingPunct="0">
              <a:spcBef>
                <a:spcPct val="0"/>
              </a:spcBef>
              <a:spcAft>
                <a:spcPct val="0"/>
              </a:spcAft>
            </a:pPr>
            <a:endParaRPr lang="en-US" altLang="en-US" b="1" dirty="0">
              <a:latin typeface="Arial" panose="020B0604020202020204" pitchFamily="34" charset="0"/>
            </a:endParaRPr>
          </a:p>
          <a:p>
            <a:pPr lvl="1" eaLnBrk="0" fontAlgn="base" hangingPunct="0">
              <a:spcBef>
                <a:spcPct val="0"/>
              </a:spcBef>
              <a:spcAft>
                <a:spcPct val="0"/>
              </a:spcAft>
            </a:pPr>
            <a:endParaRPr lang="en-US" altLang="en-US" b="1" dirty="0">
              <a:latin typeface="Arial" panose="020B0604020202020204" pitchFamily="34" charset="0"/>
            </a:endParaRPr>
          </a:p>
          <a:p>
            <a:pPr lvl="1" eaLnBrk="0" fontAlgn="base" hangingPunct="0">
              <a:spcBef>
                <a:spcPct val="0"/>
              </a:spcBef>
              <a:spcAft>
                <a:spcPct val="0"/>
              </a:spcAft>
            </a:pPr>
            <a:endParaRPr lang="en-US" altLang="en-US" b="1" dirty="0">
              <a:latin typeface="Arial" panose="020B0604020202020204" pitchFamily="34" charset="0"/>
            </a:endParaRPr>
          </a:p>
          <a:p>
            <a:pPr lvl="1" eaLnBrk="0" fontAlgn="base" hangingPunct="0">
              <a:spcBef>
                <a:spcPct val="0"/>
              </a:spcBef>
              <a:spcAft>
                <a:spcPct val="0"/>
              </a:spcAft>
            </a:pPr>
            <a:endParaRPr lang="en-US" altLang="en-US" b="1" dirty="0">
              <a:latin typeface="Arial" panose="020B0604020202020204" pitchFamily="34" charset="0"/>
            </a:endParaRPr>
          </a:p>
          <a:p>
            <a:pPr lvl="1" eaLnBrk="0" fontAlgn="base" hangingPunct="0">
              <a:spcBef>
                <a:spcPct val="0"/>
              </a:spcBef>
              <a:spcAft>
                <a:spcPct val="0"/>
              </a:spcAft>
            </a:pPr>
            <a:endParaRPr lang="en-US" altLang="en-US" b="1" dirty="0">
              <a:latin typeface="Arial" panose="020B0604020202020204" pitchFamily="34" charset="0"/>
            </a:endParaRPr>
          </a:p>
          <a:p>
            <a:pPr lvl="1" eaLnBrk="0" fontAlgn="base" hangingPunct="0">
              <a:spcBef>
                <a:spcPct val="0"/>
              </a:spcBef>
              <a:spcAft>
                <a:spcPct val="0"/>
              </a:spcAft>
            </a:pPr>
            <a:endParaRPr lang="en-US" altLang="en-US" b="1" dirty="0">
              <a:latin typeface="Arial" panose="020B0604020202020204" pitchFamily="34" charset="0"/>
            </a:endParaRPr>
          </a:p>
          <a:p>
            <a:pPr lvl="1" eaLnBrk="0" fontAlgn="base" hangingPunct="0">
              <a:spcBef>
                <a:spcPct val="0"/>
              </a:spcBef>
              <a:spcAft>
                <a:spcPct val="0"/>
              </a:spcAft>
            </a:pPr>
            <a:endParaRPr lang="en-US" altLang="en-US" b="1" dirty="0">
              <a:latin typeface="Arial" panose="020B0604020202020204" pitchFamily="34" charset="0"/>
            </a:endParaRPr>
          </a:p>
          <a:p>
            <a:pPr lvl="1" eaLnBrk="0" fontAlgn="base" hangingPunct="0">
              <a:spcBef>
                <a:spcPct val="0"/>
              </a:spcBef>
              <a:spcAft>
                <a:spcPct val="0"/>
              </a:spcAft>
            </a:pPr>
            <a:endParaRPr lang="en-US" altLang="en-US" b="1" dirty="0">
              <a:latin typeface="Arial" panose="020B0604020202020204" pitchFamily="34" charset="0"/>
            </a:endParaRPr>
          </a:p>
          <a:p>
            <a:pPr lvl="1" eaLnBrk="0" fontAlgn="base" hangingPunct="0">
              <a:spcBef>
                <a:spcPct val="0"/>
              </a:spcBef>
              <a:spcAft>
                <a:spcPct val="0"/>
              </a:spcAft>
            </a:pPr>
            <a:endParaRPr lang="en-US" altLang="en-US" b="1" dirty="0">
              <a:latin typeface="Arial" panose="020B0604020202020204" pitchFamily="34" charset="0"/>
            </a:endParaRPr>
          </a:p>
          <a:p>
            <a:pPr lvl="1" eaLnBrk="0" fontAlgn="base" hangingPunct="0">
              <a:spcBef>
                <a:spcPct val="0"/>
              </a:spcBef>
              <a:spcAft>
                <a:spcPct val="0"/>
              </a:spcAft>
            </a:pPr>
            <a:endParaRPr lang="en-US" altLang="en-US" b="1" dirty="0">
              <a:latin typeface="Arial" panose="020B0604020202020204" pitchFamily="34" charset="0"/>
            </a:endParaRPr>
          </a:p>
          <a:p>
            <a:pPr lvl="1" eaLnBrk="0" fontAlgn="base" hangingPunct="0">
              <a:spcBef>
                <a:spcPct val="0"/>
              </a:spcBef>
              <a:spcAft>
                <a:spcPct val="0"/>
              </a:spcAft>
            </a:pPr>
            <a:endParaRPr lang="en-US" altLang="en-US" b="1" dirty="0">
              <a:latin typeface="Arial" panose="020B0604020202020204" pitchFamily="34" charset="0"/>
            </a:endParaRPr>
          </a:p>
          <a:p>
            <a:pPr lvl="1" eaLnBrk="0" fontAlgn="base" hangingPunct="0">
              <a:spcBef>
                <a:spcPct val="0"/>
              </a:spcBef>
              <a:spcAft>
                <a:spcPct val="0"/>
              </a:spcAft>
            </a:pPr>
            <a:endParaRPr lang="en-US" altLang="en-US" b="1" dirty="0">
              <a:latin typeface="Arial" panose="020B0604020202020204" pitchFamily="34" charset="0"/>
            </a:endParaRPr>
          </a:p>
          <a:p>
            <a:pPr lvl="1" eaLnBrk="0" fontAlgn="base" hangingPunct="0">
              <a:spcBef>
                <a:spcPct val="0"/>
              </a:spcBef>
              <a:spcAft>
                <a:spcPct val="0"/>
              </a:spcAft>
            </a:pPr>
            <a:endParaRPr kumimoji="0" lang="en-US" altLang="en-US"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pPr>
            <a:endParaRPr lang="en-US" altLang="en-US" b="1" dirty="0">
              <a:latin typeface="Arial" panose="020B0604020202020204" pitchFamily="34" charset="0"/>
            </a:endParaRPr>
          </a:p>
          <a:p>
            <a:pPr lvl="1" eaLnBrk="0" fontAlgn="base" hangingPunct="0">
              <a:spcBef>
                <a:spcPct val="0"/>
              </a:spcBef>
              <a:spcAft>
                <a:spcPct val="0"/>
              </a:spcAft>
            </a:pPr>
            <a:endParaRPr kumimoji="0" lang="en-US" altLang="en-US"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pPr>
            <a:endParaRPr lang="en-US" altLang="en-US" b="1" dirty="0">
              <a:latin typeface="Arial" panose="020B0604020202020204" pitchFamily="34" charset="0"/>
            </a:endParaRPr>
          </a:p>
          <a:p>
            <a:pPr lvl="1" eaLnBrk="0" fontAlgn="base" hangingPunct="0">
              <a:spcBef>
                <a:spcPct val="0"/>
              </a:spcBef>
              <a:spcAft>
                <a:spcPct val="0"/>
              </a:spcAft>
            </a:pPr>
            <a:endParaRPr kumimoji="0" lang="en-US" altLang="en-US"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pPr>
            <a:endParaRPr lang="en-US" altLang="en-US" b="1" dirty="0">
              <a:latin typeface="Arial" panose="020B0604020202020204" pitchFamily="34" charset="0"/>
            </a:endParaRPr>
          </a:p>
          <a:p>
            <a:pPr lvl="1" eaLnBrk="0" fontAlgn="base" hangingPunct="0">
              <a:spcBef>
                <a:spcPct val="0"/>
              </a:spcBef>
              <a:spcAft>
                <a:spcPct val="0"/>
              </a:spcAft>
            </a:pPr>
            <a:endParaRPr kumimoji="0" lang="en-US" altLang="en-US"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Voice Input Support</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Users can speak naturally to interact with the assistant.</a:t>
            </a:r>
          </a:p>
          <a:p>
            <a:pPr lvl="1"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Intent Recognition</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Amazon Lex accurately understands and processes user requests.</a:t>
            </a:r>
          </a:p>
          <a:p>
            <a:pPr lvl="1"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Text-to-Speech Output</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Amazon Polly converts responses into clear, lifelike speech.</a:t>
            </a:r>
          </a:p>
          <a:p>
            <a:pPr lvl="1"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Serverless Architecture</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AWS Lambda handles backend logic without server setup.</a:t>
            </a:r>
          </a:p>
          <a:p>
            <a:pPr lvl="1"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Scalability</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Automatically scales based on usage, no manual intervention needed.</a:t>
            </a:r>
          </a:p>
          <a:p>
            <a:pPr lvl="1"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Easy Integration</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Can be connected with websites, mobile apps, or IoT devices.</a:t>
            </a:r>
          </a:p>
          <a:p>
            <a:pPr lvl="1"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Secure Access</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IAM roles ensure safe communication between AWS services.</a:t>
            </a:r>
          </a:p>
          <a:p>
            <a:pPr lvl="1"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Monitoring &amp; Logs</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CloudWatch tracks activity and helps troubleshoot issues.</a:t>
            </a:r>
          </a:p>
          <a:p>
            <a:pPr lvl="1"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4300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C68A4-3FBA-185C-C3BE-4CF98F4205FD}"/>
              </a:ext>
            </a:extLst>
          </p:cNvPr>
          <p:cNvSpPr>
            <a:spLocks noGrp="1"/>
          </p:cNvSpPr>
          <p:nvPr>
            <p:ph type="title"/>
          </p:nvPr>
        </p:nvSpPr>
        <p:spPr/>
        <p:txBody>
          <a:bodyPr>
            <a:normAutofit/>
          </a:bodyPr>
          <a:lstStyle/>
          <a:p>
            <a:pPr algn="ctr"/>
            <a:r>
              <a:rPr lang="en-IN" sz="4000" b="1" dirty="0"/>
              <a:t>Results and Outputs</a:t>
            </a:r>
          </a:p>
        </p:txBody>
      </p:sp>
      <p:pic>
        <p:nvPicPr>
          <p:cNvPr id="4" name="image1.png">
            <a:extLst>
              <a:ext uri="{FF2B5EF4-FFF2-40B4-BE49-F238E27FC236}">
                <a16:creationId xmlns:a16="http://schemas.microsoft.com/office/drawing/2014/main" id="{82CBA144-2BC2-A214-7961-85E28E06A21E}"/>
              </a:ext>
            </a:extLst>
          </p:cNvPr>
          <p:cNvPicPr>
            <a:picLocks noChangeAspect="1"/>
          </p:cNvPicPr>
          <p:nvPr/>
        </p:nvPicPr>
        <p:blipFill>
          <a:blip r:embed="rId2" cstate="print"/>
          <a:stretch>
            <a:fillRect/>
          </a:stretch>
        </p:blipFill>
        <p:spPr>
          <a:xfrm>
            <a:off x="4375608" y="5429838"/>
            <a:ext cx="2743200" cy="1125901"/>
          </a:xfrm>
          <a:prstGeom prst="rect">
            <a:avLst/>
          </a:prstGeom>
        </p:spPr>
      </p:pic>
      <p:pic>
        <p:nvPicPr>
          <p:cNvPr id="5" name="Content Placeholder 4">
            <a:extLst>
              <a:ext uri="{FF2B5EF4-FFF2-40B4-BE49-F238E27FC236}">
                <a16:creationId xmlns:a16="http://schemas.microsoft.com/office/drawing/2014/main" id="{C07BB5AB-5B17-732E-5EFB-0C87FF4F979F}"/>
              </a:ext>
            </a:extLst>
          </p:cNvPr>
          <p:cNvPicPr>
            <a:picLocks noGrp="1" noChangeAspect="1"/>
          </p:cNvPicPr>
          <p:nvPr>
            <p:ph idx="1"/>
          </p:nvPr>
        </p:nvPicPr>
        <p:blipFill>
          <a:blip r:embed="rId3"/>
          <a:stretch>
            <a:fillRect/>
          </a:stretch>
        </p:blipFill>
        <p:spPr>
          <a:xfrm>
            <a:off x="1990790" y="1340746"/>
            <a:ext cx="7861660" cy="4176507"/>
          </a:xfrm>
          <a:prstGeom prst="rect">
            <a:avLst/>
          </a:prstGeom>
        </p:spPr>
      </p:pic>
    </p:spTree>
    <p:extLst>
      <p:ext uri="{BB962C8B-B14F-4D97-AF65-F5344CB8AC3E}">
        <p14:creationId xmlns:p14="http://schemas.microsoft.com/office/powerpoint/2010/main" val="1718290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E5128-229A-8DD0-22A9-BBE976259E70}"/>
              </a:ext>
            </a:extLst>
          </p:cNvPr>
          <p:cNvSpPr>
            <a:spLocks noGrp="1"/>
          </p:cNvSpPr>
          <p:nvPr>
            <p:ph type="title"/>
          </p:nvPr>
        </p:nvSpPr>
        <p:spPr/>
        <p:txBody>
          <a:bodyPr>
            <a:normAutofit/>
          </a:bodyPr>
          <a:lstStyle/>
          <a:p>
            <a:pPr algn="ctr"/>
            <a:r>
              <a:rPr lang="en-IN" sz="4000" b="1" dirty="0"/>
              <a:t>Challenges and Solutions</a:t>
            </a:r>
          </a:p>
        </p:txBody>
      </p:sp>
      <p:sp>
        <p:nvSpPr>
          <p:cNvPr id="3" name="Content Placeholder 2">
            <a:extLst>
              <a:ext uri="{FF2B5EF4-FFF2-40B4-BE49-F238E27FC236}">
                <a16:creationId xmlns:a16="http://schemas.microsoft.com/office/drawing/2014/main" id="{04B59BB8-E8E2-E2FE-B876-B5195A5A7785}"/>
              </a:ext>
            </a:extLst>
          </p:cNvPr>
          <p:cNvSpPr>
            <a:spLocks noGrp="1"/>
          </p:cNvSpPr>
          <p:nvPr>
            <p:ph idx="1"/>
          </p:nvPr>
        </p:nvSpPr>
        <p:spPr/>
        <p:txBody>
          <a:bodyPr/>
          <a:lstStyle/>
          <a:p>
            <a:pPr marL="0" indent="0">
              <a:buNone/>
            </a:pPr>
            <a:r>
              <a:rPr lang="en-IN" dirty="0"/>
              <a:t> </a:t>
            </a:r>
          </a:p>
        </p:txBody>
      </p:sp>
      <p:pic>
        <p:nvPicPr>
          <p:cNvPr id="4" name="image1.png">
            <a:extLst>
              <a:ext uri="{FF2B5EF4-FFF2-40B4-BE49-F238E27FC236}">
                <a16:creationId xmlns:a16="http://schemas.microsoft.com/office/drawing/2014/main" id="{5FA3CCCB-0EDD-1394-F923-2AB1A90AE663}"/>
              </a:ext>
            </a:extLst>
          </p:cNvPr>
          <p:cNvPicPr>
            <a:picLocks noChangeAspect="1"/>
          </p:cNvPicPr>
          <p:nvPr/>
        </p:nvPicPr>
        <p:blipFill>
          <a:blip r:embed="rId2" cstate="print"/>
          <a:stretch>
            <a:fillRect/>
          </a:stretch>
        </p:blipFill>
        <p:spPr>
          <a:xfrm>
            <a:off x="4375608" y="5429838"/>
            <a:ext cx="2743200" cy="1125901"/>
          </a:xfrm>
          <a:prstGeom prst="rect">
            <a:avLst/>
          </a:prstGeom>
        </p:spPr>
      </p:pic>
      <p:sp>
        <p:nvSpPr>
          <p:cNvPr id="5" name="Rectangle 1">
            <a:extLst>
              <a:ext uri="{FF2B5EF4-FFF2-40B4-BE49-F238E27FC236}">
                <a16:creationId xmlns:a16="http://schemas.microsoft.com/office/drawing/2014/main" id="{81FDD2C4-382B-B01D-5020-78D22F514455}"/>
              </a:ext>
            </a:extLst>
          </p:cNvPr>
          <p:cNvSpPr>
            <a:spLocks noChangeArrowheads="1"/>
          </p:cNvSpPr>
          <p:nvPr/>
        </p:nvSpPr>
        <p:spPr bwMode="auto">
          <a:xfrm>
            <a:off x="0" y="-5463021"/>
            <a:ext cx="12220525" cy="10926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1" eaLnBrk="0" fontAlgn="base" hangingPunct="0">
              <a:spcBef>
                <a:spcPct val="0"/>
              </a:spcBef>
              <a:spcAft>
                <a:spcPct val="0"/>
              </a:spcAft>
              <a:buFontTx/>
              <a:buChar char="•"/>
            </a:pPr>
            <a:endParaRPr kumimoji="0" lang="en-US" altLang="en-US" sz="2200"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endParaRPr lang="en-US" altLang="en-US" sz="2200" b="1" dirty="0">
              <a:latin typeface="Arial" panose="020B0604020202020204" pitchFamily="34" charset="0"/>
            </a:endParaRPr>
          </a:p>
          <a:p>
            <a:pPr lvl="1" eaLnBrk="0" fontAlgn="base" hangingPunct="0">
              <a:spcBef>
                <a:spcPct val="0"/>
              </a:spcBef>
              <a:spcAft>
                <a:spcPct val="0"/>
              </a:spcAft>
              <a:buFontTx/>
              <a:buChar char="•"/>
            </a:pPr>
            <a:endParaRPr kumimoji="0" lang="en-US" altLang="en-US" sz="2200"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endParaRPr lang="en-US" altLang="en-US" sz="2200" b="1" dirty="0">
              <a:latin typeface="Arial" panose="020B0604020202020204" pitchFamily="34" charset="0"/>
            </a:endParaRPr>
          </a:p>
          <a:p>
            <a:pPr lvl="1" eaLnBrk="0" fontAlgn="base" hangingPunct="0">
              <a:spcBef>
                <a:spcPct val="0"/>
              </a:spcBef>
              <a:spcAft>
                <a:spcPct val="0"/>
              </a:spcAft>
              <a:buFontTx/>
              <a:buChar char="•"/>
            </a:pPr>
            <a:endParaRPr kumimoji="0" lang="en-US" altLang="en-US" sz="2200"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endParaRPr lang="en-US" altLang="en-US" sz="2200" b="1" dirty="0">
              <a:latin typeface="Arial" panose="020B0604020202020204" pitchFamily="34" charset="0"/>
            </a:endParaRPr>
          </a:p>
          <a:p>
            <a:pPr lvl="1" eaLnBrk="0" fontAlgn="base" hangingPunct="0">
              <a:spcBef>
                <a:spcPct val="0"/>
              </a:spcBef>
              <a:spcAft>
                <a:spcPct val="0"/>
              </a:spcAft>
              <a:buFontTx/>
              <a:buChar char="•"/>
            </a:pPr>
            <a:endParaRPr kumimoji="0" lang="en-US" altLang="en-US" sz="2200"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endParaRPr lang="en-US" altLang="en-US" sz="2200" b="1" dirty="0">
              <a:latin typeface="Arial" panose="020B0604020202020204" pitchFamily="34" charset="0"/>
            </a:endParaRPr>
          </a:p>
          <a:p>
            <a:pPr lvl="1" eaLnBrk="0" fontAlgn="base" hangingPunct="0">
              <a:spcBef>
                <a:spcPct val="0"/>
              </a:spcBef>
              <a:spcAft>
                <a:spcPct val="0"/>
              </a:spcAft>
              <a:buFontTx/>
              <a:buChar char="•"/>
            </a:pPr>
            <a:endParaRPr kumimoji="0" lang="en-US" altLang="en-US" sz="2200"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endParaRPr lang="en-US" altLang="en-US" sz="2200" b="1" dirty="0">
              <a:latin typeface="Arial" panose="020B0604020202020204" pitchFamily="34" charset="0"/>
            </a:endParaRPr>
          </a:p>
          <a:p>
            <a:pPr lvl="1" eaLnBrk="0" fontAlgn="base" hangingPunct="0">
              <a:spcBef>
                <a:spcPct val="0"/>
              </a:spcBef>
              <a:spcAft>
                <a:spcPct val="0"/>
              </a:spcAft>
              <a:buFontTx/>
              <a:buChar char="•"/>
            </a:pPr>
            <a:endParaRPr kumimoji="0" lang="en-US" altLang="en-US" sz="2200"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endParaRPr lang="en-US" altLang="en-US" sz="2200" b="1" dirty="0">
              <a:latin typeface="Arial" panose="020B0604020202020204" pitchFamily="34" charset="0"/>
            </a:endParaRPr>
          </a:p>
          <a:p>
            <a:pPr lvl="1" eaLnBrk="0" fontAlgn="base" hangingPunct="0">
              <a:spcBef>
                <a:spcPct val="0"/>
              </a:spcBef>
              <a:spcAft>
                <a:spcPct val="0"/>
              </a:spcAft>
              <a:buFontTx/>
              <a:buChar char="•"/>
            </a:pPr>
            <a:endParaRPr kumimoji="0" lang="en-US" altLang="en-US" sz="2200"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endParaRPr lang="en-US" altLang="en-US" sz="2200" b="1" dirty="0">
              <a:latin typeface="Arial" panose="020B0604020202020204" pitchFamily="34" charset="0"/>
            </a:endParaRPr>
          </a:p>
          <a:p>
            <a:pPr lvl="1" eaLnBrk="0" fontAlgn="base" hangingPunct="0">
              <a:spcBef>
                <a:spcPct val="0"/>
              </a:spcBef>
              <a:spcAft>
                <a:spcPct val="0"/>
              </a:spcAft>
              <a:buFontTx/>
              <a:buChar char="•"/>
            </a:pPr>
            <a:endParaRPr kumimoji="0" lang="en-US" altLang="en-US" sz="2200"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endParaRPr lang="en-US" altLang="en-US" sz="2200" b="1" dirty="0">
              <a:latin typeface="Arial" panose="020B0604020202020204" pitchFamily="34" charset="0"/>
            </a:endParaRPr>
          </a:p>
          <a:p>
            <a:pPr lvl="1" eaLnBrk="0" fontAlgn="base" hangingPunct="0">
              <a:spcBef>
                <a:spcPct val="0"/>
              </a:spcBef>
              <a:spcAft>
                <a:spcPct val="0"/>
              </a:spcAft>
              <a:buFontTx/>
              <a:buChar char="•"/>
            </a:pPr>
            <a:endParaRPr kumimoji="0" lang="en-US" altLang="en-US" sz="2200"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endParaRPr lang="en-US" altLang="en-US" sz="2200" b="1" dirty="0">
              <a:latin typeface="Arial" panose="020B0604020202020204" pitchFamily="34" charset="0"/>
            </a:endParaRPr>
          </a:p>
          <a:p>
            <a:pPr lvl="1" eaLnBrk="0" fontAlgn="base" hangingPunct="0">
              <a:spcBef>
                <a:spcPct val="0"/>
              </a:spcBef>
              <a:spcAft>
                <a:spcPct val="0"/>
              </a:spcAft>
              <a:buFontTx/>
              <a:buChar char="•"/>
            </a:pPr>
            <a:endParaRPr kumimoji="0" lang="en-US" altLang="en-US" sz="2200"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endParaRPr kumimoji="0" lang="en-US" altLang="en-US" sz="2200"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endParaRPr lang="en-US" altLang="en-US" sz="2200" b="1" dirty="0">
              <a:latin typeface="Arial" panose="020B0604020202020204" pitchFamily="34" charset="0"/>
            </a:endParaRPr>
          </a:p>
          <a:p>
            <a:pPr lvl="1" eaLnBrk="0" fontAlgn="base" hangingPunct="0">
              <a:spcBef>
                <a:spcPct val="0"/>
              </a:spcBef>
              <a:spcAft>
                <a:spcPct val="0"/>
              </a:spcAft>
              <a:buFontTx/>
              <a:buChar char="•"/>
            </a:pPr>
            <a:endParaRPr kumimoji="0" lang="en-US" altLang="en-US" sz="2200"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sz="2200" b="1" i="0" u="none" strike="noStrike" cap="none" normalizeH="0" baseline="0" dirty="0">
                <a:ln>
                  <a:noFill/>
                </a:ln>
                <a:solidFill>
                  <a:schemeClr val="tx1"/>
                </a:solidFill>
                <a:effectLst/>
                <a:latin typeface="Arial" panose="020B0604020202020204" pitchFamily="34" charset="0"/>
              </a:rPr>
              <a:t>Challenge:</a:t>
            </a:r>
            <a:r>
              <a:rPr kumimoji="0" lang="en-US" altLang="en-US" sz="2200" b="0" i="0" u="none" strike="noStrike" cap="none" normalizeH="0" baseline="0" dirty="0">
                <a:ln>
                  <a:noFill/>
                </a:ln>
                <a:solidFill>
                  <a:schemeClr val="tx1"/>
                </a:solidFill>
                <a:effectLst/>
                <a:latin typeface="Arial" panose="020B0604020202020204" pitchFamily="34" charset="0"/>
              </a:rPr>
              <a:t> Speech recognition errors with varied accents or unclear input</a:t>
            </a:r>
            <a:br>
              <a:rPr kumimoji="0" lang="en-US" altLang="en-US" sz="2200" b="0" i="0" u="none" strike="noStrike" cap="none" normalizeH="0" baseline="0" dirty="0">
                <a:ln>
                  <a:noFill/>
                </a:ln>
                <a:solidFill>
                  <a:schemeClr val="tx1"/>
                </a:solidFill>
                <a:effectLst/>
                <a:latin typeface="Arial" panose="020B0604020202020204" pitchFamily="34" charset="0"/>
              </a:rPr>
            </a:br>
            <a:r>
              <a:rPr kumimoji="0" lang="en-US" altLang="en-US" sz="2200" b="1" i="0" u="none" strike="noStrike" cap="none" normalizeH="0" baseline="0" dirty="0">
                <a:ln>
                  <a:noFill/>
                </a:ln>
                <a:solidFill>
                  <a:schemeClr val="tx1"/>
                </a:solidFill>
                <a:effectLst/>
                <a:latin typeface="Arial" panose="020B0604020202020204" pitchFamily="34" charset="0"/>
              </a:rPr>
              <a:t>Solution:</a:t>
            </a:r>
            <a:r>
              <a:rPr kumimoji="0" lang="en-US" altLang="en-US" sz="2200" b="0" i="0" u="none" strike="noStrike" cap="none" normalizeH="0" baseline="0" dirty="0">
                <a:ln>
                  <a:noFill/>
                </a:ln>
                <a:solidFill>
                  <a:schemeClr val="tx1"/>
                </a:solidFill>
                <a:effectLst/>
                <a:latin typeface="Arial" panose="020B0604020202020204" pitchFamily="34" charset="0"/>
              </a:rPr>
              <a:t> Trained Lex with diverse sample utterances and used slot prompts for clarification.</a:t>
            </a:r>
          </a:p>
          <a:p>
            <a:pPr lvl="1" eaLnBrk="0" fontAlgn="base" hangingPunct="0">
              <a:spcBef>
                <a:spcPct val="0"/>
              </a:spcBef>
              <a:spcAft>
                <a:spcPct val="0"/>
              </a:spcAft>
              <a:buFontTx/>
              <a:buChar char="•"/>
            </a:pPr>
            <a:r>
              <a:rPr kumimoji="0" lang="en-US" altLang="en-US" sz="2200" b="1" i="0" u="none" strike="noStrike" cap="none" normalizeH="0" baseline="0" dirty="0">
                <a:ln>
                  <a:noFill/>
                </a:ln>
                <a:solidFill>
                  <a:schemeClr val="tx1"/>
                </a:solidFill>
                <a:effectLst/>
                <a:latin typeface="Arial" panose="020B0604020202020204" pitchFamily="34" charset="0"/>
              </a:rPr>
              <a:t>Challenge:</a:t>
            </a:r>
            <a:r>
              <a:rPr kumimoji="0" lang="en-US" altLang="en-US" sz="2200" b="0" i="0" u="none" strike="noStrike" cap="none" normalizeH="0" baseline="0" dirty="0">
                <a:ln>
                  <a:noFill/>
                </a:ln>
                <a:solidFill>
                  <a:schemeClr val="tx1"/>
                </a:solidFill>
                <a:effectLst/>
                <a:latin typeface="Arial" panose="020B0604020202020204" pitchFamily="34" charset="0"/>
              </a:rPr>
              <a:t> Managing backend logic without traditional servers</a:t>
            </a:r>
            <a:br>
              <a:rPr kumimoji="0" lang="en-US" altLang="en-US" sz="2200" b="0" i="0" u="none" strike="noStrike" cap="none" normalizeH="0" baseline="0" dirty="0">
                <a:ln>
                  <a:noFill/>
                </a:ln>
                <a:solidFill>
                  <a:schemeClr val="tx1"/>
                </a:solidFill>
                <a:effectLst/>
                <a:latin typeface="Arial" panose="020B0604020202020204" pitchFamily="34" charset="0"/>
              </a:rPr>
            </a:br>
            <a:r>
              <a:rPr kumimoji="0" lang="en-US" altLang="en-US" sz="2200" b="1" i="0" u="none" strike="noStrike" cap="none" normalizeH="0" baseline="0" dirty="0">
                <a:ln>
                  <a:noFill/>
                </a:ln>
                <a:solidFill>
                  <a:schemeClr val="tx1"/>
                </a:solidFill>
                <a:effectLst/>
                <a:latin typeface="Arial" panose="020B0604020202020204" pitchFamily="34" charset="0"/>
              </a:rPr>
              <a:t>Solution:</a:t>
            </a:r>
            <a:r>
              <a:rPr kumimoji="0" lang="en-US" altLang="en-US" sz="2200" b="0" i="0" u="none" strike="noStrike" cap="none" normalizeH="0" baseline="0" dirty="0">
                <a:ln>
                  <a:noFill/>
                </a:ln>
                <a:solidFill>
                  <a:schemeClr val="tx1"/>
                </a:solidFill>
                <a:effectLst/>
                <a:latin typeface="Arial" panose="020B0604020202020204" pitchFamily="34" charset="0"/>
              </a:rPr>
              <a:t> Used AWS Lambda for serverless processing and handled logic in a scalable way.</a:t>
            </a:r>
          </a:p>
          <a:p>
            <a:pPr lvl="1" eaLnBrk="0" fontAlgn="base" hangingPunct="0">
              <a:spcBef>
                <a:spcPct val="0"/>
              </a:spcBef>
              <a:spcAft>
                <a:spcPct val="0"/>
              </a:spcAft>
              <a:buFontTx/>
              <a:buChar char="•"/>
            </a:pPr>
            <a:r>
              <a:rPr kumimoji="0" lang="en-US" altLang="en-US" sz="2200" b="1" i="0" u="none" strike="noStrike" cap="none" normalizeH="0" baseline="0" dirty="0">
                <a:ln>
                  <a:noFill/>
                </a:ln>
                <a:solidFill>
                  <a:schemeClr val="tx1"/>
                </a:solidFill>
                <a:effectLst/>
                <a:latin typeface="Arial" panose="020B0604020202020204" pitchFamily="34" charset="0"/>
              </a:rPr>
              <a:t>Challenge:</a:t>
            </a:r>
            <a:r>
              <a:rPr kumimoji="0" lang="en-US" altLang="en-US" sz="2200" b="0" i="0" u="none" strike="noStrike" cap="none" normalizeH="0" baseline="0" dirty="0">
                <a:ln>
                  <a:noFill/>
                </a:ln>
                <a:solidFill>
                  <a:schemeClr val="tx1"/>
                </a:solidFill>
                <a:effectLst/>
                <a:latin typeface="Arial" panose="020B0604020202020204" pitchFamily="34" charset="0"/>
              </a:rPr>
              <a:t> Ensuring secure access between services</a:t>
            </a:r>
            <a:br>
              <a:rPr kumimoji="0" lang="en-US" altLang="en-US" sz="2200" b="0" i="0" u="none" strike="noStrike" cap="none" normalizeH="0" baseline="0" dirty="0">
                <a:ln>
                  <a:noFill/>
                </a:ln>
                <a:solidFill>
                  <a:schemeClr val="tx1"/>
                </a:solidFill>
                <a:effectLst/>
                <a:latin typeface="Arial" panose="020B0604020202020204" pitchFamily="34" charset="0"/>
              </a:rPr>
            </a:br>
            <a:r>
              <a:rPr kumimoji="0" lang="en-US" altLang="en-US" sz="2200" b="1" i="0" u="none" strike="noStrike" cap="none" normalizeH="0" baseline="0" dirty="0">
                <a:ln>
                  <a:noFill/>
                </a:ln>
                <a:solidFill>
                  <a:schemeClr val="tx1"/>
                </a:solidFill>
                <a:effectLst/>
                <a:latin typeface="Arial" panose="020B0604020202020204" pitchFamily="34" charset="0"/>
              </a:rPr>
              <a:t>Solution:</a:t>
            </a:r>
            <a:r>
              <a:rPr kumimoji="0" lang="en-US" altLang="en-US" sz="2200" b="0" i="0" u="none" strike="noStrike" cap="none" normalizeH="0" baseline="0" dirty="0">
                <a:ln>
                  <a:noFill/>
                </a:ln>
                <a:solidFill>
                  <a:schemeClr val="tx1"/>
                </a:solidFill>
                <a:effectLst/>
                <a:latin typeface="Arial" panose="020B0604020202020204" pitchFamily="34" charset="0"/>
              </a:rPr>
              <a:t> Configured proper IAM roles and policies to control permissions.</a:t>
            </a:r>
          </a:p>
          <a:p>
            <a:pPr lvl="1" eaLnBrk="0" fontAlgn="base" hangingPunct="0">
              <a:spcBef>
                <a:spcPct val="0"/>
              </a:spcBef>
              <a:spcAft>
                <a:spcPct val="0"/>
              </a:spcAft>
              <a:buFontTx/>
              <a:buChar char="•"/>
            </a:pPr>
            <a:r>
              <a:rPr kumimoji="0" lang="en-US" altLang="en-US" sz="2200" b="1" i="0" u="none" strike="noStrike" cap="none" normalizeH="0" baseline="0" dirty="0">
                <a:ln>
                  <a:noFill/>
                </a:ln>
                <a:solidFill>
                  <a:schemeClr val="tx1"/>
                </a:solidFill>
                <a:effectLst/>
                <a:latin typeface="Arial" panose="020B0604020202020204" pitchFamily="34" charset="0"/>
              </a:rPr>
              <a:t>Challenge:</a:t>
            </a:r>
            <a:r>
              <a:rPr kumimoji="0" lang="en-US" altLang="en-US" sz="2200" b="0" i="0" u="none" strike="noStrike" cap="none" normalizeH="0" baseline="0" dirty="0">
                <a:ln>
                  <a:noFill/>
                </a:ln>
                <a:solidFill>
                  <a:schemeClr val="tx1"/>
                </a:solidFill>
                <a:effectLst/>
                <a:latin typeface="Arial" panose="020B0604020202020204" pitchFamily="34" charset="0"/>
              </a:rPr>
              <a:t> Handling long or complex responses</a:t>
            </a:r>
            <a:br>
              <a:rPr kumimoji="0" lang="en-US" altLang="en-US" sz="2200" b="0" i="0" u="none" strike="noStrike" cap="none" normalizeH="0" baseline="0" dirty="0">
                <a:ln>
                  <a:noFill/>
                </a:ln>
                <a:solidFill>
                  <a:schemeClr val="tx1"/>
                </a:solidFill>
                <a:effectLst/>
                <a:latin typeface="Arial" panose="020B0604020202020204" pitchFamily="34" charset="0"/>
              </a:rPr>
            </a:br>
            <a:r>
              <a:rPr kumimoji="0" lang="en-US" altLang="en-US" sz="2200" b="1" i="0" u="none" strike="noStrike" cap="none" normalizeH="0" baseline="0" dirty="0">
                <a:ln>
                  <a:noFill/>
                </a:ln>
                <a:solidFill>
                  <a:schemeClr val="tx1"/>
                </a:solidFill>
                <a:effectLst/>
                <a:latin typeface="Arial" panose="020B0604020202020204" pitchFamily="34" charset="0"/>
              </a:rPr>
              <a:t>Solution:</a:t>
            </a:r>
            <a:r>
              <a:rPr kumimoji="0" lang="en-US" altLang="en-US" sz="2200" b="0" i="0" u="none" strike="noStrike" cap="none" normalizeH="0" baseline="0" dirty="0">
                <a:ln>
                  <a:noFill/>
                </a:ln>
                <a:solidFill>
                  <a:schemeClr val="tx1"/>
                </a:solidFill>
                <a:effectLst/>
                <a:latin typeface="Arial" panose="020B0604020202020204" pitchFamily="34" charset="0"/>
              </a:rPr>
              <a:t> Broke down responses into shorter parts and used Polly to deliver them clearly.</a:t>
            </a:r>
          </a:p>
          <a:p>
            <a:pPr lvl="1" eaLnBrk="0" fontAlgn="base" hangingPunct="0">
              <a:spcBef>
                <a:spcPct val="0"/>
              </a:spcBef>
              <a:spcAft>
                <a:spcPct val="0"/>
              </a:spcAft>
              <a:buFontTx/>
              <a:buChar char="•"/>
            </a:pPr>
            <a:r>
              <a:rPr kumimoji="0" lang="en-US" altLang="en-US" sz="2200" b="1" i="0" u="none" strike="noStrike" cap="none" normalizeH="0" baseline="0" dirty="0">
                <a:ln>
                  <a:noFill/>
                </a:ln>
                <a:solidFill>
                  <a:schemeClr val="tx1"/>
                </a:solidFill>
                <a:effectLst/>
                <a:latin typeface="Arial" panose="020B0604020202020204" pitchFamily="34" charset="0"/>
              </a:rPr>
              <a:t>Challenge:</a:t>
            </a:r>
            <a:r>
              <a:rPr kumimoji="0" lang="en-US" altLang="en-US" sz="2200" b="0" i="0" u="none" strike="noStrike" cap="none" normalizeH="0" baseline="0" dirty="0">
                <a:ln>
                  <a:noFill/>
                </a:ln>
                <a:solidFill>
                  <a:schemeClr val="tx1"/>
                </a:solidFill>
                <a:effectLst/>
                <a:latin typeface="Arial" panose="020B0604020202020204" pitchFamily="34" charset="0"/>
              </a:rPr>
              <a:t> Monitoring errors and performance</a:t>
            </a:r>
            <a:br>
              <a:rPr kumimoji="0" lang="en-US" altLang="en-US" sz="2200" b="0" i="0" u="none" strike="noStrike" cap="none" normalizeH="0" baseline="0" dirty="0">
                <a:ln>
                  <a:noFill/>
                </a:ln>
                <a:solidFill>
                  <a:schemeClr val="tx1"/>
                </a:solidFill>
                <a:effectLst/>
                <a:latin typeface="Arial" panose="020B0604020202020204" pitchFamily="34" charset="0"/>
              </a:rPr>
            </a:br>
            <a:r>
              <a:rPr kumimoji="0" lang="en-US" altLang="en-US" sz="2200" b="1" i="0" u="none" strike="noStrike" cap="none" normalizeH="0" baseline="0" dirty="0">
                <a:ln>
                  <a:noFill/>
                </a:ln>
                <a:solidFill>
                  <a:schemeClr val="tx1"/>
                </a:solidFill>
                <a:effectLst/>
                <a:latin typeface="Arial" panose="020B0604020202020204" pitchFamily="34" charset="0"/>
              </a:rPr>
              <a:t>Solution:</a:t>
            </a:r>
            <a:r>
              <a:rPr kumimoji="0" lang="en-US" altLang="en-US" sz="2200" b="0" i="0" u="none" strike="noStrike" cap="none" normalizeH="0" baseline="0" dirty="0">
                <a:ln>
                  <a:noFill/>
                </a:ln>
                <a:solidFill>
                  <a:schemeClr val="tx1"/>
                </a:solidFill>
                <a:effectLst/>
                <a:latin typeface="Arial" panose="020B0604020202020204" pitchFamily="34" charset="0"/>
              </a:rPr>
              <a:t> Integrated Amazon CloudWatch to log events and track issues in real time.</a:t>
            </a:r>
          </a:p>
        </p:txBody>
      </p:sp>
    </p:spTree>
    <p:extLst>
      <p:ext uri="{BB962C8B-B14F-4D97-AF65-F5344CB8AC3E}">
        <p14:creationId xmlns:p14="http://schemas.microsoft.com/office/powerpoint/2010/main" val="2207119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CDD57-5FE9-3EDB-4009-3C7A2F674F62}"/>
              </a:ext>
            </a:extLst>
          </p:cNvPr>
          <p:cNvSpPr>
            <a:spLocks noGrp="1"/>
          </p:cNvSpPr>
          <p:nvPr>
            <p:ph type="title"/>
          </p:nvPr>
        </p:nvSpPr>
        <p:spPr/>
        <p:txBody>
          <a:bodyPr>
            <a:normAutofit/>
          </a:bodyPr>
          <a:lstStyle/>
          <a:p>
            <a:pPr algn="ctr"/>
            <a:r>
              <a:rPr lang="en-IN" sz="4000" b="1" dirty="0"/>
              <a:t>Learnings &amp; Takeaways</a:t>
            </a:r>
          </a:p>
        </p:txBody>
      </p:sp>
      <p:sp>
        <p:nvSpPr>
          <p:cNvPr id="3" name="Content Placeholder 2">
            <a:extLst>
              <a:ext uri="{FF2B5EF4-FFF2-40B4-BE49-F238E27FC236}">
                <a16:creationId xmlns:a16="http://schemas.microsoft.com/office/drawing/2014/main" id="{1F61C3FC-4068-A722-E329-8728935E5E0D}"/>
              </a:ext>
            </a:extLst>
          </p:cNvPr>
          <p:cNvSpPr>
            <a:spLocks noGrp="1"/>
          </p:cNvSpPr>
          <p:nvPr>
            <p:ph idx="1"/>
          </p:nvPr>
        </p:nvSpPr>
        <p:spPr>
          <a:xfrm>
            <a:off x="838200" y="1781666"/>
            <a:ext cx="10515600" cy="4395297"/>
          </a:xfrm>
        </p:spPr>
        <p:txBody>
          <a:bodyPr/>
          <a:lstStyle/>
          <a:p>
            <a:pPr marL="0" indent="0">
              <a:buNone/>
            </a:pPr>
            <a:r>
              <a:rPr lang="en-US" dirty="0"/>
              <a:t> </a:t>
            </a:r>
            <a:endParaRPr lang="en-IN" dirty="0"/>
          </a:p>
        </p:txBody>
      </p:sp>
      <p:pic>
        <p:nvPicPr>
          <p:cNvPr id="4" name="image1.png">
            <a:extLst>
              <a:ext uri="{FF2B5EF4-FFF2-40B4-BE49-F238E27FC236}">
                <a16:creationId xmlns:a16="http://schemas.microsoft.com/office/drawing/2014/main" id="{33DC93C2-D50A-8989-0C5F-8C8CF8D99B91}"/>
              </a:ext>
            </a:extLst>
          </p:cNvPr>
          <p:cNvPicPr>
            <a:picLocks noChangeAspect="1"/>
          </p:cNvPicPr>
          <p:nvPr/>
        </p:nvPicPr>
        <p:blipFill>
          <a:blip r:embed="rId2" cstate="print"/>
          <a:stretch>
            <a:fillRect/>
          </a:stretch>
        </p:blipFill>
        <p:spPr>
          <a:xfrm>
            <a:off x="4375608" y="5429838"/>
            <a:ext cx="2743200" cy="1125901"/>
          </a:xfrm>
          <a:prstGeom prst="rect">
            <a:avLst/>
          </a:prstGeom>
        </p:spPr>
      </p:pic>
      <p:sp>
        <p:nvSpPr>
          <p:cNvPr id="5" name="Rectangle 1">
            <a:extLst>
              <a:ext uri="{FF2B5EF4-FFF2-40B4-BE49-F238E27FC236}">
                <a16:creationId xmlns:a16="http://schemas.microsoft.com/office/drawing/2014/main" id="{B7061BC9-2E7B-AAEA-D76B-1020578A9731}"/>
              </a:ext>
            </a:extLst>
          </p:cNvPr>
          <p:cNvSpPr>
            <a:spLocks noChangeArrowheads="1"/>
          </p:cNvSpPr>
          <p:nvPr/>
        </p:nvSpPr>
        <p:spPr bwMode="auto">
          <a:xfrm>
            <a:off x="0" y="-4047252"/>
            <a:ext cx="11515204" cy="809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1" eaLnBrk="0" fontAlgn="base" hangingPunct="0">
              <a:spcBef>
                <a:spcPct val="0"/>
              </a:spcBef>
              <a:spcAft>
                <a:spcPct val="0"/>
              </a:spcAf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pPr>
            <a:endParaRPr lang="en-US" altLang="en-US" sz="2000" b="1" dirty="0">
              <a:latin typeface="Arial" panose="020B0604020202020204" pitchFamily="34" charset="0"/>
            </a:endParaRPr>
          </a:p>
          <a:p>
            <a:pPr lvl="1" eaLnBrk="0" fontAlgn="base" hangingPunct="0">
              <a:spcBef>
                <a:spcPct val="0"/>
              </a:spcBef>
              <a:spcAft>
                <a:spcPct val="0"/>
              </a:spcAf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pPr>
            <a:endParaRPr lang="en-US" altLang="en-US" sz="2000" b="1" dirty="0">
              <a:latin typeface="Arial" panose="020B0604020202020204" pitchFamily="34" charset="0"/>
            </a:endParaRPr>
          </a:p>
          <a:p>
            <a:pPr lvl="1" eaLnBrk="0" fontAlgn="base" hangingPunct="0">
              <a:spcBef>
                <a:spcPct val="0"/>
              </a:spcBef>
              <a:spcAft>
                <a:spcPct val="0"/>
              </a:spcAf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pPr>
            <a:endParaRPr lang="en-US" altLang="en-US" sz="2000" b="1" dirty="0">
              <a:latin typeface="Arial" panose="020B0604020202020204" pitchFamily="34" charset="0"/>
            </a:endParaRPr>
          </a:p>
          <a:p>
            <a:pPr lvl="1" eaLnBrk="0" fontAlgn="base" hangingPunct="0">
              <a:spcBef>
                <a:spcPct val="0"/>
              </a:spcBef>
              <a:spcAft>
                <a:spcPct val="0"/>
              </a:spcAf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endParaRPr lang="en-US" altLang="en-US" sz="2000" b="1" dirty="0">
              <a:latin typeface="Arial" panose="020B0604020202020204" pitchFamily="34" charset="0"/>
            </a:endParaRPr>
          </a:p>
          <a:p>
            <a:pPr lvl="1" eaLnBrk="0" fontAlgn="base" hangingPunct="0">
              <a:spcBef>
                <a:spcPct val="0"/>
              </a:spcBef>
              <a:spcAft>
                <a:spcPct val="0"/>
              </a:spcAft>
              <a:buFontTx/>
              <a:buChar char="•"/>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endParaRPr lang="en-US" altLang="en-US" sz="2000" b="1" dirty="0">
              <a:latin typeface="Arial" panose="020B0604020202020204" pitchFamily="34" charset="0"/>
            </a:endParaRPr>
          </a:p>
          <a:p>
            <a:pPr lvl="1" eaLnBrk="0" fontAlgn="base" hangingPunct="0">
              <a:spcBef>
                <a:spcPct val="0"/>
              </a:spcBef>
              <a:spcAft>
                <a:spcPct val="0"/>
              </a:spcAft>
              <a:buFontTx/>
              <a:buChar char="•"/>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endParaRPr lang="en-US" altLang="en-US" sz="2000" b="1" dirty="0">
              <a:latin typeface="Arial" panose="020B0604020202020204" pitchFamily="34" charset="0"/>
            </a:endParaRPr>
          </a:p>
          <a:p>
            <a:pPr lvl="1" eaLnBrk="0" fontAlgn="base" hangingPunct="0">
              <a:spcBef>
                <a:spcPct val="0"/>
              </a:spcBef>
              <a:spcAft>
                <a:spcPct val="0"/>
              </a:spcAft>
              <a:buFontTx/>
              <a:buChar char="•"/>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endParaRPr lang="en-US" altLang="en-US" sz="2000" b="1" dirty="0">
              <a:latin typeface="Arial" panose="020B0604020202020204" pitchFamily="34" charset="0"/>
            </a:endParaRPr>
          </a:p>
          <a:p>
            <a:pPr lvl="1" eaLnBrk="0" fontAlgn="base" hangingPunct="0">
              <a:spcBef>
                <a:spcPct val="0"/>
              </a:spcBef>
              <a:spcAft>
                <a:spcPct val="0"/>
              </a:spcAft>
              <a:buFontTx/>
              <a:buChar char="•"/>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endParaRPr lang="en-US" altLang="en-US" sz="2000" b="1" dirty="0">
              <a:latin typeface="Arial" panose="020B0604020202020204" pitchFamily="34" charset="0"/>
            </a:endParaRPr>
          </a:p>
          <a:p>
            <a:pPr lvl="1" eaLnBrk="0" fontAlgn="base" hangingPunct="0">
              <a:spcBef>
                <a:spcPct val="0"/>
              </a:spcBef>
              <a:spcAft>
                <a:spcPct val="0"/>
              </a:spcAft>
              <a:buFontTx/>
              <a:buChar char="•"/>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endParaRPr lang="en-US" altLang="en-US" sz="2000" b="1" dirty="0">
              <a:latin typeface="Arial" panose="020B0604020202020204" pitchFamily="34" charset="0"/>
            </a:endParaRPr>
          </a:p>
          <a:p>
            <a:pPr lvl="1" eaLnBrk="0" fontAlgn="base" hangingPunct="0">
              <a:spcBef>
                <a:spcPct val="0"/>
              </a:spcBef>
              <a:spcAft>
                <a:spcPct val="0"/>
              </a:spcAft>
              <a:buFontTx/>
              <a:buChar char="•"/>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sz="2000" b="1" i="0" u="none" strike="noStrike" cap="none" normalizeH="0" baseline="0" dirty="0">
                <a:ln>
                  <a:noFill/>
                </a:ln>
                <a:solidFill>
                  <a:schemeClr val="tx1"/>
                </a:solidFill>
                <a:effectLst/>
                <a:latin typeface="Arial" panose="020B0604020202020204" pitchFamily="34" charset="0"/>
              </a:rPr>
              <a:t>Serverless Architecture:</a:t>
            </a:r>
            <a:r>
              <a:rPr kumimoji="0" lang="en-US" altLang="en-US" sz="2000" b="0" i="0" u="none" strike="noStrike" cap="none" normalizeH="0" baseline="0" dirty="0">
                <a:ln>
                  <a:noFill/>
                </a:ln>
                <a:solidFill>
                  <a:schemeClr val="tx1"/>
                </a:solidFill>
                <a:effectLst/>
                <a:latin typeface="Arial" panose="020B0604020202020204" pitchFamily="34" charset="0"/>
              </a:rPr>
              <a:t> Built scalable apps using AWS Lambda without server management.</a:t>
            </a:r>
          </a:p>
          <a:p>
            <a:pPr lvl="1" eaLnBrk="0" fontAlgn="base" hangingPunct="0">
              <a:spcBef>
                <a:spcPct val="0"/>
              </a:spcBef>
              <a:spcAft>
                <a:spcPct val="0"/>
              </a:spcAft>
              <a:buFontTx/>
              <a:buChar char="•"/>
            </a:pPr>
            <a:r>
              <a:rPr kumimoji="0" lang="en-US" altLang="en-US" sz="2000" b="1" i="0" u="none" strike="noStrike" cap="none" normalizeH="0" baseline="0" dirty="0">
                <a:ln>
                  <a:noFill/>
                </a:ln>
                <a:solidFill>
                  <a:schemeClr val="tx1"/>
                </a:solidFill>
                <a:effectLst/>
                <a:latin typeface="Arial" panose="020B0604020202020204" pitchFamily="34" charset="0"/>
              </a:rPr>
              <a:t>Voice Interaction:</a:t>
            </a:r>
            <a:r>
              <a:rPr kumimoji="0" lang="en-US" altLang="en-US" sz="2000" b="0" i="0" u="none" strike="noStrike" cap="none" normalizeH="0" baseline="0" dirty="0">
                <a:ln>
                  <a:noFill/>
                </a:ln>
                <a:solidFill>
                  <a:schemeClr val="tx1"/>
                </a:solidFill>
                <a:effectLst/>
                <a:latin typeface="Arial" panose="020B0604020202020204" pitchFamily="34" charset="0"/>
              </a:rPr>
              <a:t> Created conversational interfaces with Amazon Lex.</a:t>
            </a:r>
          </a:p>
          <a:p>
            <a:pPr lvl="1" eaLnBrk="0" fontAlgn="base" hangingPunct="0">
              <a:spcBef>
                <a:spcPct val="0"/>
              </a:spcBef>
              <a:spcAft>
                <a:spcPct val="0"/>
              </a:spcAft>
              <a:buFontTx/>
              <a:buChar char="•"/>
            </a:pPr>
            <a:r>
              <a:rPr kumimoji="0" lang="en-US" altLang="en-US" sz="2000" b="1" i="0" u="none" strike="noStrike" cap="none" normalizeH="0" baseline="0" dirty="0">
                <a:ln>
                  <a:noFill/>
                </a:ln>
                <a:solidFill>
                  <a:schemeClr val="tx1"/>
                </a:solidFill>
                <a:effectLst/>
                <a:latin typeface="Arial" panose="020B0604020202020204" pitchFamily="34" charset="0"/>
              </a:rPr>
              <a:t>Text-to-Speech:</a:t>
            </a:r>
            <a:r>
              <a:rPr kumimoji="0" lang="en-US" altLang="en-US" sz="2000" b="0" i="0" u="none" strike="noStrike" cap="none" normalizeH="0" baseline="0" dirty="0">
                <a:ln>
                  <a:noFill/>
                </a:ln>
                <a:solidFill>
                  <a:schemeClr val="tx1"/>
                </a:solidFill>
                <a:effectLst/>
                <a:latin typeface="Arial" panose="020B0604020202020204" pitchFamily="34" charset="0"/>
              </a:rPr>
              <a:t> Used Amazon Polly for realistic speech conversion.</a:t>
            </a:r>
          </a:p>
          <a:p>
            <a:pPr lvl="1" eaLnBrk="0" fontAlgn="base" hangingPunct="0">
              <a:spcBef>
                <a:spcPct val="0"/>
              </a:spcBef>
              <a:spcAft>
                <a:spcPct val="0"/>
              </a:spcAft>
              <a:buFontTx/>
              <a:buChar char="•"/>
            </a:pPr>
            <a:r>
              <a:rPr kumimoji="0" lang="en-US" altLang="en-US" sz="2000" b="1" i="0" u="none" strike="noStrike" cap="none" normalizeH="0" baseline="0" dirty="0">
                <a:ln>
                  <a:noFill/>
                </a:ln>
                <a:solidFill>
                  <a:schemeClr val="tx1"/>
                </a:solidFill>
                <a:effectLst/>
                <a:latin typeface="Arial" panose="020B0604020202020204" pitchFamily="34" charset="0"/>
              </a:rPr>
              <a:t>AWS Integration:</a:t>
            </a:r>
            <a:r>
              <a:rPr kumimoji="0" lang="en-US" altLang="en-US" sz="2000" b="0" i="0" u="none" strike="noStrike" cap="none" normalizeH="0" baseline="0" dirty="0">
                <a:ln>
                  <a:noFill/>
                </a:ln>
                <a:solidFill>
                  <a:schemeClr val="tx1"/>
                </a:solidFill>
                <a:effectLst/>
                <a:latin typeface="Arial" panose="020B0604020202020204" pitchFamily="34" charset="0"/>
              </a:rPr>
              <a:t> Integrated AWS services to build a seamless solution.</a:t>
            </a:r>
          </a:p>
          <a:p>
            <a:pPr lvl="1" eaLnBrk="0" fontAlgn="base" hangingPunct="0">
              <a:spcBef>
                <a:spcPct val="0"/>
              </a:spcBef>
              <a:spcAft>
                <a:spcPct val="0"/>
              </a:spcAft>
              <a:buFontTx/>
              <a:buChar char="•"/>
            </a:pPr>
            <a:r>
              <a:rPr kumimoji="0" lang="en-US" altLang="en-US" sz="2000" b="1" i="0" u="none" strike="noStrike" cap="none" normalizeH="0" baseline="0" dirty="0">
                <a:ln>
                  <a:noFill/>
                </a:ln>
                <a:solidFill>
                  <a:schemeClr val="tx1"/>
                </a:solidFill>
                <a:effectLst/>
                <a:latin typeface="Arial" panose="020B0604020202020204" pitchFamily="34" charset="0"/>
              </a:rPr>
              <a:t>Security:</a:t>
            </a:r>
            <a:r>
              <a:rPr kumimoji="0" lang="en-US" altLang="en-US" sz="2000" b="0" i="0" u="none" strike="noStrike" cap="none" normalizeH="0" baseline="0" dirty="0">
                <a:ln>
                  <a:noFill/>
                </a:ln>
                <a:solidFill>
                  <a:schemeClr val="tx1"/>
                </a:solidFill>
                <a:effectLst/>
                <a:latin typeface="Arial" panose="020B0604020202020204" pitchFamily="34" charset="0"/>
              </a:rPr>
              <a:t> Secured services with proper IAM roles and policies.</a:t>
            </a:r>
          </a:p>
          <a:p>
            <a:pPr lvl="1" eaLnBrk="0" fontAlgn="base" hangingPunct="0">
              <a:spcBef>
                <a:spcPct val="0"/>
              </a:spcBef>
              <a:spcAft>
                <a:spcPct val="0"/>
              </a:spcAft>
              <a:buFontTx/>
              <a:buChar char="•"/>
            </a:pPr>
            <a:r>
              <a:rPr kumimoji="0" lang="en-US" altLang="en-US" sz="2000" b="1" i="0" u="none" strike="noStrike" cap="none" normalizeH="0" baseline="0" dirty="0">
                <a:ln>
                  <a:noFill/>
                </a:ln>
                <a:solidFill>
                  <a:schemeClr val="tx1"/>
                </a:solidFill>
                <a:effectLst/>
                <a:latin typeface="Arial" panose="020B0604020202020204" pitchFamily="34" charset="0"/>
              </a:rPr>
              <a:t>Monitoring:</a:t>
            </a:r>
            <a:r>
              <a:rPr kumimoji="0" lang="en-US" altLang="en-US" sz="2000" b="0" i="0" u="none" strike="noStrike" cap="none" normalizeH="0" baseline="0" dirty="0">
                <a:ln>
                  <a:noFill/>
                </a:ln>
                <a:solidFill>
                  <a:schemeClr val="tx1"/>
                </a:solidFill>
                <a:effectLst/>
                <a:latin typeface="Arial" panose="020B0604020202020204" pitchFamily="34" charset="0"/>
              </a:rPr>
              <a:t> Used CloudWatch for performance tracking and debugging.</a:t>
            </a:r>
          </a:p>
          <a:p>
            <a:pPr lvl="1" eaLnBrk="0" fontAlgn="base" hangingPunct="0">
              <a:spcBef>
                <a:spcPct val="0"/>
              </a:spcBef>
              <a:spcAft>
                <a:spcPct val="0"/>
              </a:spcAft>
              <a:buFontTx/>
              <a:buChar char="•"/>
            </a:pPr>
            <a:r>
              <a:rPr kumimoji="0" lang="en-US" altLang="en-US" sz="2000" b="1" i="0" u="none" strike="noStrike" cap="none" normalizeH="0" baseline="0" dirty="0">
                <a:ln>
                  <a:noFill/>
                </a:ln>
                <a:solidFill>
                  <a:schemeClr val="tx1"/>
                </a:solidFill>
                <a:effectLst/>
                <a:latin typeface="Arial" panose="020B0604020202020204" pitchFamily="34" charset="0"/>
              </a:rPr>
              <a:t>Scalability:</a:t>
            </a:r>
            <a:r>
              <a:rPr kumimoji="0" lang="en-US" altLang="en-US" sz="2000" b="0" i="0" u="none" strike="noStrike" cap="none" normalizeH="0" baseline="0" dirty="0">
                <a:ln>
                  <a:noFill/>
                </a:ln>
                <a:solidFill>
                  <a:schemeClr val="tx1"/>
                </a:solidFill>
                <a:effectLst/>
                <a:latin typeface="Arial" panose="020B0604020202020204" pitchFamily="34" charset="0"/>
              </a:rPr>
              <a:t> Optimized serverless apps for cost-effectiveness and scalability.</a:t>
            </a:r>
          </a:p>
        </p:txBody>
      </p:sp>
    </p:spTree>
    <p:extLst>
      <p:ext uri="{BB962C8B-B14F-4D97-AF65-F5344CB8AC3E}">
        <p14:creationId xmlns:p14="http://schemas.microsoft.com/office/powerpoint/2010/main" val="451813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920</Words>
  <Application>Microsoft Office PowerPoint</Application>
  <PresentationFormat>Widescreen</PresentationFormat>
  <Paragraphs>205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Comic Sans MS</vt:lpstr>
      <vt:lpstr>Times New Roman</vt:lpstr>
      <vt:lpstr>Office Theme</vt:lpstr>
      <vt:lpstr>  Serverless Voice Assistant with AWS Polly and Lex </vt:lpstr>
      <vt:lpstr>Project Overview</vt:lpstr>
      <vt:lpstr>Services Used</vt:lpstr>
      <vt:lpstr>Flow Diagram</vt:lpstr>
      <vt:lpstr>Implementation Process</vt:lpstr>
      <vt:lpstr>Key Features and Functionality</vt:lpstr>
      <vt:lpstr>Results and Outputs</vt:lpstr>
      <vt:lpstr>Challenges and Solutions</vt:lpstr>
      <vt:lpstr>Learnings &amp; Takeaways</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Sree Lakshmi P</dc:creator>
  <cp:lastModifiedBy>HARISHITH CHOWDARY PINNINTY</cp:lastModifiedBy>
  <cp:revision>4</cp:revision>
  <dcterms:created xsi:type="dcterms:W3CDTF">2025-04-17T10:09:20Z</dcterms:created>
  <dcterms:modified xsi:type="dcterms:W3CDTF">2025-04-20T17:58:27Z</dcterms:modified>
</cp:coreProperties>
</file>