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arish John" initials="HJ" lastIdx="1" clrIdx="0">
    <p:extLst>
      <p:ext uri="{19B8F6BF-5375-455C-9EA6-DF929625EA0E}">
        <p15:presenceInfo xmlns:p15="http://schemas.microsoft.com/office/powerpoint/2012/main" userId="a0a5914c9c406d7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4-04-04T20:21:58.957" idx="1">
    <p:pos x="5760" y="-1795"/>
    <p:text>The future scope for sentiment analysis of movie reviews using machine learning and deep learning techniques is promising and expansive. Here are some potential avenues for future exploration and improvement:
1. **Enhanced Preprocessing Techniques**: Develop more sophisticated text preprocessing techniques to handle challenges like handling negations, sarcasm, and context-dependent sentiment.
2. **Advanced Feature Extraction**: Explore advanced feature extraction methods such as word embeddings (e.g., Word2Vec, GloVe) or contextual embeddings (e.g., BERT, GPT) to capture richer semantic information from the text data.
3. **Hybrid Models**: Investigate hybrid models that combine the strengths of traditional machine learning algorithms with deep learning architectures to leverage their complementary features for improved performance.
4. **Fine-tuning Pre-trained Models**: Fine-tune pre-trained language models (e.g., BERT, GPT) on movie review datasets to adapt them specifically for sentiment analysis tasks, potentially leading to better performance.
5. **Domain Adaptation**: Develop techniques for domain adaptation to improve model generalization across different genres, languages, or styles of movie reviews.
6. **Multimodal Sentiment Analysis**: Extend the analysis to incorporate multimodal data sources such as movie posters, trailers, or user ratings to capture a more holistic understanding of sentiment.
7. **Dynamic Sentiment Analysis**: Explore dynamic sentiment analysis techniques that can track changes in sentiment over time, enabling applications like sentiment trend analysis or real-time sentiment monitoring during movie releases.
8. **Interpretability and Explainability**: Focus on making sentiment analysis models more interpretable and explainable, especially in critical applications like recommendation systems or content moderation.
9. **Transfer Learning and Few-Shot Learning**: Investigate techniques for transfer learning and few-shot learning to build robust sentiment analysis models with limited annotated data, which is especially useful for niche genres or languages.
10. **Ethical Considerations**: Address ethical considerations and biases inherent in sentiment analysis models, ensuring fairness and transparency in decision-making processes.
By exploring these avenues and continuously refining existing techniques, sentiment analysis of movie reviews can become more accurate, robust, and applicable across various domains and applications.</p:text>
    <p:extLst>
      <p:ext uri="{C676402C-5697-4E1C-873F-D02D1690AC5C}">
        <p15:threadingInfo xmlns:p15="http://schemas.microsoft.com/office/powerpoint/2012/main" timeZoneBias="-33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4/5/2024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4/5/2024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4/5/2024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4/5/2024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4/5/2024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4/5/2024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4/5/2024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4/5/2024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www.naanmudhalvan.tn.gov.in/https:/skillsbuild.org/https:/www.canva.com/https:/www.google.com/https:/chat.openai.com/https:/www.python.org/"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PROJECT TITLE</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endParaRPr lang="en-IN" sz="2000" b="1" dirty="0">
              <a:solidFill>
                <a:schemeClr val="accent1">
                  <a:lumMod val="75000"/>
                </a:schemeClr>
              </a:solidFill>
              <a:latin typeface="Arial" pitchFamily="34" charset="0"/>
              <a:cs typeface="Arial" pitchFamily="34" charset="0"/>
            </a:endParaRPr>
          </a:p>
          <a:p>
            <a:r>
              <a:rPr lang="en-IN" sz="2000" b="1" dirty="0" err="1">
                <a:solidFill>
                  <a:schemeClr val="accent1">
                    <a:lumMod val="75000"/>
                  </a:schemeClr>
                </a:solidFill>
                <a:latin typeface="Arial" pitchFamily="34" charset="0"/>
                <a:cs typeface="Arial" pitchFamily="34" charset="0"/>
              </a:rPr>
              <a:t>J.Harish</a:t>
            </a:r>
            <a:r>
              <a:rPr lang="en-US" sz="2000" b="1" dirty="0">
                <a:solidFill>
                  <a:schemeClr val="accent1">
                    <a:lumMod val="75000"/>
                  </a:schemeClr>
                </a:solidFill>
                <a:latin typeface="Arial"/>
                <a:cs typeface="Arial"/>
              </a:rPr>
              <a:t>-</a:t>
            </a:r>
            <a:r>
              <a:rPr lang="en-IN" sz="2000" b="1" dirty="0" err="1">
                <a:solidFill>
                  <a:schemeClr val="accent1">
                    <a:lumMod val="75000"/>
                  </a:schemeClr>
                </a:solidFill>
                <a:latin typeface="Arial"/>
                <a:cs typeface="Arial"/>
              </a:rPr>
              <a:t>Karpaga</a:t>
            </a:r>
            <a:r>
              <a:rPr lang="en-IN" sz="2000" b="1" dirty="0">
                <a:solidFill>
                  <a:schemeClr val="accent1">
                    <a:lumMod val="75000"/>
                  </a:schemeClr>
                </a:solidFill>
                <a:latin typeface="Arial"/>
                <a:cs typeface="Arial"/>
              </a:rPr>
              <a:t> </a:t>
            </a:r>
            <a:r>
              <a:rPr lang="en-IN" sz="2000" b="1" dirty="0" err="1">
                <a:solidFill>
                  <a:schemeClr val="accent1">
                    <a:lumMod val="75000"/>
                  </a:schemeClr>
                </a:solidFill>
                <a:latin typeface="Arial"/>
                <a:cs typeface="Arial"/>
              </a:rPr>
              <a:t>Vinayaga</a:t>
            </a:r>
            <a:r>
              <a:rPr lang="en-IN" sz="2000" b="1" dirty="0">
                <a:solidFill>
                  <a:schemeClr val="accent1">
                    <a:lumMod val="75000"/>
                  </a:schemeClr>
                </a:solidFill>
                <a:latin typeface="Arial"/>
                <a:cs typeface="Arial"/>
              </a:rPr>
              <a:t> College Of Engineering And Technology</a:t>
            </a:r>
            <a:r>
              <a:rPr lang="en-US" sz="2000" b="1" dirty="0">
                <a:solidFill>
                  <a:schemeClr val="accent1">
                    <a:lumMod val="75000"/>
                  </a:schemeClr>
                </a:solidFill>
                <a:latin typeface="Arial"/>
                <a:cs typeface="Arial"/>
              </a:rPr>
              <a:t>-</a:t>
            </a:r>
            <a:r>
              <a:rPr lang="en-IN" sz="2000" b="1" dirty="0" err="1">
                <a:solidFill>
                  <a:schemeClr val="accent1">
                    <a:lumMod val="75000"/>
                  </a:schemeClr>
                </a:solidFill>
                <a:latin typeface="Arial"/>
                <a:cs typeface="Arial"/>
              </a:rPr>
              <a:t>B.Tech</a:t>
            </a:r>
            <a:r>
              <a:rPr lang="en-IN" sz="2000" b="1" dirty="0">
                <a:solidFill>
                  <a:schemeClr val="accent1">
                    <a:lumMod val="75000"/>
                  </a:schemeClr>
                </a:solidFill>
                <a:latin typeface="Arial"/>
                <a:cs typeface="Arial"/>
              </a:rPr>
              <a:t> /Bio Technology</a:t>
            </a:r>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a:xfrm>
            <a:off x="581192" y="1302026"/>
            <a:ext cx="9543883" cy="3984350"/>
          </a:xfrm>
        </p:spPr>
        <p:txBody>
          <a:bodyPr>
            <a:noAutofit/>
          </a:bodyPr>
          <a:lstStyle/>
          <a:p>
            <a:pPr algn="ctr">
              <a:lnSpc>
                <a:spcPts val="7239"/>
              </a:lnSpc>
            </a:pPr>
            <a:r>
              <a:rPr lang="en-US" sz="2000" u="sng" dirty="0">
                <a:solidFill>
                  <a:srgbClr val="000000"/>
                </a:solidFill>
                <a:latin typeface="Canva Sans"/>
                <a:hlinkClick r:id="rId2" tooltip="https://www.naanmudhalvan.tn.gov.in/https:/skillsbuild.org/https:/www.canva.com/https:/www.google.com/https:/chat.openai.com/https:/www.python.org/"/>
              </a:rPr>
              <a:t>https://www.naanmudhalvan.tn.gov.in</a:t>
            </a:r>
            <a:r>
              <a:rPr lang="en-US" sz="2000" u="sng" dirty="0" smtClean="0">
                <a:solidFill>
                  <a:srgbClr val="000000"/>
                </a:solidFill>
                <a:latin typeface="Canva Sans"/>
                <a:hlinkClick r:id="rId2" tooltip="https://www.naanmudhalvan.tn.gov.in/https:/skillsbuild.org/https:/www.canva.com/https:/www.google.com/https:/chat.openai.com/https:/www.python.org/"/>
              </a:rPr>
              <a:t>/</a:t>
            </a:r>
          </a:p>
          <a:p>
            <a:pPr algn="ctr">
              <a:lnSpc>
                <a:spcPts val="7239"/>
              </a:lnSpc>
            </a:pPr>
            <a:r>
              <a:rPr lang="en-US" sz="2000" u="sng" dirty="0" smtClean="0">
                <a:solidFill>
                  <a:srgbClr val="000000"/>
                </a:solidFill>
                <a:latin typeface="Canva Sans"/>
                <a:hlinkClick r:id="rId2" tooltip="https://www.naanmudhalvan.tn.gov.in/https:/skillsbuild.org/https:/www.canva.com/https:/www.google.com/https:/chat.openai.com/https:/www.python.org/"/>
              </a:rPr>
              <a:t>https</a:t>
            </a:r>
            <a:r>
              <a:rPr lang="en-US" sz="2000" u="sng" dirty="0">
                <a:solidFill>
                  <a:srgbClr val="000000"/>
                </a:solidFill>
                <a:latin typeface="Canva Sans"/>
                <a:hlinkClick r:id="rId2" tooltip="https://www.naanmudhalvan.tn.gov.in/https:/skillsbuild.org/https:/www.canva.com/https:/www.google.com/https:/chat.openai.com/https:/www.python.org/"/>
              </a:rPr>
              <a:t>:/skillsbuild.org</a:t>
            </a:r>
            <a:r>
              <a:rPr lang="en-US" sz="2000" u="sng" dirty="0" smtClean="0">
                <a:solidFill>
                  <a:srgbClr val="000000"/>
                </a:solidFill>
                <a:latin typeface="Canva Sans"/>
                <a:hlinkClick r:id="rId2" tooltip="https://www.naanmudhalvan.tn.gov.in/https:/skillsbuild.org/https:/www.canva.com/https:/www.google.com/https:/chat.openai.com/https:/www.python.org/"/>
              </a:rPr>
              <a:t>/</a:t>
            </a:r>
          </a:p>
          <a:p>
            <a:pPr algn="ctr">
              <a:lnSpc>
                <a:spcPts val="7239"/>
              </a:lnSpc>
            </a:pPr>
            <a:r>
              <a:rPr lang="en-US" sz="2000" u="sng" dirty="0" smtClean="0">
                <a:solidFill>
                  <a:srgbClr val="000000"/>
                </a:solidFill>
                <a:latin typeface="Canva Sans"/>
                <a:hlinkClick r:id="rId2" tooltip="https://www.naanmudhalvan.tn.gov.in/https:/skillsbuild.org/https:/www.canva.com/https:/www.google.com/https:/chat.openai.com/https:/www.python.org/"/>
              </a:rPr>
              <a:t>https</a:t>
            </a:r>
            <a:r>
              <a:rPr lang="en-US" sz="2000" u="sng" dirty="0">
                <a:solidFill>
                  <a:srgbClr val="000000"/>
                </a:solidFill>
                <a:latin typeface="Canva Sans"/>
                <a:hlinkClick r:id="rId2" tooltip="https://www.naanmudhalvan.tn.gov.in/https:/skillsbuild.org/https:/www.canva.com/https:/www.google.com/https:/chat.openai.com/https:/www.python.org/"/>
              </a:rPr>
              <a:t>:/www.canva.com</a:t>
            </a:r>
            <a:r>
              <a:rPr lang="en-US" sz="2000" u="sng" dirty="0" smtClean="0">
                <a:solidFill>
                  <a:srgbClr val="000000"/>
                </a:solidFill>
                <a:latin typeface="Canva Sans"/>
                <a:hlinkClick r:id="rId2" tooltip="https://www.naanmudhalvan.tn.gov.in/https:/skillsbuild.org/https:/www.canva.com/https:/www.google.com/https:/chat.openai.com/https:/www.python.org/"/>
              </a:rPr>
              <a:t>/</a:t>
            </a:r>
          </a:p>
          <a:p>
            <a:pPr algn="ctr">
              <a:lnSpc>
                <a:spcPts val="7239"/>
              </a:lnSpc>
            </a:pPr>
            <a:r>
              <a:rPr lang="en-US" sz="2000" u="sng" dirty="0" smtClean="0">
                <a:solidFill>
                  <a:srgbClr val="000000"/>
                </a:solidFill>
                <a:latin typeface="Canva Sans"/>
                <a:hlinkClick r:id="rId2" tooltip="https://www.naanmudhalvan.tn.gov.in/https:/skillsbuild.org/https:/www.canva.com/https:/www.google.com/https:/chat.openai.com/https:/www.python.org/"/>
              </a:rPr>
              <a:t>https</a:t>
            </a:r>
            <a:r>
              <a:rPr lang="en-US" sz="2000" u="sng" dirty="0">
                <a:solidFill>
                  <a:srgbClr val="000000"/>
                </a:solidFill>
                <a:latin typeface="Canva Sans"/>
                <a:hlinkClick r:id="rId2" tooltip="https://www.naanmudhalvan.tn.gov.in/https:/skillsbuild.org/https:/www.canva.com/https:/www.google.com/https:/chat.openai.com/https:/www.python.org/"/>
              </a:rPr>
              <a:t>:/</a:t>
            </a:r>
            <a:r>
              <a:rPr lang="en-US" sz="2000" u="sng" dirty="0" smtClean="0">
                <a:solidFill>
                  <a:srgbClr val="000000"/>
                </a:solidFill>
                <a:latin typeface="Canva Sans"/>
                <a:hlinkClick r:id="rId2" tooltip="https://www.naanmudhalvan.tn.gov.in/https:/skillsbuild.org/https:/www.canva.com/https:/www.google.com/https:/chat.openai.com/https:/www.python.org/"/>
              </a:rPr>
              <a:t>www.google.com</a:t>
            </a:r>
          </a:p>
          <a:p>
            <a:pPr algn="ctr">
              <a:lnSpc>
                <a:spcPts val="7239"/>
              </a:lnSpc>
            </a:pPr>
            <a:r>
              <a:rPr lang="en-US" sz="2000" u="sng" dirty="0" smtClean="0">
                <a:solidFill>
                  <a:srgbClr val="000000"/>
                </a:solidFill>
                <a:latin typeface="Canva Sans"/>
                <a:hlinkClick r:id="rId2" tooltip="https://www.naanmudhalvan.tn.gov.in/https:/skillsbuild.org/https:/www.canva.com/https:/www.google.com/https:/chat.openai.com/https:/www.python.org/"/>
              </a:rPr>
              <a:t>/</a:t>
            </a:r>
            <a:r>
              <a:rPr lang="en-US" sz="2000" u="sng" dirty="0">
                <a:solidFill>
                  <a:srgbClr val="000000"/>
                </a:solidFill>
                <a:latin typeface="Canva Sans"/>
                <a:hlinkClick r:id="rId2" tooltip="https://www.naanmudhalvan.tn.gov.in/https:/skillsbuild.org/https:/www.canva.com/https:/www.google.com/https:/chat.openai.com/https:/www.python.org/"/>
              </a:rPr>
              <a:t>https:/chat.openai.com/https:/www.python.org/</a:t>
            </a:r>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305435" indent="-305435"/>
            <a:r>
              <a:rPr lang="en-IN" dirty="0"/>
              <a:t>The problem statement for this task is to develop a binary sentiment classification model to predict whether movie reviews are positive or negative based on their text content. The dataset consists of 25,000 highly polar movie reviews for training and another 25,000 for testing. The goal is to build a robust model that can accurately classify reviews into positive and negative categories. The model should be trained using classification or deep learning algorithms and evaluated based on performance metrics such as accuracy, precision, recall, and F1-score.</a:t>
            </a: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dirty="0">
              <a:latin typeface="Calibri"/>
              <a:cs typeface="Calibri"/>
            </a:endParaRPr>
          </a:p>
          <a:p>
            <a:pPr marL="0" indent="0">
              <a:buNone/>
            </a:pPr>
            <a:endParaRPr lang="en-IN" dirty="0"/>
          </a:p>
        </p:txBody>
      </p:sp>
      <p:sp>
        <p:nvSpPr>
          <p:cNvPr id="9" name="TextBox 8">
            <a:extLst>
              <a:ext uri="{FF2B5EF4-FFF2-40B4-BE49-F238E27FC236}">
                <a16:creationId xmlns:a16="http://schemas.microsoft.com/office/drawing/2014/main" id="{EF89E176-27FF-A702-6F8B-CF25BE974E60}"/>
              </a:ext>
            </a:extLst>
          </p:cNvPr>
          <p:cNvSpPr txBox="1"/>
          <p:nvPr/>
        </p:nvSpPr>
        <p:spPr>
          <a:xfrm>
            <a:off x="735071" y="2205209"/>
            <a:ext cx="9001262" cy="3416320"/>
          </a:xfrm>
          <a:prstGeom prst="rect">
            <a:avLst/>
          </a:prstGeom>
          <a:noFill/>
        </p:spPr>
        <p:txBody>
          <a:bodyPr wrap="square">
            <a:spAutoFit/>
          </a:bodyPr>
          <a:lstStyle/>
          <a:p>
            <a:pPr marL="342900" indent="-342900">
              <a:buAutoNum type="arabicPeriod"/>
            </a:pPr>
            <a:r>
              <a:rPr lang="en-IN" b="1" dirty="0"/>
              <a:t>D</a:t>
            </a:r>
            <a:r>
              <a:rPr lang="en-US" b="1" dirty="0" err="1"/>
              <a:t>ata</a:t>
            </a:r>
            <a:r>
              <a:rPr lang="en-US" b="1" dirty="0"/>
              <a:t> Preprocessing</a:t>
            </a:r>
            <a:r>
              <a:rPr lang="en-IN" b="1" dirty="0"/>
              <a:t>:                                                                                                        </a:t>
            </a:r>
            <a:r>
              <a:rPr lang="en-US" b="1" dirty="0"/>
              <a:t> </a:t>
            </a:r>
            <a:r>
              <a:rPr lang="en-IN" b="1" dirty="0"/>
              <a:t>.                                 </a:t>
            </a:r>
            <a:r>
              <a:rPr lang="en-IN" dirty="0"/>
              <a:t> </a:t>
            </a:r>
            <a:r>
              <a:rPr lang="en-US" dirty="0"/>
              <a:t>Tokenize and convert movie reviews into numerical representations.</a:t>
            </a:r>
            <a:endParaRPr lang="en-IN" dirty="0"/>
          </a:p>
          <a:p>
            <a:r>
              <a:rPr lang="en-US" dirty="0"/>
              <a:t>2. </a:t>
            </a:r>
            <a:r>
              <a:rPr lang="en-US" b="1" dirty="0"/>
              <a:t>Model</a:t>
            </a:r>
            <a:r>
              <a:rPr lang="en-IN" b="1" dirty="0"/>
              <a:t>:</a:t>
            </a:r>
            <a:endParaRPr lang="en-IN" dirty="0"/>
          </a:p>
          <a:p>
            <a:r>
              <a:rPr lang="en-IN" dirty="0"/>
              <a:t>                     </a:t>
            </a:r>
            <a:r>
              <a:rPr lang="en-US" dirty="0"/>
              <a:t> Create a deep learning model with embedding layer, pooling, dense layers, and output layer</a:t>
            </a:r>
            <a:r>
              <a:rPr lang="en-IN" dirty="0"/>
              <a:t> </a:t>
            </a:r>
          </a:p>
          <a:p>
            <a:r>
              <a:rPr lang="en-US" dirty="0"/>
              <a:t>3</a:t>
            </a:r>
            <a:r>
              <a:rPr lang="en-US" b="1" dirty="0"/>
              <a:t>. Training</a:t>
            </a:r>
            <a:r>
              <a:rPr lang="en-IN" b="1" dirty="0"/>
              <a:t>:</a:t>
            </a:r>
            <a:endParaRPr lang="en-IN" dirty="0"/>
          </a:p>
          <a:p>
            <a:r>
              <a:rPr lang="en-IN" dirty="0"/>
              <a:t>                        </a:t>
            </a:r>
            <a:r>
              <a:rPr lang="en-US" dirty="0"/>
              <a:t> Train the model on 25,000 labeled movie reviews</a:t>
            </a:r>
            <a:endParaRPr lang="en-IN" dirty="0"/>
          </a:p>
          <a:p>
            <a:r>
              <a:rPr lang="en-US" dirty="0"/>
              <a:t>.4. </a:t>
            </a:r>
            <a:r>
              <a:rPr lang="en-IN" b="1" dirty="0"/>
              <a:t>E</a:t>
            </a:r>
            <a:r>
              <a:rPr lang="en-US" b="1" dirty="0"/>
              <a:t>valuation</a:t>
            </a:r>
            <a:r>
              <a:rPr lang="en-IN" b="1" dirty="0"/>
              <a:t>:</a:t>
            </a:r>
            <a:endParaRPr lang="en-IN" dirty="0"/>
          </a:p>
          <a:p>
            <a:r>
              <a:rPr lang="en-IN" dirty="0"/>
              <a:t>                                </a:t>
            </a:r>
            <a:r>
              <a:rPr lang="en-US" dirty="0"/>
              <a:t>Assess the model's performance on another set of 25,000 reviews.</a:t>
            </a:r>
            <a:endParaRPr lang="en-IN" dirty="0"/>
          </a:p>
          <a:p>
            <a:r>
              <a:rPr lang="en-US" dirty="0"/>
              <a:t>5. </a:t>
            </a:r>
            <a:r>
              <a:rPr lang="en-US" b="1" dirty="0"/>
              <a:t>Prediction</a:t>
            </a:r>
            <a:r>
              <a:rPr lang="en-IN" b="1" dirty="0"/>
              <a:t>:</a:t>
            </a:r>
            <a:endParaRPr lang="en-IN" dirty="0"/>
          </a:p>
          <a:p>
            <a:r>
              <a:rPr lang="en-IN" dirty="0"/>
              <a:t>                             </a:t>
            </a:r>
            <a:r>
              <a:rPr lang="en-US" dirty="0"/>
              <a:t>Use the trained model to predict sentiment (positive/negative) in real-world scenarios.</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normAutofit/>
          </a:bodyPr>
          <a:lstStyle/>
          <a:p>
            <a:pPr marL="342900" indent="-342900">
              <a:buAutoNum type="arabicPeriod"/>
            </a:pPr>
            <a:r>
              <a:rPr lang="en-IN" sz="1800" b="1" dirty="0">
                <a:solidFill>
                  <a:srgbClr val="0F0F0F"/>
                </a:solidFill>
              </a:rPr>
              <a:t>Problem Definition: </a:t>
            </a:r>
            <a:r>
              <a:rPr lang="en-IN" sz="1800" dirty="0">
                <a:solidFill>
                  <a:srgbClr val="0F0F0F"/>
                </a:solidFill>
              </a:rPr>
              <a:t>Binary sentiment classification of movie reviews.</a:t>
            </a:r>
          </a:p>
          <a:p>
            <a:pPr marL="342900" indent="-342900">
              <a:buAutoNum type="arabicPeriod"/>
            </a:pPr>
            <a:r>
              <a:rPr lang="en-IN" sz="1800" b="1" dirty="0">
                <a:solidFill>
                  <a:srgbClr val="0F0F0F"/>
                </a:solidFill>
              </a:rPr>
              <a:t>Data Acquisition</a:t>
            </a:r>
            <a:r>
              <a:rPr lang="en-IN" sz="1800" dirty="0">
                <a:solidFill>
                  <a:srgbClr val="0F0F0F"/>
                </a:solidFill>
              </a:rPr>
              <a:t>: Obtain 25,000 </a:t>
            </a:r>
            <a:r>
              <a:rPr lang="en-IN" sz="1800" dirty="0" err="1">
                <a:solidFill>
                  <a:srgbClr val="0F0F0F"/>
                </a:solidFill>
              </a:rPr>
              <a:t>labeled</a:t>
            </a:r>
            <a:r>
              <a:rPr lang="en-IN" sz="1800" dirty="0">
                <a:solidFill>
                  <a:srgbClr val="0F0F0F"/>
                </a:solidFill>
              </a:rPr>
              <a:t> movie reviews for training and testing.</a:t>
            </a:r>
          </a:p>
          <a:p>
            <a:pPr marL="342900" indent="-342900">
              <a:buAutoNum type="arabicPeriod"/>
            </a:pPr>
            <a:r>
              <a:rPr lang="en-IN" sz="1800" b="1" dirty="0">
                <a:solidFill>
                  <a:srgbClr val="0F0F0F"/>
                </a:solidFill>
              </a:rPr>
              <a:t>Data </a:t>
            </a:r>
            <a:r>
              <a:rPr lang="en-IN" sz="1800" b="1" dirty="0" err="1">
                <a:solidFill>
                  <a:srgbClr val="0F0F0F"/>
                </a:solidFill>
              </a:rPr>
              <a:t>Preprocessing</a:t>
            </a:r>
            <a:r>
              <a:rPr lang="en-IN" sz="1800" dirty="0">
                <a:solidFill>
                  <a:srgbClr val="0F0F0F"/>
                </a:solidFill>
              </a:rPr>
              <a:t>: Tokenize, convert to numerical representations, and split into training/testing sets.</a:t>
            </a:r>
          </a:p>
          <a:p>
            <a:pPr marL="342900" indent="-342900">
              <a:buAutoNum type="arabicPeriod"/>
            </a:pPr>
            <a:r>
              <a:rPr lang="en-IN" sz="1800" b="1" dirty="0">
                <a:solidFill>
                  <a:srgbClr val="0F0F0F"/>
                </a:solidFill>
              </a:rPr>
              <a:t>Model Selection</a:t>
            </a:r>
            <a:r>
              <a:rPr lang="en-IN" sz="1800" dirty="0">
                <a:solidFill>
                  <a:srgbClr val="0F0F0F"/>
                </a:solidFill>
              </a:rPr>
              <a:t>: Choose a deep learning model suitable for text classification</a:t>
            </a:r>
          </a:p>
          <a:p>
            <a:pPr marL="342900" indent="-342900">
              <a:buAutoNum type="arabicPeriod"/>
            </a:pPr>
            <a:r>
              <a:rPr lang="en-IN" sz="1800" b="1" dirty="0">
                <a:solidFill>
                  <a:srgbClr val="0F0F0F"/>
                </a:solidFill>
              </a:rPr>
              <a:t>Model Development</a:t>
            </a:r>
            <a:r>
              <a:rPr lang="en-IN" sz="1800" dirty="0">
                <a:solidFill>
                  <a:srgbClr val="0F0F0F"/>
                </a:solidFill>
              </a:rPr>
              <a:t>: Implement the chosen model architecture using </a:t>
            </a:r>
            <a:r>
              <a:rPr lang="en-IN" sz="1800" dirty="0" err="1">
                <a:solidFill>
                  <a:srgbClr val="0F0F0F"/>
                </a:solidFill>
              </a:rPr>
              <a:t>TensorFlow</a:t>
            </a:r>
            <a:r>
              <a:rPr lang="en-IN" sz="1800" dirty="0">
                <a:solidFill>
                  <a:srgbClr val="0F0F0F"/>
                </a:solidFill>
              </a:rPr>
              <a:t>/</a:t>
            </a:r>
            <a:r>
              <a:rPr lang="en-IN" sz="1800" dirty="0" err="1">
                <a:solidFill>
                  <a:srgbClr val="0F0F0F"/>
                </a:solidFill>
              </a:rPr>
              <a:t>PyTorch</a:t>
            </a:r>
            <a:r>
              <a:rPr lang="en-IN" sz="1800" dirty="0">
                <a:solidFill>
                  <a:srgbClr val="0F0F0F"/>
                </a:solidFill>
              </a:rPr>
              <a:t>.</a:t>
            </a:r>
          </a:p>
          <a:p>
            <a:pPr marL="342900" indent="-342900">
              <a:buAutoNum type="arabicPeriod"/>
            </a:pPr>
            <a:r>
              <a:rPr lang="en-IN" sz="1800" b="1" dirty="0">
                <a:solidFill>
                  <a:srgbClr val="0F0F0F"/>
                </a:solidFill>
              </a:rPr>
              <a:t>Model Training</a:t>
            </a:r>
            <a:r>
              <a:rPr lang="en-IN" sz="1800" dirty="0">
                <a:solidFill>
                  <a:srgbClr val="0F0F0F"/>
                </a:solidFill>
              </a:rPr>
              <a:t>: Train the model on the training dataset, monitoring for overfitting.</a:t>
            </a:r>
          </a:p>
          <a:p>
            <a:pPr marL="342900" indent="-342900">
              <a:buAutoNum type="arabicPeriod"/>
            </a:pPr>
            <a:r>
              <a:rPr lang="en-IN" sz="1800" b="1" dirty="0">
                <a:solidFill>
                  <a:srgbClr val="0F0F0F"/>
                </a:solidFill>
              </a:rPr>
              <a:t>Model Evaluation</a:t>
            </a:r>
            <a:r>
              <a:rPr lang="en-IN" sz="1800" dirty="0">
                <a:solidFill>
                  <a:srgbClr val="0F0F0F"/>
                </a:solidFill>
              </a:rPr>
              <a:t>: Assess model performance using metrics like accuracy, precision, recall, and F1-score</a:t>
            </a:r>
          </a:p>
          <a:p>
            <a:pPr marL="342900" indent="-342900">
              <a:buAutoNum type="arabicPeriod"/>
            </a:pPr>
            <a:r>
              <a:rPr lang="en-IN" sz="1800" b="1" dirty="0">
                <a:solidFill>
                  <a:srgbClr val="0F0F0F"/>
                </a:solidFill>
              </a:rPr>
              <a:t>Deployment</a:t>
            </a:r>
            <a:r>
              <a:rPr lang="en-IN" sz="1800" dirty="0">
                <a:solidFill>
                  <a:srgbClr val="0F0F0F"/>
                </a:solidFill>
              </a:rPr>
              <a:t>: Deploy the trained model into a production environment for real-world use.</a:t>
            </a:r>
          </a:p>
          <a:p>
            <a:pPr marL="342900" indent="-342900">
              <a:buAutoNum type="arabicPeriod"/>
            </a:pPr>
            <a:r>
              <a:rPr lang="en-IN" sz="1800" b="1" dirty="0">
                <a:solidFill>
                  <a:srgbClr val="0F0F0F"/>
                </a:solidFill>
              </a:rPr>
              <a:t>Monitoring and Maintenance: </a:t>
            </a:r>
            <a:r>
              <a:rPr lang="en-IN" sz="1800" dirty="0">
                <a:solidFill>
                  <a:srgbClr val="0F0F0F"/>
                </a:solidFill>
              </a:rPr>
              <a:t>Regularly monitor and update the deployed system to ensure continued performance and reliability.</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06547" y="776799"/>
            <a:ext cx="11029616" cy="530296"/>
          </a:xfrm>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81192" y="1302025"/>
            <a:ext cx="6864637" cy="5173419"/>
          </a:xfrm>
        </p:spPr>
        <p:txBody>
          <a:bodyPr>
            <a:normAutofit/>
          </a:bodyPr>
          <a:lstStyle/>
          <a:p>
            <a:pPr marL="305435" indent="-305435"/>
            <a:r>
              <a:rPr lang="en-IN" sz="1200" dirty="0"/>
              <a:t>1. </a:t>
            </a:r>
            <a:r>
              <a:rPr lang="en-IN" sz="1200" b="1" dirty="0"/>
              <a:t>Serialize Model: </a:t>
            </a:r>
            <a:r>
              <a:rPr lang="en-IN" sz="1200" dirty="0"/>
              <a:t>Save your trained model using `</a:t>
            </a:r>
            <a:r>
              <a:rPr lang="en-IN" sz="1200" dirty="0" err="1"/>
              <a:t>model.save</a:t>
            </a:r>
            <a:r>
              <a:rPr lang="en-IN" sz="1200" dirty="0"/>
              <a:t>()` in </a:t>
            </a:r>
            <a:r>
              <a:rPr lang="en-IN" sz="1200" dirty="0" err="1"/>
              <a:t>TensorFlow</a:t>
            </a:r>
            <a:r>
              <a:rPr lang="en-IN" sz="1200" dirty="0"/>
              <a:t>/</a:t>
            </a:r>
            <a:r>
              <a:rPr lang="en-IN" sz="1200" dirty="0" err="1"/>
              <a:t>Keras</a:t>
            </a:r>
            <a:r>
              <a:rPr lang="en-IN" sz="1200" dirty="0" smtClean="0"/>
              <a:t>.            </a:t>
            </a:r>
            <a:r>
              <a:rPr lang="en-IN" sz="1200" b="1" dirty="0"/>
              <a:t>
2. Choose Deployment </a:t>
            </a:r>
            <a:r>
              <a:rPr lang="en-IN" sz="1200" b="1" dirty="0" err="1"/>
              <a:t>Platform:</a:t>
            </a:r>
            <a:r>
              <a:rPr lang="en-IN" sz="1200" dirty="0" err="1"/>
              <a:t>Decide</a:t>
            </a:r>
            <a:r>
              <a:rPr lang="en-IN" sz="1200" dirty="0"/>
              <a:t> whether to deploy on the cloud or on edge devices</a:t>
            </a:r>
            <a:r>
              <a:rPr lang="en-IN" sz="1200" dirty="0" smtClean="0"/>
              <a:t>.</a:t>
            </a:r>
            <a:r>
              <a:rPr lang="en-IN" sz="1200" b="1" dirty="0"/>
              <a:t>
3. Cloud Deployment</a:t>
            </a:r>
            <a:r>
              <a:rPr lang="en-IN" sz="1200" dirty="0"/>
              <a:t>:
   - Choose a cloud service provider like GCP, AWS, or Azure.
   - Create a virtual machine or container (e.g., Docker).
   - Deploy your model on the chosen platform using their respective deployment services (e.g., Google Cloud AI Platform, AWS </a:t>
            </a:r>
            <a:r>
              <a:rPr lang="en-IN" sz="1200" dirty="0" err="1"/>
              <a:t>SageMaker</a:t>
            </a:r>
            <a:r>
              <a:rPr lang="en-IN" sz="1200" dirty="0" smtClean="0"/>
              <a:t>).</a:t>
            </a:r>
            <a:r>
              <a:rPr lang="en-IN" sz="1200" b="1" dirty="0"/>
              <a:t>
4. Edge Deployment</a:t>
            </a:r>
            <a:r>
              <a:rPr lang="en-IN" sz="1200" dirty="0"/>
              <a:t>:
   - Use frameworks like </a:t>
            </a:r>
            <a:r>
              <a:rPr lang="en-IN" sz="1200" dirty="0" err="1"/>
              <a:t>TensorFlow</a:t>
            </a:r>
            <a:r>
              <a:rPr lang="en-IN" sz="1200" dirty="0"/>
              <a:t> </a:t>
            </a:r>
            <a:r>
              <a:rPr lang="en-IN" sz="1200" dirty="0" err="1"/>
              <a:t>Lite</a:t>
            </a:r>
            <a:r>
              <a:rPr lang="en-IN" sz="1200" dirty="0"/>
              <a:t> or </a:t>
            </a:r>
            <a:r>
              <a:rPr lang="en-IN" sz="1200" dirty="0" err="1"/>
              <a:t>TensorFlow.js</a:t>
            </a:r>
            <a:r>
              <a:rPr lang="en-IN" sz="1200" dirty="0"/>
              <a:t> for deployment on edge devices.
   - Integrate your model into your application for mobile or web deployment</a:t>
            </a:r>
            <a:r>
              <a:rPr lang="en-IN" sz="1200" dirty="0" smtClean="0"/>
              <a:t>.</a:t>
            </a:r>
            <a:r>
              <a:rPr lang="en-IN" sz="1200" dirty="0"/>
              <a:t>
5. </a:t>
            </a:r>
            <a:r>
              <a:rPr lang="en-IN" sz="1200" b="1" dirty="0"/>
              <a:t>Create Interface:</a:t>
            </a:r>
            <a:r>
              <a:rPr lang="en-IN" sz="1200" dirty="0"/>
              <a:t> Develop an interface for users to interact with your model, such as a web app, mobile app, or API</a:t>
            </a:r>
            <a:r>
              <a:rPr lang="en-IN" sz="1200" dirty="0" smtClean="0"/>
              <a:t>.</a:t>
            </a:r>
            <a:r>
              <a:rPr lang="en-IN" sz="1200" b="1" dirty="0"/>
              <a:t>
6. Monitoring and Maintenance: </a:t>
            </a:r>
            <a:r>
              <a:rPr lang="en-IN" sz="1200" dirty="0"/>
              <a:t>Regularly monitor your deployed model’s performance and update as needed</a:t>
            </a:r>
            <a:r>
              <a:rPr lang="en-IN" sz="1200" dirty="0" smtClean="0"/>
              <a:t>.</a:t>
            </a:r>
            <a:r>
              <a:rPr lang="en-IN" sz="1200" dirty="0"/>
              <a:t>
7. </a:t>
            </a:r>
            <a:r>
              <a:rPr lang="en-IN" sz="1200" b="1" dirty="0" err="1"/>
              <a:t>Compliance</a:t>
            </a:r>
            <a:r>
              <a:rPr lang="en-IN" sz="1200" dirty="0" err="1"/>
              <a:t>:Ensure</a:t>
            </a:r>
            <a:r>
              <a:rPr lang="en-IN" sz="1200" dirty="0"/>
              <a:t> compliance with legal and regulatory requirements regarding data privacy and security.</a:t>
            </a:r>
          </a:p>
        </p:txBody>
      </p:sp>
      <p:sp>
        <p:nvSpPr>
          <p:cNvPr id="3" name="TextBox 2"/>
          <p:cNvSpPr txBox="1"/>
          <p:nvPr/>
        </p:nvSpPr>
        <p:spPr>
          <a:xfrm>
            <a:off x="7567127" y="1539552"/>
            <a:ext cx="4043681" cy="4662815"/>
          </a:xfrm>
          <a:prstGeom prst="rect">
            <a:avLst/>
          </a:prstGeom>
          <a:noFill/>
        </p:spPr>
        <p:txBody>
          <a:bodyPr wrap="square" rtlCol="0">
            <a:spAutoFit/>
          </a:bodyPr>
          <a:lstStyle/>
          <a:p>
            <a:r>
              <a:rPr lang="en-US" sz="1100" dirty="0" smtClean="0">
                <a:ln w="0"/>
                <a:effectLst>
                  <a:outerShdw blurRad="38100" dist="19050" dir="2700000" algn="tl" rotWithShape="0">
                    <a:schemeClr val="dk1">
                      <a:alpha val="40000"/>
                    </a:schemeClr>
                  </a:outerShdw>
                </a:effectLst>
              </a:rPr>
              <a:t>Program:</a:t>
            </a:r>
          </a:p>
          <a:p>
            <a:endParaRPr lang="en-US" sz="1100" dirty="0">
              <a:ln w="0"/>
              <a:effectLst>
                <a:outerShdw blurRad="38100" dist="19050" dir="2700000" algn="tl" rotWithShape="0">
                  <a:schemeClr val="dk1">
                    <a:alpha val="40000"/>
                  </a:schemeClr>
                </a:outerShdw>
              </a:effectLst>
            </a:endParaRPr>
          </a:p>
          <a:p>
            <a:r>
              <a:rPr lang="en-US" sz="1100" dirty="0" smtClean="0">
                <a:ln w="0"/>
                <a:effectLst>
                  <a:outerShdw blurRad="38100" dist="19050" dir="2700000" algn="tl" rotWithShape="0">
                    <a:schemeClr val="dk1">
                      <a:alpha val="40000"/>
                    </a:schemeClr>
                  </a:outerShdw>
                </a:effectLst>
              </a:rPr>
              <a:t>import </a:t>
            </a:r>
            <a:r>
              <a:rPr lang="en-US" sz="1100" dirty="0" err="1">
                <a:ln w="0"/>
                <a:effectLst>
                  <a:outerShdw blurRad="38100" dist="19050" dir="2700000" algn="tl" rotWithShape="0">
                    <a:schemeClr val="dk1">
                      <a:alpha val="40000"/>
                    </a:schemeClr>
                  </a:outerShdw>
                </a:effectLst>
              </a:rPr>
              <a:t>numpy</a:t>
            </a:r>
            <a:r>
              <a:rPr lang="en-US" sz="1100" dirty="0">
                <a:ln w="0"/>
                <a:effectLst>
                  <a:outerShdw blurRad="38100" dist="19050" dir="2700000" algn="tl" rotWithShape="0">
                    <a:schemeClr val="dk1">
                      <a:alpha val="40000"/>
                    </a:schemeClr>
                  </a:outerShdw>
                </a:effectLst>
              </a:rPr>
              <a:t> as n</a:t>
            </a:r>
          </a:p>
          <a:p>
            <a:r>
              <a:rPr lang="en-US" sz="1100" dirty="0">
                <a:ln w="0"/>
                <a:effectLst>
                  <a:outerShdw blurRad="38100" dist="19050" dir="2700000" algn="tl" rotWithShape="0">
                    <a:schemeClr val="dk1">
                      <a:alpha val="40000"/>
                    </a:schemeClr>
                  </a:outerShdw>
                </a:effectLst>
              </a:rPr>
              <a:t>import pandas as p</a:t>
            </a:r>
          </a:p>
          <a:p>
            <a:r>
              <a:rPr lang="en-US" sz="1100" dirty="0">
                <a:ln w="0"/>
                <a:effectLst>
                  <a:outerShdw blurRad="38100" dist="19050" dir="2700000" algn="tl" rotWithShape="0">
                    <a:schemeClr val="dk1">
                      <a:alpha val="40000"/>
                    </a:schemeClr>
                  </a:outerShdw>
                </a:effectLst>
              </a:rPr>
              <a:t>import </a:t>
            </a:r>
            <a:r>
              <a:rPr lang="en-US" sz="1100" dirty="0" err="1">
                <a:ln w="0"/>
                <a:effectLst>
                  <a:outerShdw blurRad="38100" dist="19050" dir="2700000" algn="tl" rotWithShape="0">
                    <a:schemeClr val="dk1">
                      <a:alpha val="40000"/>
                    </a:schemeClr>
                  </a:outerShdw>
                </a:effectLst>
              </a:rPr>
              <a:t>matplotlib.pyplot</a:t>
            </a:r>
            <a:r>
              <a:rPr lang="en-US" sz="1100" dirty="0">
                <a:ln w="0"/>
                <a:effectLst>
                  <a:outerShdw blurRad="38100" dist="19050" dir="2700000" algn="tl" rotWithShape="0">
                    <a:schemeClr val="dk1">
                      <a:alpha val="40000"/>
                    </a:schemeClr>
                  </a:outerShdw>
                </a:effectLst>
              </a:rPr>
              <a:t> as m</a:t>
            </a:r>
          </a:p>
          <a:p>
            <a:r>
              <a:rPr lang="en-US" sz="1100" dirty="0">
                <a:ln w="0"/>
                <a:effectLst>
                  <a:outerShdw blurRad="38100" dist="19050" dir="2700000" algn="tl" rotWithShape="0">
                    <a:schemeClr val="dk1">
                      <a:alpha val="40000"/>
                    </a:schemeClr>
                  </a:outerShdw>
                </a:effectLst>
              </a:rPr>
              <a:t>import </a:t>
            </a:r>
            <a:r>
              <a:rPr lang="en-US" sz="1100" dirty="0" err="1">
                <a:ln w="0"/>
                <a:effectLst>
                  <a:outerShdw blurRad="38100" dist="19050" dir="2700000" algn="tl" rotWithShape="0">
                    <a:schemeClr val="dk1">
                      <a:alpha val="40000"/>
                    </a:schemeClr>
                  </a:outerShdw>
                </a:effectLst>
              </a:rPr>
              <a:t>seaborn</a:t>
            </a:r>
            <a:r>
              <a:rPr lang="en-US" sz="1100" dirty="0">
                <a:ln w="0"/>
                <a:effectLst>
                  <a:outerShdw blurRad="38100" dist="19050" dir="2700000" algn="tl" rotWithShape="0">
                    <a:schemeClr val="dk1">
                      <a:alpha val="40000"/>
                    </a:schemeClr>
                  </a:outerShdw>
                </a:effectLst>
              </a:rPr>
              <a:t> as s</a:t>
            </a:r>
          </a:p>
          <a:p>
            <a:r>
              <a:rPr lang="en-US" sz="1100" dirty="0">
                <a:ln w="0"/>
                <a:effectLst>
                  <a:outerShdw blurRad="38100" dist="19050" dir="2700000" algn="tl" rotWithShape="0">
                    <a:schemeClr val="dk1">
                      <a:alpha val="40000"/>
                    </a:schemeClr>
                  </a:outerShdw>
                </a:effectLst>
              </a:rPr>
              <a:t>data=</a:t>
            </a:r>
            <a:r>
              <a:rPr lang="en-US" sz="1100" dirty="0" err="1">
                <a:ln w="0"/>
                <a:effectLst>
                  <a:outerShdw blurRad="38100" dist="19050" dir="2700000" algn="tl" rotWithShape="0">
                    <a:schemeClr val="dk1">
                      <a:alpha val="40000"/>
                    </a:schemeClr>
                  </a:outerShdw>
                </a:effectLst>
              </a:rPr>
              <a:t>p.read_csv</a:t>
            </a:r>
            <a:r>
              <a:rPr lang="en-US" sz="1100" dirty="0">
                <a:ln w="0"/>
                <a:effectLst>
                  <a:outerShdw blurRad="38100" dist="19050" dir="2700000" algn="tl" rotWithShape="0">
                    <a:schemeClr val="dk1">
                      <a:alpha val="40000"/>
                    </a:schemeClr>
                  </a:outerShdw>
                </a:effectLst>
              </a:rPr>
              <a:t>("C:\\mydata.csv")</a:t>
            </a:r>
          </a:p>
          <a:p>
            <a:r>
              <a:rPr lang="en-US" sz="1100" dirty="0" err="1">
                <a:ln w="0"/>
                <a:effectLst>
                  <a:outerShdw blurRad="38100" dist="19050" dir="2700000" algn="tl" rotWithShape="0">
                    <a:schemeClr val="dk1">
                      <a:alpha val="40000"/>
                    </a:schemeClr>
                  </a:outerShdw>
                </a:effectLst>
              </a:rPr>
              <a:t>data.head</a:t>
            </a:r>
            <a:r>
              <a:rPr lang="en-US" sz="1100" dirty="0">
                <a:ln w="0"/>
                <a:effectLst>
                  <a:outerShdw blurRad="38100" dist="19050" dir="2700000" algn="tl" rotWithShape="0">
                    <a:schemeClr val="dk1">
                      <a:alpha val="40000"/>
                    </a:schemeClr>
                  </a:outerShdw>
                </a:effectLst>
              </a:rPr>
              <a:t>(50)</a:t>
            </a:r>
          </a:p>
          <a:p>
            <a:r>
              <a:rPr lang="en-US" sz="1100" dirty="0" err="1">
                <a:ln w="0"/>
                <a:effectLst>
                  <a:outerShdw blurRad="38100" dist="19050" dir="2700000" algn="tl" rotWithShape="0">
                    <a:schemeClr val="dk1">
                      <a:alpha val="40000"/>
                    </a:schemeClr>
                  </a:outerShdw>
                </a:effectLst>
              </a:rPr>
              <a:t>data.columns</a:t>
            </a:r>
            <a:endParaRPr lang="en-US" sz="1100" dirty="0">
              <a:ln w="0"/>
              <a:effectLst>
                <a:outerShdw blurRad="38100" dist="19050" dir="2700000" algn="tl" rotWithShape="0">
                  <a:schemeClr val="dk1">
                    <a:alpha val="40000"/>
                  </a:schemeClr>
                </a:outerShdw>
              </a:effectLst>
            </a:endParaRPr>
          </a:p>
          <a:p>
            <a:r>
              <a:rPr lang="en-US" sz="1100" dirty="0" err="1">
                <a:ln w="0"/>
                <a:effectLst>
                  <a:outerShdw blurRad="38100" dist="19050" dir="2700000" algn="tl" rotWithShape="0">
                    <a:schemeClr val="dk1">
                      <a:alpha val="40000"/>
                    </a:schemeClr>
                  </a:outerShdw>
                </a:effectLst>
              </a:rPr>
              <a:t>data.tail</a:t>
            </a:r>
            <a:r>
              <a:rPr lang="en-US" sz="1100" dirty="0">
                <a:ln w="0"/>
                <a:effectLst>
                  <a:outerShdw blurRad="38100" dist="19050" dir="2700000" algn="tl" rotWithShape="0">
                    <a:schemeClr val="dk1">
                      <a:alpha val="40000"/>
                    </a:schemeClr>
                  </a:outerShdw>
                </a:effectLst>
              </a:rPr>
              <a:t>(50)</a:t>
            </a:r>
          </a:p>
          <a:p>
            <a:r>
              <a:rPr lang="en-US" sz="1100" dirty="0" err="1">
                <a:ln w="0"/>
                <a:effectLst>
                  <a:outerShdw blurRad="38100" dist="19050" dir="2700000" algn="tl" rotWithShape="0">
                    <a:schemeClr val="dk1">
                      <a:alpha val="40000"/>
                    </a:schemeClr>
                  </a:outerShdw>
                </a:effectLst>
              </a:rPr>
              <a:t>data.describe</a:t>
            </a:r>
            <a:r>
              <a:rPr lang="en-US" sz="1100" dirty="0">
                <a:ln w="0"/>
                <a:effectLst>
                  <a:outerShdw blurRad="38100" dist="19050" dir="2700000" algn="tl" rotWithShape="0">
                    <a:schemeClr val="dk1">
                      <a:alpha val="40000"/>
                    </a:schemeClr>
                  </a:outerShdw>
                </a:effectLst>
              </a:rPr>
              <a:t>()</a:t>
            </a:r>
          </a:p>
          <a:p>
            <a:r>
              <a:rPr lang="en-US" sz="1100" dirty="0" err="1">
                <a:ln w="0"/>
                <a:effectLst>
                  <a:outerShdw blurRad="38100" dist="19050" dir="2700000" algn="tl" rotWithShape="0">
                    <a:schemeClr val="dk1">
                      <a:alpha val="40000"/>
                    </a:schemeClr>
                  </a:outerShdw>
                </a:effectLst>
              </a:rPr>
              <a:t>s.histplot</a:t>
            </a:r>
            <a:r>
              <a:rPr lang="en-US" sz="1100" dirty="0">
                <a:ln w="0"/>
                <a:effectLst>
                  <a:outerShdw blurRad="38100" dist="19050" dir="2700000" algn="tl" rotWithShape="0">
                    <a:schemeClr val="dk1">
                      <a:alpha val="40000"/>
                    </a:schemeClr>
                  </a:outerShdw>
                </a:effectLst>
              </a:rPr>
              <a:t>(data["sentiment"],bins=30,kde=True)</a:t>
            </a:r>
          </a:p>
          <a:p>
            <a:r>
              <a:rPr lang="en-US" sz="1100" dirty="0" err="1">
                <a:ln w="0"/>
                <a:effectLst>
                  <a:outerShdw blurRad="38100" dist="19050" dir="2700000" algn="tl" rotWithShape="0">
                    <a:schemeClr val="dk1">
                      <a:alpha val="40000"/>
                    </a:schemeClr>
                  </a:outerShdw>
                </a:effectLst>
              </a:rPr>
              <a:t>m.title</a:t>
            </a:r>
            <a:r>
              <a:rPr lang="en-US" sz="1100" dirty="0">
                <a:ln w="0"/>
                <a:effectLst>
                  <a:outerShdw blurRad="38100" dist="19050" dir="2700000" algn="tl" rotWithShape="0">
                    <a:schemeClr val="dk1">
                      <a:alpha val="40000"/>
                    </a:schemeClr>
                  </a:outerShdw>
                </a:effectLst>
              </a:rPr>
              <a:t>("Histogram")</a:t>
            </a:r>
          </a:p>
          <a:p>
            <a:r>
              <a:rPr lang="en-US" sz="1100" dirty="0" err="1">
                <a:ln w="0"/>
                <a:effectLst>
                  <a:outerShdw blurRad="38100" dist="19050" dir="2700000" algn="tl" rotWithShape="0">
                    <a:schemeClr val="dk1">
                      <a:alpha val="40000"/>
                    </a:schemeClr>
                  </a:outerShdw>
                </a:effectLst>
              </a:rPr>
              <a:t>m.xlabel</a:t>
            </a:r>
            <a:r>
              <a:rPr lang="en-US" sz="1100" dirty="0">
                <a:ln w="0"/>
                <a:effectLst>
                  <a:outerShdw blurRad="38100" dist="19050" dir="2700000" algn="tl" rotWithShape="0">
                    <a:schemeClr val="dk1">
                      <a:alpha val="40000"/>
                    </a:schemeClr>
                  </a:outerShdw>
                </a:effectLst>
              </a:rPr>
              <a:t>("reviews")</a:t>
            </a:r>
          </a:p>
          <a:p>
            <a:r>
              <a:rPr lang="en-US" sz="1100" dirty="0" err="1">
                <a:ln w="0"/>
                <a:effectLst>
                  <a:outerShdw blurRad="38100" dist="19050" dir="2700000" algn="tl" rotWithShape="0">
                    <a:schemeClr val="dk1">
                      <a:alpha val="40000"/>
                    </a:schemeClr>
                  </a:outerShdw>
                </a:effectLst>
              </a:rPr>
              <a:t>m.ylabel</a:t>
            </a:r>
            <a:r>
              <a:rPr lang="en-US" sz="1100" dirty="0">
                <a:ln w="0"/>
                <a:effectLst>
                  <a:outerShdw blurRad="38100" dist="19050" dir="2700000" algn="tl" rotWithShape="0">
                    <a:schemeClr val="dk1">
                      <a:alpha val="40000"/>
                    </a:schemeClr>
                  </a:outerShdw>
                </a:effectLst>
              </a:rPr>
              <a:t>("sentiment")</a:t>
            </a:r>
          </a:p>
          <a:p>
            <a:r>
              <a:rPr lang="en-US" sz="1100" dirty="0" err="1">
                <a:ln w="0"/>
                <a:effectLst>
                  <a:outerShdw blurRad="38100" dist="19050" dir="2700000" algn="tl" rotWithShape="0">
                    <a:schemeClr val="dk1">
                      <a:alpha val="40000"/>
                    </a:schemeClr>
                  </a:outerShdw>
                </a:effectLst>
              </a:rPr>
              <a:t>m.show</a:t>
            </a:r>
            <a:r>
              <a:rPr lang="en-US" sz="1100" dirty="0">
                <a:ln w="0"/>
                <a:effectLst>
                  <a:outerShdw blurRad="38100" dist="19050" dir="2700000" algn="tl" rotWithShape="0">
                    <a:schemeClr val="dk1">
                      <a:alpha val="40000"/>
                    </a:schemeClr>
                  </a:outerShdw>
                </a:effectLst>
              </a:rPr>
              <a:t>()</a:t>
            </a:r>
          </a:p>
          <a:p>
            <a:r>
              <a:rPr lang="en-US" sz="1100" dirty="0">
                <a:ln w="0"/>
                <a:effectLst>
                  <a:outerShdw blurRad="38100" dist="19050" dir="2700000" algn="tl" rotWithShape="0">
                    <a:schemeClr val="dk1">
                      <a:alpha val="40000"/>
                    </a:schemeClr>
                  </a:outerShdw>
                </a:effectLst>
              </a:rPr>
              <a:t>data["sentiment"].</a:t>
            </a:r>
            <a:r>
              <a:rPr lang="en-US" sz="1100" dirty="0" err="1">
                <a:ln w="0"/>
                <a:effectLst>
                  <a:outerShdw blurRad="38100" dist="19050" dir="2700000" algn="tl" rotWithShape="0">
                    <a:schemeClr val="dk1">
                      <a:alpha val="40000"/>
                    </a:schemeClr>
                  </a:outerShdw>
                </a:effectLst>
              </a:rPr>
              <a:t>value_counts</a:t>
            </a:r>
            <a:r>
              <a:rPr lang="en-US" sz="1100" dirty="0">
                <a:ln w="0"/>
                <a:effectLst>
                  <a:outerShdw blurRad="38100" dist="19050" dir="2700000" algn="tl" rotWithShape="0">
                    <a:schemeClr val="dk1">
                      <a:alpha val="40000"/>
                    </a:schemeClr>
                  </a:outerShdw>
                </a:effectLst>
              </a:rPr>
              <a:t>().plot(kind='bar')</a:t>
            </a:r>
          </a:p>
          <a:p>
            <a:r>
              <a:rPr lang="en-US" sz="1100" dirty="0" err="1">
                <a:ln w="0"/>
                <a:effectLst>
                  <a:outerShdw blurRad="38100" dist="19050" dir="2700000" algn="tl" rotWithShape="0">
                    <a:schemeClr val="dk1">
                      <a:alpha val="40000"/>
                    </a:schemeClr>
                  </a:outerShdw>
                </a:effectLst>
              </a:rPr>
              <a:t>m.title</a:t>
            </a:r>
            <a:r>
              <a:rPr lang="en-US" sz="1100" dirty="0">
                <a:ln w="0"/>
                <a:effectLst>
                  <a:outerShdw blurRad="38100" dist="19050" dir="2700000" algn="tl" rotWithShape="0">
                    <a:schemeClr val="dk1">
                      <a:alpha val="40000"/>
                    </a:schemeClr>
                  </a:outerShdw>
                </a:effectLst>
              </a:rPr>
              <a:t>("</a:t>
            </a:r>
            <a:r>
              <a:rPr lang="en-US" sz="1100" dirty="0" err="1">
                <a:ln w="0"/>
                <a:effectLst>
                  <a:outerShdw blurRad="38100" dist="19050" dir="2700000" algn="tl" rotWithShape="0">
                    <a:schemeClr val="dk1">
                      <a:alpha val="40000"/>
                    </a:schemeClr>
                  </a:outerShdw>
                </a:effectLst>
              </a:rPr>
              <a:t>Bardiagram</a:t>
            </a:r>
            <a:r>
              <a:rPr lang="en-US" sz="1100" dirty="0">
                <a:ln w="0"/>
                <a:effectLst>
                  <a:outerShdw blurRad="38100" dist="19050" dir="2700000" algn="tl" rotWithShape="0">
                    <a:schemeClr val="dk1">
                      <a:alpha val="40000"/>
                    </a:schemeClr>
                  </a:outerShdw>
                </a:effectLst>
              </a:rPr>
              <a:t>")</a:t>
            </a:r>
          </a:p>
          <a:p>
            <a:r>
              <a:rPr lang="en-US" sz="1100" dirty="0" err="1">
                <a:ln w="0"/>
                <a:effectLst>
                  <a:outerShdw blurRad="38100" dist="19050" dir="2700000" algn="tl" rotWithShape="0">
                    <a:schemeClr val="dk1">
                      <a:alpha val="40000"/>
                    </a:schemeClr>
                  </a:outerShdw>
                </a:effectLst>
              </a:rPr>
              <a:t>m.xlabel</a:t>
            </a:r>
            <a:r>
              <a:rPr lang="en-US" sz="1100" dirty="0">
                <a:ln w="0"/>
                <a:effectLst>
                  <a:outerShdw blurRad="38100" dist="19050" dir="2700000" algn="tl" rotWithShape="0">
                    <a:schemeClr val="dk1">
                      <a:alpha val="40000"/>
                    </a:schemeClr>
                  </a:outerShdw>
                </a:effectLst>
              </a:rPr>
              <a:t>("Reviews")</a:t>
            </a:r>
          </a:p>
          <a:p>
            <a:r>
              <a:rPr lang="en-US" sz="1100" dirty="0" err="1">
                <a:ln w="0"/>
                <a:effectLst>
                  <a:outerShdw blurRad="38100" dist="19050" dir="2700000" algn="tl" rotWithShape="0">
                    <a:schemeClr val="dk1">
                      <a:alpha val="40000"/>
                    </a:schemeClr>
                  </a:outerShdw>
                </a:effectLst>
              </a:rPr>
              <a:t>m.ylabel</a:t>
            </a:r>
            <a:r>
              <a:rPr lang="en-US" sz="1100" dirty="0">
                <a:ln w="0"/>
                <a:effectLst>
                  <a:outerShdw blurRad="38100" dist="19050" dir="2700000" algn="tl" rotWithShape="0">
                    <a:schemeClr val="dk1">
                      <a:alpha val="40000"/>
                    </a:schemeClr>
                  </a:outerShdw>
                </a:effectLst>
              </a:rPr>
              <a:t>("Sentiment")</a:t>
            </a:r>
          </a:p>
          <a:p>
            <a:r>
              <a:rPr lang="en-US" sz="1100" dirty="0" err="1">
                <a:ln w="0"/>
                <a:effectLst>
                  <a:outerShdw blurRad="38100" dist="19050" dir="2700000" algn="tl" rotWithShape="0">
                    <a:schemeClr val="dk1">
                      <a:alpha val="40000"/>
                    </a:schemeClr>
                  </a:outerShdw>
                </a:effectLst>
              </a:rPr>
              <a:t>m.show</a:t>
            </a:r>
            <a:r>
              <a:rPr lang="en-US" sz="1100" dirty="0">
                <a:ln w="0"/>
                <a:effectLst>
                  <a:outerShdw blurRad="38100" dist="19050" dir="2700000" algn="tl" rotWithShape="0">
                    <a:schemeClr val="dk1">
                      <a:alpha val="40000"/>
                    </a:schemeClr>
                  </a:outerShdw>
                </a:effectLst>
              </a:rPr>
              <a:t>()</a:t>
            </a:r>
          </a:p>
          <a:p>
            <a:r>
              <a:rPr lang="en-US" sz="1100" dirty="0" err="1">
                <a:ln w="0"/>
                <a:effectLst>
                  <a:outerShdw blurRad="38100" dist="19050" dir="2700000" algn="tl" rotWithShape="0">
                    <a:schemeClr val="dk1">
                      <a:alpha val="40000"/>
                    </a:schemeClr>
                  </a:outerShdw>
                </a:effectLst>
              </a:rPr>
              <a:t>m.pie</a:t>
            </a:r>
            <a:r>
              <a:rPr lang="en-US" sz="1100" dirty="0">
                <a:ln w="0"/>
                <a:effectLst>
                  <a:outerShdw blurRad="38100" dist="19050" dir="2700000" algn="tl" rotWithShape="0">
                    <a:schemeClr val="dk1">
                      <a:alpha val="40000"/>
                    </a:schemeClr>
                  </a:outerShdw>
                </a:effectLst>
              </a:rPr>
              <a:t>(data["sentiment"].</a:t>
            </a:r>
            <a:r>
              <a:rPr lang="en-US" sz="1100" dirty="0" err="1">
                <a:ln w="0"/>
                <a:effectLst>
                  <a:outerShdw blurRad="38100" dist="19050" dir="2700000" algn="tl" rotWithShape="0">
                    <a:schemeClr val="dk1">
                      <a:alpha val="40000"/>
                    </a:schemeClr>
                  </a:outerShdw>
                </a:effectLst>
              </a:rPr>
              <a:t>value_counts</a:t>
            </a:r>
            <a:r>
              <a:rPr lang="en-US" sz="1100" dirty="0">
                <a:ln w="0"/>
                <a:effectLst>
                  <a:outerShdw blurRad="38100" dist="19050" dir="2700000" algn="tl" rotWithShape="0">
                    <a:schemeClr val="dk1">
                      <a:alpha val="40000"/>
                    </a:schemeClr>
                  </a:outerShdw>
                </a:effectLst>
              </a:rPr>
              <a:t>(),labels=data["sentiment"].unique(),</a:t>
            </a:r>
            <a:r>
              <a:rPr lang="en-US" sz="1100" dirty="0" err="1">
                <a:ln w="0"/>
                <a:effectLst>
                  <a:outerShdw blurRad="38100" dist="19050" dir="2700000" algn="tl" rotWithShape="0">
                    <a:schemeClr val="dk1">
                      <a:alpha val="40000"/>
                    </a:schemeClr>
                  </a:outerShdw>
                </a:effectLst>
              </a:rPr>
              <a:t>autopct</a:t>
            </a:r>
            <a:r>
              <a:rPr lang="en-US" sz="1100" dirty="0">
                <a:ln w="0"/>
                <a:effectLst>
                  <a:outerShdw blurRad="38100" dist="19050" dir="2700000" algn="tl" rotWithShape="0">
                    <a:schemeClr val="dk1">
                      <a:alpha val="40000"/>
                    </a:schemeClr>
                  </a:outerShdw>
                </a:effectLst>
              </a:rPr>
              <a:t>="%.1f%%")</a:t>
            </a:r>
          </a:p>
          <a:p>
            <a:r>
              <a:rPr lang="en-US" sz="1100" dirty="0" err="1">
                <a:ln w="0"/>
                <a:effectLst>
                  <a:outerShdw blurRad="38100" dist="19050" dir="2700000" algn="tl" rotWithShape="0">
                    <a:schemeClr val="dk1">
                      <a:alpha val="40000"/>
                    </a:schemeClr>
                  </a:outerShdw>
                </a:effectLst>
              </a:rPr>
              <a:t>m.title</a:t>
            </a:r>
            <a:r>
              <a:rPr lang="en-US" sz="1100" dirty="0">
                <a:ln w="0"/>
                <a:effectLst>
                  <a:outerShdw blurRad="38100" dist="19050" dir="2700000" algn="tl" rotWithShape="0">
                    <a:schemeClr val="dk1">
                      <a:alpha val="40000"/>
                    </a:schemeClr>
                  </a:outerShdw>
                </a:effectLst>
              </a:rPr>
              <a:t>("</a:t>
            </a:r>
            <a:r>
              <a:rPr lang="en-US" sz="1100" dirty="0" err="1">
                <a:ln w="0"/>
                <a:effectLst>
                  <a:outerShdw blurRad="38100" dist="19050" dir="2700000" algn="tl" rotWithShape="0">
                    <a:schemeClr val="dk1">
                      <a:alpha val="40000"/>
                    </a:schemeClr>
                  </a:outerShdw>
                </a:effectLst>
              </a:rPr>
              <a:t>Piechart</a:t>
            </a:r>
            <a:r>
              <a:rPr lang="en-US" sz="1100" dirty="0">
                <a:ln w="0"/>
                <a:effectLst>
                  <a:outerShdw blurRad="38100" dist="19050" dir="2700000" algn="tl" rotWithShape="0">
                    <a:schemeClr val="dk1">
                      <a:alpha val="40000"/>
                    </a:schemeClr>
                  </a:outerShdw>
                </a:effectLst>
              </a:rPr>
              <a:t>")</a:t>
            </a:r>
          </a:p>
          <a:p>
            <a:r>
              <a:rPr lang="en-US" sz="1100" dirty="0" err="1">
                <a:ln w="0"/>
                <a:effectLst>
                  <a:outerShdw blurRad="38100" dist="19050" dir="2700000" algn="tl" rotWithShape="0">
                    <a:schemeClr val="dk1">
                      <a:alpha val="40000"/>
                    </a:schemeClr>
                  </a:outerShdw>
                </a:effectLst>
              </a:rPr>
              <a:t>m.xlabel</a:t>
            </a:r>
            <a:r>
              <a:rPr lang="en-US" sz="1100" dirty="0">
                <a:ln w="0"/>
                <a:effectLst>
                  <a:outerShdw blurRad="38100" dist="19050" dir="2700000" algn="tl" rotWithShape="0">
                    <a:schemeClr val="dk1">
                      <a:alpha val="40000"/>
                    </a:schemeClr>
                  </a:outerShdw>
                </a:effectLst>
              </a:rPr>
              <a:t>("Reviews")</a:t>
            </a:r>
          </a:p>
          <a:p>
            <a:r>
              <a:rPr lang="en-US" sz="1100" dirty="0" err="1">
                <a:ln w="0"/>
                <a:effectLst>
                  <a:outerShdw blurRad="38100" dist="19050" dir="2700000" algn="tl" rotWithShape="0">
                    <a:schemeClr val="dk1">
                      <a:alpha val="40000"/>
                    </a:schemeClr>
                  </a:outerShdw>
                </a:effectLst>
              </a:rPr>
              <a:t>m.ylabel</a:t>
            </a:r>
            <a:r>
              <a:rPr lang="en-US" sz="1100" dirty="0">
                <a:ln w="0"/>
                <a:effectLst>
                  <a:outerShdw blurRad="38100" dist="19050" dir="2700000" algn="tl" rotWithShape="0">
                    <a:schemeClr val="dk1">
                      <a:alpha val="40000"/>
                    </a:schemeClr>
                  </a:outerShdw>
                </a:effectLst>
              </a:rPr>
              <a:t>("Sentiment")</a:t>
            </a:r>
          </a:p>
          <a:p>
            <a:r>
              <a:rPr lang="en-US" sz="1100" dirty="0" err="1">
                <a:ln w="0"/>
                <a:effectLst>
                  <a:outerShdw blurRad="38100" dist="19050" dir="2700000" algn="tl" rotWithShape="0">
                    <a:schemeClr val="dk1">
                      <a:alpha val="40000"/>
                    </a:schemeClr>
                  </a:outerShdw>
                </a:effectLst>
              </a:rPr>
              <a:t>m.show</a:t>
            </a:r>
            <a:r>
              <a:rPr lang="en-US" sz="1100" dirty="0">
                <a:ln w="0"/>
                <a:effectLst>
                  <a:outerShdw blurRad="38100" dist="19050" dir="2700000" algn="tl" rotWithShape="0">
                    <a:schemeClr val="dk1">
                      <a:alpha val="40000"/>
                    </a:schemeClr>
                  </a:outerShdw>
                </a:effectLst>
              </a:rPr>
              <a:t>()</a:t>
            </a:r>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4" name="Freeform 10"/>
          <p:cNvSpPr>
            <a:spLocks noGrp="1"/>
          </p:cNvSpPr>
          <p:nvPr>
            <p:ph idx="1"/>
          </p:nvPr>
        </p:nvSpPr>
        <p:spPr>
          <a:xfrm>
            <a:off x="581192" y="1232452"/>
            <a:ext cx="3686008" cy="3048000"/>
          </a:xfrm>
          <a:custGeom>
            <a:avLst/>
            <a:gdLst/>
            <a:ahLst/>
            <a:cxnLst/>
            <a:rect l="l" t="t" r="r" b="b"/>
            <a:pathLst>
              <a:path w="5514268" h="4082876">
                <a:moveTo>
                  <a:pt x="0" y="0"/>
                </a:moveTo>
                <a:lnTo>
                  <a:pt x="5514268" y="0"/>
                </a:lnTo>
                <a:lnTo>
                  <a:pt x="5514268" y="4082876"/>
                </a:lnTo>
                <a:lnTo>
                  <a:pt x="0" y="4082876"/>
                </a:lnTo>
                <a:lnTo>
                  <a:pt x="0" y="0"/>
                </a:lnTo>
                <a:close/>
              </a:path>
            </a:pathLst>
          </a:custGeom>
          <a:blipFill>
            <a:blip r:embed="rId2"/>
            <a:stretch>
              <a:fillRect/>
            </a:stretch>
          </a:blipFill>
        </p:spPr>
        <p:txBody>
          <a:bodyPr/>
          <a:lstStyle/>
          <a:p>
            <a:pPr marL="0" indent="0">
              <a:buNone/>
            </a:pPr>
            <a:endParaRPr lang="en-US" dirty="0"/>
          </a:p>
        </p:txBody>
      </p:sp>
      <p:sp>
        <p:nvSpPr>
          <p:cNvPr id="6" name="Freeform 11"/>
          <p:cNvSpPr/>
          <p:nvPr/>
        </p:nvSpPr>
        <p:spPr>
          <a:xfrm>
            <a:off x="4871229" y="2743199"/>
            <a:ext cx="3367896" cy="3571875"/>
          </a:xfrm>
          <a:custGeom>
            <a:avLst/>
            <a:gdLst/>
            <a:ahLst/>
            <a:cxnLst/>
            <a:rect l="l" t="t" r="r" b="b"/>
            <a:pathLst>
              <a:path w="5176181" h="4444541">
                <a:moveTo>
                  <a:pt x="0" y="0"/>
                </a:moveTo>
                <a:lnTo>
                  <a:pt x="5176181" y="0"/>
                </a:lnTo>
                <a:lnTo>
                  <a:pt x="5176181" y="4444541"/>
                </a:lnTo>
                <a:lnTo>
                  <a:pt x="0" y="4444541"/>
                </a:lnTo>
                <a:lnTo>
                  <a:pt x="0" y="0"/>
                </a:lnTo>
                <a:close/>
              </a:path>
            </a:pathLst>
          </a:custGeom>
          <a:blipFill>
            <a:blip r:embed="rId3"/>
            <a:stretch>
              <a:fillRect/>
            </a:stretch>
          </a:blipFill>
        </p:spPr>
      </p:sp>
      <p:sp>
        <p:nvSpPr>
          <p:cNvPr id="7" name="Freeform 9"/>
          <p:cNvSpPr/>
          <p:nvPr/>
        </p:nvSpPr>
        <p:spPr>
          <a:xfrm>
            <a:off x="8239125" y="1104708"/>
            <a:ext cx="2778845" cy="2676717"/>
          </a:xfrm>
          <a:custGeom>
            <a:avLst/>
            <a:gdLst/>
            <a:ahLst/>
            <a:cxnLst/>
            <a:rect l="l" t="t" r="r" b="b"/>
            <a:pathLst>
              <a:path w="5871518" h="5989538">
                <a:moveTo>
                  <a:pt x="0" y="0"/>
                </a:moveTo>
                <a:lnTo>
                  <a:pt x="5871517" y="0"/>
                </a:lnTo>
                <a:lnTo>
                  <a:pt x="5871517" y="5989538"/>
                </a:lnTo>
                <a:lnTo>
                  <a:pt x="0" y="5989538"/>
                </a:lnTo>
                <a:lnTo>
                  <a:pt x="0" y="0"/>
                </a:lnTo>
                <a:close/>
              </a:path>
            </a:pathLst>
          </a:custGeom>
          <a:blipFill>
            <a:blip r:embed="rId4"/>
            <a:stretch>
              <a:fillRect/>
            </a:stretch>
          </a:blipFill>
        </p:spPr>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fontScale="85000" lnSpcReduction="20000"/>
          </a:bodyPr>
          <a:lstStyle/>
          <a:p>
            <a:pPr marL="305435" indent="-305435"/>
            <a:r>
              <a:rPr lang="en-IN" sz="2000" dirty="0"/>
              <a:t>In conclusion, you can predict the number of positive and negative reviews in the movie dataset using either classification or deep learning algorithms. Both approaches have their strengths and can achieve accurate results with proper tuning and </a:t>
            </a:r>
            <a:r>
              <a:rPr lang="en-IN" sz="2000" dirty="0" err="1"/>
              <a:t>preprocessing</a:t>
            </a:r>
            <a:r>
              <a:rPr lang="en-IN" sz="2000" dirty="0"/>
              <a:t>. 
For classification algorithms like logistic regression, decision trees, or random forests, you can start with simple feature extraction techniques like Bag-of-Words or TF-IDF and then train the model on the extracted features. These models are interpretable and can be trained quickly, making them suitable for smaller datasets.
On the other hand, deep learning algorithms like neural networks, especially recurrent neural networks (RNNs) or convolutional neural networks (CNNs), can capture complex patterns in text data and potentially achieve higher accuracy. However, they require more data and computational resources for training and might be prone to overfitting if not regularized properly.
Ultimately, the choice between classification algorithms and deep learning depends on factors like the size of the dataset, computational resources available, and the desired level of accuracy. Experimenting with different algorithms and </a:t>
            </a:r>
            <a:r>
              <a:rPr lang="en-IN" sz="2000" dirty="0" err="1"/>
              <a:t>preprocessing</a:t>
            </a:r>
            <a:r>
              <a:rPr lang="en-IN" sz="2000" dirty="0"/>
              <a:t> techniques is essential to find the best approach for your specific task.</a:t>
            </a:r>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a:xfrm>
            <a:off x="581193" y="-5055810"/>
            <a:ext cx="12034140" cy="10583334"/>
          </a:xfrm>
        </p:spPr>
        <p:txBody>
          <a:bodyPr/>
          <a:lstStyle/>
          <a:p>
            <a:pPr marL="0" indent="0">
              <a:buNone/>
            </a:pPr>
            <a:endParaRPr lang="en-US" sz="2000" b="1" dirty="0"/>
          </a:p>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
        <p:nvSpPr>
          <p:cNvPr id="9" name="TextBox 8">
            <a:extLst>
              <a:ext uri="{FF2B5EF4-FFF2-40B4-BE49-F238E27FC236}">
                <a16:creationId xmlns:a16="http://schemas.microsoft.com/office/drawing/2014/main" id="{9CD47AB5-5021-A6B9-0299-363009BC9BC6}"/>
              </a:ext>
            </a:extLst>
          </p:cNvPr>
          <p:cNvSpPr txBox="1"/>
          <p:nvPr/>
        </p:nvSpPr>
        <p:spPr>
          <a:xfrm>
            <a:off x="157860" y="1330476"/>
            <a:ext cx="12034140" cy="4524315"/>
          </a:xfrm>
          <a:prstGeom prst="rect">
            <a:avLst/>
          </a:prstGeom>
          <a:noFill/>
        </p:spPr>
        <p:txBody>
          <a:bodyPr wrap="square">
            <a:spAutoFit/>
          </a:bodyPr>
          <a:lstStyle/>
          <a:p>
            <a:pPr marL="342900" indent="-342900">
              <a:buAutoNum type="arabicPeriod"/>
            </a:pPr>
            <a:r>
              <a:rPr lang="en-US" b="1" dirty="0"/>
              <a:t>Enhanced Preprocessing Technique</a:t>
            </a:r>
            <a:r>
              <a:rPr lang="en-IN" b="1" dirty="0"/>
              <a:t>s </a:t>
            </a:r>
            <a:r>
              <a:rPr lang="en-US" dirty="0"/>
              <a:t>: Develop more sophisticated text preprocessing techniques to handle challenges like handling negations, sarcasm, and context-dependent sentiment.</a:t>
            </a:r>
            <a:endParaRPr lang="en-IN" dirty="0"/>
          </a:p>
          <a:p>
            <a:pPr marL="342900" indent="-342900">
              <a:buAutoNum type="arabicPeriod"/>
            </a:pPr>
            <a:r>
              <a:rPr lang="en-US" b="1" dirty="0"/>
              <a:t>Advanced Feature Extraction</a:t>
            </a:r>
            <a:r>
              <a:rPr lang="en-US" dirty="0"/>
              <a:t>: Explore advanced feature extraction methods such as word </a:t>
            </a:r>
            <a:r>
              <a:rPr lang="en-US" dirty="0" err="1"/>
              <a:t>embeddings</a:t>
            </a:r>
            <a:r>
              <a:rPr lang="en-US" dirty="0"/>
              <a:t> (e.g., Word2Vec, </a:t>
            </a:r>
            <a:r>
              <a:rPr lang="en-US" dirty="0" err="1"/>
              <a:t>GloVe</a:t>
            </a:r>
            <a:r>
              <a:rPr lang="en-US" dirty="0"/>
              <a:t>) or contextual </a:t>
            </a:r>
            <a:r>
              <a:rPr lang="en-US" dirty="0" err="1"/>
              <a:t>embeddings</a:t>
            </a:r>
            <a:r>
              <a:rPr lang="en-US" dirty="0"/>
              <a:t> (e.g., BERT, GPT) to capture richer semantic information from the text data.</a:t>
            </a:r>
            <a:endParaRPr lang="en-IN" dirty="0"/>
          </a:p>
          <a:p>
            <a:pPr marL="342900" indent="-342900">
              <a:buAutoNum type="arabicPeriod"/>
            </a:pPr>
            <a:r>
              <a:rPr lang="en-US" b="1" dirty="0"/>
              <a:t>Hybrid Model</a:t>
            </a:r>
            <a:r>
              <a:rPr lang="en-IN" b="1" dirty="0"/>
              <a:t>s:</a:t>
            </a:r>
            <a:r>
              <a:rPr lang="en-US" dirty="0"/>
              <a:t>Investigate hybrid models that combine the strengths of traditional machine learning algorithms with deep learning architectures to leverage their complementary features for improved performance</a:t>
            </a:r>
            <a:endParaRPr lang="en-IN" dirty="0"/>
          </a:p>
          <a:p>
            <a:pPr marL="342900" indent="-342900">
              <a:buAutoNum type="arabicPeriod"/>
            </a:pPr>
            <a:r>
              <a:rPr lang="en-US" b="1" dirty="0"/>
              <a:t>Fine-tuning Pre-trained Models</a:t>
            </a:r>
            <a:r>
              <a:rPr lang="en-US" dirty="0"/>
              <a:t>: Fine-tune pre-trained language models (e.g., BERT, GPT) on movie review datasets to adapt them specifically for sentiment analysis tasks, potentially leading to better performance.5.</a:t>
            </a:r>
            <a:endParaRPr lang="en-IN" dirty="0"/>
          </a:p>
          <a:p>
            <a:pPr marL="342900" indent="-342900">
              <a:buAutoNum type="arabicPeriod"/>
            </a:pPr>
            <a:r>
              <a:rPr lang="en-US" b="1" dirty="0"/>
              <a:t> Domain Adaptation</a:t>
            </a:r>
            <a:r>
              <a:rPr lang="en-IN" dirty="0"/>
              <a:t>:</a:t>
            </a:r>
            <a:r>
              <a:rPr lang="en-US" dirty="0"/>
              <a:t> Develop techniques for domain adaptation to improve model generalization across different genres, languages, or styles of movie reviews</a:t>
            </a:r>
            <a:endParaRPr lang="en-IN" dirty="0"/>
          </a:p>
          <a:p>
            <a:pPr marL="342900" indent="-342900">
              <a:buAutoNum type="arabicPeriod"/>
            </a:pPr>
            <a:r>
              <a:rPr lang="en-US" b="1" dirty="0"/>
              <a:t>Multimodal Sentiment Analysis</a:t>
            </a:r>
            <a:r>
              <a:rPr lang="en-IN" dirty="0"/>
              <a:t>:</a:t>
            </a:r>
            <a:r>
              <a:rPr lang="en-US" dirty="0"/>
              <a:t> Extend the analysis to incorporate multimodal data sources such as movie posters, trailers, or user ratings to capture a more holistic understanding of sentiment.</a:t>
            </a:r>
            <a:endParaRPr lang="en-IN" dirty="0"/>
          </a:p>
          <a:p>
            <a:pPr marL="342900" indent="-342900">
              <a:buAutoNum type="arabicPeriod"/>
            </a:pPr>
            <a:r>
              <a:rPr lang="en-US" b="1" dirty="0"/>
              <a:t>Dynamic Sentiment Analysis</a:t>
            </a:r>
            <a:r>
              <a:rPr lang="en-IN" dirty="0"/>
              <a:t>:</a:t>
            </a:r>
            <a:r>
              <a:rPr lang="en-US" dirty="0"/>
              <a:t> Explore dynamic sentiment analysis techniques that can track changes in sentiment over time, enabling applications like sentiment trend analysis or real-time sentiment monitoring during movie releases.</a:t>
            </a:r>
            <a:endParaRPr lang="en-IN" dirty="0"/>
          </a:p>
          <a:p>
            <a:pPr marL="342900" indent="-342900">
              <a:buAutoNum type="arabicPeriod"/>
            </a:pPr>
            <a:r>
              <a:rPr lang="en-US" b="1" dirty="0"/>
              <a:t>Interpretability and </a:t>
            </a:r>
            <a:r>
              <a:rPr lang="en-US" b="1" dirty="0" err="1"/>
              <a:t>Explainability</a:t>
            </a:r>
            <a:r>
              <a:rPr lang="en-IN" b="1" dirty="0"/>
              <a:t>:</a:t>
            </a:r>
            <a:r>
              <a:rPr lang="en-US" dirty="0"/>
              <a:t> Focus on making sentiment analysis models more interpretable and explainable, especially in critical applications like recommendation systems or content moderation.</a:t>
            </a:r>
            <a:endParaRPr lang="en-IN" dirty="0"/>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D289AE2-D2AE-49D1-AFAC-3A79F6794255}">
  <ds:schemaRefs>
    <ds:schemaRef ds:uri="http://purl.org/dc/elements/1.1/"/>
    <ds:schemaRef ds:uri="http://schemas.microsoft.com/office/2006/metadata/properties"/>
    <ds:schemaRef ds:uri="http://schemas.microsoft.com/office/infopath/2007/PartnerControls"/>
    <ds:schemaRef ds:uri="http://schemas.openxmlformats.org/package/2006/metadata/core-properties"/>
    <ds:schemaRef ds:uri="http://schemas.microsoft.com/office/2006/documentManagement/types"/>
    <ds:schemaRef ds:uri="http://purl.org/dc/dcmitype/"/>
    <ds:schemaRef ds:uri="c0fa2617-96bd-425d-8578-e93563fe37c5"/>
    <ds:schemaRef ds:uri="9162bd5b-4ed9-4da3-b376-05204580ba3f"/>
    <ds:schemaRef ds:uri="http://www.w3.org/XML/1998/namespace"/>
    <ds:schemaRef ds:uri="http://purl.org/dc/terms/"/>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14</TotalTime>
  <Words>764</Words>
  <Application>Microsoft Office PowerPoint</Application>
  <PresentationFormat>Widescreen</PresentationFormat>
  <Paragraphs>83</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Calibri</vt:lpstr>
      <vt:lpstr>Calibri Light</vt:lpstr>
      <vt:lpstr>Canva Sans</vt:lpstr>
      <vt:lpstr>Franklin Gothic Book</vt:lpstr>
      <vt:lpstr>Franklin Gothic Demi</vt:lpstr>
      <vt:lpstr>Wingdings 2</vt:lpstr>
      <vt:lpstr>DividendVTI</vt:lpstr>
      <vt:lpstr>PROJECT TITLE</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DELL INSPIRON</cp:lastModifiedBy>
  <cp:revision>30</cp:revision>
  <dcterms:created xsi:type="dcterms:W3CDTF">2021-05-26T16:50:10Z</dcterms:created>
  <dcterms:modified xsi:type="dcterms:W3CDTF">2024-04-05T08:03:55Z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