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6"/>
  </p:notesMasterIdLst>
  <p:handoutMasterIdLst>
    <p:handoutMasterId r:id="rId47"/>
  </p:handoutMasterIdLst>
  <p:sldIdLst>
    <p:sldId id="350" r:id="rId5"/>
    <p:sldId id="361" r:id="rId6"/>
    <p:sldId id="357" r:id="rId7"/>
    <p:sldId id="388" r:id="rId8"/>
    <p:sldId id="365" r:id="rId9"/>
    <p:sldId id="362" r:id="rId10"/>
    <p:sldId id="367" r:id="rId11"/>
    <p:sldId id="353" r:id="rId12"/>
    <p:sldId id="366" r:id="rId13"/>
    <p:sldId id="354" r:id="rId14"/>
    <p:sldId id="391" r:id="rId15"/>
    <p:sldId id="393" r:id="rId16"/>
    <p:sldId id="356" r:id="rId17"/>
    <p:sldId id="364" r:id="rId18"/>
    <p:sldId id="369" r:id="rId19"/>
    <p:sldId id="368" r:id="rId20"/>
    <p:sldId id="343" r:id="rId21"/>
    <p:sldId id="394" r:id="rId22"/>
    <p:sldId id="370" r:id="rId23"/>
    <p:sldId id="371" r:id="rId24"/>
    <p:sldId id="373" r:id="rId25"/>
    <p:sldId id="375" r:id="rId26"/>
    <p:sldId id="395" r:id="rId27"/>
    <p:sldId id="372" r:id="rId28"/>
    <p:sldId id="374" r:id="rId29"/>
    <p:sldId id="376" r:id="rId30"/>
    <p:sldId id="382" r:id="rId31"/>
    <p:sldId id="377" r:id="rId32"/>
    <p:sldId id="379" r:id="rId33"/>
    <p:sldId id="392" r:id="rId34"/>
    <p:sldId id="378" r:id="rId35"/>
    <p:sldId id="380" r:id="rId36"/>
    <p:sldId id="381" r:id="rId37"/>
    <p:sldId id="383" r:id="rId38"/>
    <p:sldId id="384" r:id="rId39"/>
    <p:sldId id="387" r:id="rId40"/>
    <p:sldId id="385" r:id="rId41"/>
    <p:sldId id="386" r:id="rId42"/>
    <p:sldId id="389" r:id="rId43"/>
    <p:sldId id="390" r:id="rId44"/>
    <p:sldId id="36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man Sharma" initials="AS" lastIdx="2" clrIdx="2">
    <p:extLst>
      <p:ext uri="{19B8F6BF-5375-455C-9EA6-DF929625EA0E}">
        <p15:presenceInfo xmlns:p15="http://schemas.microsoft.com/office/powerpoint/2012/main" userId="985c3c33c9f17f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BA2"/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3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0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1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955" y="1130418"/>
            <a:ext cx="6297115" cy="1384183"/>
          </a:xfrm>
        </p:spPr>
        <p:txBody>
          <a:bodyPr/>
          <a:lstStyle/>
          <a:p>
            <a:r>
              <a:rPr lang="en-US" sz="3600" b="0" u="sng" dirty="0"/>
              <a:t>CAPSTONE PROJECT - 3</a:t>
            </a:r>
            <a:br>
              <a:rPr lang="en-US" sz="6000" b="0" dirty="0"/>
            </a:br>
            <a:r>
              <a:rPr lang="en-US" sz="3400" b="0" dirty="0"/>
              <a:t>Mobile Price Range Prediction</a:t>
            </a:r>
            <a:br>
              <a:rPr lang="en-US" sz="3200" b="0" dirty="0"/>
            </a:br>
            <a:r>
              <a:rPr lang="en-US" sz="3400" b="0" dirty="0"/>
              <a:t>Classification project </a:t>
            </a:r>
            <a:endParaRPr lang="en-US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1811" y="3842159"/>
            <a:ext cx="2249459" cy="501241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PRESENTED BY: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 descr="Almabetter Logo">
            <a:extLst>
              <a:ext uri="{FF2B5EF4-FFF2-40B4-BE49-F238E27FC236}">
                <a16:creationId xmlns:a16="http://schemas.microsoft.com/office/drawing/2014/main" id="{3F62A6B3-B65E-02CA-1EF2-C4B024A0D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22" y="386198"/>
            <a:ext cx="2127802" cy="39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BFE26B-9716-0DDA-60D4-6046886F67FA}"/>
              </a:ext>
            </a:extLst>
          </p:cNvPr>
          <p:cNvSpPr txBox="1"/>
          <p:nvPr/>
        </p:nvSpPr>
        <p:spPr>
          <a:xfrm>
            <a:off x="8429725" y="4267628"/>
            <a:ext cx="25011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Aman Sharma   	</a:t>
            </a:r>
          </a:p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Mattaparty Harish  </a:t>
            </a:r>
          </a:p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Pratik Thorat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D706A32-E796-2EBD-2A69-3F34D577C387}"/>
              </a:ext>
            </a:extLst>
          </p:cNvPr>
          <p:cNvSpPr txBox="1">
            <a:spLocks/>
          </p:cNvSpPr>
          <p:nvPr/>
        </p:nvSpPr>
        <p:spPr>
          <a:xfrm>
            <a:off x="321785" y="6341772"/>
            <a:ext cx="374501" cy="2600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1100" smtClean="0">
                <a:solidFill>
                  <a:schemeClr val="bg1"/>
                </a:solidFill>
              </a:rPr>
              <a:pPr/>
              <a:t>1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1375D5C-9E0A-EB1D-EA55-45E934A2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1089269"/>
            <a:ext cx="6002261" cy="610863"/>
          </a:xfrm>
        </p:spPr>
        <p:txBody>
          <a:bodyPr>
            <a:normAutofit/>
          </a:bodyPr>
          <a:lstStyle/>
          <a:p>
            <a:r>
              <a:rPr lang="en-US" b="0" dirty="0"/>
              <a:t>DATA MANIPULATION:</a:t>
            </a:r>
            <a:endParaRPr lang="en-IN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0FD8B7-530A-B676-F1A0-4F43F2F66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712" y="2241331"/>
            <a:ext cx="10886576" cy="364446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We have created a new feature 'Pixel_area' by multiplying 'Pixel_height' &amp; 'Pixel_width'.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We have created a new feature 'Screen_area' by multiplying 'Screen_height' &amp; 'Screen_width'.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We have created new features for front &amp; primary cam for indicating presence of camera by taking all the values above 0 as 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</a:rPr>
              <a:t>We have created 4 ram bins ranging from 1GB to 4GB to check the distribution of ram in different price range.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91092" y="6361889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6B001437-644A-2FC2-7F58-28FFC72D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954" y="3079808"/>
            <a:ext cx="8685842" cy="1335947"/>
          </a:xfrm>
        </p:spPr>
        <p:txBody>
          <a:bodyPr>
            <a:normAutofit fontScale="90000"/>
          </a:bodyPr>
          <a:lstStyle/>
          <a:p>
            <a:r>
              <a:rPr lang="en-US" sz="5300" b="0" dirty="0">
                <a:solidFill>
                  <a:srgbClr val="C00000"/>
                </a:solidFill>
              </a:rPr>
              <a:t>EXPLORATORY DATA ANALYSIS</a:t>
            </a:r>
            <a:endParaRPr lang="en-IN" dirty="0"/>
          </a:p>
        </p:txBody>
      </p:sp>
      <p:sp>
        <p:nvSpPr>
          <p:cNvPr id="34" name="Slide Number Placeholder 16">
            <a:extLst>
              <a:ext uri="{FF2B5EF4-FFF2-40B4-BE49-F238E27FC236}">
                <a16:creationId xmlns:a16="http://schemas.microsoft.com/office/drawing/2014/main" id="{FF5853C6-B589-B685-082E-AD139DC3E0D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375931" y="635738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2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6B001437-644A-2FC2-7F58-28FFC72D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485" y="2974642"/>
            <a:ext cx="6294980" cy="1335947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rgbClr val="C00000"/>
                </a:solidFill>
              </a:rPr>
              <a:t>UNIVARIATE ANALYSIS </a:t>
            </a:r>
            <a:endParaRPr lang="en-IN" dirty="0"/>
          </a:p>
        </p:txBody>
      </p:sp>
      <p:sp>
        <p:nvSpPr>
          <p:cNvPr id="34" name="Slide Number Placeholder 16">
            <a:extLst>
              <a:ext uri="{FF2B5EF4-FFF2-40B4-BE49-F238E27FC236}">
                <a16:creationId xmlns:a16="http://schemas.microsoft.com/office/drawing/2014/main" id="{FF5853C6-B589-B685-082E-AD139DC3E0D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375931" y="635738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1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4438FD68-2C72-277B-C77D-F05F9A8A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279907" cy="610863"/>
          </a:xfrm>
        </p:spPr>
        <p:txBody>
          <a:bodyPr>
            <a:noAutofit/>
          </a:bodyPr>
          <a:lstStyle/>
          <a:p>
            <a:r>
              <a:rPr lang="en-US" sz="4000" b="0" dirty="0"/>
              <a:t>PHONE </a:t>
            </a:r>
            <a:r>
              <a:rPr lang="en-US" b="0" dirty="0"/>
              <a:t>DISTRIBUTION</a:t>
            </a:r>
            <a:r>
              <a:rPr lang="en-US" sz="4000" b="0" dirty="0"/>
              <a:t> ON THE BASIS OF PRICE RANGE :</a:t>
            </a:r>
            <a:endParaRPr lang="en-IN" sz="40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C65A-0EEB-61D5-8A35-DB265ECD57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C62C38-2CA2-A83E-6A3F-CF5B812841A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593647D-4E16-F589-040E-102A04F6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00" y="1459683"/>
            <a:ext cx="6410600" cy="477552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F4677DC-9F7D-572E-F19D-3967386E740D}"/>
              </a:ext>
            </a:extLst>
          </p:cNvPr>
          <p:cNvSpPr txBox="1"/>
          <p:nvPr/>
        </p:nvSpPr>
        <p:spPr>
          <a:xfrm>
            <a:off x="450207" y="2362490"/>
            <a:ext cx="616636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Mobile phones in all 4 types of price range are equally distributed. Which indicate data set is completely balanced, so implementation of balancing techniques are not required.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720485"/>
            <a:ext cx="10309167" cy="76944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BLUETOOTH AND DUAL SIM AVAILABILITY:</a:t>
            </a:r>
            <a:endParaRPr lang="en-IN" b="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40584B-712D-EDDB-0D0B-6843F8617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5" y="1884346"/>
            <a:ext cx="5550364" cy="3345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B6EF34-C879-0803-65BD-42F07F979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3" y="1783679"/>
            <a:ext cx="5740865" cy="344647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0B55A5-6564-5380-4B38-1A6CD178FACA}"/>
              </a:ext>
            </a:extLst>
          </p:cNvPr>
          <p:cNvSpPr txBox="1"/>
          <p:nvPr/>
        </p:nvSpPr>
        <p:spPr>
          <a:xfrm>
            <a:off x="659223" y="5434555"/>
            <a:ext cx="76812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Almost 50% phones are having Bluetooth connectivity.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Almost 50% phones are having dual sim.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DC250D-D82D-78D1-7A0F-92FB124F541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375920" y="6284569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6">
            <a:extLst>
              <a:ext uri="{FF2B5EF4-FFF2-40B4-BE49-F238E27FC236}">
                <a16:creationId xmlns:a16="http://schemas.microsoft.com/office/drawing/2014/main" id="{F2A30EB9-ED41-9081-A8CA-C3C37BAD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68" y="408404"/>
            <a:ext cx="9579032" cy="868680"/>
          </a:xfrm>
        </p:spPr>
        <p:txBody>
          <a:bodyPr>
            <a:normAutofit/>
          </a:bodyPr>
          <a:lstStyle/>
          <a:p>
            <a:r>
              <a:rPr lang="en-US" b="0" dirty="0"/>
              <a:t>4G AND 3G AVAILABILITY :</a:t>
            </a:r>
            <a:endParaRPr lang="en-IN" b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FDFAA3-4809-5282-401F-3DC96FD57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61" y="2304578"/>
            <a:ext cx="9117478" cy="45090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1937B6-3377-3764-C7F0-3B40A9CEA5B0}"/>
              </a:ext>
            </a:extLst>
          </p:cNvPr>
          <p:cNvSpPr txBox="1"/>
          <p:nvPr/>
        </p:nvSpPr>
        <p:spPr>
          <a:xfrm>
            <a:off x="784168" y="1519748"/>
            <a:ext cx="95790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Almost 48% phones lack 4G connectivity and 23% phones lack 3G connectivity.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Phones lacking 3G are not having 4G connectivity as well.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1D0DED2-F18C-5B4A-A343-5486A1689FBF}"/>
              </a:ext>
            </a:extLst>
          </p:cNvPr>
          <p:cNvSpPr txBox="1">
            <a:spLocks/>
          </p:cNvSpPr>
          <p:nvPr/>
        </p:nvSpPr>
        <p:spPr>
          <a:xfrm>
            <a:off x="251670" y="6343999"/>
            <a:ext cx="706224" cy="211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294A09A9-5501-47C1-A89A-A340965A2BE2}" type="slidenum">
              <a:rPr lang="en-US" sz="1100" smtClean="0"/>
              <a:pPr marL="0" indent="0">
                <a:buNone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774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1C21401-B1D7-FF41-B596-21A561D5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36" y="457593"/>
            <a:ext cx="10503728" cy="610863"/>
          </a:xfrm>
        </p:spPr>
        <p:txBody>
          <a:bodyPr>
            <a:noAutofit/>
          </a:bodyPr>
          <a:lstStyle/>
          <a:p>
            <a:r>
              <a:rPr lang="en-US" b="0" dirty="0"/>
              <a:t>TOUCH SCREEN AND WIFI AVAILABILITY:</a:t>
            </a:r>
            <a:endParaRPr lang="en-IN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C81564-A688-7DA9-F9BF-677134DE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50" y="1288590"/>
            <a:ext cx="6286150" cy="4034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2A49A2-FE8D-6DE1-43CB-6B003E25E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11" y="1669987"/>
            <a:ext cx="4941477" cy="35180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686F7B-831A-2DA4-03BF-BB8742D4606A}"/>
              </a:ext>
            </a:extLst>
          </p:cNvPr>
          <p:cNvSpPr txBox="1"/>
          <p:nvPr/>
        </p:nvSpPr>
        <p:spPr>
          <a:xfrm>
            <a:off x="1210112" y="5188013"/>
            <a:ext cx="64070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Almost 50% phones does not touch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Almost 50% phones lack wifi connectivity.</a:t>
            </a:r>
            <a:endParaRPr lang="en-I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4E494-750F-3A20-9362-F4353E915E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73671" y="640040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557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6">
            <a:extLst>
              <a:ext uri="{FF2B5EF4-FFF2-40B4-BE49-F238E27FC236}">
                <a16:creationId xmlns:a16="http://schemas.microsoft.com/office/drawing/2014/main" id="{F2A30EB9-ED41-9081-A8CA-C3C37BAD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84" y="317902"/>
            <a:ext cx="7374633" cy="61086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DISTRIBUTION OF VARIABLES:</a:t>
            </a:r>
            <a:endParaRPr lang="en-IN" b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5A103C-732E-CC88-2183-FE3A3E36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41" y="928765"/>
            <a:ext cx="8794459" cy="57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A831BB-CF59-DD3A-5826-F8030D1B1D34}"/>
              </a:ext>
            </a:extLst>
          </p:cNvPr>
          <p:cNvSpPr txBox="1"/>
          <p:nvPr/>
        </p:nvSpPr>
        <p:spPr>
          <a:xfrm>
            <a:off x="460684" y="1421744"/>
            <a:ext cx="28145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data in 'Screen Area', 'Pixel Area' &amp; 'Front cam' is positively skewed.</a:t>
            </a:r>
            <a:endParaRPr lang="en-I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3C492-1E13-46AA-2912-EE2FB1313905}"/>
              </a:ext>
            </a:extLst>
          </p:cNvPr>
          <p:cNvSpPr txBox="1">
            <a:spLocks/>
          </p:cNvSpPr>
          <p:nvPr/>
        </p:nvSpPr>
        <p:spPr>
          <a:xfrm>
            <a:off x="314948" y="6292447"/>
            <a:ext cx="523240" cy="24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294A09A9-5501-47C1-A89A-A340965A2BE2}" type="slidenum">
              <a:rPr lang="en-US" sz="1100" smtClean="0"/>
              <a:pPr marL="0" indent="0">
                <a:buNone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6B001437-644A-2FC2-7F58-28FFC72D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16" y="3130142"/>
            <a:ext cx="6294980" cy="1335947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rgbClr val="C00000"/>
                </a:solidFill>
              </a:rPr>
              <a:t>BIVARIATE ANALYSIS 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4" name="Slide Number Placeholder 16">
            <a:extLst>
              <a:ext uri="{FF2B5EF4-FFF2-40B4-BE49-F238E27FC236}">
                <a16:creationId xmlns:a16="http://schemas.microsoft.com/office/drawing/2014/main" id="{FF5853C6-B589-B685-082E-AD139DC3E0D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375931" y="635738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2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929FEC-D23F-EC71-6338-2FA8D566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15" y="511728"/>
            <a:ext cx="7880414" cy="1249960"/>
          </a:xfrm>
        </p:spPr>
        <p:txBody>
          <a:bodyPr>
            <a:normAutofit/>
          </a:bodyPr>
          <a:lstStyle/>
          <a:p>
            <a:r>
              <a:rPr lang="en-US" b="0" dirty="0"/>
              <a:t>SCREEN AREA AND PX AREA BY PRICE RANGE:</a:t>
            </a:r>
            <a:endParaRPr lang="en-IN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37223-89D8-5457-4DE0-89F09206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48" y="2887715"/>
            <a:ext cx="4608352" cy="3970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F74B2-5FFF-A454-0F4E-3CC58744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05" y="2887714"/>
            <a:ext cx="5137743" cy="3970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539DB-EA75-0CAA-B22A-4E6B8A8297D6}"/>
              </a:ext>
            </a:extLst>
          </p:cNvPr>
          <p:cNvSpPr txBox="1"/>
          <p:nvPr/>
        </p:nvSpPr>
        <p:spPr>
          <a:xfrm>
            <a:off x="936415" y="2210310"/>
            <a:ext cx="9423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Higher price phones have larger screen &amp; larger pixels resulting in better screen quality.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33B02-43D9-A961-460B-FAE66EB727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6787" y="6358855"/>
            <a:ext cx="213664" cy="1761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6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6008"/>
            <a:ext cx="4941477" cy="610863"/>
          </a:xfrm>
        </p:spPr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41382"/>
            <a:ext cx="10403922" cy="2892679"/>
          </a:xfrm>
        </p:spPr>
        <p:txBody>
          <a:bodyPr/>
          <a:lstStyle/>
          <a:p>
            <a:pPr algn="just"/>
            <a:r>
              <a:rPr lang="en-US" sz="2400" b="0" i="1" dirty="0">
                <a:effectLst/>
                <a:latin typeface="Roboto" panose="02000000000000000000" pitchFamily="2" charset="0"/>
              </a:rPr>
              <a:t>In the competitive mobile phone market companies want to understand sales data of mobile phones and factors which drive the prices</a:t>
            </a:r>
            <a:r>
              <a:rPr lang="en-US" sz="2400" i="1" dirty="0">
                <a:latin typeface="Roboto" panose="02000000000000000000" pitchFamily="2" charset="0"/>
              </a:rPr>
              <a:t>, our</a:t>
            </a:r>
            <a:r>
              <a:rPr lang="en-US" sz="2400" b="0" i="1" dirty="0">
                <a:effectLst/>
                <a:latin typeface="Roboto" panose="02000000000000000000" pitchFamily="2" charset="0"/>
              </a:rPr>
              <a:t> objective is to find out some relation between features of a mobile phone(eg:- RAM, Internal Memory, etc.) and its selling price. In this problem, we do not have to predict the actual price but a price range indicating how high the price is.</a:t>
            </a:r>
            <a:endParaRPr lang="en-US" sz="2400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09487" y="6365777"/>
            <a:ext cx="177742" cy="169248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6">
            <a:extLst>
              <a:ext uri="{FF2B5EF4-FFF2-40B4-BE49-F238E27FC236}">
                <a16:creationId xmlns:a16="http://schemas.microsoft.com/office/drawing/2014/main" id="{F2A30EB9-ED41-9081-A8CA-C3C37BAD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85" y="484780"/>
            <a:ext cx="8549093" cy="731624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BATTERY POWER BY PRICE RANGE:</a:t>
            </a:r>
            <a:endParaRPr lang="en-IN" b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8E0E3B-13DA-38BA-55F3-CD2096CD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64734"/>
            <a:ext cx="6096000" cy="478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DCA8F-CB95-1F14-06CC-CD2BD1CCEDB1}"/>
              </a:ext>
            </a:extLst>
          </p:cNvPr>
          <p:cNvSpPr txBox="1"/>
          <p:nvPr/>
        </p:nvSpPr>
        <p:spPr>
          <a:xfrm>
            <a:off x="997577" y="1845704"/>
            <a:ext cx="48327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Prices are directly proportional to the </a:t>
            </a:r>
            <a:r>
              <a:rPr lang="en-IN" sz="2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Battery Power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provided in the phones.</a:t>
            </a:r>
          </a:p>
          <a:p>
            <a:endParaRPr lang="en-US" sz="24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Roboto" panose="02000000000000000000" pitchFamily="2" charset="0"/>
              </a:rPr>
              <a:t>Lower range phones have battery power in 500 to 1000 range </a:t>
            </a:r>
            <a:r>
              <a:rPr lang="en-IN" sz="2400" dirty="0">
                <a:solidFill>
                  <a:srgbClr val="212121"/>
                </a:solidFill>
                <a:latin typeface="Roboto" panose="02000000000000000000" pitchFamily="2" charset="0"/>
              </a:rPr>
              <a:t>and for very high range have between 1500 to 2000.</a:t>
            </a:r>
            <a:endParaRPr lang="en-US" sz="24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11CD0-6D45-F34B-1DAF-D4C6A5A37C60}"/>
              </a:ext>
            </a:extLst>
          </p:cNvPr>
          <p:cNvSpPr txBox="1">
            <a:spLocks/>
          </p:cNvSpPr>
          <p:nvPr/>
        </p:nvSpPr>
        <p:spPr>
          <a:xfrm>
            <a:off x="356786" y="6358855"/>
            <a:ext cx="490501" cy="2432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6031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6">
            <a:extLst>
              <a:ext uri="{FF2B5EF4-FFF2-40B4-BE49-F238E27FC236}">
                <a16:creationId xmlns:a16="http://schemas.microsoft.com/office/drawing/2014/main" id="{F2A30EB9-ED41-9081-A8CA-C3C37BAD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60" y="425687"/>
            <a:ext cx="10235280" cy="769442"/>
          </a:xfrm>
        </p:spPr>
        <p:txBody>
          <a:bodyPr>
            <a:noAutofit/>
          </a:bodyPr>
          <a:lstStyle/>
          <a:p>
            <a:pPr algn="ctr"/>
            <a:r>
              <a:rPr lang="en-US" b="0" dirty="0"/>
              <a:t>RAM DISTRIBUTION BY PRICE RANGES:</a:t>
            </a:r>
            <a:endParaRPr lang="en-IN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B679F-9E89-BED6-0819-A102312D90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2907" b="10936"/>
          <a:stretch/>
        </p:blipFill>
        <p:spPr>
          <a:xfrm>
            <a:off x="2451682" y="1300293"/>
            <a:ext cx="7288635" cy="35904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70693D-88D2-D5F4-ED2E-3F40C802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365" y="5260200"/>
            <a:ext cx="88032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 price range phones mostly fall under 1GB RAM bin.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Higher price range phones mostly fall under 3GB to 4GB RAM bin.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655A0A-3890-A168-4BFA-F7F9F0782AA3}"/>
              </a:ext>
            </a:extLst>
          </p:cNvPr>
          <p:cNvSpPr txBox="1">
            <a:spLocks/>
          </p:cNvSpPr>
          <p:nvPr/>
        </p:nvSpPr>
        <p:spPr>
          <a:xfrm>
            <a:off x="251670" y="6343999"/>
            <a:ext cx="706224" cy="211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294A09A9-5501-47C1-A89A-A340965A2BE2}" type="slidenum">
              <a:rPr lang="en-US" sz="1100" smtClean="0"/>
              <a:pPr marL="0" indent="0">
                <a:buNone/>
              </a:pPr>
              <a:t>21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797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99" y="442836"/>
            <a:ext cx="7718583" cy="61086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PIXEL WIDTH VS PIXEL HEIGHT: </a:t>
            </a:r>
            <a:endParaRPr lang="en-IN" b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2F2FED-6826-8A22-3150-E86CDDD1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21" y="1145978"/>
            <a:ext cx="5883479" cy="541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B4DB7E-DC18-9576-3E02-79833C5A17AE}"/>
              </a:ext>
            </a:extLst>
          </p:cNvPr>
          <p:cNvSpPr txBox="1"/>
          <p:nvPr/>
        </p:nvSpPr>
        <p:spPr>
          <a:xfrm>
            <a:off x="829799" y="2403256"/>
            <a:ext cx="5053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Maximum phones have pixels in between</a:t>
            </a:r>
            <a:r>
              <a:rPr lang="en-US" sz="24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600×150 - 1000×750 range.</a:t>
            </a:r>
            <a:endParaRPr lang="en-I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645D0-F524-A9EC-673C-699D9BAA094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568179" y="6291338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610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6B001437-644A-2FC2-7F58-28FFC72D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16" y="3130143"/>
            <a:ext cx="7008044" cy="1274078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rgbClr val="C00000"/>
                </a:solidFill>
              </a:rPr>
              <a:t>MULTIVARIATE ANALYSIS 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4" name="Slide Number Placeholder 16">
            <a:extLst>
              <a:ext uri="{FF2B5EF4-FFF2-40B4-BE49-F238E27FC236}">
                <a16:creationId xmlns:a16="http://schemas.microsoft.com/office/drawing/2014/main" id="{FF5853C6-B589-B685-082E-AD139DC3E0D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375931" y="635738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36" y="318782"/>
            <a:ext cx="6956204" cy="1484852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BATTERY POWER VS. RAM BY PRICE RANGE: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A62DFC-989F-0EBF-5BA1-D620197E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77" y="1862357"/>
            <a:ext cx="6224323" cy="488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2F9EB-DA51-E386-987F-EECF2B9F1BFD}"/>
              </a:ext>
            </a:extLst>
          </p:cNvPr>
          <p:cNvSpPr txBox="1"/>
          <p:nvPr/>
        </p:nvSpPr>
        <p:spPr>
          <a:xfrm>
            <a:off x="404378" y="2520702"/>
            <a:ext cx="556329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12121"/>
                </a:solidFill>
                <a:latin typeface="Roboto" panose="02000000000000000000" pitchFamily="2" charset="0"/>
              </a:rPr>
              <a:t>There is correlation between Higher battery and ram memory with expensive and very expensive phones.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12121"/>
                </a:solidFill>
                <a:latin typeface="Roboto" panose="02000000000000000000" pitchFamily="2" charset="0"/>
              </a:rPr>
              <a:t>Lower battery and ram memory is correlated with low and medium range phones.</a:t>
            </a: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E9CBC-CBB2-A8EC-B9A3-DDA76C8F842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414596" y="629156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008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86" y="608048"/>
            <a:ext cx="9656440" cy="1120810"/>
          </a:xfrm>
        </p:spPr>
        <p:txBody>
          <a:bodyPr>
            <a:normAutofit fontScale="90000"/>
          </a:bodyPr>
          <a:lstStyle/>
          <a:p>
            <a:r>
              <a:rPr lang="en-US" dirty="0"/>
              <a:t>FRONT AND PRIMARY CAM AVAILABILITY IN PRICE RANGE: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57008-7E83-782A-8A49-55CFC107C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" t="14145" b="12007"/>
          <a:stretch/>
        </p:blipFill>
        <p:spPr>
          <a:xfrm>
            <a:off x="2382473" y="2013358"/>
            <a:ext cx="7895082" cy="356532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8B2DA92-0911-E06A-C650-3574E8414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86" y="5863179"/>
            <a:ext cx="107386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are more phones with no front cam than no primary cam through all price ranges.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Phones which are not having primary cam are also not having front cam.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19120-EDAA-6C29-4A0B-69D432EC02E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429074" y="6323414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574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E52E-5EF3-EEEF-EE62-DC5CA8D7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99618"/>
            <a:ext cx="2558642" cy="58592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HEAT MAP:</a:t>
            </a:r>
            <a:endParaRPr lang="en-IN" b="0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3A8E34-9509-3B22-E4FC-6878D2BA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4" y="1339060"/>
            <a:ext cx="262575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RAM &amp; Price range are highly correlated with each other.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cam &amp; Front cam are highly correlated with each other.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four_g and three_g are corelated with each other.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86879334-C495-896D-4D00-6A9FD77A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88" y="111154"/>
            <a:ext cx="9489654" cy="66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249E5ED-CD82-4110-4EB2-C907C36C1F2B}"/>
              </a:ext>
            </a:extLst>
          </p:cNvPr>
          <p:cNvSpPr txBox="1">
            <a:spLocks/>
          </p:cNvSpPr>
          <p:nvPr/>
        </p:nvSpPr>
        <p:spPr>
          <a:xfrm>
            <a:off x="251670" y="6343999"/>
            <a:ext cx="706224" cy="211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294A09A9-5501-47C1-A89A-A340965A2BE2}" type="slidenum">
              <a:rPr lang="en-US" sz="1100" smtClean="0"/>
              <a:pPr marL="0" indent="0">
                <a:buNone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8741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3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D9008B2-2FFD-5C94-46CA-108A42E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29" y="107276"/>
            <a:ext cx="7567582" cy="681289"/>
          </a:xfrm>
        </p:spPr>
        <p:txBody>
          <a:bodyPr/>
          <a:lstStyle/>
          <a:p>
            <a:r>
              <a:rPr lang="en-US" b="0" u="sng" dirty="0">
                <a:solidFill>
                  <a:schemeClr val="accent1">
                    <a:lumMod val="50000"/>
                  </a:schemeClr>
                </a:solidFill>
              </a:rPr>
              <a:t>CONCLUSIONS FROM EDA:</a:t>
            </a:r>
            <a:endParaRPr lang="en-IN" b="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F751F-7B01-9410-8DA5-E031C112FAFE}"/>
              </a:ext>
            </a:extLst>
          </p:cNvPr>
          <p:cNvSpPr txBox="1"/>
          <p:nvPr/>
        </p:nvSpPr>
        <p:spPr>
          <a:xfrm>
            <a:off x="535497" y="1001856"/>
            <a:ext cx="11121006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Phones which are not having 3G don't have 4G connectivity as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Phones which are not having Primary cam don't have front cam as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 price phones mostly fall under Rambin 1GB &amp; very high cost phones fall under ram-bin of 3GB to 4GB.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Adequate amount of ram should be provided in lower range phones too for stabilized performance of phone which can effect the brand image in a positive way.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Very high cost phones have larger screen area &amp; pixel area as well, resulting in better screen quality.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Very high cost phones have larger battery size &amp; mobile weight is lowest.</a:t>
            </a:r>
          </a:p>
          <a:p>
            <a:pPr algn="l"/>
            <a:endParaRPr lang="en-US" sz="2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are many phones with no front cam through out all price ranges, at least it should be present in all very high cost phones.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81E04-E231-64A8-A6F7-91CC3E2403F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273877" y="635738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482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54" y="746250"/>
            <a:ext cx="6875612" cy="1334220"/>
          </a:xfrm>
        </p:spPr>
        <p:txBody>
          <a:bodyPr>
            <a:normAutofit/>
          </a:bodyPr>
          <a:lstStyle/>
          <a:p>
            <a:r>
              <a:rPr lang="en-IN" b="0" dirty="0">
                <a:effectLst/>
                <a:latin typeface="Franklin Gothic Demi (Headings)"/>
              </a:rPr>
              <a:t>HYPOTHESIS</a:t>
            </a:r>
            <a:r>
              <a:rPr lang="en-IN" dirty="0">
                <a:effectLst/>
                <a:latin typeface="Roboto" panose="02000000000000000000" pitchFamily="2" charset="0"/>
              </a:rPr>
              <a:t> </a:t>
            </a:r>
            <a:r>
              <a:rPr lang="en-IN" dirty="0">
                <a:effectLst/>
                <a:latin typeface="Franklin Gothic Demi (Headings)"/>
              </a:rPr>
              <a:t>TESTING :</a:t>
            </a:r>
            <a:br>
              <a:rPr lang="en-IN" b="0" i="0" dirty="0"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5928F-139C-B3BE-FBF3-25A9CA82EB09}"/>
              </a:ext>
            </a:extLst>
          </p:cNvPr>
          <p:cNvSpPr txBox="1"/>
          <p:nvPr/>
        </p:nvSpPr>
        <p:spPr>
          <a:xfrm>
            <a:off x="686939" y="2284541"/>
            <a:ext cx="106801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Internal memory, Ram is normally distributed so we have applied 2 sample T-Test to check if there is significant difference with respect to price range.</a:t>
            </a:r>
          </a:p>
          <a:p>
            <a:pPr algn="just"/>
            <a:endParaRPr lang="en-US" sz="2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Screen area column is not normally distributed so can not use population variable that’s way we have applied 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Mann-Whitney U</a:t>
            </a:r>
            <a:r>
              <a:rPr lang="en-IN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 to check </a:t>
            </a: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there is significant difference with respect to price range</a:t>
            </a:r>
            <a:r>
              <a:rPr lang="en-IN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N" sz="2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Mobile 4G connectivity is categorical Hence we have used chi-square test to check  dependency with price range.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535A24-0AE5-59D2-C9FB-354AADA0CC6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425319" y="6340609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9800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05" y="820340"/>
            <a:ext cx="10914788" cy="610863"/>
          </a:xfrm>
        </p:spPr>
        <p:txBody>
          <a:bodyPr>
            <a:normAutofit/>
          </a:bodyPr>
          <a:lstStyle/>
          <a:p>
            <a:r>
              <a:rPr lang="en-US" sz="4000" dirty="0"/>
              <a:t>CONCLUSIONS FROM HYPOTHESIS TESTING :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3DE03-8823-5FE1-BEDF-6C3899C65AEA}"/>
              </a:ext>
            </a:extLst>
          </p:cNvPr>
          <p:cNvSpPr txBox="1"/>
          <p:nvPr/>
        </p:nvSpPr>
        <p:spPr>
          <a:xfrm>
            <a:off x="1003882" y="2101253"/>
            <a:ext cx="1018423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There is significant difference in the mobile price range with respect to average ram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There is significant difference in mobile price range with respect to average int_memory.</a:t>
            </a:r>
            <a:endParaRPr lang="en-US" sz="22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There is significant dependency between the mobile price range and 4G connectivity.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There is significant difference in price range with respect to screen area.</a:t>
            </a:r>
            <a:endParaRPr lang="en-US" sz="22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281E0-D99D-F995-6ED8-53936474B70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480642" y="6402351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798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287494" cy="637400"/>
          </a:xfrm>
        </p:spPr>
        <p:txBody>
          <a:bodyPr/>
          <a:lstStyle/>
          <a:p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OVERVIEW</a:t>
            </a:r>
            <a:endParaRPr lang="en-US" b="1" i="1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73905"/>
          </a:xfrm>
        </p:spPr>
        <p:txBody>
          <a:bodyPr/>
          <a:lstStyle/>
          <a:p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2.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0" y="5087328"/>
            <a:ext cx="2390539" cy="764832"/>
          </a:xfrm>
        </p:spPr>
        <p:txBody>
          <a:bodyPr/>
          <a:lstStyle/>
          <a:p>
            <a:r>
              <a:rPr lang="en-US" b="1" i="1" dirty="0">
                <a:solidFill>
                  <a:srgbClr val="212121"/>
                </a:solidFill>
                <a:latin typeface="Roboto" panose="02000000000000000000" pitchFamily="2" charset="0"/>
              </a:rPr>
              <a:t>EXPLORATORY DATA ANALYSIS &amp; CONCLUSION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4. 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2" y="2934856"/>
            <a:ext cx="2885471" cy="637400"/>
          </a:xfrm>
        </p:spPr>
        <p:txBody>
          <a:bodyPr/>
          <a:lstStyle/>
          <a:p>
            <a:r>
              <a:rPr lang="en-US" b="1" i="1" dirty="0">
                <a:solidFill>
                  <a:srgbClr val="212121"/>
                </a:solidFill>
                <a:latin typeface="Roboto" panose="02000000000000000000" pitchFamily="2" charset="0"/>
              </a:rPr>
              <a:t>OUTLIERS HANDLING &amp;</a:t>
            </a:r>
          </a:p>
          <a:p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MANUPULATION </a:t>
            </a:r>
          </a:p>
          <a:p>
            <a:endParaRPr lang="en-US" b="1" i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3.	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440783" y="6374165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ACDAC5-3BC6-4991-7FF4-0D89901B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23" y="2514600"/>
            <a:ext cx="8023033" cy="610863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accent1">
                    <a:lumMod val="75000"/>
                  </a:schemeClr>
                </a:solidFill>
              </a:rPr>
              <a:t>FEATURE ENGINEERING &amp; </a:t>
            </a:r>
            <a:br>
              <a:rPr lang="en-US" sz="3600" b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5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6" y="555609"/>
            <a:ext cx="9614494" cy="61086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FEATURE </a:t>
            </a:r>
            <a:r>
              <a:rPr lang="en-US" sz="4900" b="0" dirty="0"/>
              <a:t>ENGINEERING</a:t>
            </a:r>
            <a:r>
              <a:rPr lang="en-US" b="0" dirty="0"/>
              <a:t> &amp; SELECTION :</a:t>
            </a:r>
            <a:endParaRPr lang="en-IN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8A8E9-8B62-87C0-52A4-736AC0ECF86E}"/>
              </a:ext>
            </a:extLst>
          </p:cNvPr>
          <p:cNvSpPr txBox="1"/>
          <p:nvPr/>
        </p:nvSpPr>
        <p:spPr>
          <a:xfrm>
            <a:off x="854966" y="1504937"/>
            <a:ext cx="231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SELECTION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47A8DA0-1BB7-9B87-99E6-54608F5F8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58367"/>
              </p:ext>
            </p:extLst>
          </p:nvPr>
        </p:nvGraphicFramePr>
        <p:xfrm>
          <a:off x="6803472" y="2380513"/>
          <a:ext cx="519379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37">
                  <a:extLst>
                    <a:ext uri="{9D8B030D-6E8A-4147-A177-3AD203B41FA5}">
                      <a16:colId xmlns:a16="http://schemas.microsoft.com/office/drawing/2014/main" val="3042557702"/>
                    </a:ext>
                  </a:extLst>
                </a:gridCol>
                <a:gridCol w="1749259">
                  <a:extLst>
                    <a:ext uri="{9D8B030D-6E8A-4147-A177-3AD203B41FA5}">
                      <a16:colId xmlns:a16="http://schemas.microsoft.com/office/drawing/2014/main" val="823020877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029769642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063490778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r>
                        <a:rPr lang="en-US" dirty="0"/>
                        <a:t>Sr.no.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input_variable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p_value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f_score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544582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screen_area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2.12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63763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n_cores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273274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3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int_memory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86805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4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mobile_wt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3.59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712025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5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px_area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26.36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836244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battery_power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31.60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28260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3520.11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476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C57829-DA7B-80A3-E795-20CC73D9AC61}"/>
              </a:ext>
            </a:extLst>
          </p:cNvPr>
          <p:cNvSpPr txBox="1"/>
          <p:nvPr/>
        </p:nvSpPr>
        <p:spPr>
          <a:xfrm>
            <a:off x="531670" y="2212734"/>
            <a:ext cx="598657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have used sklearn.feature_selection module for feature selection/dimensionality reduction on dataset, to improve estimators accuracy scores and to boost their performance on very high-dimensional datasets.</a:t>
            </a:r>
            <a:endParaRPr lang="en-US" sz="2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have checked p-value for all independent variables and removed features which are having confidence interval below 90%.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13FBA-CA5B-EC4C-E87F-A85CC00DE88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331726" y="6378276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2812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467903"/>
            <a:ext cx="7164198" cy="687800"/>
          </a:xfrm>
        </p:spPr>
        <p:txBody>
          <a:bodyPr>
            <a:normAutofit/>
          </a:bodyPr>
          <a:lstStyle/>
          <a:p>
            <a:r>
              <a:rPr lang="en-US" b="0" dirty="0"/>
              <a:t>DATA</a:t>
            </a:r>
            <a:r>
              <a:rPr lang="en-US" dirty="0"/>
              <a:t> </a:t>
            </a:r>
            <a:r>
              <a:rPr lang="en-US" b="0" dirty="0"/>
              <a:t>TRANSFORMATION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34B922D-1050-5DB9-4321-2C138405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0" y="2072081"/>
            <a:ext cx="12070360" cy="431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4F590-6EFB-347F-A8A6-91DA5743BE65}"/>
              </a:ext>
            </a:extLst>
          </p:cNvPr>
          <p:cNvSpPr txBox="1"/>
          <p:nvPr/>
        </p:nvSpPr>
        <p:spPr>
          <a:xfrm>
            <a:off x="935371" y="1500532"/>
            <a:ext cx="642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 BEFORE APPLYING POWER TRANSFORMER:</a:t>
            </a:r>
            <a:endParaRPr lang="en-IN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E1102-8319-E44B-2BD2-E3B8A15B2BF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342375" y="639009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856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45" y="946174"/>
            <a:ext cx="6611236" cy="610863"/>
          </a:xfrm>
        </p:spPr>
        <p:txBody>
          <a:bodyPr>
            <a:noAutofit/>
          </a:bodyPr>
          <a:lstStyle/>
          <a:p>
            <a:r>
              <a:rPr lang="en-US" b="0" dirty="0"/>
              <a:t>DATA</a:t>
            </a:r>
            <a:r>
              <a:rPr lang="en-US" dirty="0"/>
              <a:t> </a:t>
            </a:r>
            <a:r>
              <a:rPr lang="en-US" b="0" dirty="0"/>
              <a:t>TRANSFORMATION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A5AC434-74EE-3EDA-647E-CC2A0D5D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90" y="3168942"/>
            <a:ext cx="8405507" cy="308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EF189-50C4-C69D-FF25-D3F1DB72635F}"/>
              </a:ext>
            </a:extLst>
          </p:cNvPr>
          <p:cNvSpPr txBox="1"/>
          <p:nvPr/>
        </p:nvSpPr>
        <p:spPr>
          <a:xfrm>
            <a:off x="947245" y="2390754"/>
            <a:ext cx="637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 AFTER APPLYING POWER TRANSFORMER:</a:t>
            </a:r>
            <a:endParaRPr lang="en-IN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165FB1-A337-A499-D4C2-2B650F5794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493377" y="6254299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8728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45" y="852410"/>
            <a:ext cx="4161650" cy="610863"/>
          </a:xfrm>
        </p:spPr>
        <p:txBody>
          <a:bodyPr>
            <a:normAutofit/>
          </a:bodyPr>
          <a:lstStyle/>
          <a:p>
            <a:r>
              <a:rPr lang="en-US" b="0" dirty="0"/>
              <a:t>DATA</a:t>
            </a:r>
            <a:r>
              <a:rPr lang="en-US" dirty="0"/>
              <a:t> </a:t>
            </a:r>
            <a:r>
              <a:rPr lang="en-US" b="0" dirty="0"/>
              <a:t>SCALING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F189-50C4-C69D-FF25-D3F1DB72635F}"/>
              </a:ext>
            </a:extLst>
          </p:cNvPr>
          <p:cNvSpPr txBox="1"/>
          <p:nvPr/>
        </p:nvSpPr>
        <p:spPr>
          <a:xfrm>
            <a:off x="947245" y="2030027"/>
            <a:ext cx="96144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StandardScaler is used to resize the distribution of values ​​so that the mean of the observed values ​​is 0 and the standard deviation is 1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after applying standard scaler: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A7418F-0D8D-4815-9B89-55D48AD1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50087"/>
              </p:ext>
            </p:extLst>
          </p:nvPr>
        </p:nvGraphicFramePr>
        <p:xfrm>
          <a:off x="1070993" y="3845958"/>
          <a:ext cx="105561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22">
                  <a:extLst>
                    <a:ext uri="{9D8B030D-6E8A-4147-A177-3AD203B41FA5}">
                      <a16:colId xmlns:a16="http://schemas.microsoft.com/office/drawing/2014/main" val="3470951383"/>
                    </a:ext>
                  </a:extLst>
                </a:gridCol>
                <a:gridCol w="1620819">
                  <a:extLst>
                    <a:ext uri="{9D8B030D-6E8A-4147-A177-3AD203B41FA5}">
                      <a16:colId xmlns:a16="http://schemas.microsoft.com/office/drawing/2014/main" val="2697095804"/>
                    </a:ext>
                  </a:extLst>
                </a:gridCol>
                <a:gridCol w="1337601">
                  <a:extLst>
                    <a:ext uri="{9D8B030D-6E8A-4147-A177-3AD203B41FA5}">
                      <a16:colId xmlns:a16="http://schemas.microsoft.com/office/drawing/2014/main" val="4010895921"/>
                    </a:ext>
                  </a:extLst>
                </a:gridCol>
                <a:gridCol w="1801006">
                  <a:extLst>
                    <a:ext uri="{9D8B030D-6E8A-4147-A177-3AD203B41FA5}">
                      <a16:colId xmlns:a16="http://schemas.microsoft.com/office/drawing/2014/main" val="591879274"/>
                    </a:ext>
                  </a:extLst>
                </a:gridCol>
                <a:gridCol w="1455622">
                  <a:extLst>
                    <a:ext uri="{9D8B030D-6E8A-4147-A177-3AD203B41FA5}">
                      <a16:colId xmlns:a16="http://schemas.microsoft.com/office/drawing/2014/main" val="2083630376"/>
                    </a:ext>
                  </a:extLst>
                </a:gridCol>
                <a:gridCol w="1135077">
                  <a:extLst>
                    <a:ext uri="{9D8B030D-6E8A-4147-A177-3AD203B41FA5}">
                      <a16:colId xmlns:a16="http://schemas.microsoft.com/office/drawing/2014/main" val="1512109104"/>
                    </a:ext>
                  </a:extLst>
                </a:gridCol>
                <a:gridCol w="1645336">
                  <a:extLst>
                    <a:ext uri="{9D8B030D-6E8A-4147-A177-3AD203B41FA5}">
                      <a16:colId xmlns:a16="http://schemas.microsoft.com/office/drawing/2014/main" val="2613318875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304684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screen_area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n_cores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int_memory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mobile_wt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px_area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battery_power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00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1.35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03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1.12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0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1.36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40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1.36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-1.42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188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06AF6-A3C8-2E72-E0DB-F211A7D968F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528177" y="6266577"/>
            <a:ext cx="523240" cy="2545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3677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6003D8-F184-8E89-1349-CB7F27B1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11" y="774966"/>
            <a:ext cx="7433357" cy="61086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effectLst/>
              </a:rPr>
              <a:t>ML MODEL IMPLEMENTATION: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7FFB8-E5C3-CCE3-DD09-94B68E638AAB}"/>
              </a:ext>
            </a:extLst>
          </p:cNvPr>
          <p:cNvSpPr txBox="1"/>
          <p:nvPr/>
        </p:nvSpPr>
        <p:spPr>
          <a:xfrm>
            <a:off x="972411" y="2361282"/>
            <a:ext cx="60987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ML Models used for training &amp; testing:</a:t>
            </a:r>
          </a:p>
          <a:p>
            <a:pPr algn="l"/>
            <a:endParaRPr lang="en-IN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Logistic Regression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KNN Classifier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Random Forest Classifier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XG Boost Classifier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Light GBM Classifier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CatBoost Classifier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SVM Classifier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F62FC-C4EE-CB66-69B8-7B4613F9554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526933" y="6265108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1636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6774-84AA-AE38-D6DA-4DEF43F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145835"/>
            <a:ext cx="5998129" cy="913883"/>
          </a:xfrm>
        </p:spPr>
        <p:txBody>
          <a:bodyPr>
            <a:noAutofit/>
          </a:bodyPr>
          <a:lstStyle/>
          <a:p>
            <a:r>
              <a:rPr lang="en-US" sz="3400" dirty="0"/>
              <a:t>MODEL EVALUTION METRICS</a:t>
            </a:r>
            <a:br>
              <a:rPr lang="en-US" sz="3400" dirty="0"/>
            </a:br>
            <a:r>
              <a:rPr lang="en-US" sz="3400" dirty="0"/>
              <a:t>&amp; MODEL SELECTION:</a:t>
            </a:r>
            <a:endParaRPr lang="en-IN" sz="3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7195-01F9-8AD9-ADEC-6CEAD20B7CED}"/>
              </a:ext>
            </a:extLst>
          </p:cNvPr>
          <p:cNvSpPr txBox="1"/>
          <p:nvPr/>
        </p:nvSpPr>
        <p:spPr>
          <a:xfrm>
            <a:off x="341644" y="2059205"/>
            <a:ext cx="496858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 on the overall metrics we have selected logistic regression as our best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Logistic Regression is a “Supervised machine learning” algorithm that can be used to model the probability of a certain class or event.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Although it is said Logistic regression is used for Binary Classification, it can be extended to solve multiclass classification problems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C4194-6B75-4FF2-C066-BC2296C05AA4}"/>
              </a:ext>
            </a:extLst>
          </p:cNvPr>
          <p:cNvSpPr txBox="1"/>
          <p:nvPr/>
        </p:nvSpPr>
        <p:spPr>
          <a:xfrm>
            <a:off x="341644" y="1286684"/>
            <a:ext cx="6098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ML Model selected for deployment: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817359B-8340-BFC2-5427-223A8954C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97221"/>
              </p:ext>
            </p:extLst>
          </p:nvPr>
        </p:nvGraphicFramePr>
        <p:xfrm>
          <a:off x="5821959" y="602776"/>
          <a:ext cx="6370041" cy="614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683">
                  <a:extLst>
                    <a:ext uri="{9D8B030D-6E8A-4147-A177-3AD203B41FA5}">
                      <a16:colId xmlns:a16="http://schemas.microsoft.com/office/drawing/2014/main" val="2594457930"/>
                    </a:ext>
                  </a:extLst>
                </a:gridCol>
                <a:gridCol w="1205544">
                  <a:extLst>
                    <a:ext uri="{9D8B030D-6E8A-4147-A177-3AD203B41FA5}">
                      <a16:colId xmlns:a16="http://schemas.microsoft.com/office/drawing/2014/main" val="3842180418"/>
                    </a:ext>
                  </a:extLst>
                </a:gridCol>
                <a:gridCol w="1139279">
                  <a:extLst>
                    <a:ext uri="{9D8B030D-6E8A-4147-A177-3AD203B41FA5}">
                      <a16:colId xmlns:a16="http://schemas.microsoft.com/office/drawing/2014/main" val="2299380135"/>
                    </a:ext>
                  </a:extLst>
                </a:gridCol>
                <a:gridCol w="921683">
                  <a:extLst>
                    <a:ext uri="{9D8B030D-6E8A-4147-A177-3AD203B41FA5}">
                      <a16:colId xmlns:a16="http://schemas.microsoft.com/office/drawing/2014/main" val="3442965540"/>
                    </a:ext>
                  </a:extLst>
                </a:gridCol>
                <a:gridCol w="1022852">
                  <a:extLst>
                    <a:ext uri="{9D8B030D-6E8A-4147-A177-3AD203B41FA5}">
                      <a16:colId xmlns:a16="http://schemas.microsoft.com/office/drawing/2014/main" val="1153878274"/>
                    </a:ext>
                  </a:extLst>
                </a:gridCol>
              </a:tblGrid>
              <a:tr h="4528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675465"/>
                  </a:ext>
                </a:extLst>
              </a:tr>
              <a:tr h="571397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577306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Tuned L. 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217717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Auto ML L. 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704109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102010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Tuned 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076329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760926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Tuned R. 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347838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XGB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228457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Tuned XGB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055641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LGBM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506001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Tuned LGBM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458383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Cat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14884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Tuned Cat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71053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510705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Tuned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3263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6A67D-607D-333B-E4AE-7718DDA73C8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518544" y="6339663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9550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6774-84AA-AE38-D6DA-4DEF43F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6" y="486014"/>
            <a:ext cx="10847676" cy="73039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IMPORTANCE IN LOGISTIC REGRESSION: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1E51D-A333-E96D-9AA4-D5D8EF7C73AC}"/>
              </a:ext>
            </a:extLst>
          </p:cNvPr>
          <p:cNvSpPr txBox="1"/>
          <p:nvPr/>
        </p:nvSpPr>
        <p:spPr>
          <a:xfrm>
            <a:off x="369116" y="5602490"/>
            <a:ext cx="1160197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Roboto" panose="02000000000000000000" pitchFamily="2" charset="0"/>
              </a:rPr>
              <a:t>Since logistic regression is white box model we have selected important features based on the coefficient of variables.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Roboto" panose="02000000000000000000" pitchFamily="2" charset="0"/>
              </a:rPr>
              <a:t>Ram is most important feature in our model.</a:t>
            </a:r>
            <a:endParaRPr lang="en-IN" sz="210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A7C47-A2C1-6B73-EC57-0716F10A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6" y="1216404"/>
            <a:ext cx="10847676" cy="438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C915-3B16-AA47-19EB-8EBEE79020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220911" y="6401895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058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6774-84AA-AE38-D6DA-4DEF43F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84" y="765786"/>
            <a:ext cx="7927596" cy="708102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</a:rPr>
              <a:t>CONCLUSIONS FROM MODEL: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D65526-FCCF-05B8-70AA-31D0B36DA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0" y="2073837"/>
            <a:ext cx="10670797" cy="4119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Simple and easy to implement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Logistic regression is a relatively simple statistical method that does not require much mathematical or statistical knowledge to use.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Works well with small datasets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Logistic regression can work well with small datasets, which is often the case in many practical applications.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Interpretable 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Logistic regression provides coefficients for each independent variable that can be interpreted as the change in the log odds of the dependent variable for a one-unit change in the independent variable.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Can handle both categorical and continuous variables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Logistic regression can handle both categorical and continuous independent variables, making it a versatile method for modeling binary outcomes.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4927-4D6F-6D1C-DB99-3DC81147942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300440" y="6407721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24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6774-84AA-AE38-D6DA-4DEF43F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00" y="939184"/>
            <a:ext cx="7927596" cy="645952"/>
          </a:xfrm>
        </p:spPr>
        <p:txBody>
          <a:bodyPr>
            <a:normAutofit/>
          </a:bodyPr>
          <a:lstStyle/>
          <a:p>
            <a:r>
              <a:rPr kumimoji="0" lang="en-US" altLang="en-US" b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Limitations</a:t>
            </a:r>
            <a:r>
              <a:rPr kumimoji="0" lang="en-US" altLang="en-US" b="1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D65526-FCCF-05B8-70AA-31D0B36DA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08" y="1989626"/>
            <a:ext cx="10911282" cy="22730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Assumes linearity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Logistic regression assumes a linear relationship between the independent variables and the log odds of the dependent variable. If this assumption is violated, the results may be inaccurate.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Sensitive to outliers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Logistic regression can be sensitive to outliers, which can have a significant impact on the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C0975-E28B-ACE2-E773-0447F257D7A5}"/>
              </a:ext>
            </a:extLst>
          </p:cNvPr>
          <p:cNvSpPr txBox="1"/>
          <p:nvPr/>
        </p:nvSpPr>
        <p:spPr>
          <a:xfrm>
            <a:off x="532700" y="4527125"/>
            <a:ext cx="47104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Suggestion</a:t>
            </a:r>
            <a:r>
              <a:rPr lang="en-US" altLang="en-US" sz="44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45B5-6F23-C986-7C0F-A295003A8AE4}"/>
              </a:ext>
            </a:extLst>
          </p:cNvPr>
          <p:cNvSpPr txBox="1"/>
          <p:nvPr/>
        </p:nvSpPr>
        <p:spPr>
          <a:xfrm>
            <a:off x="449508" y="5513641"/>
            <a:ext cx="10909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When we are dealing with huge datasets &amp; above disadvantages starts effecting the model, then using CatBoost Classifier can provide better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BD2B-14A5-0611-E41A-BDCBBD622A2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348840" y="6418951"/>
            <a:ext cx="523240" cy="257217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39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92979"/>
            <a:ext cx="5966145" cy="610863"/>
          </a:xfrm>
        </p:spPr>
        <p:txBody>
          <a:bodyPr>
            <a:normAutofit/>
          </a:bodyPr>
          <a:lstStyle/>
          <a:p>
            <a:r>
              <a:rPr lang="en-US" b="0" dirty="0"/>
              <a:t>Timeline Continued..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8688" y="2826885"/>
            <a:ext cx="2133600" cy="600824"/>
          </a:xfrm>
        </p:spPr>
        <p:txBody>
          <a:bodyPr/>
          <a:lstStyle/>
          <a:p>
            <a:r>
              <a:rPr lang="en-US" b="1" i="1" dirty="0">
                <a:solidFill>
                  <a:srgbClr val="212121"/>
                </a:solidFill>
                <a:latin typeface="Roboto" panose="02000000000000000000" pitchFamily="2" charset="0"/>
              </a:rPr>
              <a:t>HYPOTHESIS TESTING AND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7"/>
            <a:ext cx="447955" cy="366170"/>
          </a:xfrm>
        </p:spPr>
        <p:txBody>
          <a:bodyPr/>
          <a:lstStyle/>
          <a:p>
            <a:r>
              <a:rPr lang="en-US" dirty="0"/>
              <a:t>5.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4999839"/>
            <a:ext cx="3140564" cy="746619"/>
          </a:xfrm>
        </p:spPr>
        <p:txBody>
          <a:bodyPr/>
          <a:lstStyle/>
          <a:p>
            <a:r>
              <a:rPr lang="en-US" b="1" i="1" dirty="0">
                <a:solidFill>
                  <a:srgbClr val="212121"/>
                </a:solidFill>
                <a:latin typeface="Roboto" panose="02000000000000000000" pitchFamily="2" charset="0"/>
              </a:rPr>
              <a:t>FEATURE SELECTION, TRANSFORMATION &amp; DATA SCALING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6.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659130"/>
          </a:xfrm>
        </p:spPr>
        <p:txBody>
          <a:bodyPr/>
          <a:lstStyle/>
          <a:p>
            <a:r>
              <a:rPr lang="en-US" b="1" i="1" dirty="0">
                <a:solidFill>
                  <a:srgbClr val="212121"/>
                </a:solidFill>
                <a:latin typeface="Roboto" panose="02000000000000000000" pitchFamily="2" charset="0"/>
              </a:rPr>
              <a:t>MODEL DEPLOYMENT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8. 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2" y="2934856"/>
            <a:ext cx="2563569" cy="600824"/>
          </a:xfrm>
        </p:spPr>
        <p:txBody>
          <a:bodyPr/>
          <a:lstStyle/>
          <a:p>
            <a:r>
              <a:rPr lang="en-US" b="1" i="1" dirty="0">
                <a:solidFill>
                  <a:srgbClr val="212121"/>
                </a:solidFill>
                <a:latin typeface="Roboto" panose="02000000000000000000" pitchFamily="2" charset="0"/>
              </a:rPr>
              <a:t>ML MODEL IMPLIMENTATION &amp; 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7.	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448310" y="6332220"/>
            <a:ext cx="189253" cy="24474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0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F94720D-0FE8-BF3B-9DD4-616C1232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125834"/>
            <a:ext cx="5968767" cy="6711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MODEL DEPLOYMENT :</a:t>
            </a:r>
          </a:p>
        </p:txBody>
      </p:sp>
      <p:pic>
        <p:nvPicPr>
          <p:cNvPr id="17" name="Screencast from 2023-04-23 12-00-40">
            <a:hlinkClick r:id="" action="ppaction://media"/>
            <a:extLst>
              <a:ext uri="{FF2B5EF4-FFF2-40B4-BE49-F238E27FC236}">
                <a16:creationId xmlns:a16="http://schemas.microsoft.com/office/drawing/2014/main" id="{B37A831A-5B03-F591-7152-876D277972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75296" y="469784"/>
            <a:ext cx="5416223" cy="5612234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8FD971C-77E7-6F8B-B25E-7A76C761D8A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40</a:t>
            </a:fld>
            <a:endParaRPr lang="en-US" dirty="0">
              <a:latin typeface="+mn-lt"/>
            </a:endParaRP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E04548F1-6420-0B39-1584-5ACF80319825}"/>
              </a:ext>
            </a:extLst>
          </p:cNvPr>
          <p:cNvSpPr txBox="1">
            <a:spLocks/>
          </p:cNvSpPr>
          <p:nvPr/>
        </p:nvSpPr>
        <p:spPr>
          <a:xfrm>
            <a:off x="251670" y="6343999"/>
            <a:ext cx="706224" cy="211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294A09A9-5501-47C1-A89A-A340965A2BE2}" type="slidenum">
              <a:rPr lang="en-US" sz="1100" smtClean="0">
                <a:solidFill>
                  <a:schemeClr val="tx1"/>
                </a:solidFill>
              </a:rPr>
              <a:pPr marL="0" indent="0">
                <a:buNone/>
              </a:pPr>
              <a:t>40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18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32D5AFB5-8374-C850-D8C5-D4C57FDA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33" y="1612435"/>
            <a:ext cx="5587780" cy="96298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+mj-lt"/>
                <a:ea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  <a:endParaRPr lang="en-IN" sz="6600" dirty="0">
              <a:latin typeface="+mj-lt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9358D-14C2-D87C-432D-0CF6F0E1E682}"/>
              </a:ext>
            </a:extLst>
          </p:cNvPr>
          <p:cNvSpPr txBox="1">
            <a:spLocks/>
          </p:cNvSpPr>
          <p:nvPr/>
        </p:nvSpPr>
        <p:spPr>
          <a:xfrm>
            <a:off x="251670" y="6343999"/>
            <a:ext cx="706224" cy="211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294A09A9-5501-47C1-A89A-A340965A2BE2}" type="slidenum">
              <a:rPr lang="en-US" sz="1100" smtClean="0"/>
              <a:pPr marL="0" indent="0">
                <a:buNone/>
              </a:pPr>
              <a:t>41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278129"/>
            <a:ext cx="6210500" cy="1207477"/>
          </a:xfrm>
        </p:spPr>
        <p:txBody>
          <a:bodyPr>
            <a:normAutofit/>
          </a:bodyPr>
          <a:lstStyle/>
          <a:p>
            <a:r>
              <a:rPr lang="en-US" b="0" dirty="0"/>
              <a:t>PROBLEM OVERVIEW: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75931" y="6348998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AA5D06-6857-E868-5E91-BEAACAD00D28}"/>
              </a:ext>
            </a:extLst>
          </p:cNvPr>
          <p:cNvSpPr>
            <a:spLocks noGrp="1"/>
          </p:cNvSpPr>
          <p:nvPr/>
        </p:nvSpPr>
        <p:spPr>
          <a:xfrm>
            <a:off x="971548" y="2170467"/>
            <a:ext cx="10657744" cy="4178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Mobile Price Range Prediction data is a data set containing information regarding RAM, Camera, Mobile Weight, Price Range of different phones.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Using the data given we had to build a model for predicting the price range of a mobile phone.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To build a machine learning model, we first perform EDA with various plots for better visualization.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And then we split it into training &amp; testing dataset and applied various machine learning algorithms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the training data to train the model. Finally, we evaluated the model's performance on the test data to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check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how well it predicted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the results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Based on the metrics, we choose the best model &amp; applied it in the deployment part.</a:t>
            </a:r>
          </a:p>
          <a:p>
            <a:pPr algn="just"/>
            <a:endParaRPr lang="en-US" sz="2000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6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14" y="366320"/>
            <a:ext cx="6210500" cy="1207477"/>
          </a:xfrm>
        </p:spPr>
        <p:txBody>
          <a:bodyPr>
            <a:normAutofit/>
          </a:bodyPr>
          <a:lstStyle/>
          <a:p>
            <a:r>
              <a:rPr lang="en-US" b="0" dirty="0"/>
              <a:t>DATASET DESCRIPTION: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68174" y="6332220"/>
            <a:ext cx="168721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AA5D06-6857-E868-5E91-BEAACAD00D28}"/>
              </a:ext>
            </a:extLst>
          </p:cNvPr>
          <p:cNvSpPr>
            <a:spLocks noGrp="1"/>
          </p:cNvSpPr>
          <p:nvPr/>
        </p:nvSpPr>
        <p:spPr>
          <a:xfrm>
            <a:off x="891414" y="1994620"/>
            <a:ext cx="10336563" cy="45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 dataset is in csv format.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contains 2000 rows and 21 columns.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the columns are in numerical format.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are no missing and duplicate values found from the provided dataset.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blue, dual_sim, four_g, three_g, touch_screen, wifi column has Boolean values, which indicates weather the phone has following feature or not.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named price_range is dependent variable and rest are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946A1B-354D-0E5E-43B8-B9AA1D65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30289"/>
            <a:ext cx="6720293" cy="1273834"/>
          </a:xfrm>
        </p:spPr>
        <p:txBody>
          <a:bodyPr>
            <a:normAutofit fontScale="90000"/>
          </a:bodyPr>
          <a:lstStyle/>
          <a:p>
            <a:r>
              <a:rPr lang="en-IN" dirty="0"/>
              <a:t>VARIABLES</a:t>
            </a:r>
            <a:r>
              <a:rPr lang="en-IN" b="0" i="0" dirty="0">
                <a:effectLst/>
                <a:latin typeface="Roboto" panose="02000000000000000000" pitchFamily="2" charset="0"/>
              </a:rPr>
              <a:t> </a:t>
            </a:r>
            <a:r>
              <a:rPr lang="en-IN" sz="4900" dirty="0"/>
              <a:t>DESCRIPTION</a:t>
            </a:r>
            <a:r>
              <a:rPr lang="en-IN" dirty="0"/>
              <a:t> :</a:t>
            </a:r>
            <a:br>
              <a:rPr lang="en-IN" b="0" i="0" dirty="0"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47BB1-9F81-AD85-043F-026D21D031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89587" y="6348998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1A8926-4C92-3903-90E3-FA0C86025550}"/>
              </a:ext>
            </a:extLst>
          </p:cNvPr>
          <p:cNvSpPr txBox="1"/>
          <p:nvPr/>
        </p:nvSpPr>
        <p:spPr>
          <a:xfrm>
            <a:off x="912827" y="2085309"/>
            <a:ext cx="49327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Battery_power </a:t>
            </a:r>
            <a:r>
              <a:rPr lang="en-US" dirty="0">
                <a:solidFill>
                  <a:schemeClr val="bg1"/>
                </a:solidFill>
              </a:rPr>
              <a:t>- Battery capacity in mAh.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- Has bluetooth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Clock_speed </a:t>
            </a:r>
            <a:r>
              <a:rPr lang="en-US" dirty="0">
                <a:solidFill>
                  <a:schemeClr val="bg1"/>
                </a:solidFill>
              </a:rPr>
              <a:t>- speed at which microprocessor executes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Dual_sim </a:t>
            </a:r>
            <a:r>
              <a:rPr lang="en-US" dirty="0">
                <a:solidFill>
                  <a:schemeClr val="bg1"/>
                </a:solidFill>
              </a:rPr>
              <a:t>- Has dual sim support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Fc</a:t>
            </a:r>
            <a:r>
              <a:rPr lang="en-US" dirty="0">
                <a:solidFill>
                  <a:schemeClr val="bg1"/>
                </a:solidFill>
              </a:rPr>
              <a:t> - Front Camera Megapixels.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Four_g </a:t>
            </a:r>
            <a:r>
              <a:rPr lang="en-US" dirty="0">
                <a:solidFill>
                  <a:schemeClr val="bg1"/>
                </a:solidFill>
              </a:rPr>
              <a:t>- Has 4G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Int_memory </a:t>
            </a:r>
            <a:r>
              <a:rPr lang="en-US" dirty="0">
                <a:solidFill>
                  <a:schemeClr val="bg1"/>
                </a:solidFill>
              </a:rPr>
              <a:t>- Internal Memory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M_dep </a:t>
            </a:r>
            <a:r>
              <a:rPr lang="en-US" dirty="0">
                <a:solidFill>
                  <a:schemeClr val="bg1"/>
                </a:solidFill>
              </a:rPr>
              <a:t>- Mobile Depth in 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Mobile_wt </a:t>
            </a:r>
            <a:r>
              <a:rPr lang="en-US" dirty="0">
                <a:solidFill>
                  <a:schemeClr val="bg1"/>
                </a:solidFill>
              </a:rPr>
              <a:t>- Weight of mobile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N_cores </a:t>
            </a:r>
            <a:r>
              <a:rPr lang="en-US" dirty="0">
                <a:solidFill>
                  <a:schemeClr val="bg1"/>
                </a:solidFill>
              </a:rPr>
              <a:t>- Number of cores in processor.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Pc</a:t>
            </a:r>
            <a:r>
              <a:rPr lang="en-US" dirty="0">
                <a:solidFill>
                  <a:schemeClr val="bg1"/>
                </a:solidFill>
              </a:rPr>
              <a:t> - Primary Camera Megapixels.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FC8E8-2EF6-5A30-11FF-1C765177BEF1}"/>
              </a:ext>
            </a:extLst>
          </p:cNvPr>
          <p:cNvSpPr txBox="1"/>
          <p:nvPr/>
        </p:nvSpPr>
        <p:spPr>
          <a:xfrm>
            <a:off x="6518246" y="2085309"/>
            <a:ext cx="46223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Px_heigh </a:t>
            </a:r>
            <a:r>
              <a:rPr lang="en-US" dirty="0">
                <a:solidFill>
                  <a:schemeClr val="bg1"/>
                </a:solidFill>
              </a:rPr>
              <a:t>- Pixel Resolution Height.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Px_width </a:t>
            </a:r>
            <a:r>
              <a:rPr lang="en-US" dirty="0">
                <a:solidFill>
                  <a:schemeClr val="bg1"/>
                </a:solidFill>
              </a:rPr>
              <a:t>- Pixel Resolution 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Ram</a:t>
            </a:r>
            <a:r>
              <a:rPr lang="en-US" dirty="0">
                <a:solidFill>
                  <a:schemeClr val="bg1"/>
                </a:solidFill>
              </a:rPr>
              <a:t> - Random Access Memory in MB.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Touch_screen </a:t>
            </a:r>
            <a:r>
              <a:rPr lang="en-US" dirty="0">
                <a:solidFill>
                  <a:schemeClr val="bg1"/>
                </a:solidFill>
              </a:rPr>
              <a:t>- Has touch screen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- Has wifi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Sc_h </a:t>
            </a:r>
            <a:r>
              <a:rPr lang="en-US" dirty="0">
                <a:solidFill>
                  <a:schemeClr val="bg1"/>
                </a:solidFill>
              </a:rPr>
              <a:t>- Screen Height in 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Sc_w </a:t>
            </a:r>
            <a:r>
              <a:rPr lang="en-US" dirty="0">
                <a:solidFill>
                  <a:schemeClr val="bg1"/>
                </a:solidFill>
              </a:rPr>
              <a:t>- Screen Width in 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Talk_time </a:t>
            </a:r>
            <a:r>
              <a:rPr lang="en-US" dirty="0">
                <a:solidFill>
                  <a:schemeClr val="bg1"/>
                </a:solidFill>
              </a:rPr>
              <a:t>- Longest time that a single. battery charge will last over a 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Three_g </a:t>
            </a:r>
            <a:r>
              <a:rPr lang="en-US" dirty="0">
                <a:solidFill>
                  <a:schemeClr val="bg1"/>
                </a:solidFill>
              </a:rPr>
              <a:t>- Has 3G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Price_range </a:t>
            </a:r>
            <a:r>
              <a:rPr lang="en-US" dirty="0">
                <a:solidFill>
                  <a:schemeClr val="bg1"/>
                </a:solidFill>
              </a:rPr>
              <a:t>- This is the target variable. with value of 0 (low cost), 1 (medium cost), 2 (high cost) and 3 (very high cost).</a:t>
            </a:r>
          </a:p>
        </p:txBody>
      </p:sp>
    </p:spTree>
    <p:extLst>
      <p:ext uri="{BB962C8B-B14F-4D97-AF65-F5344CB8AC3E}">
        <p14:creationId xmlns:p14="http://schemas.microsoft.com/office/powerpoint/2010/main" val="47310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64117"/>
            <a:ext cx="8081654" cy="610863"/>
          </a:xfrm>
        </p:spPr>
        <p:txBody>
          <a:bodyPr/>
          <a:lstStyle/>
          <a:p>
            <a:r>
              <a:rPr lang="en-US" b="0" dirty="0"/>
              <a:t>CHECKING FOR OUTLIERS: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48310" y="637005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2F83F3-F468-94F0-26AB-E2B6610C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0" y="974980"/>
            <a:ext cx="10652469" cy="55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1375D5C-9E0A-EB1D-EA55-45E934A2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1089269"/>
            <a:ext cx="6002261" cy="610863"/>
          </a:xfrm>
        </p:spPr>
        <p:txBody>
          <a:bodyPr>
            <a:normAutofit/>
          </a:bodyPr>
          <a:lstStyle/>
          <a:p>
            <a:r>
              <a:rPr lang="en-US" b="0" dirty="0"/>
              <a:t>OUTLIERS TREATMENT:</a:t>
            </a:r>
            <a:endParaRPr lang="en-IN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0FD8B7-530A-B676-F1A0-4F43F2F66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635" y="2091559"/>
            <a:ext cx="10524799" cy="295340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Roboto" panose="02000000000000000000" pitchFamily="2" charset="0"/>
              </a:rPr>
              <a:t>We have found 2 values in 'Pixel_height' are 0 which are outliers, so we replaced it with mean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Roboto" panose="02000000000000000000" pitchFamily="2" charset="0"/>
              </a:rPr>
              <a:t>We have found 180 values in 'Screen_width' are 0 which are outliers, so we replaced it with mean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>
                <a:solidFill>
                  <a:schemeClr val="bg1"/>
                </a:solidFill>
              </a:rPr>
              <a:t>est of the outliers in the numerical variables </a:t>
            </a:r>
            <a:r>
              <a:rPr lang="en-US" sz="2400" dirty="0"/>
              <a:t>are</a:t>
            </a:r>
            <a:r>
              <a:rPr lang="en-US" sz="2400" dirty="0">
                <a:solidFill>
                  <a:schemeClr val="bg1"/>
                </a:solidFill>
              </a:rPr>
              <a:t> ignored due to less observations in the dataset.</a:t>
            </a:r>
            <a:endParaRPr lang="en-IN" sz="24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29258" y="6357387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887</TotalTime>
  <Words>2154</Words>
  <Application>Microsoft Office PowerPoint</Application>
  <PresentationFormat>Widescreen</PresentationFormat>
  <Paragraphs>385</Paragraphs>
  <Slides>41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Franklin Gothic Book</vt:lpstr>
      <vt:lpstr>Franklin Gothic Demi</vt:lpstr>
      <vt:lpstr>Franklin Gothic Demi (Headings)</vt:lpstr>
      <vt:lpstr>Roboto</vt:lpstr>
      <vt:lpstr>Wingdings</vt:lpstr>
      <vt:lpstr>Theme1</vt:lpstr>
      <vt:lpstr>CAPSTONE PROJECT - 3 Mobile Price Range Prediction Classification project </vt:lpstr>
      <vt:lpstr>Introduction :</vt:lpstr>
      <vt:lpstr>Timeline:</vt:lpstr>
      <vt:lpstr>Timeline Continued..</vt:lpstr>
      <vt:lpstr>PROBLEM OVERVIEW:</vt:lpstr>
      <vt:lpstr>DATASET DESCRIPTION:</vt:lpstr>
      <vt:lpstr>VARIABLES DESCRIPTION : </vt:lpstr>
      <vt:lpstr>CHECKING FOR OUTLIERS:</vt:lpstr>
      <vt:lpstr>OUTLIERS TREATMENT:</vt:lpstr>
      <vt:lpstr>DATA MANIPULATION:</vt:lpstr>
      <vt:lpstr>EXPLORATORY DATA ANALYSIS</vt:lpstr>
      <vt:lpstr>UNIVARIATE ANALYSIS </vt:lpstr>
      <vt:lpstr>PHONE DISTRIBUTION ON THE BASIS OF PRICE RANGE :</vt:lpstr>
      <vt:lpstr>BLUETOOTH AND DUAL SIM AVAILABILITY:</vt:lpstr>
      <vt:lpstr>4G AND 3G AVAILABILITY :</vt:lpstr>
      <vt:lpstr>TOUCH SCREEN AND WIFI AVAILABILITY:</vt:lpstr>
      <vt:lpstr>DISTRIBUTION OF VARIABLES:</vt:lpstr>
      <vt:lpstr>BIVARIATE ANALYSIS  </vt:lpstr>
      <vt:lpstr>SCREEN AREA AND PX AREA BY PRICE RANGE:</vt:lpstr>
      <vt:lpstr>BATTERY POWER BY PRICE RANGE:</vt:lpstr>
      <vt:lpstr>RAM DISTRIBUTION BY PRICE RANGES:</vt:lpstr>
      <vt:lpstr>PIXEL WIDTH VS PIXEL HEIGHT: </vt:lpstr>
      <vt:lpstr>MULTIVARIATE ANALYSIS  </vt:lpstr>
      <vt:lpstr>BATTERY POWER VS. RAM BY PRICE RANGE:</vt:lpstr>
      <vt:lpstr>FRONT AND PRIMARY CAM AVAILABILITY IN PRICE RANGE:</vt:lpstr>
      <vt:lpstr>HEAT MAP:</vt:lpstr>
      <vt:lpstr>CONCLUSIONS FROM EDA:</vt:lpstr>
      <vt:lpstr>HYPOTHESIS TESTING : </vt:lpstr>
      <vt:lpstr>CONCLUSIONS FROM HYPOTHESIS TESTING :</vt:lpstr>
      <vt:lpstr>FEATURE ENGINEERING &amp;  SELECTION</vt:lpstr>
      <vt:lpstr>FEATURE ENGINEERING &amp; SELECTION :</vt:lpstr>
      <vt:lpstr>DATA TRANSFORMATION:</vt:lpstr>
      <vt:lpstr>DATA TRANSFORMATION:</vt:lpstr>
      <vt:lpstr>DATA SCALING:</vt:lpstr>
      <vt:lpstr>ML MODEL IMPLEMENTATION:</vt:lpstr>
      <vt:lpstr>MODEL EVALUTION METRICS &amp; MODEL SELECTION:</vt:lpstr>
      <vt:lpstr>FEATURES IMPORTANCE IN LOGISTIC REGRESSION:</vt:lpstr>
      <vt:lpstr>CONCLUSIONS FROM MODEL:</vt:lpstr>
      <vt:lpstr>Limitations:</vt:lpstr>
      <vt:lpstr>MODEL DEPLOYMENT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 Mobile Price Range Prediction    </dc:title>
  <dc:creator>Aman Sharma</dc:creator>
  <cp:lastModifiedBy>Harish Kumar</cp:lastModifiedBy>
  <cp:revision>52</cp:revision>
  <dcterms:created xsi:type="dcterms:W3CDTF">2023-04-21T06:13:20Z</dcterms:created>
  <dcterms:modified xsi:type="dcterms:W3CDTF">2023-04-24T14:34:03Z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