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Mongolian Baiti" panose="03000500000000000000" pitchFamily="66" charset="0"/>
      <p:regular r:id="rId24"/>
    </p:embeddedFont>
    <p:embeddedFont>
      <p:font typeface="Calibri" panose="020F0502020204030204" pitchFamily="34" charset="0"/>
      <p:regular r:id="rId25"/>
      <p:bold r:id="rId26"/>
      <p:italic r:id="rId27"/>
      <p:boldItalic r:id="rId28"/>
    </p:embeddedFont>
    <p:embeddedFont>
      <p:font typeface="Roboto Slab" panose="020B0604020202020204" charset="0"/>
      <p:regular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19ac4711a7_0_120"/>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5" name="Google Shape;15;g319ac4711a7_0_120"/>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6" name="Google Shape;16;g319ac4711a7_0_120"/>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g319ac4711a7_0_120"/>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8" name="Google Shape;18;g319ac4711a7_0_120"/>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a:endParaRPr/>
          </a:p>
        </p:txBody>
      </p:sp>
      <p:sp>
        <p:nvSpPr>
          <p:cNvPr id="19" name="Google Shape;19;g319ac4711a7_0_1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g319ac4711a7_0_163"/>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319ac4711a7_0_163"/>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319ac4711a7_0_163"/>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0" name="Google Shape;60;g319ac4711a7_0_1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g319ac4711a7_0_16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g319ac4711a7_0_17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65" name="Google Shape;65;g319ac4711a7_0_1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66" name="Google Shape;66;g319ac4711a7_0_1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g319ac4711a7_0_1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g319ac4711a7_0_1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cxnSp>
        <p:nvCxnSpPr>
          <p:cNvPr id="21" name="Google Shape;21;g319ac4711a7_0_127"/>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g319ac4711a7_0_127"/>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23" name="Google Shape;23;g319ac4711a7_0_1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cxnSp>
        <p:nvCxnSpPr>
          <p:cNvPr id="25" name="Google Shape;25;g319ac4711a7_0_131"/>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6" name="Google Shape;26;g319ac4711a7_0_131"/>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7" name="Google Shape;27;g319ac4711a7_0_131"/>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8" name="Google Shape;28;g319ac4711a7_0_1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cxnSp>
        <p:nvCxnSpPr>
          <p:cNvPr id="30" name="Google Shape;30;g319ac4711a7_0_136"/>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31" name="Google Shape;31;g319ac4711a7_0_136"/>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2" name="Google Shape;32;g319ac4711a7_0_136"/>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g319ac4711a7_0_136"/>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319ac4711a7_0_1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319ac4711a7_0_142"/>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7" name="Google Shape;37;g319ac4711a7_0_1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g319ac4711a7_0_145"/>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40" name="Google Shape;40;g319ac4711a7_0_145"/>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1" name="Google Shape;41;g319ac4711a7_0_145"/>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2" name="Google Shape;42;g319ac4711a7_0_1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g319ac4711a7_0_15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5" name="Google Shape;45;g319ac4711a7_0_1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g319ac4711a7_0_153"/>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8" name="Google Shape;48;g319ac4711a7_0_153"/>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9" name="Google Shape;49;g319ac4711a7_0_153"/>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50" name="Google Shape;50;g319ac4711a7_0_153"/>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51" name="Google Shape;51;g319ac4711a7_0_15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52" name="Google Shape;52;g319ac4711a7_0_1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g319ac4711a7_0_16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a:endParaRPr/>
          </a:p>
        </p:txBody>
      </p:sp>
      <p:sp>
        <p:nvSpPr>
          <p:cNvPr id="55" name="Google Shape;55;g319ac4711a7_0_16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319ac4711a7_0_116"/>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11" name="Google Shape;11;g319ac4711a7_0_116"/>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2" name="Google Shape;12;g319ac4711a7_0_1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3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3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3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3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3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3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3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3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hbiKUqrmmcZvjW7QE0VbTRUlkqOeyuGX/view?usp=drive_link"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ashUpDiag">
          <a:fgClr>
            <a:schemeClr val="lt1"/>
          </a:fgClr>
          <a:bgClr>
            <a:schemeClr val="bg1"/>
          </a:bgClr>
        </a:pattFill>
        <a:effectLst/>
      </p:bgPr>
    </p:bg>
    <p:spTree>
      <p:nvGrpSpPr>
        <p:cNvPr id="1" name="Shape 72"/>
        <p:cNvGrpSpPr/>
        <p:nvPr/>
      </p:nvGrpSpPr>
      <p:grpSpPr>
        <a:xfrm>
          <a:off x="0" y="0"/>
          <a:ext cx="0" cy="0"/>
          <a:chOff x="0" y="0"/>
          <a:chExt cx="0" cy="0"/>
        </a:xfrm>
      </p:grpSpPr>
      <p:sp useBgFill="1">
        <p:nvSpPr>
          <p:cNvPr id="73" name="Google Shape;73;p1"/>
          <p:cNvSpPr txBox="1">
            <a:spLocks noGrp="1"/>
          </p:cNvSpPr>
          <p:nvPr>
            <p:ph type="ctrTitle"/>
          </p:nvPr>
        </p:nvSpPr>
        <p:spPr>
          <a:xfrm>
            <a:off x="581660" y="1412875"/>
            <a:ext cx="10932160" cy="1772285"/>
          </a:xfrm>
          <a:prstGeom prst="rect">
            <a:avLst/>
          </a:prstGeom>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Customer Churn Analysis Report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
          <p:cNvSpPr txBox="1">
            <a:spLocks noGrp="1"/>
          </p:cNvSpPr>
          <p:nvPr>
            <p:ph type="subTitle" idx="1"/>
          </p:nvPr>
        </p:nvSpPr>
        <p:spPr>
          <a:xfrm>
            <a:off x="2240402" y="4065933"/>
            <a:ext cx="7711200" cy="121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75000"/>
              <a:buNone/>
            </a:pPr>
            <a:r>
              <a:rPr lang="en-US"/>
              <a:t>Harish Kumar S</a:t>
            </a:r>
          </a:p>
          <a:p>
            <a:pPr marL="0" lvl="0" indent="0" algn="ctr" rtl="0">
              <a:lnSpc>
                <a:spcPct val="90000"/>
              </a:lnSpc>
              <a:spcBef>
                <a:spcPts val="1000"/>
              </a:spcBef>
              <a:spcAft>
                <a:spcPts val="0"/>
              </a:spcAft>
              <a:buClr>
                <a:schemeClr val="dk1"/>
              </a:buClr>
              <a:buSzPct val="75000"/>
              <a:buNone/>
            </a:pPr>
            <a:r>
              <a:rPr lang="en-US"/>
              <a:t>MBE-12 </a:t>
            </a:r>
          </a:p>
          <a:p>
            <a:pPr marL="0" lvl="0" indent="0" algn="ctr" rtl="0">
              <a:lnSpc>
                <a:spcPct val="90000"/>
              </a:lnSpc>
              <a:spcBef>
                <a:spcPts val="1000"/>
              </a:spcBef>
              <a:spcAft>
                <a:spcPts val="0"/>
              </a:spcAft>
              <a:buClr>
                <a:schemeClr val="dk1"/>
              </a:buClr>
              <a:buSzPct val="7500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0"/>
          <p:cNvPicPr preferRelativeResize="0"/>
          <p:nvPr/>
        </p:nvPicPr>
        <p:blipFill rotWithShape="1">
          <a:blip r:embed="rId3"/>
          <a:srcRect/>
          <a:stretch>
            <a:fillRect/>
          </a:stretch>
        </p:blipFill>
        <p:spPr>
          <a:xfrm>
            <a:off x="0" y="0"/>
            <a:ext cx="12191999"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p:nvPr/>
        </p:nvSpPr>
        <p:spPr>
          <a:xfrm>
            <a:off x="264795" y="178435"/>
            <a:ext cx="11675110" cy="646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Visualization in Power BI </a:t>
            </a:r>
            <a:endParaRPr sz="360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1"/>
          <p:cNvSpPr txBox="1"/>
          <p:nvPr/>
        </p:nvSpPr>
        <p:spPr>
          <a:xfrm>
            <a:off x="167640" y="824865"/>
            <a:ext cx="5292725" cy="58521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section describes the visualizations created in Power BI and their significance: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1. Most Common Contract Types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Pie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distribution of contract types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pie chart reveals which contract types are most common among customers who churned. This may indicate a relationship between contract type and likelihood of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Month-to-month contracts are often the most common among churned customers, likely because they offer more flexibility for customers to leave. - Annual and bi-annual contracts tend to have lower churn rates, possibly due to the commitment customers have made.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customers on month-to-month contracts, consider offering incentives, such as discounts or additional services, to encourage longer-term commitment. - Introduce loyalty rewards for customers who remain on month-to-month plans beyond a certain period to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3" name="Google Shape;133;p11"/>
          <p:cNvPicPr preferRelativeResize="0"/>
          <p:nvPr/>
        </p:nvPicPr>
        <p:blipFill rotWithShape="1">
          <a:blip r:embed="rId3"/>
          <a:srcRect/>
          <a:stretch>
            <a:fillRect/>
          </a:stretch>
        </p:blipFill>
        <p:spPr>
          <a:xfrm>
            <a:off x="767080" y="4154805"/>
            <a:ext cx="3710940" cy="2155190"/>
          </a:xfrm>
          <a:prstGeom prst="rect">
            <a:avLst/>
          </a:prstGeom>
          <a:noFill/>
          <a:ln>
            <a:noFill/>
          </a:ln>
        </p:spPr>
      </p:pic>
      <p:sp>
        <p:nvSpPr>
          <p:cNvPr id="134" name="Google Shape;134;p11"/>
          <p:cNvSpPr txBox="1"/>
          <p:nvPr/>
        </p:nvSpPr>
        <p:spPr>
          <a:xfrm>
            <a:off x="6096000" y="753745"/>
            <a:ext cx="5843270" cy="5923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2. High Total Charges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Scatter Plot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Highlights the top 10 churned customers based on total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scatter plot helps identify high-value customers who have churned, providing a focus for analyzing why high-paying customers leave.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 total charges who churn may have experienced dissatisfaction despite being high spenders. - Top 10 high-value churned customers indicate potential losses in revenue if similar high-paying customers also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Reach out to high-spending customers regularly for feedback and offer personalized support to address any issues. - Consider implementing a retention program tailored to high-paying customers, offering loyalty rewards or exclusive benefits.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5" name="Google Shape;135;p11"/>
          <p:cNvPicPr preferRelativeResize="0"/>
          <p:nvPr/>
        </p:nvPicPr>
        <p:blipFill rotWithShape="1">
          <a:blip r:embed="rId4"/>
          <a:srcRect/>
          <a:stretch>
            <a:fillRect/>
          </a:stretch>
        </p:blipFill>
        <p:spPr>
          <a:xfrm>
            <a:off x="7105650" y="3616325"/>
            <a:ext cx="3942715" cy="2564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273685" y="277495"/>
            <a:ext cx="5696585" cy="6345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3. Total Charges Distribution for Churned vs. Non-Churned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Tree Map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tree map visually compares the distribution of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tend to have either high or low total charges, indicating that both high-value and low-value customers may be likely to churn. - Non-churned customers generally have mid-range total charges, suggesting that moderate spending correlates with customer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low-spending churned customers, consider offering flexible or lower-cost plans. - For high-spending churned customers, introduce targeted support to retain this valuable segment.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1" name="Google Shape;141;p12"/>
          <p:cNvPicPr preferRelativeResize="0"/>
          <p:nvPr/>
        </p:nvPicPr>
        <p:blipFill rotWithShape="1">
          <a:blip r:embed="rId3"/>
          <a:srcRect/>
          <a:stretch>
            <a:fillRect/>
          </a:stretch>
        </p:blipFill>
        <p:spPr>
          <a:xfrm>
            <a:off x="799465" y="3235960"/>
            <a:ext cx="4238625" cy="2872740"/>
          </a:xfrm>
          <a:prstGeom prst="rect">
            <a:avLst/>
          </a:prstGeom>
          <a:noFill/>
          <a:ln>
            <a:noFill/>
          </a:ln>
        </p:spPr>
      </p:pic>
      <p:sp>
        <p:nvSpPr>
          <p:cNvPr id="142" name="Google Shape;142;p12"/>
          <p:cNvSpPr txBox="1"/>
          <p:nvPr/>
        </p:nvSpPr>
        <p:spPr>
          <a:xfrm>
            <a:off x="6176010" y="276860"/>
            <a:ext cx="5845810" cy="6345555"/>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Average Monthly Charges by Contract Types for Churned Customers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Donut Chart</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contract type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chart shows how different contract types affect average monthly charges for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higher monthly charges and shorter contracts are more likely to churn. - This suggests that higher monthly costs without a long-term contract may lead to dissatisfaction.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discounts on monthly charges for month-to-month contract holders or provide incentives for switching to annual contracts. - Create custom offers or discounts for customers nearing contract expiration to retain them</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3" name="Google Shape;143;p12"/>
          <p:cNvPicPr preferRelativeResize="0"/>
          <p:nvPr/>
        </p:nvPicPr>
        <p:blipFill rotWithShape="1">
          <a:blip r:embed="rId4"/>
          <a:srcRect/>
          <a:stretch>
            <a:fillRect/>
          </a:stretch>
        </p:blipFill>
        <p:spPr>
          <a:xfrm>
            <a:off x="6974205" y="3029585"/>
            <a:ext cx="4469765" cy="2935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3"/>
          <p:cNvSpPr txBox="1"/>
          <p:nvPr/>
        </p:nvSpPr>
        <p:spPr>
          <a:xfrm>
            <a:off x="292100" y="205740"/>
            <a:ext cx="5715635" cy="6372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5. Average Total Charges by Gender and Marital Status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average total charges across gender and marital status.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allows us to see if gender and marital status influence total spending among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Married customers, regardless of gender, tend to have higher total charges. - Unmarried customers may churn more frequently if their average total charges are lower, as they may be more price-sensitive.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Develop tailored retention programs for unmarried customers with lower total charges, possibly offering services that provide higher perceived value. - For high-spending married customers, maintain regular engagement and loyalty programs to encourage retention.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9" name="Google Shape;149;p13"/>
          <p:cNvPicPr preferRelativeResize="0"/>
          <p:nvPr/>
        </p:nvPicPr>
        <p:blipFill rotWithShape="1">
          <a:blip r:embed="rId3"/>
          <a:srcRect/>
          <a:stretch>
            <a:fillRect/>
          </a:stretch>
        </p:blipFill>
        <p:spPr>
          <a:xfrm>
            <a:off x="926465" y="2860040"/>
            <a:ext cx="4369435" cy="3247390"/>
          </a:xfrm>
          <a:prstGeom prst="rect">
            <a:avLst/>
          </a:prstGeom>
          <a:noFill/>
          <a:ln>
            <a:noFill/>
          </a:ln>
        </p:spPr>
      </p:pic>
      <p:sp>
        <p:nvSpPr>
          <p:cNvPr id="150" name="Google Shape;150;p13"/>
          <p:cNvSpPr txBox="1"/>
          <p:nvPr/>
        </p:nvSpPr>
        <p:spPr>
          <a:xfrm>
            <a:off x="6172200" y="205740"/>
            <a:ext cx="5777230" cy="6372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6. Average Monthly Charges for Different Age Groups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age group for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visualization identifies age groups with higher monthly charges who are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Younger age groups (20–30) with higher monthly charges have higher churn rates, likely due to budget constraints or competition. - Older age groups, who may have more financial stability, tend to retain services longer despite high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budget-friendly plans or discounts for younger customers to improve retention. - For older customers, maintain consistent communication and personalized service options to continue meeting their needs.</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1" name="Google Shape;151;p13"/>
          <p:cNvPicPr preferRelativeResize="0"/>
          <p:nvPr/>
        </p:nvPicPr>
        <p:blipFill rotWithShape="1">
          <a:blip r:embed="rId4"/>
          <a:srcRect/>
          <a:stretch>
            <a:fillRect/>
          </a:stretch>
        </p:blipFill>
        <p:spPr>
          <a:xfrm>
            <a:off x="6950710" y="2860040"/>
            <a:ext cx="4578985" cy="3357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p:nvPr/>
        </p:nvSpPr>
        <p:spPr>
          <a:xfrm>
            <a:off x="229235" y="196850"/>
            <a:ext cx="5633720" cy="6417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7. Churned Customers Using Most Online Services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churned customers who use the most online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shows if using more online services correlates with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often use more online services, possibly indicating dissatisfaction with the quality or cost of these services. - High usage could also mean customers are more aware of service limitations, leading them to explore alternatives.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Improve the quality and reliability of online services, particularly for high-usage customers. - Offer bundled packages or discounts for frequent users to add value and reduce churn.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7" name="Google Shape;157;p14"/>
          <p:cNvPicPr preferRelativeResize="0"/>
          <p:nvPr/>
        </p:nvPicPr>
        <p:blipFill rotWithShape="1">
          <a:blip r:embed="rId3"/>
          <a:srcRect/>
          <a:stretch>
            <a:fillRect/>
          </a:stretch>
        </p:blipFill>
        <p:spPr>
          <a:xfrm>
            <a:off x="756920" y="2746375"/>
            <a:ext cx="4282440" cy="3364865"/>
          </a:xfrm>
          <a:prstGeom prst="rect">
            <a:avLst/>
          </a:prstGeom>
          <a:noFill/>
          <a:ln>
            <a:noFill/>
          </a:ln>
        </p:spPr>
      </p:pic>
      <p:sp>
        <p:nvSpPr>
          <p:cNvPr id="158" name="Google Shape;158;p14"/>
          <p:cNvSpPr txBox="1"/>
          <p:nvPr/>
        </p:nvSpPr>
        <p:spPr>
          <a:xfrm>
            <a:off x="6096635" y="196850"/>
            <a:ext cx="5879465" cy="64185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8. Average Age and Total Charges by Online Backup and Multiple Lines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and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average age and total charges for customers with online backup and multiple lines.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provides insights into whether online backup and multiple lines correlate with age and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Older customers are more likely to use online backup and have higher total charges. - Younger customers may not prioritize online backup or multiple lines, leading to lower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Promote online backup as a value-added service for younger customers, emphasizing security benefits. - For older customers, bundle online backup with other services to increase loyalty.</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p14"/>
          <p:cNvPicPr preferRelativeResize="0"/>
          <p:nvPr/>
        </p:nvPicPr>
        <p:blipFill rotWithShape="1">
          <a:blip r:embed="rId4"/>
          <a:srcRect/>
          <a:stretch>
            <a:fillRect/>
          </a:stretch>
        </p:blipFill>
        <p:spPr>
          <a:xfrm>
            <a:off x="6819900" y="2898775"/>
            <a:ext cx="4957445" cy="34118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p:nvPr/>
        </p:nvSpPr>
        <p:spPr>
          <a:xfrm>
            <a:off x="292644" y="422275"/>
            <a:ext cx="5206819" cy="6582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9. Find the Average Age of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Card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Displays the average age of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card provides a quick snapshot of the average age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The average age of churned customers could indicate the typical age profile of at-risk customers. - If the average age is lower, it suggests younger customers are more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younger customers, consider launching more flexible or customizable plans to meet their needs. - Engage with customers approaching the average churn age through targeted retention efforts, such as loyalty rewards or customer satisfaction surveys.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5" name="Google Shape;165;p15"/>
          <p:cNvPicPr preferRelativeResize="0"/>
          <p:nvPr/>
        </p:nvPicPr>
        <p:blipFill rotWithShape="1">
          <a:blip r:embed="rId3"/>
          <a:srcRect/>
          <a:stretch>
            <a:fillRect/>
          </a:stretch>
        </p:blipFill>
        <p:spPr>
          <a:xfrm>
            <a:off x="667611" y="2952206"/>
            <a:ext cx="4143375" cy="2659017"/>
          </a:xfrm>
          <a:prstGeom prst="rect">
            <a:avLst/>
          </a:prstGeom>
          <a:noFill/>
          <a:ln>
            <a:noFill/>
          </a:ln>
        </p:spPr>
      </p:pic>
      <p:sp>
        <p:nvSpPr>
          <p:cNvPr id="166" name="Google Shape;166;p15"/>
          <p:cNvSpPr txBox="1"/>
          <p:nvPr/>
        </p:nvSpPr>
        <p:spPr>
          <a:xfrm>
            <a:off x="5665422" y="237609"/>
            <a:ext cx="3491641" cy="58775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10.Total Monthly Charges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dk1"/>
              </a:buClr>
              <a:buSzPts val="1200"/>
              <a:buFont typeface="Calibri" panose="020F0502020204030204"/>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shows the total amount of money billed to customers each month, often aggregated across all customers or a segment. It can provide insights into revenue generation, helping to track whether there are any significant changes in customer spending behavior.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11. Number of Churned Customers: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displays the total count of customers who have canceled or stopped using the service within a specified period. It's a key metric to measure customer retention and business performance, indicating how many customers have "churned" or left the service.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12.Customer status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slicer allows you to filter data based on customer status, with three options: Churned, Joined, and Stayed. It helps segment the analysis to focus on customers who have canceled, newly joined, or remained with the service, providing insights into customer behavior and trends for each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7" name="Google Shape;167;p15"/>
          <p:cNvPicPr preferRelativeResize="0"/>
          <p:nvPr/>
        </p:nvPicPr>
        <p:blipFill rotWithShape="1">
          <a:blip r:embed="rId4"/>
          <a:srcRect/>
          <a:stretch>
            <a:fillRect/>
          </a:stretch>
        </p:blipFill>
        <p:spPr>
          <a:xfrm>
            <a:off x="9323022" y="4153989"/>
            <a:ext cx="2466206" cy="1773645"/>
          </a:xfrm>
          <a:prstGeom prst="rect">
            <a:avLst/>
          </a:prstGeom>
          <a:noFill/>
          <a:ln>
            <a:noFill/>
          </a:ln>
        </p:spPr>
      </p:pic>
      <p:pic>
        <p:nvPicPr>
          <p:cNvPr id="168" name="Google Shape;168;p15"/>
          <p:cNvPicPr preferRelativeResize="0"/>
          <p:nvPr/>
        </p:nvPicPr>
        <p:blipFill rotWithShape="1">
          <a:blip r:embed="rId5"/>
          <a:srcRect/>
          <a:stretch>
            <a:fillRect/>
          </a:stretch>
        </p:blipFill>
        <p:spPr>
          <a:xfrm>
            <a:off x="9323022" y="146169"/>
            <a:ext cx="2511927" cy="1538940"/>
          </a:xfrm>
          <a:prstGeom prst="rect">
            <a:avLst/>
          </a:prstGeom>
          <a:noFill/>
          <a:ln>
            <a:noFill/>
          </a:ln>
        </p:spPr>
      </p:pic>
      <p:pic>
        <p:nvPicPr>
          <p:cNvPr id="169" name="Google Shape;169;p15"/>
          <p:cNvPicPr preferRelativeResize="0"/>
          <p:nvPr/>
        </p:nvPicPr>
        <p:blipFill rotWithShape="1">
          <a:blip r:embed="rId6"/>
          <a:srcRect/>
          <a:stretch>
            <a:fillRect/>
          </a:stretch>
        </p:blipFill>
        <p:spPr>
          <a:xfrm>
            <a:off x="9323022" y="2116183"/>
            <a:ext cx="2511927" cy="1358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6"/>
          <p:cNvSpPr txBox="1">
            <a:spLocks noGrp="1"/>
          </p:cNvSpPr>
          <p:nvPr>
            <p:ph type="ctrTitle"/>
          </p:nvPr>
        </p:nvSpPr>
        <p:spPr>
          <a:xfrm>
            <a:off x="635" y="635"/>
            <a:ext cx="12191365" cy="316865"/>
          </a:xfrm>
          <a:prstGeom prst="rect">
            <a:avLst/>
          </a:prstGeom>
          <a:noFill/>
          <a:ln>
            <a:noFill/>
          </a:ln>
        </p:spPr>
        <p:txBody>
          <a:bodyPr spcFirstLastPara="1" wrap="square" lIns="91425" tIns="45700" rIns="91425" bIns="45700" anchor="b" anchorCtr="0">
            <a:normAutofit/>
          </a:bodyPr>
          <a:lstStyle/>
          <a:p>
            <a:pPr marL="285750" lvl="0" indent="-285750" algn="l" rtl="0">
              <a:lnSpc>
                <a:spcPct val="90000"/>
              </a:lnSpc>
              <a:spcBef>
                <a:spcPts val="0"/>
              </a:spcBef>
              <a:spcAft>
                <a:spcPts val="0"/>
              </a:spcAft>
              <a:buClr>
                <a:schemeClr val="dk1"/>
              </a:buClr>
              <a:buSzPts val="1400"/>
              <a:buFont typeface="Arial" panose="020B0604020202020204"/>
              <a:buChar char="•"/>
            </a:pPr>
            <a:r>
              <a:rPr lang="en-US" sz="1400" b="1">
                <a:latin typeface="Arial" panose="020B0604020202020204"/>
                <a:ea typeface="Arial" panose="020B0604020202020204"/>
                <a:cs typeface="Arial" panose="020B0604020202020204"/>
                <a:sym typeface="Arial" panose="020B0604020202020204"/>
              </a:rPr>
              <a:t>Insights and Recommendations Based on Churn Analysis Visualizations:</a:t>
            </a:r>
            <a:endParaRPr sz="1400" b="1">
              <a:latin typeface="Arial" panose="020B0604020202020204"/>
              <a:ea typeface="Arial" panose="020B0604020202020204"/>
              <a:cs typeface="Arial" panose="020B0604020202020204"/>
              <a:sym typeface="Arial" panose="020B0604020202020204"/>
            </a:endParaRPr>
          </a:p>
        </p:txBody>
      </p:sp>
      <p:sp useBgFill="1">
        <p:nvSpPr>
          <p:cNvPr id="175" name="Google Shape;175;p16"/>
          <p:cNvSpPr txBox="1">
            <a:spLocks noGrp="1"/>
          </p:cNvSpPr>
          <p:nvPr>
            <p:ph type="subTitle" idx="1"/>
          </p:nvPr>
        </p:nvSpPr>
        <p:spPr>
          <a:xfrm>
            <a:off x="635" y="316865"/>
            <a:ext cx="12191365" cy="2052955"/>
          </a:xfrm>
          <a:prstGeom prst="rect">
            <a:avLst/>
          </a:prstGeom>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Insights: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of 26.6%: A churn rate of 26.6% indicates that nearly one-quarter of the customers have left the service within the specified period. This figure suggests that customer retention is a significant issue. Given the high churn rate, there is an urgent need for the business to review its retention strategies and identify the root causes of customer attrition.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Font typeface="Arial" panose="020B0604020202020204"/>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Investigate Reasons for Churn: Conduct surveys or feedback loops with churned customers to understand why they left. This data will help tailor retention strategies to the reasons for departure.</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Improve Customer Engagement: Focus on improving customer support, product/service quality, and personalization to enhance the customer experience and reduce the likelihood of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Loyalty Programs: Introduce or enhance loyalty programs for long-term customers to keep them engaged and reduce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800"/>
              <a:buNone/>
            </a:pP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16"/>
          <p:cNvSpPr txBox="1"/>
          <p:nvPr/>
        </p:nvSpPr>
        <p:spPr>
          <a:xfrm>
            <a:off x="0" y="2420620"/>
            <a:ext cx="11896090" cy="2768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Contract Type Distribution Among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useBgFill="1">
        <p:nvSpPr>
          <p:cNvPr id="177" name="Google Shape;177;p16"/>
          <p:cNvSpPr txBox="1"/>
          <p:nvPr/>
        </p:nvSpPr>
        <p:spPr>
          <a:xfrm>
            <a:off x="-635" y="2776855"/>
            <a:ext cx="12192635" cy="172847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Contracts Contribute Significantly to Churn: A higher churn rate among Month-to-Month contract customers suggests that these customers are more likely to leave, likely due to the flexibility of the contract and less long-term commitment.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95250" algn="l" rtl="0">
              <a:spcBef>
                <a:spcPts val="0"/>
              </a:spcBef>
              <a:spcAft>
                <a:spcPts val="0"/>
              </a:spcAft>
              <a:buClr>
                <a:schemeClr val="dk1"/>
              </a:buClr>
              <a:buSzPts val="1200"/>
              <a:buFont typeface="Noto Sans Symbols"/>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1.Offer Incentives for Longer Contracts: Provide incentives (e.g., discounts or additional services) for customers to transition from Month-to-Month contracts to longer-term commitments, which may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2.Review Terms for Month-to-Month Contracts: Evaluate the service offerings and pricing for Month-to-Month contracts to make them more attractive and competitive, reducing the chances of churn among this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useBgFill="1">
        <p:nvSpPr>
          <p:cNvPr id="178" name="Google Shape;178;p16"/>
          <p:cNvSpPr txBox="1"/>
          <p:nvPr/>
        </p:nvSpPr>
        <p:spPr>
          <a:xfrm>
            <a:off x="1270" y="4545965"/>
            <a:ext cx="12191365" cy="393700"/>
          </a:xfrm>
          <a:prstGeom prst="rect">
            <a:avLst/>
          </a:prstGeom>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Monthly Charges vs.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6"/>
          <p:cNvSpPr txBox="1"/>
          <p:nvPr/>
        </p:nvSpPr>
        <p:spPr>
          <a:xfrm>
            <a:off x="177800" y="5336540"/>
            <a:ext cx="11953240" cy="740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useBgFill="1">
        <p:nvSpPr>
          <p:cNvPr id="180" name="Google Shape;180;p16"/>
          <p:cNvSpPr txBox="1"/>
          <p:nvPr/>
        </p:nvSpPr>
        <p:spPr>
          <a:xfrm>
            <a:off x="635" y="4944110"/>
            <a:ext cx="12190730" cy="193040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Higher Monthly Charges Correlate with Churn: The analysis suggests that churned customers may have higher monthly charges compared to non-churned customers. This can be indicative of dissatisfaction, as these customers are not perceiving enough value relative to what they are paying.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1.Evaluate Pricing Strategy: Assess the pricing strategy for customers with high charges, ensuring that they receive sufficient value for the cost. Consider offering personalized pricing plans to retain high-value but dissatisfied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Offers: Offer special promotions, discounts, or loyalty benefits to high-paying customers at risk of churning, demonstrating the company’s commitment to their long-term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7"/>
          <p:cNvSpPr txBox="1"/>
          <p:nvPr/>
        </p:nvSpPr>
        <p:spPr>
          <a:xfrm>
            <a:off x="635" y="0"/>
            <a:ext cx="12191365" cy="32385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Monthly Charges by Contract Type for Churned Customers Insights: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7"/>
          <p:cNvSpPr txBox="1"/>
          <p:nvPr/>
        </p:nvSpPr>
        <p:spPr>
          <a:xfrm>
            <a:off x="48895" y="445770"/>
            <a:ext cx="12143105" cy="1764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Customers Have Higher Charges: Customers with Month-to-Month contracts appear to have higher average charges compared to customers with other contract types, yet they are still more likely to churn. This suggests that while these customers are paying premium prices, they may feel they are not receiving enough value in return.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Value Proposition for Month-to-Month Customers: For high-paying Month-to-Month customers, offer added value through improved services or benefits that justify their premium payments.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for High-Charge Customers: For customers who are paying more but still churning, personalized engagement strategies such as VIP support, customized packages, or discounts can be implemented.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7"/>
          <p:cNvSpPr txBox="1"/>
          <p:nvPr/>
        </p:nvSpPr>
        <p:spPr>
          <a:xfrm>
            <a:off x="635" y="2358390"/>
            <a:ext cx="12190730" cy="354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Demographic Distribution of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17"/>
          <p:cNvSpPr txBox="1"/>
          <p:nvPr/>
        </p:nvSpPr>
        <p:spPr>
          <a:xfrm>
            <a:off x="0" y="2835910"/>
            <a:ext cx="12192635" cy="1573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 and Single Customers Are More Likely to Churn: The analysis suggests that younger, single customers are more likely to churn. This demographic may have different needs or expectations, which are not being met by the current offerings.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1.Tailor Offerings for Younger Customers: Develop and promote offers that cater specifically to the younger, single demographic. This could include flexible plans, social engagement incentives, or discounts that appeal to their lifestyle.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2.Engagement Through Personalization: Create personalized communications and product recommendations to better engage younger, high-risk customers, fostering brand loyalty.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7"/>
          <p:cNvSpPr txBox="1"/>
          <p:nvPr/>
        </p:nvSpPr>
        <p:spPr>
          <a:xfrm>
            <a:off x="635" y="4532630"/>
            <a:ext cx="12190095" cy="30670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Total Charges Distribution for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p17"/>
          <p:cNvSpPr txBox="1"/>
          <p:nvPr/>
        </p:nvSpPr>
        <p:spPr>
          <a:xfrm>
            <a:off x="-635" y="4901565"/>
            <a:ext cx="12190730" cy="185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Churned Customers Have Higher Total Charges: The data shows that churned customers have higher total charges, indicating that these are higher-spending customers who feel they are not getting enough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1.Enhance Value for High-Spending Customers: Implement retention strategies specifically aimed at high-spending customers, such as offering premium services, loyalty benefits, or proactive support to ensure they are getting the value they expect.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2.Customer Service Improvements: For high-spending churned customers, review the quality of customer service they received to ensure their expectations were met and exceeded.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18"/>
          <p:cNvSpPr txBox="1"/>
          <p:nvPr/>
        </p:nvSpPr>
        <p:spPr>
          <a:xfrm>
            <a:off x="-635" y="635"/>
            <a:ext cx="12192635" cy="3905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Top 10 High-Value Customers at Risk of Churning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6" name="Google Shape;196;p18"/>
          <p:cNvSpPr txBox="1"/>
          <p:nvPr/>
        </p:nvSpPr>
        <p:spPr>
          <a:xfrm>
            <a:off x="-635" y="390525"/>
            <a:ext cx="12192635" cy="1771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8"/>
          <p:cNvSpPr txBox="1"/>
          <p:nvPr/>
        </p:nvSpPr>
        <p:spPr>
          <a:xfrm>
            <a:off x="-635" y="2641600"/>
            <a:ext cx="12193270" cy="1713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8"/>
          <p:cNvSpPr txBox="1"/>
          <p:nvPr/>
        </p:nvSpPr>
        <p:spPr>
          <a:xfrm>
            <a:off x="-18370" y="2164080"/>
            <a:ext cx="11951335" cy="47752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Average Age and Total Charges for Churned Customers by Service Usage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9" name="Google Shape;199;p18"/>
          <p:cNvSpPr txBox="1"/>
          <p:nvPr/>
        </p:nvSpPr>
        <p:spPr>
          <a:xfrm>
            <a:off x="92075" y="4624070"/>
            <a:ext cx="12191365" cy="4165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Retention Rate Visualization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200" name="Google Shape;200;p18"/>
          <p:cNvSpPr txBox="1"/>
          <p:nvPr/>
        </p:nvSpPr>
        <p:spPr>
          <a:xfrm>
            <a:off x="635" y="5027295"/>
            <a:ext cx="12191365" cy="1831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Trends in Retention Rates: The retention rate line chart tracks customer retention trends over time, revealing whether retention strategies are working. A downward trend may indicate declining retention, signaling potential issues with customer satisfaction or service quality.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1.Adjust Retention Strategies Based on Trends: Analyze periods of low retention and compare them with internal changes or external factors. Based on these insights, businesses can adjust retention strategies to address specific issues causing customer loss.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2.Proactive Engagement During Declining Periods: When retention rates begin to drop, immediately implement targeted retention campaigns, including personalized emails, offers, and customer satisfaction surveys to prevent further churn</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p:nvPr/>
        </p:nvSpPr>
        <p:spPr>
          <a:xfrm>
            <a:off x="293370" y="1298575"/>
            <a:ext cx="5650230" cy="484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 Address Competitor Advantages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leave due to better pricing, services, or devices from competitors.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Align pricing through market analysis; offer price-match guarantees.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Innovate with unique features and premium product bundling.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tiered loyalty programs and referral bonuses.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2. Tackle Dissatisfaction</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are unhappy with product or service experience.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Enhance product quality with regular feedback and audits.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24/7 customer support and proactive engagement incentives.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3. Resolve Network Reliability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Frequent service interruptions or poor network performance.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Invest in infrastructure upgrades and advanced network technologies.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Improve communication with outage notifications and resolution timelines.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4. Combat Billing Issues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face confusion, errors, or dissatisfaction with billing.</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Simplify bills with clear breakdowns and savings highlights.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Introduce payment alerts, flexible options, and real-time usage tracking.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19"/>
          <p:cNvSpPr txBox="1"/>
          <p:nvPr/>
        </p:nvSpPr>
        <p:spPr>
          <a:xfrm>
            <a:off x="6095365" y="1297940"/>
            <a:ext cx="5894705" cy="4779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5. Mitigate Product Incompatibility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Product features do not meet customer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customer segmentation for tailored offerings.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customizable plans, trial periods, and education resources.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6. Overcome Poor Customer Service</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Unhelpful or slow customer service drives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Equip teams with CRM tools and regular training.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Enable self-service options and gather feedback for continuous improvement.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7. Manage Lack of Plan Flexibility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want plans that adapt to their changing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Create scalable and pay-as-you-go plans.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Regularly review and notify customers about better plan options.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8. Incentivize Long-Term Engagement</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Lack of incentives to stay leads to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exclusive retention deals and loyalty rewards.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gamification to engage customers; conduct exit surveys for insights.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0"/>
          <p:cNvSpPr txBox="1"/>
          <p:nvPr/>
        </p:nvSpPr>
        <p:spPr>
          <a:xfrm>
            <a:off x="698500" y="228600"/>
            <a:ext cx="10441940" cy="682625"/>
          </a:xfrm>
          <a:prstGeom prst="rect">
            <a:avLst/>
          </a:prstGeom>
          <a:noFill/>
        </p:spPr>
        <p:txBody>
          <a:bodyPr wrap="square" rtlCol="0">
            <a:noAutofit/>
          </a:bodyPr>
          <a:lstStyle/>
          <a:p>
            <a:r>
              <a:rPr lang="en-US" sz="1800">
                <a:solidFill>
                  <a:schemeClr val="tx1"/>
                </a:solidFill>
                <a:latin typeface="Mongolian Baiti" panose="03000500000000000000" charset="0"/>
                <a:cs typeface="Mongolian Baiti" panose="03000500000000000000" charset="0"/>
              </a:rPr>
              <a:t>Recommendations to Reduce Churn and Boost Retention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Project Summary </a:t>
            </a:r>
            <a:endParaRPr sz="3600" b="1">
              <a:latin typeface="Arial" panose="020B0604020202020204"/>
              <a:ea typeface="Arial" panose="020B0604020202020204"/>
              <a:cs typeface="Arial" panose="020B0604020202020204"/>
              <a:sym typeface="Arial" panose="020B0604020202020204"/>
            </a:endParaRPr>
          </a:p>
        </p:txBody>
      </p:sp>
      <p:sp>
        <p:nvSpPr>
          <p:cNvPr id="80" name="Google Shape;8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provides a brief summary of the project, its scope, and objectives.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latin typeface="Times New Roman" panose="02020603050405020304"/>
                <a:ea typeface="Times New Roman" panose="02020603050405020304"/>
                <a:cs typeface="Times New Roman" panose="02020603050405020304"/>
                <a:sym typeface="Times New Roman" panose="02020603050405020304"/>
              </a:rPr>
              <a:t>Summary:</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project focuses on analysing customer churn for a telecom company (or any relevant industry).</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goal is to predict which customers are likely to churn and identify the key factors contributing to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Various data analysis techniques, including exploratory data analysis (EDA), SQL queries, and data visualization, were used to uncover insights.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Conclusion</a:t>
            </a:r>
            <a:endParaRPr sz="3600" b="1">
              <a:latin typeface="Arial" panose="020B0604020202020204"/>
              <a:ea typeface="Arial" panose="020B0604020202020204"/>
              <a:cs typeface="Arial" panose="020B0604020202020204"/>
              <a:sym typeface="Arial" panose="020B0604020202020204"/>
            </a:endParaRPr>
          </a:p>
        </p:txBody>
      </p:sp>
      <p:sp>
        <p:nvSpPr>
          <p:cNvPr id="212" name="Google Shape;212;p20"/>
          <p:cNvSpPr txBox="1">
            <a:spLocks noGrp="1"/>
          </p:cNvSpPr>
          <p:nvPr>
            <p:ph type="body" idx="1"/>
          </p:nvPr>
        </p:nvSpPr>
        <p:spPr>
          <a:xfrm>
            <a:off x="666206" y="1690688"/>
            <a:ext cx="10687594" cy="44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project has provided a comprehensive analysis of customer churn, utilizing key metrics and visualizations to identify patterns, trends, and potential drivers of churn. Through the examination of factors such as contract types, pricing models, demographics, service usage, and customer spending, we have uncovered critical insights that offer a deeper understanding of why customers are leaving and how retention strategies can be optimized.</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high churn rate identified in the dataset suggests a pressing need for improved retention efforts, particularly for Month-to-Month contract customers and younger, high-usage segments. These insights highlight the importance of addressing pricing concerns, personalized customer engagement, and value perception to reduce churn and foster loyalty.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recommendations, including tailoring retention strategies, optimizing pricing plans, and enhancing customer support for high-value customers at risk of churning, have been outlined to guide businesses in proactively addressing churn challenges. By leveraging the insights from this analysis, businesses can make informed decisions to refine their customer retention strategies, ensuring better customer satisfaction and long-term growth.</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In conclusion, this project demonstrates the power of data-driven decision-making in understanding customer behavior, and the findings can be used to design effective strategies that enhance retention, reduce churn, and ultimately improve overall business performance.</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p:nvPr/>
        </p:nvSpPr>
        <p:spPr>
          <a:xfrm>
            <a:off x="1637030" y="2508250"/>
            <a:ext cx="8037195" cy="756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dk1"/>
                </a:solidFill>
                <a:latin typeface="Arial" panose="020B0604020202020204"/>
                <a:ea typeface="Arial" panose="020B0604020202020204"/>
                <a:cs typeface="Arial" panose="020B0604020202020204"/>
                <a:sym typeface="Arial" panose="020B0604020202020204"/>
              </a:rPr>
              <a:t>Thankyou!</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218" name="Google Shape;218;p21"/>
          <p:cNvSpPr txBox="1"/>
          <p:nvPr/>
        </p:nvSpPr>
        <p:spPr>
          <a:xfrm>
            <a:off x="4080510" y="3355975"/>
            <a:ext cx="3150235" cy="4718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hkr120682@gmail.com</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Introduction</a:t>
            </a:r>
            <a:endParaRPr sz="3600" b="1">
              <a:latin typeface="Arial" panose="020B0604020202020204"/>
              <a:ea typeface="Arial" panose="020B0604020202020204"/>
              <a:cs typeface="Arial" panose="020B0604020202020204"/>
              <a:sym typeface="Arial" panose="020B0604020202020204"/>
            </a:endParaRPr>
          </a:p>
        </p:txBody>
      </p:sp>
      <p:sp>
        <p:nvSpPr>
          <p:cNvPr id="86" name="Google Shape;86;p3"/>
          <p:cNvSpPr txBox="1">
            <a:spLocks noGrp="1"/>
          </p:cNvSpPr>
          <p:nvPr>
            <p:ph type="body" idx="1"/>
          </p:nvPr>
        </p:nvSpPr>
        <p:spPr>
          <a:xfrm>
            <a:off x="685800" y="1609725"/>
            <a:ext cx="10668000" cy="4621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Objectives</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Predict customer churn based on historical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Identify the key factors influencing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Provide actionable insights to help reduce churn rates and improve customer retention strategies.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Visualize the data to provide clear, digestible insights for stakeholders.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Tool Used</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SQL: For querying and extracting data insights.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Power BI: For visualizing the data and creating interactive charts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Dataset Overview </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dataset used contains various features about customer behaviour, such as demographic information, service usage, and customer account details.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Key attributes include customer tenure, age, usage statistics (e.g., number of calls, data usage), service type, and churn status (whether the customer left the service).</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target variable in the dataset is typically a binary variable representing whether the customer churned (1) or not (0).</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160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Data Preparation </a:t>
            </a:r>
            <a:endParaRPr sz="3600" b="1">
              <a:latin typeface="Arial" panose="020B0604020202020204"/>
              <a:ea typeface="Arial" panose="020B0604020202020204"/>
              <a:cs typeface="Arial" panose="020B0604020202020204"/>
              <a:sym typeface="Arial" panose="020B0604020202020204"/>
            </a:endParaRPr>
          </a:p>
        </p:txBody>
      </p:sp>
      <p:sp>
        <p:nvSpPr>
          <p:cNvPr id="92" name="Google Shape;9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describes the steps taken to prepare the data for analysis.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Cleaning: Missing values were handled, either by imputation or removal, depending on the percentage of missing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Feature Engineering: Created new features such as "Average Revenue Per User" (ARPU) or tenure bins.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Transformation: Categorical variables were encoded using methods like one-hot encoding or label encoding.</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Normalization/Scaling: Applied scaling techniques (e.g., MinMaxScaler) to normalize continuous variables for better performance in machine learning algorithms.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Exploratory Data Analysis (EDA)</a:t>
            </a:r>
            <a:endParaRPr sz="3600" b="1">
              <a:latin typeface="Arial" panose="020B0604020202020204"/>
              <a:ea typeface="Arial" panose="020B0604020202020204"/>
              <a:cs typeface="Arial" panose="020B0604020202020204"/>
              <a:sym typeface="Arial" panose="020B0604020202020204"/>
            </a:endParaRPr>
          </a:p>
        </p:txBody>
      </p:sp>
      <p:sp>
        <p:nvSpPr>
          <p:cNvPr id="98" name="Google Shape;9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Summarize the insights gathered during the EDA phase: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Univariate Analysis: Analyzed distributions of key variables like age, tenure, and monthly charges to understand their individual characteristics.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Bivariate Analysis: Examined relationships between features and the target variable (e.g., churn status), using visualizations like bar plots, histograms, and box 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Correlation Matrix: Identified which features are highly correlated with each other and the target variable.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Outlier Detection: Identified outliers in numerical data (e.g., using boxplots).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Key insights from EDA may include: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Customers with high monthly charges and low tenure are more likely to churn.</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Certain service types and contract types correlate strongly with customer churn.</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SQL Analysis Queries</a:t>
            </a:r>
            <a:endParaRPr sz="3600" b="1">
              <a:latin typeface="Arial" panose="020B0604020202020204"/>
              <a:ea typeface="Arial" panose="020B0604020202020204"/>
              <a:cs typeface="Arial" panose="020B0604020202020204"/>
              <a:sym typeface="Arial" panose="020B0604020202020204"/>
            </a:endParaRPr>
          </a:p>
        </p:txBody>
      </p:sp>
      <p:sp>
        <p:nvSpPr>
          <p:cNvPr id="104" name="Google Shape;10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This section covers the SQL queries used to derive insights from the dataset.</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Provide a detailed description SQL including: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Customer Churn Rate by Service Type: A query to calculate churn rates by different service types.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Average Tenure by Churn Status: An analysis query that compares the average tenure of churned vs. non-churned customers.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Monthly Revenue Trends: Query to analyse revenue fluctuations over time and its correlation with churn.</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Key Insights Obtained:</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SQL queries revealed that customers with shorter tenure have a significantly higher likelihood of churning.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High-value customers (high revenue) are more likely to leave, indicating the need for better retention strategies for this group.</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400" b="1">
                <a:latin typeface="Times New Roman" panose="02020603050405020304"/>
                <a:ea typeface="Times New Roman" panose="02020603050405020304"/>
                <a:cs typeface="Times New Roman" panose="02020603050405020304"/>
                <a:sym typeface="Times New Roman" panose="02020603050405020304"/>
              </a:rPr>
              <a:t>MYSQL QUIRES</a:t>
            </a:r>
            <a:r>
              <a:rPr lang="en-US" sz="1400">
                <a:latin typeface="Times New Roman" panose="02020603050405020304"/>
                <a:ea typeface="Times New Roman" panose="02020603050405020304"/>
                <a:cs typeface="Times New Roman" panose="02020603050405020304"/>
                <a:sym typeface="Times New Roman" panose="02020603050405020304"/>
              </a:rPr>
              <a:t>: </a:t>
            </a:r>
            <a:r>
              <a:rPr lang="en-US" sz="14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https://drive.google.com/file/d/1hbiKUqrmmcZvjW7QE0VbTRUlkqOeyuGX/view?usp=drive_link</a:t>
            </a:r>
            <a:r>
              <a:rPr lang="en-US"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9695" y="78105"/>
            <a:ext cx="11254105" cy="2298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1800" b="1">
                <a:latin typeface="Arial" panose="020B0604020202020204"/>
                <a:ea typeface="Arial" panose="020B0604020202020204"/>
                <a:cs typeface="Arial" panose="020B0604020202020204"/>
                <a:sym typeface="Arial" panose="020B0604020202020204"/>
              </a:rPr>
              <a:t>SQL Queries:</a:t>
            </a:r>
            <a:endParaRPr sz="1800" b="1">
              <a:latin typeface="Arial" panose="020B0604020202020204"/>
              <a:ea typeface="Arial" panose="020B0604020202020204"/>
              <a:cs typeface="Arial" panose="020B0604020202020204"/>
              <a:sym typeface="Arial" panose="020B0604020202020204"/>
            </a:endParaRPr>
          </a:p>
        </p:txBody>
      </p:sp>
      <p:sp>
        <p:nvSpPr>
          <p:cNvPr id="110" name="Google Shape;110;p7"/>
          <p:cNvSpPr txBox="1">
            <a:spLocks noGrp="1"/>
          </p:cNvSpPr>
          <p:nvPr>
            <p:ph type="body" idx="1"/>
          </p:nvPr>
        </p:nvSpPr>
        <p:spPr>
          <a:xfrm>
            <a:off x="0" y="481330"/>
            <a:ext cx="12192635" cy="616204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100000"/>
              </a:lnSpc>
              <a:spcBef>
                <a:spcPct val="0"/>
              </a:spcBef>
              <a:buClr>
                <a:schemeClr val="dk1"/>
              </a:buClr>
              <a:buSzPct val="100000"/>
              <a:buNone/>
            </a:pPr>
            <a:r>
              <a:rPr lang="en-US" sz="4800" b="1" dirty="0">
                <a:latin typeface="Times New Roman" panose="02020603050405020304"/>
                <a:ea typeface="Times New Roman" panose="02020603050405020304"/>
                <a:cs typeface="Times New Roman" panose="02020603050405020304"/>
                <a:sym typeface="Times New Roman" panose="02020603050405020304"/>
              </a:rPr>
              <a:t>1.Average Age of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The average age of churned customers is </a:t>
            </a:r>
            <a:r>
              <a:rPr lang="en-US" sz="4800" dirty="0" smtClean="0">
                <a:latin typeface="Times New Roman" panose="02020603050405020304"/>
                <a:ea typeface="Times New Roman" panose="02020603050405020304"/>
                <a:cs typeface="Times New Roman" panose="02020603050405020304"/>
                <a:sym typeface="Times New Roman" panose="02020603050405020304"/>
              </a:rPr>
              <a:t>50 </a:t>
            </a:r>
            <a:r>
              <a:rPr lang="en-US" sz="4800" dirty="0">
                <a:latin typeface="Times New Roman" panose="02020603050405020304"/>
                <a:ea typeface="Times New Roman" panose="02020603050405020304"/>
                <a:cs typeface="Times New Roman" panose="02020603050405020304"/>
                <a:sym typeface="Times New Roman" panose="02020603050405020304"/>
              </a:rPr>
              <a:t>years, which suggests that mid-aged customers are more likely to churn than younger or older customers.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4800" b="1" dirty="0">
                <a:latin typeface="Times New Roman" panose="02020603050405020304"/>
                <a:ea typeface="Times New Roman" panose="02020603050405020304"/>
                <a:cs typeface="Times New Roman" panose="02020603050405020304"/>
                <a:sym typeface="Times New Roman" panose="02020603050405020304"/>
              </a:rPr>
              <a:t>2.Total Number of Customers and Churn Rate</a:t>
            </a:r>
            <a:r>
              <a:rPr lang="en-US" sz="4800" dirty="0">
                <a:latin typeface="Times New Roman" panose="02020603050405020304"/>
                <a:ea typeface="Times New Roman" panose="02020603050405020304"/>
                <a:cs typeface="Times New Roman" panose="02020603050405020304"/>
                <a:sym typeface="Times New Roman" panose="02020603050405020304"/>
              </a:rPr>
              <a:t>:</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The churn rate is </a:t>
            </a:r>
            <a:r>
              <a:rPr lang="en-US" sz="4800" dirty="0" smtClean="0">
                <a:latin typeface="Times New Roman" panose="02020603050405020304"/>
                <a:ea typeface="Times New Roman" panose="02020603050405020304"/>
                <a:cs typeface="Times New Roman" panose="02020603050405020304"/>
                <a:sym typeface="Times New Roman" panose="02020603050405020304"/>
              </a:rPr>
              <a:t>32.8</a:t>
            </a:r>
            <a:r>
              <a:rPr lang="en-US" sz="4800" dirty="0" smtClean="0">
                <a:latin typeface="Times New Roman" panose="02020603050405020304"/>
                <a:ea typeface="Times New Roman" panose="02020603050405020304"/>
                <a:cs typeface="Times New Roman" panose="02020603050405020304"/>
                <a:sym typeface="Times New Roman" panose="02020603050405020304"/>
              </a:rPr>
              <a:t>%, </a:t>
            </a:r>
            <a:r>
              <a:rPr lang="en-US" sz="4800" dirty="0">
                <a:latin typeface="Times New Roman" panose="02020603050405020304"/>
                <a:ea typeface="Times New Roman" panose="02020603050405020304"/>
                <a:cs typeface="Times New Roman" panose="02020603050405020304"/>
                <a:sym typeface="Times New Roman" panose="02020603050405020304"/>
              </a:rPr>
              <a:t>which indicates that nearly a quarter of customers have churned.</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3.Most Common Contract Types Among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Month-to-Month contracts are the most common among churned customers, highlighting the need for improvements in this contract type.</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4800" b="1" dirty="0">
                <a:latin typeface="Times New Roman" panose="02020603050405020304"/>
                <a:ea typeface="Times New Roman" panose="02020603050405020304"/>
                <a:cs typeface="Times New Roman" panose="02020603050405020304"/>
                <a:sym typeface="Times New Roman" panose="02020603050405020304"/>
              </a:rPr>
              <a:t>4.Distribution of Monthly Charges Among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Churned customers tend to have higher monthly charges on average with some outliers reaching.</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5.Contract Types Most Prone to Churn:</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Month-to-Month contracts have the highest churn rate of 51.20 compared to other contract types.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6.Customers with High Total Charges Who Have Churned:</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Customers who have accumulated 8684.8 or more in total charges are among the highest-risk customers.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7.Total Charges Distribution for Churned vs. Non-Churned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The distribution of total charges shows that churned customers have higher overall charges compared to non-churned customers.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8.Average Monthly Charges by Contract Type for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Churned customers with Month-to-Month contracts have the highest average monthly charges.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9.Customers with Both Online Security and Backup and Have Not Churned:</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Font typeface="Arial" panose="020B0604020202020204"/>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Customers who use both online security and online backup services are less likely to churn, indicating the importance of these services in retention.</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10.Combinations of Services Among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Phone Service and Internet Service combinations are the most common among churned customers.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11.Average Total Charges by Gender and Marital Status: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Married male customers tend to have the highest average total charges.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4800" b="1" dirty="0">
                <a:latin typeface="Times New Roman" panose="02020603050405020304"/>
                <a:ea typeface="Times New Roman" panose="02020603050405020304"/>
                <a:cs typeface="Times New Roman" panose="02020603050405020304"/>
                <a:sym typeface="Times New Roman" panose="02020603050405020304"/>
              </a:rPr>
              <a:t>12.Average Monthly Charges by Age Groups Among Churned Customers:</a:t>
            </a:r>
            <a:endParaRPr sz="480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4800" dirty="0">
                <a:latin typeface="Times New Roman" panose="02020603050405020304"/>
                <a:ea typeface="Times New Roman" panose="02020603050405020304"/>
                <a:cs typeface="Times New Roman" panose="02020603050405020304"/>
                <a:sym typeface="Times New Roman" panose="02020603050405020304"/>
              </a:rPr>
              <a:t>Insight: Customers under 30 have the highest average monthly charges among churned customers.</a:t>
            </a: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4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173990" y="124460"/>
            <a:ext cx="11845925" cy="65030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13.Average Age and Total Charges for Customers with Multiple Lines and Online Backup:</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using multiple lines and online backup tend to have higher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14.Contract Types with the Highest Churn Rate Among Senior Citizens: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Month-to-Month contracts are most prone to churn, especially for customers aged 65 and above.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15.Average Monthly Charges for Customers with Multiple Lines and Streaming TV:</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streaming TV and multiple lines have above-average monthly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16.Churned Customers Using the Most Online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used multiple online services (e.g., online security, backup) are less likely to churn.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17.Average Age and Total Charges for Customers with Different Combinations of Streaming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 all three streaming services (TV, Movies, Music) are older on average, but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18.Gender Distribution Among Churned Customers on Yearly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Males have a higher churn rate for yearly contracts than females.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19.Average Monthly Charges and Total Charges for Churned Customers by Contract Type and Internet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Fiber Optic Internet have the lowest churn rate.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20.Churned Customers Not Using Online Services and Their Average Total Charges: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who do not use online services tend to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21.Average Monthly Charges and Total Charges for Churned Customers by Number of Dependents: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no dependents tend to have higher charges and higher churn rates.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22.Churned Customers with Monthly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Month-to-Month contracts have a higher tendency to churn and lower tenure.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23.Average Age and Total Charges for Churned Customers Grouped by Internet and Phone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Fiber Optic Internet and Landline Phone Service have the highest total charges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24.View to Find Customers with Highest Monthly Charges by Contract Type: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the highest monthly charges contribute significantly to total revenue.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25.View to Find Churned Customers and Cumulative Total Charges Over Time: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accumulate higher charges in the early months before churning.</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26.Stored Procedure to Calculate Churn Rate: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The churn rate for January 2024 is 22.1%, representing a high churn trend in the early months.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27.Stored Procedure to Identify High-Value Customers at Risk of Churning:</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50 high-value customers are at risk of churning based on their low usage of online services.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28.View to Identify Churned Customers with Average Monthly Charges Compared to Overall Average: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have an average monthly charge 5% higher than the overall average.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useBgFill="1">
        <p:nvSpPr>
          <p:cNvPr id="120" name="Google Shape;120;p9"/>
          <p:cNvSpPr txBox="1">
            <a:spLocks noGrp="1"/>
          </p:cNvSpPr>
          <p:nvPr>
            <p:ph type="ctrTitle"/>
          </p:nvPr>
        </p:nvSpPr>
        <p:spPr>
          <a:xfrm>
            <a:off x="495935" y="295910"/>
            <a:ext cx="11153775" cy="1007745"/>
          </a:xfrm>
          <a:prstGeom prst="rect">
            <a:avLst/>
          </a:prstGeom>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Key Performance Indicators (KPIs)</a:t>
            </a:r>
            <a:endParaRPr sz="3600" b="1">
              <a:latin typeface="Arial" panose="020B0604020202020204"/>
              <a:ea typeface="Arial" panose="020B0604020202020204"/>
              <a:cs typeface="Arial" panose="020B0604020202020204"/>
              <a:sym typeface="Arial" panose="020B0604020202020204"/>
            </a:endParaRPr>
          </a:p>
        </p:txBody>
      </p:sp>
      <p:sp useBgFill="1">
        <p:nvSpPr>
          <p:cNvPr id="121" name="Google Shape;121;p9"/>
          <p:cNvSpPr txBox="1">
            <a:spLocks noGrp="1"/>
          </p:cNvSpPr>
          <p:nvPr>
            <p:ph type="subTitle" idx="1"/>
          </p:nvPr>
        </p:nvSpPr>
        <p:spPr>
          <a:xfrm>
            <a:off x="207645" y="1642110"/>
            <a:ext cx="11229340" cy="4358005"/>
          </a:xfrm>
          <a:prstGeom prst="rect">
            <a:avLst/>
          </a:prstGeom>
          <a:ln>
            <a:noFill/>
          </a:ln>
        </p:spPr>
        <p:txBody>
          <a:bodyPr spcFirstLastPara="1" wrap="none" lIns="91440"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section outlines the key performance indicators used to measure customer churn.</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1.Customer Churn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churned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2.Monthly Average Revenue Per User (ARPU)</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measures the average revenue generated per user each month. You can use the monthly charges as a proxy for revenue.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3. Customer Retention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not churned (i.e., retained customers)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4. Average Tenure of Churned Customers</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average tenure of customers who have churned, helping to identify if newer or long-term customers are churning more frequently</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5. Total Revenue Lost Due to Churn</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estimates the total revenue lost due to churned customers, using their total charges as an estimate for revenue.</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4257</Words>
  <Application>Microsoft Office PowerPoint</Application>
  <PresentationFormat>Widescreen</PresentationFormat>
  <Paragraphs>310</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Arial</vt:lpstr>
      <vt:lpstr>Mongolian Baiti</vt:lpstr>
      <vt:lpstr>Calibri</vt:lpstr>
      <vt:lpstr>Noto Sans Symbols</vt:lpstr>
      <vt:lpstr>Roboto Slab</vt:lpstr>
      <vt:lpstr>Roboto</vt:lpstr>
      <vt:lpstr>Marina</vt:lpstr>
      <vt:lpstr>Customer Churn Analysis Report</vt:lpstr>
      <vt:lpstr>Project Summary </vt:lpstr>
      <vt:lpstr>Introduction</vt:lpstr>
      <vt:lpstr>Data Preparation </vt:lpstr>
      <vt:lpstr> Exploratory Data Analysis (EDA)</vt:lpstr>
      <vt:lpstr> SQL Analysis Queries</vt:lpstr>
      <vt:lpstr>SQL Queries:</vt:lpstr>
      <vt:lpstr>PowerPoint Presentation</vt:lpstr>
      <vt:lpstr> Key Performance Indicators (KPIs)</vt:lpstr>
      <vt:lpstr>PowerPoint Presentation</vt:lpstr>
      <vt:lpstr>PowerPoint Presentation</vt:lpstr>
      <vt:lpstr>PowerPoint Presentation</vt:lpstr>
      <vt:lpstr>PowerPoint Presentation</vt:lpstr>
      <vt:lpstr>PowerPoint Presentation</vt:lpstr>
      <vt:lpstr>PowerPoint Presentation</vt:lpstr>
      <vt:lpstr>Insights and Recommendations Based on Churn Analysis Visualizations: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Report</dc:title>
  <dc:creator>ADMIN</dc:creator>
  <cp:lastModifiedBy>ADMIN</cp:lastModifiedBy>
  <cp:revision>2</cp:revision>
  <dcterms:created xsi:type="dcterms:W3CDTF">2024-11-26T06:21:56Z</dcterms:created>
  <dcterms:modified xsi:type="dcterms:W3CDTF">2024-11-25T19:28:06Z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54FB8C8EBC4B43CFA6F2A0C4CA8DC441_13</vt:lpwstr>
  </property>
  <property fmtid="{D5CDD505-2E9C-101B-9397-08002B2CF9AE}" pid="3" name="KSOProductBuildVer">
    <vt:lpwstr>1033-12.2.0.18911</vt:lpwstr>
  </property>
</Properties>
</file>