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Roboto Slab" panose="020B0604020202020204" charset="0"/>
      <p:regular r:id="rId24"/>
    </p:embeddedFont>
    <p:embeddedFont>
      <p:font typeface="Roboto" panose="020B0604020202020204" charset="0"/>
      <p:regular r:id="rId25"/>
      <p:bold r:id="rId26"/>
      <p:italic r:id="rId27"/>
      <p:boldItalic r:id="rId28"/>
    </p:embeddedFont>
    <p:embeddedFont>
      <p:font typeface="Mongolian Baiti" panose="03000500000000000000" pitchFamily="66" charset="0"/>
      <p:regular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319ac4711a7_0_120"/>
          <p:cNvSpPr/>
          <p:nvPr/>
        </p:nvSpPr>
        <p:spPr>
          <a:xfrm>
            <a:off x="2033067" y="896808"/>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5" name="Google Shape;15;g319ac4711a7_0_120"/>
          <p:cNvSpPr/>
          <p:nvPr/>
        </p:nvSpPr>
        <p:spPr>
          <a:xfrm rot="10800000">
            <a:off x="8716786" y="4457271"/>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6" name="Google Shape;16;g319ac4711a7_0_120"/>
          <p:cNvCxnSpPr/>
          <p:nvPr/>
        </p:nvCxnSpPr>
        <p:spPr>
          <a:xfrm>
            <a:off x="5812802" y="3756618"/>
            <a:ext cx="5664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g319ac4711a7_0_120"/>
          <p:cNvSpPr txBox="1">
            <a:spLocks noGrp="1"/>
          </p:cNvSpPr>
          <p:nvPr>
            <p:ph type="ctrTitle"/>
          </p:nvPr>
        </p:nvSpPr>
        <p:spPr>
          <a:xfrm>
            <a:off x="2240402" y="1585234"/>
            <a:ext cx="7711200" cy="1943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18" name="Google Shape;18;g319ac4711a7_0_120"/>
          <p:cNvSpPr txBox="1">
            <a:spLocks noGrp="1"/>
          </p:cNvSpPr>
          <p:nvPr>
            <p:ph type="subTitle" idx="1"/>
          </p:nvPr>
        </p:nvSpPr>
        <p:spPr>
          <a:xfrm>
            <a:off x="2240402" y="4065933"/>
            <a:ext cx="7711200" cy="1212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a:endParaRPr/>
          </a:p>
        </p:txBody>
      </p:sp>
      <p:sp>
        <p:nvSpPr>
          <p:cNvPr id="19" name="Google Shape;19;g319ac4711a7_0_1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g319ac4711a7_0_163"/>
          <p:cNvSpPr/>
          <p:nvPr/>
        </p:nvSpPr>
        <p:spPr>
          <a:xfrm>
            <a:off x="200" y="6769100"/>
            <a:ext cx="12191700" cy="8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 name="Google Shape;58;g319ac4711a7_0_163"/>
          <p:cNvSpPr txBox="1">
            <a:spLocks noGrp="1"/>
          </p:cNvSpPr>
          <p:nvPr>
            <p:ph type="title" hasCustomPrompt="1"/>
          </p:nvPr>
        </p:nvSpPr>
        <p:spPr>
          <a:xfrm>
            <a:off x="517200" y="1536600"/>
            <a:ext cx="11157600" cy="20511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9" name="Google Shape;59;g319ac4711a7_0_163"/>
          <p:cNvSpPr txBox="1">
            <a:spLocks noGrp="1"/>
          </p:cNvSpPr>
          <p:nvPr>
            <p:ph type="body" idx="1"/>
          </p:nvPr>
        </p:nvSpPr>
        <p:spPr>
          <a:xfrm>
            <a:off x="517200" y="3892600"/>
            <a:ext cx="111576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60" name="Google Shape;60;g319ac4711a7_0_16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g319ac4711a7_0_16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g319ac4711a7_0_17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65" name="Google Shape;65;g319ac4711a7_0_17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a:endParaRPr/>
          </a:p>
        </p:txBody>
      </p:sp>
      <p:sp>
        <p:nvSpPr>
          <p:cNvPr id="66" name="Google Shape;66;g319ac4711a7_0_17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g319ac4711a7_0_17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g319ac4711a7_0_17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cxnSp>
        <p:nvCxnSpPr>
          <p:cNvPr id="21" name="Google Shape;21;g319ac4711a7_0_127"/>
          <p:cNvCxnSpPr/>
          <p:nvPr/>
        </p:nvCxnSpPr>
        <p:spPr>
          <a:xfrm>
            <a:off x="5812802" y="3756618"/>
            <a:ext cx="5664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g319ac4711a7_0_127"/>
          <p:cNvSpPr txBox="1">
            <a:spLocks noGrp="1"/>
          </p:cNvSpPr>
          <p:nvPr>
            <p:ph type="title"/>
          </p:nvPr>
        </p:nvSpPr>
        <p:spPr>
          <a:xfrm>
            <a:off x="641000" y="2353267"/>
            <a:ext cx="10962900" cy="1209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23" name="Google Shape;23;g319ac4711a7_0_12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cxnSp>
        <p:nvCxnSpPr>
          <p:cNvPr id="25" name="Google Shape;25;g319ac4711a7_0_131"/>
          <p:cNvCxnSpPr/>
          <p:nvPr/>
        </p:nvCxnSpPr>
        <p:spPr>
          <a:xfrm>
            <a:off x="656750" y="1680378"/>
            <a:ext cx="566400" cy="0"/>
          </a:xfrm>
          <a:prstGeom prst="straightConnector1">
            <a:avLst/>
          </a:prstGeom>
          <a:noFill/>
          <a:ln w="38100" cap="flat" cmpd="sng">
            <a:solidFill>
              <a:schemeClr val="accent4"/>
            </a:solidFill>
            <a:prstDash val="solid"/>
            <a:round/>
            <a:headEnd type="none" w="sm" len="sm"/>
            <a:tailEnd type="none" w="sm" len="sm"/>
          </a:ln>
        </p:spPr>
      </p:cxnSp>
      <p:sp>
        <p:nvSpPr>
          <p:cNvPr id="26" name="Google Shape;26;g319ac4711a7_0_131"/>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7" name="Google Shape;27;g319ac4711a7_0_131"/>
          <p:cNvSpPr txBox="1">
            <a:spLocks noGrp="1"/>
          </p:cNvSpPr>
          <p:nvPr>
            <p:ph type="body" idx="1"/>
          </p:nvPr>
        </p:nvSpPr>
        <p:spPr>
          <a:xfrm>
            <a:off x="517200" y="1986432"/>
            <a:ext cx="11157600" cy="410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8" name="Google Shape;28;g319ac4711a7_0_13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cxnSp>
        <p:nvCxnSpPr>
          <p:cNvPr id="30" name="Google Shape;30;g319ac4711a7_0_136"/>
          <p:cNvCxnSpPr/>
          <p:nvPr/>
        </p:nvCxnSpPr>
        <p:spPr>
          <a:xfrm>
            <a:off x="656750" y="1680378"/>
            <a:ext cx="566400" cy="0"/>
          </a:xfrm>
          <a:prstGeom prst="straightConnector1">
            <a:avLst/>
          </a:prstGeom>
          <a:noFill/>
          <a:ln w="38100" cap="flat" cmpd="sng">
            <a:solidFill>
              <a:schemeClr val="accent4"/>
            </a:solidFill>
            <a:prstDash val="solid"/>
            <a:round/>
            <a:headEnd type="none" w="sm" len="sm"/>
            <a:tailEnd type="none" w="sm" len="sm"/>
          </a:ln>
        </p:spPr>
      </p:cxnSp>
      <p:sp>
        <p:nvSpPr>
          <p:cNvPr id="31" name="Google Shape;31;g319ac4711a7_0_136"/>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2" name="Google Shape;32;g319ac4711a7_0_136"/>
          <p:cNvSpPr txBox="1">
            <a:spLocks noGrp="1"/>
          </p:cNvSpPr>
          <p:nvPr>
            <p:ph type="body" idx="1"/>
          </p:nvPr>
        </p:nvSpPr>
        <p:spPr>
          <a:xfrm>
            <a:off x="517200" y="1986433"/>
            <a:ext cx="5333100" cy="410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3" name="Google Shape;33;g319ac4711a7_0_136"/>
          <p:cNvSpPr txBox="1">
            <a:spLocks noGrp="1"/>
          </p:cNvSpPr>
          <p:nvPr>
            <p:ph type="body" idx="2"/>
          </p:nvPr>
        </p:nvSpPr>
        <p:spPr>
          <a:xfrm>
            <a:off x="6341600" y="1986433"/>
            <a:ext cx="5333100" cy="410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g319ac4711a7_0_13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319ac4711a7_0_142"/>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7" name="Google Shape;37;g319ac4711a7_0_1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cxnSp>
        <p:nvCxnSpPr>
          <p:cNvPr id="39" name="Google Shape;39;g319ac4711a7_0_145"/>
          <p:cNvCxnSpPr/>
          <p:nvPr/>
        </p:nvCxnSpPr>
        <p:spPr>
          <a:xfrm>
            <a:off x="652291" y="1883036"/>
            <a:ext cx="441900" cy="0"/>
          </a:xfrm>
          <a:prstGeom prst="straightConnector1">
            <a:avLst/>
          </a:prstGeom>
          <a:noFill/>
          <a:ln w="38100" cap="flat" cmpd="sng">
            <a:solidFill>
              <a:schemeClr val="accent4"/>
            </a:solidFill>
            <a:prstDash val="solid"/>
            <a:round/>
            <a:headEnd type="none" w="sm" len="sm"/>
            <a:tailEnd type="none" w="sm" len="sm"/>
          </a:ln>
        </p:spPr>
      </p:cxnSp>
      <p:sp>
        <p:nvSpPr>
          <p:cNvPr id="40" name="Google Shape;40;g319ac4711a7_0_145"/>
          <p:cNvSpPr txBox="1">
            <a:spLocks noGrp="1"/>
          </p:cNvSpPr>
          <p:nvPr>
            <p:ph type="title"/>
          </p:nvPr>
        </p:nvSpPr>
        <p:spPr>
          <a:xfrm>
            <a:off x="5172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1" name="Google Shape;41;g319ac4711a7_0_145"/>
          <p:cNvSpPr txBox="1">
            <a:spLocks noGrp="1"/>
          </p:cNvSpPr>
          <p:nvPr>
            <p:ph type="body" idx="1"/>
          </p:nvPr>
        </p:nvSpPr>
        <p:spPr>
          <a:xfrm>
            <a:off x="517200" y="2125367"/>
            <a:ext cx="3744000" cy="35748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2" name="Google Shape;42;g319ac4711a7_0_14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g319ac4711a7_0_150"/>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5" name="Google Shape;45;g319ac4711a7_0_15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g319ac4711a7_0_153"/>
          <p:cNvSpPr/>
          <p:nvPr/>
        </p:nvSpPr>
        <p:spPr>
          <a:xfrm>
            <a:off x="6096000" y="-10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8" name="Google Shape;48;g319ac4711a7_0_153"/>
          <p:cNvCxnSpPr/>
          <p:nvPr/>
        </p:nvCxnSpPr>
        <p:spPr>
          <a:xfrm>
            <a:off x="6706233" y="5994004"/>
            <a:ext cx="721200" cy="0"/>
          </a:xfrm>
          <a:prstGeom prst="straightConnector1">
            <a:avLst/>
          </a:prstGeom>
          <a:noFill/>
          <a:ln w="38100" cap="flat" cmpd="sng">
            <a:solidFill>
              <a:schemeClr val="accent5"/>
            </a:solidFill>
            <a:prstDash val="solid"/>
            <a:round/>
            <a:headEnd type="none" w="sm" len="sm"/>
            <a:tailEnd type="none" w="sm" len="sm"/>
          </a:ln>
        </p:spPr>
      </p:cxnSp>
      <p:sp>
        <p:nvSpPr>
          <p:cNvPr id="49" name="Google Shape;49;g319ac4711a7_0_153"/>
          <p:cNvSpPr txBox="1">
            <a:spLocks noGrp="1"/>
          </p:cNvSpPr>
          <p:nvPr>
            <p:ph type="title"/>
          </p:nvPr>
        </p:nvSpPr>
        <p:spPr>
          <a:xfrm>
            <a:off x="354000" y="1612100"/>
            <a:ext cx="5393700" cy="20085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50" name="Google Shape;50;g319ac4711a7_0_153"/>
          <p:cNvSpPr txBox="1">
            <a:spLocks noGrp="1"/>
          </p:cNvSpPr>
          <p:nvPr>
            <p:ph type="subTitle" idx="1"/>
          </p:nvPr>
        </p:nvSpPr>
        <p:spPr>
          <a:xfrm>
            <a:off x="354000" y="36920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a:endParaRPr/>
          </a:p>
        </p:txBody>
      </p:sp>
      <p:sp>
        <p:nvSpPr>
          <p:cNvPr id="51" name="Google Shape;51;g319ac4711a7_0_153"/>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52" name="Google Shape;52;g319ac4711a7_0_15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g319ac4711a7_0_160"/>
          <p:cNvSpPr txBox="1">
            <a:spLocks noGrp="1"/>
          </p:cNvSpPr>
          <p:nvPr>
            <p:ph type="body" idx="1"/>
          </p:nvPr>
        </p:nvSpPr>
        <p:spPr>
          <a:xfrm>
            <a:off x="426000" y="56449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a:endParaRPr/>
          </a:p>
        </p:txBody>
      </p:sp>
      <p:sp>
        <p:nvSpPr>
          <p:cNvPr id="55" name="Google Shape;55;g319ac4711a7_0_16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319ac4711a7_0_116"/>
          <p:cNvSpPr txBox="1">
            <a:spLocks noGrp="1"/>
          </p:cNvSpPr>
          <p:nvPr>
            <p:ph type="title"/>
          </p:nvPr>
        </p:nvSpPr>
        <p:spPr>
          <a:xfrm>
            <a:off x="517200" y="610700"/>
            <a:ext cx="11157600" cy="9147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a:endParaRPr/>
          </a:p>
        </p:txBody>
      </p:sp>
      <p:sp>
        <p:nvSpPr>
          <p:cNvPr id="11" name="Google Shape;11;g319ac4711a7_0_116"/>
          <p:cNvSpPr txBox="1">
            <a:spLocks noGrp="1"/>
          </p:cNvSpPr>
          <p:nvPr>
            <p:ph type="body" idx="1"/>
          </p:nvPr>
        </p:nvSpPr>
        <p:spPr>
          <a:xfrm>
            <a:off x="517200" y="1986432"/>
            <a:ext cx="11157600" cy="410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1"/>
              </a:buClr>
              <a:buSzPts val="2400"/>
              <a:buFont typeface="Roboto" panose="02000000000000000000"/>
              <a:buChar char="●"/>
              <a:defRPr sz="24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2pPr>
            <a:lvl3pPr marL="1371600" lvl="2"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349250">
              <a:lnSpc>
                <a:spcPct val="115000"/>
              </a:lnSpc>
              <a:spcBef>
                <a:spcPts val="0"/>
              </a:spcBef>
              <a:spcAft>
                <a:spcPts val="0"/>
              </a:spcAft>
              <a:buClr>
                <a:schemeClr val="dk1"/>
              </a:buClr>
              <a:buSzPts val="1900"/>
              <a:buFont typeface="Roboto" panose="02000000000000000000"/>
              <a:buChar char="■"/>
              <a:defRPr sz="1900">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12" name="Google Shape;12;g319ac4711a7_0_11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Roboto" panose="02000000000000000000"/>
                <a:ea typeface="Roboto" panose="02000000000000000000"/>
                <a:cs typeface="Roboto" panose="02000000000000000000"/>
                <a:sym typeface="Roboto" panose="02000000000000000000"/>
              </a:defRPr>
            </a:lvl1pPr>
            <a:lvl2pPr lvl="1" algn="r">
              <a:buNone/>
              <a:defRPr sz="1300">
                <a:solidFill>
                  <a:schemeClr val="dk1"/>
                </a:solidFill>
                <a:latin typeface="Roboto" panose="02000000000000000000"/>
                <a:ea typeface="Roboto" panose="02000000000000000000"/>
                <a:cs typeface="Roboto" panose="02000000000000000000"/>
                <a:sym typeface="Roboto" panose="02000000000000000000"/>
              </a:defRPr>
            </a:lvl2pPr>
            <a:lvl3pPr lvl="2" algn="r">
              <a:buNone/>
              <a:defRPr sz="1300">
                <a:solidFill>
                  <a:schemeClr val="dk1"/>
                </a:solidFill>
                <a:latin typeface="Roboto" panose="02000000000000000000"/>
                <a:ea typeface="Roboto" panose="02000000000000000000"/>
                <a:cs typeface="Roboto" panose="02000000000000000000"/>
                <a:sym typeface="Roboto" panose="02000000000000000000"/>
              </a:defRPr>
            </a:lvl3pPr>
            <a:lvl4pPr lvl="3" algn="r">
              <a:buNone/>
              <a:defRPr sz="1300">
                <a:solidFill>
                  <a:schemeClr val="dk1"/>
                </a:solidFill>
                <a:latin typeface="Roboto" panose="02000000000000000000"/>
                <a:ea typeface="Roboto" panose="02000000000000000000"/>
                <a:cs typeface="Roboto" panose="02000000000000000000"/>
                <a:sym typeface="Roboto" panose="02000000000000000000"/>
              </a:defRPr>
            </a:lvl4pPr>
            <a:lvl5pPr lvl="4" algn="r">
              <a:buNone/>
              <a:defRPr sz="1300">
                <a:solidFill>
                  <a:schemeClr val="dk1"/>
                </a:solidFill>
                <a:latin typeface="Roboto" panose="02000000000000000000"/>
                <a:ea typeface="Roboto" panose="02000000000000000000"/>
                <a:cs typeface="Roboto" panose="02000000000000000000"/>
                <a:sym typeface="Roboto" panose="02000000000000000000"/>
              </a:defRPr>
            </a:lvl5pPr>
            <a:lvl6pPr lvl="5" algn="r">
              <a:buNone/>
              <a:defRPr sz="1300">
                <a:solidFill>
                  <a:schemeClr val="dk1"/>
                </a:solidFill>
                <a:latin typeface="Roboto" panose="02000000000000000000"/>
                <a:ea typeface="Roboto" panose="02000000000000000000"/>
                <a:cs typeface="Roboto" panose="02000000000000000000"/>
                <a:sym typeface="Roboto" panose="02000000000000000000"/>
              </a:defRPr>
            </a:lvl6pPr>
            <a:lvl7pPr lvl="6" algn="r">
              <a:buNone/>
              <a:defRPr sz="1300">
                <a:solidFill>
                  <a:schemeClr val="dk1"/>
                </a:solidFill>
                <a:latin typeface="Roboto" panose="02000000000000000000"/>
                <a:ea typeface="Roboto" panose="02000000000000000000"/>
                <a:cs typeface="Roboto" panose="02000000000000000000"/>
                <a:sym typeface="Roboto" panose="02000000000000000000"/>
              </a:defRPr>
            </a:lvl7pPr>
            <a:lvl8pPr lvl="7" algn="r">
              <a:buNone/>
              <a:defRPr sz="1300">
                <a:solidFill>
                  <a:schemeClr val="dk1"/>
                </a:solidFill>
                <a:latin typeface="Roboto" panose="02000000000000000000"/>
                <a:ea typeface="Roboto" panose="02000000000000000000"/>
                <a:cs typeface="Roboto" panose="02000000000000000000"/>
                <a:sym typeface="Roboto" panose="02000000000000000000"/>
              </a:defRPr>
            </a:lvl8pPr>
            <a:lvl9pPr lvl="8" algn="r">
              <a:buNone/>
              <a:defRPr sz="13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hbiKUqrmmcZvjW7QE0VbTRUlkqOeyuGX/view?usp=drive_link"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dashUpDiag">
          <a:fgClr>
            <a:schemeClr val="lt1"/>
          </a:fgClr>
          <a:bgClr>
            <a:schemeClr val="bg1"/>
          </a:bgClr>
        </a:pattFill>
        <a:effectLst/>
      </p:bgPr>
    </p:bg>
    <p:spTree>
      <p:nvGrpSpPr>
        <p:cNvPr id="1" name="Shape 72"/>
        <p:cNvGrpSpPr/>
        <p:nvPr/>
      </p:nvGrpSpPr>
      <p:grpSpPr>
        <a:xfrm>
          <a:off x="0" y="0"/>
          <a:ext cx="0" cy="0"/>
          <a:chOff x="0" y="0"/>
          <a:chExt cx="0" cy="0"/>
        </a:xfrm>
      </p:grpSpPr>
      <p:sp useBgFill="1">
        <p:nvSpPr>
          <p:cNvPr id="73" name="Google Shape;73;p1"/>
          <p:cNvSpPr txBox="1">
            <a:spLocks noGrp="1"/>
          </p:cNvSpPr>
          <p:nvPr>
            <p:ph type="ctrTitle"/>
          </p:nvPr>
        </p:nvSpPr>
        <p:spPr>
          <a:xfrm>
            <a:off x="581660" y="1412875"/>
            <a:ext cx="10932160" cy="1772285"/>
          </a:xfrm>
          <a:prstGeom prst="rect">
            <a:avLst/>
          </a:prstGeom>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Times New Roman" panose="02020603050405020304"/>
              <a:buNone/>
            </a:pPr>
            <a:r>
              <a:rPr lang="en-US" dirty="0">
                <a:latin typeface="Times New Roman" panose="02020603050405020304"/>
                <a:ea typeface="Times New Roman" panose="02020603050405020304"/>
                <a:cs typeface="Times New Roman" panose="02020603050405020304"/>
                <a:sym typeface="Times New Roman" panose="02020603050405020304"/>
              </a:rPr>
              <a:t>Customer Churn Analysis Report</a:t>
            </a:r>
            <a:endParaRPr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74" name="Google Shape;74;p1"/>
          <p:cNvSpPr txBox="1">
            <a:spLocks noGrp="1"/>
          </p:cNvSpPr>
          <p:nvPr>
            <p:ph type="subTitle" idx="1"/>
          </p:nvPr>
        </p:nvSpPr>
        <p:spPr>
          <a:xfrm>
            <a:off x="2240402" y="4065933"/>
            <a:ext cx="7711200" cy="1212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75000"/>
              <a:buNone/>
            </a:pPr>
            <a:r>
              <a:rPr lang="en-US" dirty="0">
                <a:solidFill>
                  <a:schemeClr val="bg2">
                    <a:lumMod val="50000"/>
                    <a:lumOff val="50000"/>
                  </a:schemeClr>
                </a:solidFill>
              </a:rPr>
              <a:t>Harish Kumar S</a:t>
            </a:r>
          </a:p>
          <a:p>
            <a:pPr marL="0" lvl="0" indent="0" algn="ctr" rtl="0">
              <a:lnSpc>
                <a:spcPct val="90000"/>
              </a:lnSpc>
              <a:spcBef>
                <a:spcPts val="1000"/>
              </a:spcBef>
              <a:spcAft>
                <a:spcPts val="0"/>
              </a:spcAft>
              <a:buClr>
                <a:schemeClr val="dk1"/>
              </a:buClr>
              <a:buSzPct val="75000"/>
              <a:buNone/>
            </a:pPr>
            <a:r>
              <a:rPr lang="en-US" dirty="0">
                <a:solidFill>
                  <a:schemeClr val="bg2">
                    <a:lumMod val="50000"/>
                    <a:lumOff val="50000"/>
                  </a:schemeClr>
                </a:solidFill>
              </a:rPr>
              <a:t>MBE-12 </a:t>
            </a:r>
          </a:p>
          <a:p>
            <a:pPr marL="0" lvl="0" indent="0" algn="ctr" rtl="0">
              <a:lnSpc>
                <a:spcPct val="90000"/>
              </a:lnSpc>
              <a:spcBef>
                <a:spcPts val="1000"/>
              </a:spcBef>
              <a:spcAft>
                <a:spcPts val="0"/>
              </a:spcAft>
              <a:buClr>
                <a:schemeClr val="dk1"/>
              </a:buClr>
              <a:buSzPct val="75000"/>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0"/>
          <p:cNvPicPr preferRelativeResize="0"/>
          <p:nvPr/>
        </p:nvPicPr>
        <p:blipFill rotWithShape="1">
          <a:blip r:embed="rId3"/>
          <a:srcRect/>
          <a:stretch>
            <a:fillRect/>
          </a:stretch>
        </p:blipFill>
        <p:spPr>
          <a:xfrm>
            <a:off x="0" y="0"/>
            <a:ext cx="12191999"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1"/>
          <p:cNvSpPr txBox="1"/>
          <p:nvPr/>
        </p:nvSpPr>
        <p:spPr>
          <a:xfrm>
            <a:off x="264795" y="178435"/>
            <a:ext cx="11675110" cy="6464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i="0" u="none" strike="noStrike" cap="none">
                <a:solidFill>
                  <a:schemeClr val="dk1"/>
                </a:solidFill>
                <a:latin typeface="Arial" panose="020B0604020202020204"/>
                <a:ea typeface="Arial" panose="020B0604020202020204"/>
                <a:cs typeface="Arial" panose="020B0604020202020204"/>
                <a:sym typeface="Arial" panose="020B0604020202020204"/>
              </a:rPr>
              <a:t>Visualization in Power BI </a:t>
            </a:r>
            <a:endParaRPr sz="3600">
              <a:solidFill>
                <a:schemeClr val="dk1"/>
              </a:solidFill>
              <a:latin typeface="Arial" panose="020B0604020202020204"/>
              <a:ea typeface="Arial" panose="020B0604020202020204"/>
              <a:cs typeface="Arial" panose="020B0604020202020204"/>
              <a:sym typeface="Arial" panose="020B0604020202020204"/>
            </a:endParaRPr>
          </a:p>
        </p:txBody>
      </p:sp>
      <p:sp>
        <p:nvSpPr>
          <p:cNvPr id="132" name="Google Shape;132;p11"/>
          <p:cNvSpPr txBox="1"/>
          <p:nvPr/>
        </p:nvSpPr>
        <p:spPr>
          <a:xfrm>
            <a:off x="167640" y="824865"/>
            <a:ext cx="5292725" cy="58521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This section describes the visualizations created in Power BI and their significance: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Times New Roman" panose="02020603050405020304"/>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1. Most Common Contract Types Among 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Pie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the distribution of contract types among 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The pie chart reveals which contract types are most common among customers who churned. This may indicate a relationship between contract type and likelihood of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Month-to-month contracts are often the most common among churned customers, likely because they offer more flexibility for customers to leave. - Annual and bi-annual contracts tend to have lower churn rates, possibly due to the commitment customers have made.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For customers on month-to-month contracts, consider offering incentives, such as discounts or additional services, to encourage longer-term commitment. - Introduce loyalty rewards for customers who remain on month-to-month plans beyond a certain period to improve retention.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3" name="Google Shape;133;p11"/>
          <p:cNvPicPr preferRelativeResize="0"/>
          <p:nvPr/>
        </p:nvPicPr>
        <p:blipFill rotWithShape="1">
          <a:blip r:embed="rId3"/>
          <a:srcRect/>
          <a:stretch>
            <a:fillRect/>
          </a:stretch>
        </p:blipFill>
        <p:spPr>
          <a:xfrm>
            <a:off x="767080" y="4154805"/>
            <a:ext cx="3710940" cy="2155190"/>
          </a:xfrm>
          <a:prstGeom prst="rect">
            <a:avLst/>
          </a:prstGeom>
          <a:noFill/>
          <a:ln>
            <a:noFill/>
          </a:ln>
        </p:spPr>
      </p:pic>
      <p:sp>
        <p:nvSpPr>
          <p:cNvPr id="134" name="Google Shape;134;p11"/>
          <p:cNvSpPr txBox="1"/>
          <p:nvPr/>
        </p:nvSpPr>
        <p:spPr>
          <a:xfrm>
            <a:off x="6096000" y="753745"/>
            <a:ext cx="5843270" cy="59232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panose="02020603050405020304"/>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2. High Total Charges Among 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Scatter Plot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Highlights the top 10 churned customers based on total charges.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scatter plot helps identify high-value customers who have churned, providing a focus for analyzing why high-paying customers leave.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Customers with high total charges who churn may have experienced dissatisfaction despite being high spenders. - Top 10 high-value churned customers indicate potential losses in revenue if similar high-paying customers also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Reach out to high-spending customers regularly for feedback and offer personalized support to address any issues. - Consider implementing a retention program tailored to high-paying customers, offering loyalty rewards or exclusive benefits.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5" name="Google Shape;135;p11"/>
          <p:cNvPicPr preferRelativeResize="0"/>
          <p:nvPr/>
        </p:nvPicPr>
        <p:blipFill rotWithShape="1">
          <a:blip r:embed="rId4"/>
          <a:srcRect/>
          <a:stretch>
            <a:fillRect/>
          </a:stretch>
        </p:blipFill>
        <p:spPr>
          <a:xfrm>
            <a:off x="7105650" y="3616325"/>
            <a:ext cx="3942715" cy="25647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2"/>
          <p:cNvSpPr txBox="1"/>
          <p:nvPr/>
        </p:nvSpPr>
        <p:spPr>
          <a:xfrm>
            <a:off x="273685" y="277495"/>
            <a:ext cx="5696585" cy="6345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Noto Sans Symbols"/>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3. Total Charges Distribution for Churned vs. Non-Churned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Tree Map</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Compares total charges between churned and non-churned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The tree map visually compares the distribution of total charges between churned and non-churned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Churned customers tend to have either high or low total charges, indicating that both high-value and low-value customers may be likely to churn. - Non-churned customers generally have mid-range total charges, suggesting that moderate spending correlates with customer retention.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For low-spending churned customers, consider offering flexible or lower-cost plans. - For high-spending churned customers, introduce targeted support to retain this valuable segment.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1" name="Google Shape;141;p12"/>
          <p:cNvPicPr preferRelativeResize="0"/>
          <p:nvPr/>
        </p:nvPicPr>
        <p:blipFill rotWithShape="1">
          <a:blip r:embed="rId3"/>
          <a:srcRect/>
          <a:stretch>
            <a:fillRect/>
          </a:stretch>
        </p:blipFill>
        <p:spPr>
          <a:xfrm>
            <a:off x="799465" y="3235960"/>
            <a:ext cx="4238625" cy="2872740"/>
          </a:xfrm>
          <a:prstGeom prst="rect">
            <a:avLst/>
          </a:prstGeom>
          <a:noFill/>
          <a:ln>
            <a:noFill/>
          </a:ln>
        </p:spPr>
      </p:pic>
      <p:sp>
        <p:nvSpPr>
          <p:cNvPr id="142" name="Google Shape;142;p12"/>
          <p:cNvSpPr txBox="1"/>
          <p:nvPr/>
        </p:nvSpPr>
        <p:spPr>
          <a:xfrm>
            <a:off x="6176010" y="276860"/>
            <a:ext cx="5845810" cy="6345555"/>
          </a:xfrm>
          <a:prstGeom prst="rect">
            <a:avLst/>
          </a:prstGeom>
          <a:noFill/>
          <a:ln>
            <a:noFill/>
          </a:ln>
        </p:spPr>
        <p:txBody>
          <a:bodyPr spcFirstLastPara="1" wrap="square" lIns="91425" tIns="45700" rIns="91425" bIns="45700" anchor="t" anchorCtr="0">
            <a:noAutofit/>
          </a:bodyPr>
          <a:lstStyle/>
          <a:p>
            <a:pPr marL="457200" marR="0" lvl="1"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4. Average Monthly Charges by Contract Types for Churned Customers: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Donut Chart</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average monthly charges by contract type among churned customers.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The chart shows how different contract types affect average monthly charges for churned customers.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Customers with higher monthly charges and shorter contracts are more likely to churn. - This suggests that higher monthly costs without a long-term contract may lead to dissatisfaction.</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28650" marR="0" lvl="1"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Consider offering discounts on monthly charges for month-to-month contract holders or provide incentives for switching to annual contracts. - Create custom offers or discounts for customers nearing contract expiration to retain them</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3" name="Google Shape;143;p12"/>
          <p:cNvPicPr preferRelativeResize="0"/>
          <p:nvPr/>
        </p:nvPicPr>
        <p:blipFill rotWithShape="1">
          <a:blip r:embed="rId4"/>
          <a:srcRect/>
          <a:stretch>
            <a:fillRect/>
          </a:stretch>
        </p:blipFill>
        <p:spPr>
          <a:xfrm>
            <a:off x="6974205" y="3029585"/>
            <a:ext cx="4469765" cy="29356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3"/>
          <p:cNvSpPr txBox="1"/>
          <p:nvPr/>
        </p:nvSpPr>
        <p:spPr>
          <a:xfrm>
            <a:off x="292100" y="205740"/>
            <a:ext cx="5715635" cy="63728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5. Average Total Charges by Gender and Marital Status: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Stacked Column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Compares average total charges across gender and marital status.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chart allows us to see if gender and marital status influence total spending among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Married customers, regardless of gender, tend to have higher total charges. - Unmarried customers may churn more frequently if their average total charges are lower, as they may be more price-sensitive.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Develop tailored retention programs for unmarried customers with lower total charges, possibly offering services that provide higher perceived value. - For high-spending married customers, maintain regular engagement and loyalty programs to encourage retention.</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9" name="Google Shape;149;p13"/>
          <p:cNvPicPr preferRelativeResize="0"/>
          <p:nvPr/>
        </p:nvPicPr>
        <p:blipFill rotWithShape="1">
          <a:blip r:embed="rId3"/>
          <a:srcRect/>
          <a:stretch>
            <a:fillRect/>
          </a:stretch>
        </p:blipFill>
        <p:spPr>
          <a:xfrm>
            <a:off x="926465" y="2860040"/>
            <a:ext cx="4369435" cy="3247390"/>
          </a:xfrm>
          <a:prstGeom prst="rect">
            <a:avLst/>
          </a:prstGeom>
          <a:noFill/>
          <a:ln>
            <a:noFill/>
          </a:ln>
        </p:spPr>
      </p:pic>
      <p:sp>
        <p:nvSpPr>
          <p:cNvPr id="150" name="Google Shape;150;p13"/>
          <p:cNvSpPr txBox="1"/>
          <p:nvPr/>
        </p:nvSpPr>
        <p:spPr>
          <a:xfrm>
            <a:off x="6172200" y="205740"/>
            <a:ext cx="5777230" cy="6372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6. Average Monthly Charges for Different Age Groups Among 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Line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average monthly charges by age group for 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visualization identifies age groups with higher monthly charges who are prone to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Younger age groups (20–30) with higher monthly charges have higher churn rates, likely due to budget constraints or competition. - Older age groups, who may have more financial stability, tend to retain services longer despite high charges.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Consider offering budget-friendly plans or discounts for younger customers to improve retention. - For older customers, maintain consistent communication and personalized service options to continue meeting their needs.</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1" name="Google Shape;151;p13"/>
          <p:cNvPicPr preferRelativeResize="0"/>
          <p:nvPr/>
        </p:nvPicPr>
        <p:blipFill rotWithShape="1">
          <a:blip r:embed="rId4"/>
          <a:srcRect/>
          <a:stretch>
            <a:fillRect/>
          </a:stretch>
        </p:blipFill>
        <p:spPr>
          <a:xfrm>
            <a:off x="6950710" y="2860040"/>
            <a:ext cx="4578985" cy="33578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4"/>
          <p:cNvSpPr txBox="1"/>
          <p:nvPr/>
        </p:nvSpPr>
        <p:spPr>
          <a:xfrm>
            <a:off x="229235" y="196850"/>
            <a:ext cx="5633720" cy="64179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7. Churned Customers Using Most Online Services: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Line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churned customers who use the most online services.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chart shows if using more online services correlates with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Churned customers often use more online services, possibly indicating dissatisfaction with the quality or cost of these services. - High usage could also mean customers are more aware of service limitations, leading them to explore alternatives.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Improve the quality and reliability of online services, particularly for high-usage customers. - Offer bundled packages or discounts for frequent users to add value and reduce churn.</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7" name="Google Shape;157;p14"/>
          <p:cNvPicPr preferRelativeResize="0"/>
          <p:nvPr/>
        </p:nvPicPr>
        <p:blipFill rotWithShape="1">
          <a:blip r:embed="rId3"/>
          <a:srcRect/>
          <a:stretch>
            <a:fillRect/>
          </a:stretch>
        </p:blipFill>
        <p:spPr>
          <a:xfrm>
            <a:off x="756920" y="2746375"/>
            <a:ext cx="4282440" cy="3364865"/>
          </a:xfrm>
          <a:prstGeom prst="rect">
            <a:avLst/>
          </a:prstGeom>
          <a:noFill/>
          <a:ln>
            <a:noFill/>
          </a:ln>
        </p:spPr>
      </p:pic>
      <p:sp>
        <p:nvSpPr>
          <p:cNvPr id="158" name="Google Shape;158;p14"/>
          <p:cNvSpPr txBox="1"/>
          <p:nvPr/>
        </p:nvSpPr>
        <p:spPr>
          <a:xfrm>
            <a:off x="6096635" y="196850"/>
            <a:ext cx="5879465" cy="64185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8. Average Age and Total Charges by Online Backup and Multiple Lines: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Line and Stacked Column Chart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Shows the average age and total charges for customers with online backup and multiple lines.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This chart provides insights into whether online backup and multiple lines correlate with age and spending.</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Older customers are more likely to use online backup and have higher total charges. - Younger customers may not prioritize online backup or multiple lines, leading to lower spending.</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Promote online backup as a value-added service for younger customers, emphasizing security benefits. - For older customers, bundle online backup with other services to increase loyalty.</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9" name="Google Shape;159;p14"/>
          <p:cNvPicPr preferRelativeResize="0"/>
          <p:nvPr/>
        </p:nvPicPr>
        <p:blipFill rotWithShape="1">
          <a:blip r:embed="rId4"/>
          <a:srcRect/>
          <a:stretch>
            <a:fillRect/>
          </a:stretch>
        </p:blipFill>
        <p:spPr>
          <a:xfrm>
            <a:off x="6819900" y="2898775"/>
            <a:ext cx="4957445" cy="34118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5"/>
          <p:cNvSpPr txBox="1"/>
          <p:nvPr/>
        </p:nvSpPr>
        <p:spPr>
          <a:xfrm>
            <a:off x="292644" y="422275"/>
            <a:ext cx="5206819" cy="6582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9. Find the Average Age of Churned Customers: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Type: Card</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Chart Description: Displays the average age of 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The card provides a quick snapshot of the average age among churned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 - The average age of churned customers could indicate the typical age profile of at-risk customers. - If the average age is lower, it suggests younger customers are more prone to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 - For younger customers, consider launching more flexible or customizable plans to meet their needs. - Engage with customers approaching the average churn age through targeted retention efforts, such as loyalty rewards or customer satisfaction surveys.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65" name="Google Shape;165;p15"/>
          <p:cNvPicPr preferRelativeResize="0"/>
          <p:nvPr/>
        </p:nvPicPr>
        <p:blipFill rotWithShape="1">
          <a:blip r:embed="rId3"/>
          <a:srcRect/>
          <a:stretch>
            <a:fillRect/>
          </a:stretch>
        </p:blipFill>
        <p:spPr>
          <a:xfrm>
            <a:off x="667611" y="2952206"/>
            <a:ext cx="4143375" cy="2659017"/>
          </a:xfrm>
          <a:prstGeom prst="rect">
            <a:avLst/>
          </a:prstGeom>
          <a:noFill/>
          <a:ln>
            <a:noFill/>
          </a:ln>
        </p:spPr>
      </p:pic>
      <p:sp>
        <p:nvSpPr>
          <p:cNvPr id="166" name="Google Shape;166;p15"/>
          <p:cNvSpPr txBox="1"/>
          <p:nvPr/>
        </p:nvSpPr>
        <p:spPr>
          <a:xfrm>
            <a:off x="5665422" y="237609"/>
            <a:ext cx="3491641" cy="58146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10.Total Monthly Charges:</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dk1"/>
              </a:buClr>
              <a:buSzPts val="1200"/>
              <a:buFont typeface="Calibri" panose="020F0502020204030204"/>
              <a:buNone/>
            </a:pPr>
            <a:r>
              <a:rPr lang="en-US" sz="1200">
                <a:solidFill>
                  <a:schemeClr val="dk1"/>
                </a:solidFill>
                <a:latin typeface="Calibri" panose="020F0502020204030204"/>
                <a:ea typeface="Calibri" panose="020F0502020204030204"/>
                <a:cs typeface="Calibri" panose="020F0502020204030204"/>
                <a:sym typeface="Calibri" panose="020F0502020204030204"/>
              </a:rPr>
              <a:t>This card shows the total amount of money billed to customers each month, often aggregated across all customers or a segment. It can provide insights into revenue generation, helping to track whether there are any significant changes in customer spending behavior.</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11. Number of Churned Customers: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This card displays the total count of customers who have canceled or stopped using the service within a specified period. It's a key metric to measure customer retention and business performance, indicating how many customers have "churned" or left the service.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12.Customer status: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This slicer allows you to filter data based on customer status, with three options: Churned, Joined, and Stayed. It helps segment the analysis to focus on customers who have canceled, newly joined, or remained with the service, providing insights into customer behavior and trends for each group.</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67" name="Google Shape;167;p15"/>
          <p:cNvPicPr preferRelativeResize="0"/>
          <p:nvPr/>
        </p:nvPicPr>
        <p:blipFill rotWithShape="1">
          <a:blip r:embed="rId4"/>
          <a:srcRect/>
          <a:stretch>
            <a:fillRect/>
          </a:stretch>
        </p:blipFill>
        <p:spPr>
          <a:xfrm>
            <a:off x="9323022" y="4153989"/>
            <a:ext cx="2466206" cy="1773645"/>
          </a:xfrm>
          <a:prstGeom prst="rect">
            <a:avLst/>
          </a:prstGeom>
          <a:noFill/>
          <a:ln>
            <a:noFill/>
          </a:ln>
        </p:spPr>
      </p:pic>
      <p:pic>
        <p:nvPicPr>
          <p:cNvPr id="168" name="Google Shape;168;p15"/>
          <p:cNvPicPr preferRelativeResize="0"/>
          <p:nvPr/>
        </p:nvPicPr>
        <p:blipFill rotWithShape="1">
          <a:blip r:embed="rId5"/>
          <a:srcRect/>
          <a:stretch>
            <a:fillRect/>
          </a:stretch>
        </p:blipFill>
        <p:spPr>
          <a:xfrm>
            <a:off x="9323022" y="146169"/>
            <a:ext cx="2511927" cy="1538940"/>
          </a:xfrm>
          <a:prstGeom prst="rect">
            <a:avLst/>
          </a:prstGeom>
          <a:noFill/>
          <a:ln>
            <a:noFill/>
          </a:ln>
        </p:spPr>
      </p:pic>
      <p:pic>
        <p:nvPicPr>
          <p:cNvPr id="169" name="Google Shape;169;p15"/>
          <p:cNvPicPr preferRelativeResize="0"/>
          <p:nvPr/>
        </p:nvPicPr>
        <p:blipFill rotWithShape="1">
          <a:blip r:embed="rId6"/>
          <a:srcRect/>
          <a:stretch>
            <a:fillRect/>
          </a:stretch>
        </p:blipFill>
        <p:spPr>
          <a:xfrm>
            <a:off x="9323022" y="2116183"/>
            <a:ext cx="2511927" cy="13585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16"/>
          <p:cNvSpPr txBox="1">
            <a:spLocks noGrp="1"/>
          </p:cNvSpPr>
          <p:nvPr>
            <p:ph type="ctrTitle"/>
          </p:nvPr>
        </p:nvSpPr>
        <p:spPr>
          <a:xfrm>
            <a:off x="635" y="635"/>
            <a:ext cx="12191365" cy="316865"/>
          </a:xfrm>
          <a:prstGeom prst="rect">
            <a:avLst/>
          </a:prstGeom>
          <a:noFill/>
          <a:ln>
            <a:noFill/>
          </a:ln>
        </p:spPr>
        <p:txBody>
          <a:bodyPr spcFirstLastPara="1" wrap="square" lIns="91425" tIns="45700" rIns="91425" bIns="45700" anchor="b" anchorCtr="0">
            <a:normAutofit/>
          </a:bodyPr>
          <a:lstStyle/>
          <a:p>
            <a:pPr marL="285750" lvl="0" indent="-285750" algn="l" rtl="0">
              <a:lnSpc>
                <a:spcPct val="90000"/>
              </a:lnSpc>
              <a:spcBef>
                <a:spcPts val="0"/>
              </a:spcBef>
              <a:spcAft>
                <a:spcPts val="0"/>
              </a:spcAft>
              <a:buClr>
                <a:schemeClr val="dk1"/>
              </a:buClr>
              <a:buSzPts val="1400"/>
              <a:buFont typeface="Arial" panose="020B0604020202020204"/>
              <a:buChar char="•"/>
            </a:pPr>
            <a:r>
              <a:rPr lang="en-US" sz="1400" b="1">
                <a:latin typeface="Arial" panose="020B0604020202020204"/>
                <a:ea typeface="Arial" panose="020B0604020202020204"/>
                <a:cs typeface="Arial" panose="020B0604020202020204"/>
                <a:sym typeface="Arial" panose="020B0604020202020204"/>
              </a:rPr>
              <a:t>Insights and Recommendations Based on Churn Analysis Visualizations:</a:t>
            </a:r>
            <a:endParaRPr sz="1400" b="1">
              <a:latin typeface="Arial" panose="020B0604020202020204"/>
              <a:ea typeface="Arial" panose="020B0604020202020204"/>
              <a:cs typeface="Arial" panose="020B0604020202020204"/>
              <a:sym typeface="Arial" panose="020B0604020202020204"/>
            </a:endParaRPr>
          </a:p>
        </p:txBody>
      </p:sp>
      <p:sp useBgFill="1">
        <p:nvSpPr>
          <p:cNvPr id="175" name="Google Shape;175;p16"/>
          <p:cNvSpPr txBox="1">
            <a:spLocks noGrp="1"/>
          </p:cNvSpPr>
          <p:nvPr>
            <p:ph type="subTitle" idx="1"/>
          </p:nvPr>
        </p:nvSpPr>
        <p:spPr>
          <a:xfrm>
            <a:off x="635" y="316865"/>
            <a:ext cx="12191365" cy="2052955"/>
          </a:xfrm>
          <a:prstGeom prst="rect">
            <a:avLst/>
          </a:prstGeom>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200"/>
              <a:buNone/>
            </a:pPr>
            <a:r>
              <a:rPr lang="en-US" sz="1200" b="1">
                <a:solidFill>
                  <a:schemeClr val="tx1"/>
                </a:solidFill>
                <a:latin typeface="Times New Roman" panose="02020603050405020304"/>
                <a:ea typeface="Times New Roman" panose="02020603050405020304"/>
                <a:cs typeface="Times New Roman" panose="02020603050405020304"/>
                <a:sym typeface="Times New Roman" panose="02020603050405020304"/>
              </a:rPr>
              <a:t>Churn Rate Insights:</a:t>
            </a:r>
            <a:endParaRPr sz="12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None/>
            </a:pPr>
            <a:r>
              <a:rPr lang="en-US" sz="1200">
                <a:solidFill>
                  <a:schemeClr val="tx1"/>
                </a:solidFill>
                <a:latin typeface="Times New Roman" panose="02020603050405020304"/>
                <a:ea typeface="Times New Roman" panose="02020603050405020304"/>
                <a:cs typeface="Times New Roman" panose="02020603050405020304"/>
                <a:sym typeface="Times New Roman" panose="02020603050405020304"/>
              </a:rPr>
              <a:t>Churn Rate of 26.6%: A churn rate of 26.6% indicates that nearly one-quarter of the customers have left the service within the specified period. This figure suggests that customer retention is a significant issue. Given the high churn rate, there is an urgent need for the business to review its retention strategies and identify the root causes of customer attrition.</a:t>
            </a: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Font typeface="Arial" panose="020B0604020202020204"/>
              <a:buNone/>
            </a:pPr>
            <a:r>
              <a:rPr lang="en-US" sz="1200" b="1">
                <a:solidFill>
                  <a:schemeClr val="tx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Font typeface="Calibri" panose="020F0502020204030204"/>
              <a:buAutoNum type="arabicPeriod"/>
            </a:pPr>
            <a:r>
              <a:rPr lang="en-US" sz="1200">
                <a:solidFill>
                  <a:schemeClr val="tx1"/>
                </a:solidFill>
                <a:latin typeface="Times New Roman" panose="02020603050405020304"/>
                <a:ea typeface="Times New Roman" panose="02020603050405020304"/>
                <a:cs typeface="Times New Roman" panose="02020603050405020304"/>
                <a:sym typeface="Times New Roman" panose="02020603050405020304"/>
              </a:rPr>
              <a:t>Investigate Reasons for Churn: Conduct surveys or feedback loops with churned customers to understand why they left. This data will help tailor retention strategies to the reasons for departure.</a:t>
            </a: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Font typeface="Calibri" panose="020F0502020204030204"/>
              <a:buAutoNum type="arabicPeriod"/>
            </a:pPr>
            <a:r>
              <a:rPr lang="en-US" sz="1200">
                <a:solidFill>
                  <a:schemeClr val="tx1"/>
                </a:solidFill>
                <a:latin typeface="Times New Roman" panose="02020603050405020304"/>
                <a:ea typeface="Times New Roman" panose="02020603050405020304"/>
                <a:cs typeface="Times New Roman" panose="02020603050405020304"/>
                <a:sym typeface="Times New Roman" panose="02020603050405020304"/>
              </a:rPr>
              <a:t>Improve Customer Engagement: Focus on improving customer support, product/service quality, and personalization to enhance the customer experience and reduce the likelihood of churn.</a:t>
            </a: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Font typeface="Calibri" panose="020F0502020204030204"/>
              <a:buAutoNum type="arabicPeriod"/>
            </a:pPr>
            <a:r>
              <a:rPr lang="en-US" sz="1200">
                <a:solidFill>
                  <a:schemeClr val="tx1"/>
                </a:solidFill>
                <a:latin typeface="Times New Roman" panose="02020603050405020304"/>
                <a:ea typeface="Times New Roman" panose="02020603050405020304"/>
                <a:cs typeface="Times New Roman" panose="02020603050405020304"/>
                <a:sym typeface="Times New Roman" panose="02020603050405020304"/>
              </a:rPr>
              <a:t>Loyalty Programs: Introduce or enhance loyalty programs for long-term customers to keep them engaged and reduce churn.</a:t>
            </a: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800"/>
              <a:buNone/>
            </a:pPr>
            <a:endParaRPr sz="12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6" name="Google Shape;176;p16"/>
          <p:cNvSpPr txBox="1"/>
          <p:nvPr/>
        </p:nvSpPr>
        <p:spPr>
          <a:xfrm>
            <a:off x="0" y="2420620"/>
            <a:ext cx="11896090" cy="27686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Contract Type Distribution Among Churned Customers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useBgFill="1">
        <p:nvSpPr>
          <p:cNvPr id="177" name="Google Shape;177;p16"/>
          <p:cNvSpPr txBox="1"/>
          <p:nvPr/>
        </p:nvSpPr>
        <p:spPr>
          <a:xfrm>
            <a:off x="-635" y="2776855"/>
            <a:ext cx="12192635" cy="1728470"/>
          </a:xfrm>
          <a:prstGeom prst="rect">
            <a:avLst/>
          </a:prstGeom>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Month-to-Month Contracts Contribute Significantly to Churn: A higher churn rate among Month-to-Month contract customers suggests that these customers are more likely to leave, likely due to the flexibility of the contract and less long-term commitment.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95250" algn="l" rtl="0">
              <a:spcBef>
                <a:spcPts val="0"/>
              </a:spcBef>
              <a:spcAft>
                <a:spcPts val="0"/>
              </a:spcAft>
              <a:buClr>
                <a:schemeClr val="dk1"/>
              </a:buClr>
              <a:buSzPts val="1200"/>
              <a:buFont typeface="Noto Sans Symbols"/>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1.Offer Incentives for Longer Contracts: Provide incentives (e.g., discounts or additional services) for customers to transition from Month-to-Month contracts to longer-term commitments, which may improve retention.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2.Review Terms for Month-to-Month Contracts: Evaluate the service offerings and pricing for Month-to-Month contracts to make them more attractive and competitive, reducing the chances of churn among this group.</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useBgFill="1">
        <p:nvSpPr>
          <p:cNvPr id="178" name="Google Shape;178;p16"/>
          <p:cNvSpPr txBox="1"/>
          <p:nvPr/>
        </p:nvSpPr>
        <p:spPr>
          <a:xfrm>
            <a:off x="1270" y="4545965"/>
            <a:ext cx="12191365" cy="393700"/>
          </a:xfrm>
          <a:prstGeom prst="rect">
            <a:avLst/>
          </a:prstGeom>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Monthly Charges vs. Churned vs. Non-Churned Customers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79" name="Google Shape;179;p16"/>
          <p:cNvSpPr txBox="1"/>
          <p:nvPr/>
        </p:nvSpPr>
        <p:spPr>
          <a:xfrm>
            <a:off x="177800" y="5336540"/>
            <a:ext cx="11953240" cy="740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useBgFill="1">
        <p:nvSpPr>
          <p:cNvPr id="180" name="Google Shape;180;p16"/>
          <p:cNvSpPr txBox="1"/>
          <p:nvPr/>
        </p:nvSpPr>
        <p:spPr>
          <a:xfrm>
            <a:off x="635" y="4944110"/>
            <a:ext cx="12190730" cy="1930400"/>
          </a:xfrm>
          <a:prstGeom prst="rect">
            <a:avLst/>
          </a:prstGeom>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Higher Monthly Charges Correlate with Churn: The analysis suggests that churned customers may have higher monthly charges compared to non-churned customers. This can be indicative of dissatisfaction, as these customers are not perceiving enough value relative to what they are paying.</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1.Evaluate Pricing Strategy: Assess the pricing strategy for customers with high charges, ensuring that they receive sufficient value for the cost. Consider offering personalized pricing plans to retain high-value but dissatisfied customers.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2.Targeted Retention Offers: Offer special promotions, discounts, or loyalty benefits to high-paying customers at risk of churning, demonstrating the company’s commitment to their long-term value.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7"/>
          <p:cNvSpPr txBox="1"/>
          <p:nvPr/>
        </p:nvSpPr>
        <p:spPr>
          <a:xfrm>
            <a:off x="635" y="0"/>
            <a:ext cx="12191365" cy="32385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Average Monthly Charges by Contract Type for Churned Customers Insights: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17"/>
          <p:cNvSpPr txBox="1"/>
          <p:nvPr/>
        </p:nvSpPr>
        <p:spPr>
          <a:xfrm>
            <a:off x="48895" y="445770"/>
            <a:ext cx="12143105" cy="17640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Month-to-Month Customers Have Higher Charges: Customers with Month-to-Month contracts appear to have higher average charges compared to customers with other contract types, yet they are still more likely to churn. This suggests that while these customers are paying premium prices, they may feel they are not receiving enough value in return.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1.Review Value Proposition for Month-to-Month Customers: For high-paying Month-to-Month customers, offer added value through improved services or benefits that justify their premium payments.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2.Targeted Retention for High-Charge Customers: For customers who are paying more but still churning, personalized engagement strategies such as VIP support, customized packages, or discounts can be implemented.</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17"/>
          <p:cNvSpPr txBox="1"/>
          <p:nvPr/>
        </p:nvSpPr>
        <p:spPr>
          <a:xfrm>
            <a:off x="635" y="2358390"/>
            <a:ext cx="12190730" cy="35433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Demographic Distribution of Churned Customers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88" name="Google Shape;188;p17"/>
          <p:cNvSpPr txBox="1"/>
          <p:nvPr/>
        </p:nvSpPr>
        <p:spPr>
          <a:xfrm>
            <a:off x="0" y="2835910"/>
            <a:ext cx="12192635" cy="1573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Young and Single Customers Are More Likely to Churn: The analysis suggests that younger, single customers are more likely to churn. This demographic may have different needs or expectations, which are not being met by the current offerings.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1.Tailor Offerings for Younger Customers: Develop and promote offers that cater specifically to the younger, single demographic. This could include flexible plans, social engagement incentives, or discounts that appeal to their lifestyle.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2.Engagement Through Personalization: Create personalized communications and product recommendations to better engage younger, high-risk customers, fostering brand loyalty.</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17"/>
          <p:cNvSpPr txBox="1"/>
          <p:nvPr/>
        </p:nvSpPr>
        <p:spPr>
          <a:xfrm>
            <a:off x="635" y="4532630"/>
            <a:ext cx="12190095" cy="30670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Total Charges Distribution for Churned vs. Non-Churned Customers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90" name="Google Shape;190;p17"/>
          <p:cNvSpPr txBox="1"/>
          <p:nvPr/>
        </p:nvSpPr>
        <p:spPr>
          <a:xfrm>
            <a:off x="-635" y="4901565"/>
            <a:ext cx="12190730" cy="1851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Churned Customers Have Higher Total Charges: The data shows that churned customers have higher total charges, indicating that these are higher-spending customers who feel they are not getting enough value.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1.Enhance Value for High-Spending Customers: Implement retention strategies specifically aimed at high-spending customers, such as offering premium services, loyalty benefits, or proactive support to ensure they are getting the value they expect.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2.Customer Service Improvements: For high-spending churned customers, review the quality of customer service they received to ensure their expectations were met and exceeded.</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94"/>
        <p:cNvGrpSpPr/>
        <p:nvPr/>
      </p:nvGrpSpPr>
      <p:grpSpPr>
        <a:xfrm>
          <a:off x="0" y="0"/>
          <a:ext cx="0" cy="0"/>
          <a:chOff x="0" y="0"/>
          <a:chExt cx="0" cy="0"/>
        </a:xfrm>
      </p:grpSpPr>
      <p:sp>
        <p:nvSpPr>
          <p:cNvPr id="195" name="Google Shape;195;p18"/>
          <p:cNvSpPr txBox="1"/>
          <p:nvPr/>
        </p:nvSpPr>
        <p:spPr>
          <a:xfrm>
            <a:off x="-635" y="635"/>
            <a:ext cx="12192635" cy="39052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Top 10 High-Value Customers at Risk of Churning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96" name="Google Shape;196;p18"/>
          <p:cNvSpPr txBox="1"/>
          <p:nvPr/>
        </p:nvSpPr>
        <p:spPr>
          <a:xfrm>
            <a:off x="-635" y="390525"/>
            <a:ext cx="12192635" cy="17710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Younger Customers with High Usage Are at Risk: The bubble chart indicates that younger customers who use a lot of services are at a higher risk of churning. These customers may have high engagement but feel that the service does not meet their needs or expectations.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1.Review Service Offerings for High-Usage, Younger Customers: Analyze the specific services that younger, high-usage customers are engaging with to identify gaps or areas for improvement. Offering tailored plans for frequent users could help reduce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2.Offer Value for High-Usage Customers: Implement retention strategies that offer greater value for high-usage customers, such as offering loyalty bonuses, usage discounts, or exclusive access to new services.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7" name="Google Shape;197;p18"/>
          <p:cNvSpPr txBox="1"/>
          <p:nvPr/>
        </p:nvSpPr>
        <p:spPr>
          <a:xfrm>
            <a:off x="-635" y="2641600"/>
            <a:ext cx="12193270" cy="17132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Younger Customers with High Usage Are at Risk: The bubble chart indicates that younger customers who use a lot of services are at a higher risk of churning. These customers may have high engagement but feel that the service does not meet their needs or expectations.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1.Review Service Offerings for High-Usage, Younger Customers: Analyze the specific services that younger, high-usage customers are engaging with to identify gaps or areas for improvement. Offering tailored plans for frequent users could help reduce churn.</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2.Offer Value for High-Usage Customers: Implement retention strategies that offer greater value for high-usage customers, such as offering loyalty bonuses, usage discounts, or exclusive access to new services.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18"/>
          <p:cNvSpPr txBox="1"/>
          <p:nvPr/>
        </p:nvSpPr>
        <p:spPr>
          <a:xfrm>
            <a:off x="-18370" y="2164080"/>
            <a:ext cx="11951335" cy="47752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Average Age and Total Charges for Churned Customers by Service Usage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199" name="Google Shape;199;p18"/>
          <p:cNvSpPr txBox="1"/>
          <p:nvPr/>
        </p:nvSpPr>
        <p:spPr>
          <a:xfrm>
            <a:off x="92075" y="4624070"/>
            <a:ext cx="12191365" cy="41656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00"/>
              <a:buFont typeface="Arial" panose="020B0604020202020204"/>
              <a:buChar char="•"/>
            </a:pPr>
            <a:r>
              <a:rPr lang="en-US" sz="1400" b="1">
                <a:solidFill>
                  <a:schemeClr val="dk1"/>
                </a:solidFill>
                <a:latin typeface="Arial" panose="020B0604020202020204"/>
                <a:ea typeface="Arial" panose="020B0604020202020204"/>
                <a:cs typeface="Arial" panose="020B0604020202020204"/>
                <a:sym typeface="Arial" panose="020B0604020202020204"/>
              </a:rPr>
              <a:t>Retention Rate Visualization Insights:</a:t>
            </a:r>
            <a:endParaRPr sz="1400" b="1">
              <a:solidFill>
                <a:schemeClr val="dk1"/>
              </a:solidFill>
              <a:latin typeface="Arial" panose="020B0604020202020204"/>
              <a:ea typeface="Arial" panose="020B0604020202020204"/>
              <a:cs typeface="Arial" panose="020B0604020202020204"/>
              <a:sym typeface="Arial" panose="020B0604020202020204"/>
            </a:endParaRPr>
          </a:p>
        </p:txBody>
      </p:sp>
      <p:sp>
        <p:nvSpPr>
          <p:cNvPr id="200" name="Google Shape;200;p18"/>
          <p:cNvSpPr txBox="1"/>
          <p:nvPr/>
        </p:nvSpPr>
        <p:spPr>
          <a:xfrm>
            <a:off x="635" y="5027295"/>
            <a:ext cx="12191365" cy="18313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Insights: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Trends in Retention Rates: The retention rate line chart tracks customer retention trends over time, revealing whether retention strategies are working. A downward trend may indicate declining retention, signaling potential issues with customer satisfaction or service quality.</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1.Adjust Retention Strategies Based on Trends: Analyze periods of low retention and compare them with internal changes or external factors. Based on these insights, businesses can adjust retention strategies to address specific issues causing customer loss.</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2.Proactive Engagement During Declining Periods: When retention rates begin to drop, immediately implement targeted retention campaigns, including personalized emails, offers, and customer satisfaction surveys to prevent further churn</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9"/>
          <p:cNvSpPr/>
          <p:nvPr/>
        </p:nvSpPr>
        <p:spPr>
          <a:xfrm>
            <a:off x="212725" y="911225"/>
            <a:ext cx="5650230" cy="56286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1. Address Competitor Advantages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Font typeface="Arial" panose="020B0604020202020204" pitchFamily="34" charset="0"/>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Customers leave due to better pricing, services, or devices from competitors.</a:t>
            </a:r>
          </a:p>
          <a:p>
            <a:pPr marL="0" marR="0" lvl="0" indent="0" algn="l" rtl="0">
              <a:spcBef>
                <a:spcPts val="0"/>
              </a:spcBef>
              <a:spcAft>
                <a:spcPts val="0"/>
              </a:spcAft>
              <a:buFont typeface="Arial" panose="020B0604020202020204" pitchFamily="34" charset="0"/>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Align pricing through market analysis; offer price-match guarantees.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Innovate with unique features and premium product bundling.</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Implement tiered loyalty programs and referral bonuses.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2. Tackle Dissatisfaction</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Customers are unhappy with product or service experience.</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Enhance product quality with regular feedback and audits.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Provide 24/7 customer support and proactive engagement incentives.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3. Resolve Network Reliability</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Frequent service interruptions or poor network performance.</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400"/>
              <a:buFont typeface="Arial" panose="020B0604020202020204"/>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Invest in infrastructure upgrades and advanced network technologies.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Improve communication with outage notifications and resolution timelines.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4. Combat Billing Issues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Customers face confusion, errors, or dissatisfaction with billing.</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Simplify bills with clear breakdowns and savings highlights.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Introduce payment alerts, flexible options, and real-time usage tracking.</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6" name="Google Shape;206;p19"/>
          <p:cNvSpPr txBox="1"/>
          <p:nvPr/>
        </p:nvSpPr>
        <p:spPr>
          <a:xfrm>
            <a:off x="6257290" y="911225"/>
            <a:ext cx="5732780" cy="56292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5. Mitigate Product Incompatibility</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Product features do not meet customer needs.</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Use customer segmentation for tailored offerings.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Offer customizable plans, trial periods, and education resources.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6. Overcome Poor Customer Service</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Unhelpful or slow customer service drives churn.</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Equip teams with CRM tools and regular training.</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Enable self-service options and gather feedback for continuous improvement.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7. Manage Lack of Plan Flexibility</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Customers want plans that adapt to their changing needs.</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Create scalable and pay-as-you-go plans.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Regularly review and notify customers about better plan options.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8. Incentivize Long-Term Engagement</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Lack of incentives to stay leads to churn.</a:t>
            </a:r>
            <a:b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Recommendations</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Offer exclusive retention deals and loyalty rewards.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Use gamification to engage customers; conduct exit surveys for insights.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0"/>
          <p:cNvSpPr txBox="1"/>
          <p:nvPr/>
        </p:nvSpPr>
        <p:spPr>
          <a:xfrm>
            <a:off x="698500" y="228600"/>
            <a:ext cx="10441940" cy="682625"/>
          </a:xfrm>
          <a:prstGeom prst="rect">
            <a:avLst/>
          </a:prstGeom>
          <a:noFill/>
        </p:spPr>
        <p:txBody>
          <a:bodyPr wrap="square" rtlCol="0">
            <a:noAutofit/>
          </a:bodyPr>
          <a:lstStyle/>
          <a:p>
            <a:r>
              <a:rPr lang="en-US" sz="1800">
                <a:solidFill>
                  <a:schemeClr val="tx1"/>
                </a:solidFill>
                <a:latin typeface="Mongolian Baiti" panose="03000500000000000000" charset="0"/>
                <a:cs typeface="Mongolian Baiti" panose="03000500000000000000" charset="0"/>
              </a:rPr>
              <a:t>Recommendations to Reduce Churn and Boost Retention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Project Summary </a:t>
            </a:r>
            <a:endParaRPr sz="3600" b="1">
              <a:latin typeface="Arial" panose="020B0604020202020204"/>
              <a:ea typeface="Arial" panose="020B0604020202020204"/>
              <a:cs typeface="Arial" panose="020B0604020202020204"/>
              <a:sym typeface="Arial" panose="020B0604020202020204"/>
            </a:endParaRPr>
          </a:p>
        </p:txBody>
      </p:sp>
      <p:sp>
        <p:nvSpPr>
          <p:cNvPr id="80" name="Google Shape;8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This section provides a brief summary of the project, its scope, and objectives.</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600" b="1">
                <a:latin typeface="Times New Roman" panose="02020603050405020304"/>
                <a:ea typeface="Times New Roman" panose="02020603050405020304"/>
                <a:cs typeface="Times New Roman" panose="02020603050405020304"/>
                <a:sym typeface="Times New Roman" panose="02020603050405020304"/>
              </a:rPr>
              <a:t>Summary:</a:t>
            </a:r>
            <a:endParaRPr sz="16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This project focuses on analysing customer churn for a telecom company (or any relevant industry).</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The goal is to predict which customers are likely to churn and identify the key factors contributing to customer attrition.</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Various data analysis techniques, including exploratory data analysis (EDA), SQL queries, and data visualization, were used to uncover insights.</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Conclusion</a:t>
            </a:r>
            <a:endParaRPr sz="3600" b="1">
              <a:latin typeface="Arial" panose="020B0604020202020204"/>
              <a:ea typeface="Arial" panose="020B0604020202020204"/>
              <a:cs typeface="Arial" panose="020B0604020202020204"/>
              <a:sym typeface="Arial" panose="020B0604020202020204"/>
            </a:endParaRPr>
          </a:p>
        </p:txBody>
      </p:sp>
      <p:sp>
        <p:nvSpPr>
          <p:cNvPr id="212" name="Google Shape;212;p20"/>
          <p:cNvSpPr txBox="1">
            <a:spLocks noGrp="1"/>
          </p:cNvSpPr>
          <p:nvPr>
            <p:ph type="body" idx="1"/>
          </p:nvPr>
        </p:nvSpPr>
        <p:spPr>
          <a:xfrm>
            <a:off x="666206" y="1690688"/>
            <a:ext cx="10687594" cy="44862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This project has provided a comprehensive analysis of customer churn, utilizing key metrics and visualizations to identify patterns, trends, and potential drivers of churn. Through the examination of factors such as contract types, pricing models, demographics, service usage, and customer spending, we have uncovered critical insights that offer a deeper understanding of why customers are leaving and how retention strategies can be optimized.</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The high churn rate identified in the dataset suggests a pressing need for improved retention efforts, particularly for Month-to-Month contract customers and younger, high-usage segments. These insights highlight the importance of addressing pricing concerns, personalized customer engagement, and value perception to reduce churn and foster loyalty.</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Key recommendations, including tailoring retention strategies, optimizing pricing plans, and enhancing customer support for high-value customers at risk of churning, have been outlined to guide businesses in proactively addressing churn challenges. By leveraging the insights from this analysis, businesses can make informed decisions to refine their customer retention strategies, ensuring better customer satisfaction and long-term growth.</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1600"/>
              <a:buChar char="●"/>
            </a:pPr>
            <a:r>
              <a:rPr lang="en-US" sz="1600">
                <a:latin typeface="Times New Roman" panose="02020603050405020304"/>
                <a:ea typeface="Times New Roman" panose="02020603050405020304"/>
                <a:cs typeface="Times New Roman" panose="02020603050405020304"/>
                <a:sym typeface="Times New Roman" panose="02020603050405020304"/>
              </a:rPr>
              <a:t>In conclusion, this project demonstrates the power of data-driven decision-making in understanding customer behavior, and the findings can be used to design effective strategies that enhance retention, reduce churn, and ultimately improve overall business performance.</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1"/>
          <p:cNvSpPr txBox="1"/>
          <p:nvPr/>
        </p:nvSpPr>
        <p:spPr>
          <a:xfrm>
            <a:off x="1637030" y="2508250"/>
            <a:ext cx="8037195" cy="7569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chemeClr val="dk1"/>
                </a:solidFill>
                <a:latin typeface="Arial" panose="020B0604020202020204"/>
                <a:ea typeface="Arial" panose="020B0604020202020204"/>
                <a:cs typeface="Arial" panose="020B0604020202020204"/>
                <a:sym typeface="Arial" panose="020B0604020202020204"/>
              </a:rPr>
              <a:t>Thankyou!</a:t>
            </a:r>
            <a:endParaRPr sz="4400">
              <a:solidFill>
                <a:schemeClr val="dk1"/>
              </a:solidFill>
              <a:latin typeface="Arial" panose="020B0604020202020204"/>
              <a:ea typeface="Arial" panose="020B0604020202020204"/>
              <a:cs typeface="Arial" panose="020B0604020202020204"/>
              <a:sym typeface="Arial" panose="020B0604020202020204"/>
            </a:endParaRPr>
          </a:p>
        </p:txBody>
      </p:sp>
      <p:sp>
        <p:nvSpPr>
          <p:cNvPr id="218" name="Google Shape;218;p21"/>
          <p:cNvSpPr txBox="1"/>
          <p:nvPr/>
        </p:nvSpPr>
        <p:spPr>
          <a:xfrm>
            <a:off x="4080510" y="3355975"/>
            <a:ext cx="3150235" cy="4718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hkr120682@gmail.com</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Introduction</a:t>
            </a:r>
            <a:endParaRPr sz="3600" b="1">
              <a:latin typeface="Arial" panose="020B0604020202020204"/>
              <a:ea typeface="Arial" panose="020B0604020202020204"/>
              <a:cs typeface="Arial" panose="020B0604020202020204"/>
              <a:sym typeface="Arial" panose="020B0604020202020204"/>
            </a:endParaRPr>
          </a:p>
        </p:txBody>
      </p:sp>
      <p:sp>
        <p:nvSpPr>
          <p:cNvPr id="86" name="Google Shape;86;p3"/>
          <p:cNvSpPr txBox="1">
            <a:spLocks noGrp="1"/>
          </p:cNvSpPr>
          <p:nvPr>
            <p:ph type="body" idx="1"/>
          </p:nvPr>
        </p:nvSpPr>
        <p:spPr>
          <a:xfrm>
            <a:off x="685800" y="1609725"/>
            <a:ext cx="10668000" cy="46215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1400" b="1">
                <a:latin typeface="Times New Roman" panose="02020603050405020304"/>
                <a:ea typeface="Times New Roman" panose="02020603050405020304"/>
                <a:cs typeface="Times New Roman" panose="02020603050405020304"/>
                <a:sym typeface="Times New Roman" panose="02020603050405020304"/>
              </a:rPr>
              <a:t>Objectives:</a:t>
            </a: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Predict customer churn based on historical data.</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Identify the key factors influencing customer attrition.</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Provide actionable insights to help reduce churn rates and improve customer retention strategies.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Visualize the data to provide clear, digestible insights for stakeholders.</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400" b="1">
                <a:latin typeface="Times New Roman" panose="02020603050405020304"/>
                <a:ea typeface="Times New Roman" panose="02020603050405020304"/>
                <a:cs typeface="Times New Roman" panose="02020603050405020304"/>
                <a:sym typeface="Times New Roman" panose="02020603050405020304"/>
              </a:rPr>
              <a:t>Tool Used:</a:t>
            </a: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SQL: For querying and extracting data insights.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Power BI: For visualizing the data and creating interactive charts</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r>
              <a:rPr lang="en-US" sz="1400" b="1">
                <a:latin typeface="Times New Roman" panose="02020603050405020304"/>
                <a:ea typeface="Times New Roman" panose="02020603050405020304"/>
                <a:cs typeface="Times New Roman" panose="02020603050405020304"/>
                <a:sym typeface="Times New Roman" panose="02020603050405020304"/>
              </a:rPr>
              <a:t>Dataset Overview:</a:t>
            </a: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The dataset used contains various features about customer behaviour, such as demographic information, service usage, and customer account details.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Key attributes include customer tenure, age, usage statistics (e.g., number of calls, data usage), service type, and churn status (whether the customer left the service).</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15265" algn="l" rtl="0">
              <a:lnSpc>
                <a:spcPct val="90000"/>
              </a:lnSpc>
              <a:spcBef>
                <a:spcPts val="1000"/>
              </a:spcBef>
              <a:spcAft>
                <a:spcPts val="0"/>
              </a:spcAft>
              <a:buClr>
                <a:schemeClr val="dk1"/>
              </a:buClr>
              <a:buSzPct val="100000"/>
              <a:buChar char="●"/>
            </a:pPr>
            <a:r>
              <a:rPr lang="en-US" sz="1400">
                <a:latin typeface="Times New Roman" panose="02020603050405020304"/>
                <a:ea typeface="Times New Roman" panose="02020603050405020304"/>
                <a:cs typeface="Times New Roman" panose="02020603050405020304"/>
                <a:sym typeface="Times New Roman" panose="02020603050405020304"/>
              </a:rPr>
              <a:t>The target variable in the dataset is typically a binary variable representing whether the customer churned (1) or not (0).</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0"/>
              </a:spcAft>
              <a:buClr>
                <a:schemeClr val="dk1"/>
              </a:buClr>
              <a:buSzPct val="100000"/>
              <a:buNone/>
            </a:pPr>
            <a:endParaRPr sz="1400" b="1">
              <a:latin typeface="Times New Roman" panose="02020603050405020304"/>
              <a:ea typeface="Times New Roman" panose="02020603050405020304"/>
              <a:cs typeface="Times New Roman" panose="02020603050405020304"/>
              <a:sym typeface="Times New Roman" panose="02020603050405020304"/>
            </a:endParaRPr>
          </a:p>
          <a:p>
            <a:pPr marL="228600" lvl="0" indent="-139700" algn="l" rtl="0">
              <a:lnSpc>
                <a:spcPct val="90000"/>
              </a:lnSpc>
              <a:spcBef>
                <a:spcPts val="1000"/>
              </a:spcBef>
              <a:spcAft>
                <a:spcPts val="1600"/>
              </a:spcAft>
              <a:buClr>
                <a:schemeClr val="dk1"/>
              </a:buClr>
              <a:buSzPct val="100000"/>
              <a:buNone/>
            </a:pPr>
            <a:endParaRPr sz="14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Data Preparation </a:t>
            </a:r>
            <a:endParaRPr sz="3600" b="1">
              <a:latin typeface="Arial" panose="020B0604020202020204"/>
              <a:ea typeface="Arial" panose="020B0604020202020204"/>
              <a:cs typeface="Arial" panose="020B0604020202020204"/>
              <a:sym typeface="Arial" panose="020B0604020202020204"/>
            </a:endParaRPr>
          </a:p>
        </p:txBody>
      </p:sp>
      <p:sp>
        <p:nvSpPr>
          <p:cNvPr id="92" name="Google Shape;92;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This section describes the steps taken to prepare the data for analysis.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Data Cleaning: Missing values were handled, either by imputation or removal, depending on the percentage of missing data.</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Feature Engineering: Created new features such as "Average Revenue Per User" (ARPU) or tenure bins.</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Data Transformation: Categorical variables were encoded using methods like one-hot encoding or label encoding.</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1400"/>
              <a:buChar char="●"/>
            </a:pPr>
            <a:r>
              <a:rPr lang="en-US" sz="1400">
                <a:latin typeface="Times New Roman" panose="02020603050405020304"/>
                <a:ea typeface="Times New Roman" panose="02020603050405020304"/>
                <a:cs typeface="Times New Roman" panose="02020603050405020304"/>
                <a:sym typeface="Times New Roman" panose="02020603050405020304"/>
              </a:rPr>
              <a:t>Normalization/Scaling: Applied scaling techniques (e.g., MinMaxScaler) to normalize continuous variables for better performance in machine learning algorithms.</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 Exploratory Data Analysis (EDA)</a:t>
            </a:r>
            <a:endParaRPr sz="3600" b="1">
              <a:latin typeface="Arial" panose="020B0604020202020204"/>
              <a:ea typeface="Arial" panose="020B0604020202020204"/>
              <a:cs typeface="Arial" panose="020B0604020202020204"/>
              <a:sym typeface="Arial" panose="020B0604020202020204"/>
            </a:endParaRPr>
          </a:p>
        </p:txBody>
      </p:sp>
      <p:sp>
        <p:nvSpPr>
          <p:cNvPr id="98" name="Google Shape;98;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500"/>
              <a:buNone/>
            </a:pPr>
            <a:r>
              <a:rPr lang="en-US" sz="1500">
                <a:latin typeface="Times New Roman" panose="02020603050405020304"/>
                <a:ea typeface="Times New Roman" panose="02020603050405020304"/>
                <a:cs typeface="Times New Roman" panose="02020603050405020304"/>
                <a:sym typeface="Times New Roman" panose="02020603050405020304"/>
              </a:rPr>
              <a:t>Summarize the insights gathered during the EDA phase:</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Univariate Analysis: Analyzed distributions of key variables like age, tenure, and monthly charges to understand their individual characteristics.</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Bivariate Analysis: Examined relationships between features and the target variable (e.g., churn status), using visualizations like bar plots, histograms, and box plots.</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Correlation Matrix: Identified which features are highly correlated with each other and the target variable.</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Outlier Detection: Identified outliers in numerical data (e.g., using boxplots).</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500"/>
              <a:buNone/>
            </a:pPr>
            <a:r>
              <a:rPr lang="en-US" sz="1500">
                <a:latin typeface="Times New Roman" panose="02020603050405020304"/>
                <a:ea typeface="Times New Roman" panose="02020603050405020304"/>
                <a:cs typeface="Times New Roman" panose="02020603050405020304"/>
                <a:sym typeface="Times New Roman" panose="02020603050405020304"/>
              </a:rPr>
              <a:t>Key insights from EDA may include:</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Customers with high monthly charges and low tenure are more likely to churn.</a:t>
            </a:r>
            <a:endParaRPr sz="15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1600"/>
              </a:spcAft>
              <a:buClr>
                <a:schemeClr val="dk1"/>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Certain service types and contract types correlate strongly with customer churn.</a:t>
            </a:r>
            <a:endParaRPr sz="15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 SQL Analysis Queries</a:t>
            </a:r>
            <a:endParaRPr sz="3600" b="1">
              <a:latin typeface="Arial" panose="020B0604020202020204"/>
              <a:ea typeface="Arial" panose="020B0604020202020204"/>
              <a:cs typeface="Arial" panose="020B0604020202020204"/>
              <a:sym typeface="Arial" panose="020B0604020202020204"/>
            </a:endParaRPr>
          </a:p>
        </p:txBody>
      </p:sp>
      <p:sp>
        <p:nvSpPr>
          <p:cNvPr id="104" name="Google Shape;10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200"/>
              <a:buNone/>
            </a:pPr>
            <a:r>
              <a:rPr lang="en-US" sz="1400">
                <a:latin typeface="Times New Roman" panose="02020603050405020304"/>
                <a:ea typeface="Times New Roman" panose="02020603050405020304"/>
                <a:cs typeface="Times New Roman" panose="02020603050405020304"/>
                <a:sym typeface="Times New Roman" panose="02020603050405020304"/>
              </a:rPr>
              <a:t>This section covers the SQL queries used to derive insights from the dataset.</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Provide a detailed description SQL including:</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Customer Churn Rate by Service Type: A query to calculate churn rates by different service types.</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Average Tenure by Churn Status: An analysis query that compares the average tenure of churned vs. non-churned customers.</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Monthly Revenue Trends: Query to analyse revenue fluctuations over time and its correlation with churn.</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None/>
            </a:pPr>
            <a:r>
              <a:rPr lang="en-US" sz="1400">
                <a:latin typeface="Times New Roman" panose="02020603050405020304"/>
                <a:ea typeface="Times New Roman" panose="02020603050405020304"/>
                <a:cs typeface="Times New Roman" panose="02020603050405020304"/>
                <a:sym typeface="Times New Roman" panose="02020603050405020304"/>
              </a:rPr>
              <a:t>Key Insights Obtained:</a:t>
            </a:r>
            <a:endParaRPr sz="1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SQL queries revealed that customers with shorter tenure have a significantly higher likelihood of churning.</a:t>
            </a:r>
            <a:endParaRPr sz="12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1200"/>
              <a:buChar char="●"/>
            </a:pPr>
            <a:r>
              <a:rPr lang="en-US" sz="1200">
                <a:latin typeface="Times New Roman" panose="02020603050405020304"/>
                <a:ea typeface="Times New Roman" panose="02020603050405020304"/>
                <a:cs typeface="Times New Roman" panose="02020603050405020304"/>
                <a:sym typeface="Times New Roman" panose="02020603050405020304"/>
              </a:rPr>
              <a:t>High-value customers (high revenue) are more likely to leave, indicating the need for better retention strategies for this group.</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None/>
            </a:pPr>
            <a:r>
              <a:rPr lang="en-US" sz="1200" b="1">
                <a:latin typeface="Times New Roman" panose="02020603050405020304"/>
                <a:ea typeface="Times New Roman" panose="02020603050405020304"/>
                <a:cs typeface="Times New Roman" panose="02020603050405020304"/>
                <a:sym typeface="Times New Roman" panose="02020603050405020304"/>
              </a:rPr>
              <a:t>	</a:t>
            </a:r>
            <a:endParaRPr sz="1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200"/>
              <a:buNone/>
            </a:pPr>
            <a:r>
              <a:rPr lang="en-US" sz="1200" b="1">
                <a:latin typeface="Times New Roman" panose="02020603050405020304"/>
                <a:ea typeface="Times New Roman" panose="02020603050405020304"/>
                <a:cs typeface="Times New Roman" panose="02020603050405020304"/>
                <a:sym typeface="Times New Roman" panose="02020603050405020304"/>
              </a:rPr>
              <a:t>	</a:t>
            </a:r>
            <a:endParaRPr sz="1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1600"/>
              </a:spcAft>
              <a:buClr>
                <a:schemeClr val="dk1"/>
              </a:buClr>
              <a:buSzPts val="1200"/>
              <a:buNone/>
            </a:pPr>
            <a:r>
              <a:rPr lang="en-US" sz="1200" b="1">
                <a:latin typeface="Times New Roman" panose="02020603050405020304"/>
                <a:ea typeface="Times New Roman" panose="02020603050405020304"/>
                <a:cs typeface="Times New Roman" panose="02020603050405020304"/>
                <a:sym typeface="Times New Roman" panose="02020603050405020304"/>
              </a:rPr>
              <a:t>	</a:t>
            </a:r>
            <a:r>
              <a:rPr lang="en-US" sz="1400" b="1">
                <a:latin typeface="Times New Roman" panose="02020603050405020304"/>
                <a:ea typeface="Times New Roman" panose="02020603050405020304"/>
                <a:cs typeface="Times New Roman" panose="02020603050405020304"/>
                <a:sym typeface="Times New Roman" panose="02020603050405020304"/>
              </a:rPr>
              <a:t>MYSQL QUIRES</a:t>
            </a:r>
            <a:r>
              <a:rPr lang="en-US" sz="1400">
                <a:latin typeface="Times New Roman" panose="02020603050405020304"/>
                <a:ea typeface="Times New Roman" panose="02020603050405020304"/>
                <a:cs typeface="Times New Roman" panose="02020603050405020304"/>
                <a:sym typeface="Times New Roman" panose="02020603050405020304"/>
              </a:rPr>
              <a:t>: </a:t>
            </a:r>
            <a:r>
              <a:rPr lang="en-US" sz="14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3"/>
              </a:rPr>
              <a:t>https://drive.google.com/file/d/1hbiKUqrmmcZvjW7QE0VbTRUlkqOeyuGX/view?usp=drive_link</a:t>
            </a:r>
            <a:r>
              <a:rPr lang="en-US" sz="1400">
                <a:latin typeface="Times New Roman" panose="02020603050405020304"/>
                <a:ea typeface="Times New Roman" panose="02020603050405020304"/>
                <a:cs typeface="Times New Roman" panose="02020603050405020304"/>
                <a:sym typeface="Times New Roman" panose="02020603050405020304"/>
              </a:rPr>
              <a:t> </a:t>
            </a:r>
            <a:endParaRPr sz="1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99695" y="78105"/>
            <a:ext cx="11254105" cy="22987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panose="020B0604020202020204"/>
              <a:buNone/>
            </a:pPr>
            <a:r>
              <a:rPr lang="en-US" sz="1800" b="1">
                <a:latin typeface="Arial" panose="020B0604020202020204"/>
                <a:ea typeface="Arial" panose="020B0604020202020204"/>
                <a:cs typeface="Arial" panose="020B0604020202020204"/>
                <a:sym typeface="Arial" panose="020B0604020202020204"/>
              </a:rPr>
              <a:t>SQL Queries:</a:t>
            </a:r>
            <a:endParaRPr sz="1800" b="1">
              <a:latin typeface="Arial" panose="020B0604020202020204"/>
              <a:ea typeface="Arial" panose="020B0604020202020204"/>
              <a:cs typeface="Arial" panose="020B0604020202020204"/>
              <a:sym typeface="Arial" panose="020B0604020202020204"/>
            </a:endParaRPr>
          </a:p>
        </p:txBody>
      </p:sp>
      <p:sp>
        <p:nvSpPr>
          <p:cNvPr id="110" name="Google Shape;110;p7"/>
          <p:cNvSpPr txBox="1">
            <a:spLocks noGrp="1"/>
          </p:cNvSpPr>
          <p:nvPr>
            <p:ph type="body" idx="1"/>
          </p:nvPr>
        </p:nvSpPr>
        <p:spPr>
          <a:xfrm>
            <a:off x="160655" y="481330"/>
            <a:ext cx="11906885" cy="61620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ct val="0"/>
              </a:spcBef>
              <a:buClr>
                <a:schemeClr val="dk1"/>
              </a:buClr>
              <a:buSzPct val="100000"/>
              <a:buNone/>
            </a:pPr>
            <a:r>
              <a:rPr lang="en-US" sz="1250" b="1" dirty="0">
                <a:latin typeface="Times New Roman" panose="02020603050405020304"/>
                <a:ea typeface="Times New Roman" panose="02020603050405020304"/>
                <a:cs typeface="Times New Roman" panose="02020603050405020304"/>
                <a:sym typeface="Times New Roman" panose="02020603050405020304"/>
              </a:rPr>
              <a:t>1.Average Age of Churned Customers:</a:t>
            </a:r>
            <a:endParaRPr sz="125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50" dirty="0">
                <a:latin typeface="Times New Roman" panose="02020603050405020304"/>
                <a:ea typeface="Times New Roman" panose="02020603050405020304"/>
                <a:cs typeface="Times New Roman" panose="02020603050405020304"/>
                <a:sym typeface="Times New Roman" panose="02020603050405020304"/>
              </a:rPr>
              <a:t>Insight: The average age of churned customers is </a:t>
            </a:r>
            <a:r>
              <a:rPr lang="en-US" sz="1250" dirty="0" smtClean="0">
                <a:latin typeface="Times New Roman" panose="02020603050405020304"/>
                <a:ea typeface="Times New Roman" panose="02020603050405020304"/>
                <a:cs typeface="Times New Roman" panose="02020603050405020304"/>
                <a:sym typeface="Times New Roman" panose="02020603050405020304"/>
              </a:rPr>
              <a:t>50 </a:t>
            </a:r>
            <a:r>
              <a:rPr lang="en-US" sz="1250" dirty="0">
                <a:latin typeface="Times New Roman" panose="02020603050405020304"/>
                <a:ea typeface="Times New Roman" panose="02020603050405020304"/>
                <a:cs typeface="Times New Roman" panose="02020603050405020304"/>
                <a:sym typeface="Times New Roman" panose="02020603050405020304"/>
              </a:rPr>
              <a:t>years, which suggests that mid-aged customers are more likely to churn than younger or older customers.</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None/>
            </a:pPr>
            <a:r>
              <a:rPr lang="en-US" sz="1250" b="1" dirty="0">
                <a:latin typeface="Times New Roman" panose="02020603050405020304"/>
                <a:ea typeface="Times New Roman" panose="02020603050405020304"/>
                <a:cs typeface="Times New Roman" panose="02020603050405020304"/>
                <a:sym typeface="Times New Roman" panose="02020603050405020304"/>
              </a:rPr>
              <a:t>2.Total Number of Customers and Churn Rate</a:t>
            </a:r>
            <a:r>
              <a:rPr lang="en-US" sz="1250" dirty="0">
                <a:latin typeface="Times New Roman" panose="02020603050405020304"/>
                <a:ea typeface="Times New Roman" panose="02020603050405020304"/>
                <a:cs typeface="Times New Roman" panose="02020603050405020304"/>
                <a:sym typeface="Times New Roman" panose="02020603050405020304"/>
              </a:rPr>
              <a:t>:</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50" dirty="0">
                <a:latin typeface="Times New Roman" panose="02020603050405020304"/>
                <a:ea typeface="Times New Roman" panose="02020603050405020304"/>
                <a:cs typeface="Times New Roman" panose="02020603050405020304"/>
                <a:sym typeface="Times New Roman" panose="02020603050405020304"/>
              </a:rPr>
              <a:t>Insight: The churn rate is </a:t>
            </a:r>
            <a:r>
              <a:rPr lang="en-US" sz="1250" dirty="0" smtClean="0">
                <a:latin typeface="Times New Roman" panose="02020603050405020304"/>
                <a:ea typeface="Times New Roman" panose="02020603050405020304"/>
                <a:cs typeface="Times New Roman" panose="02020603050405020304"/>
                <a:sym typeface="Times New Roman" panose="02020603050405020304"/>
              </a:rPr>
              <a:t>32.8%, </a:t>
            </a:r>
            <a:r>
              <a:rPr lang="en-US" sz="1250" dirty="0">
                <a:latin typeface="Times New Roman" panose="02020603050405020304"/>
                <a:ea typeface="Times New Roman" panose="02020603050405020304"/>
                <a:cs typeface="Times New Roman" panose="02020603050405020304"/>
                <a:sym typeface="Times New Roman" panose="02020603050405020304"/>
              </a:rPr>
              <a:t>which indicates that nearly a quarter of customers have churned.</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50" b="1" dirty="0">
                <a:latin typeface="Times New Roman" panose="02020603050405020304"/>
                <a:ea typeface="Times New Roman" panose="02020603050405020304"/>
                <a:cs typeface="Times New Roman" panose="02020603050405020304"/>
                <a:sym typeface="Times New Roman" panose="02020603050405020304"/>
              </a:rPr>
              <a:t>3.Most Common Contract Types Among Churned Customers:</a:t>
            </a:r>
            <a:endParaRPr sz="125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50" dirty="0">
                <a:latin typeface="Times New Roman" panose="02020603050405020304"/>
                <a:ea typeface="Times New Roman" panose="02020603050405020304"/>
                <a:cs typeface="Times New Roman" panose="02020603050405020304"/>
                <a:sym typeface="Times New Roman" panose="02020603050405020304"/>
              </a:rPr>
              <a:t>Insight: Month-to-Month contracts are the most common among churned customers, highlighting the need for improvements in this contract type.</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None/>
            </a:pPr>
            <a:r>
              <a:rPr lang="en-US" sz="1250" b="1" dirty="0">
                <a:latin typeface="Times New Roman" panose="02020603050405020304"/>
                <a:ea typeface="Times New Roman" panose="02020603050405020304"/>
                <a:cs typeface="Times New Roman" panose="02020603050405020304"/>
                <a:sym typeface="Times New Roman" panose="02020603050405020304"/>
              </a:rPr>
              <a:t>4.Distribution of Monthly Charges Among Churned Customers:</a:t>
            </a:r>
            <a:endParaRPr sz="125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50" dirty="0">
                <a:latin typeface="Times New Roman" panose="02020603050405020304"/>
                <a:ea typeface="Times New Roman" panose="02020603050405020304"/>
                <a:cs typeface="Times New Roman" panose="02020603050405020304"/>
                <a:sym typeface="Times New Roman" panose="02020603050405020304"/>
              </a:rPr>
              <a:t>Insight: Churned customers tend to have higher monthly charges on average with some outliers reaching.</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50" b="1" dirty="0">
                <a:latin typeface="Times New Roman" panose="02020603050405020304"/>
                <a:ea typeface="Times New Roman" panose="02020603050405020304"/>
                <a:cs typeface="Times New Roman" panose="02020603050405020304"/>
                <a:sym typeface="Times New Roman" panose="02020603050405020304"/>
              </a:rPr>
              <a:t>5.Contract Types Most Prone to Churn:</a:t>
            </a:r>
            <a:endParaRPr sz="125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50" dirty="0">
                <a:latin typeface="Times New Roman" panose="02020603050405020304"/>
                <a:ea typeface="Times New Roman" panose="02020603050405020304"/>
                <a:cs typeface="Times New Roman" panose="02020603050405020304"/>
                <a:sym typeface="Times New Roman" panose="02020603050405020304"/>
              </a:rPr>
              <a:t>Insight: Month-to-Month contracts have the highest churn rate of 51.20 compared to other contract types.</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50" b="1" dirty="0">
                <a:latin typeface="Times New Roman" panose="02020603050405020304"/>
                <a:ea typeface="Times New Roman" panose="02020603050405020304"/>
                <a:cs typeface="Times New Roman" panose="02020603050405020304"/>
                <a:sym typeface="Times New Roman" panose="02020603050405020304"/>
              </a:rPr>
              <a:t>6.Customers with High Total Charges Who Have Churned:</a:t>
            </a:r>
            <a:endParaRPr sz="125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50" dirty="0">
                <a:latin typeface="Times New Roman" panose="02020603050405020304"/>
                <a:ea typeface="Times New Roman" panose="02020603050405020304"/>
                <a:cs typeface="Times New Roman" panose="02020603050405020304"/>
                <a:sym typeface="Times New Roman" panose="02020603050405020304"/>
              </a:rPr>
              <a:t>Insight: Customers who have accumulated 8684.8 or more in total charges are among the highest-risk customers.</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50" b="1" dirty="0">
                <a:latin typeface="Times New Roman" panose="02020603050405020304"/>
                <a:ea typeface="Times New Roman" panose="02020603050405020304"/>
                <a:cs typeface="Times New Roman" panose="02020603050405020304"/>
                <a:sym typeface="Times New Roman" panose="02020603050405020304"/>
              </a:rPr>
              <a:t>7.Total Charges Distribution for Churned vs. Non-Churned Customers:</a:t>
            </a:r>
            <a:endParaRPr sz="125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50" dirty="0">
                <a:latin typeface="Times New Roman" panose="02020603050405020304"/>
                <a:ea typeface="Times New Roman" panose="02020603050405020304"/>
                <a:cs typeface="Times New Roman" panose="02020603050405020304"/>
                <a:sym typeface="Times New Roman" panose="02020603050405020304"/>
              </a:rPr>
              <a:t>Insight: The distribution of total charges shows that churned customers have higher overall charges compared to non-churned customers.</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50" b="1" dirty="0">
                <a:latin typeface="Times New Roman" panose="02020603050405020304"/>
                <a:ea typeface="Times New Roman" panose="02020603050405020304"/>
                <a:cs typeface="Times New Roman" panose="02020603050405020304"/>
                <a:sym typeface="Times New Roman" panose="02020603050405020304"/>
              </a:rPr>
              <a:t>8.Average Monthly Charges by Contract Type for Churned Customers:</a:t>
            </a:r>
            <a:endParaRPr sz="125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50" dirty="0">
                <a:latin typeface="Times New Roman" panose="02020603050405020304"/>
                <a:ea typeface="Times New Roman" panose="02020603050405020304"/>
                <a:cs typeface="Times New Roman" panose="02020603050405020304"/>
                <a:sym typeface="Times New Roman" panose="02020603050405020304"/>
              </a:rPr>
              <a:t>Insight: Churned customers with Month-to-Month contracts have the highest average monthly charges.</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50" b="1" dirty="0">
                <a:latin typeface="Times New Roman" panose="02020603050405020304"/>
                <a:ea typeface="Times New Roman" panose="02020603050405020304"/>
                <a:cs typeface="Times New Roman" panose="02020603050405020304"/>
                <a:sym typeface="Times New Roman" panose="02020603050405020304"/>
              </a:rPr>
              <a:t>9.Customers with Both Online Security and Backup and Have Not Churned:</a:t>
            </a:r>
            <a:endParaRPr sz="125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Font typeface="Arial" panose="020B0604020202020204"/>
              <a:buChar char="●"/>
            </a:pPr>
            <a:r>
              <a:rPr lang="en-US" sz="1250" dirty="0">
                <a:latin typeface="Times New Roman" panose="02020603050405020304"/>
                <a:ea typeface="Times New Roman" panose="02020603050405020304"/>
                <a:cs typeface="Times New Roman" panose="02020603050405020304"/>
                <a:sym typeface="Times New Roman" panose="02020603050405020304"/>
              </a:rPr>
              <a:t>Insight: Customers who use both online security and online backup services are less likely to churn, indicating the importance of these services in retention.</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50" b="1" dirty="0">
                <a:latin typeface="Times New Roman" panose="02020603050405020304"/>
                <a:ea typeface="Times New Roman" panose="02020603050405020304"/>
                <a:cs typeface="Times New Roman" panose="02020603050405020304"/>
                <a:sym typeface="Times New Roman" panose="02020603050405020304"/>
              </a:rPr>
              <a:t>10.Combinations of Services Among Churned Customers:</a:t>
            </a:r>
            <a:endParaRPr sz="125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50" dirty="0">
                <a:latin typeface="Times New Roman" panose="02020603050405020304"/>
                <a:ea typeface="Times New Roman" panose="02020603050405020304"/>
                <a:cs typeface="Times New Roman" panose="02020603050405020304"/>
                <a:sym typeface="Times New Roman" panose="02020603050405020304"/>
              </a:rPr>
              <a:t>Insight: Phone Service and Internet Service combinations are the most common among churned customers.</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50" b="1" dirty="0">
                <a:latin typeface="Times New Roman" panose="02020603050405020304"/>
                <a:ea typeface="Times New Roman" panose="02020603050405020304"/>
                <a:cs typeface="Times New Roman" panose="02020603050405020304"/>
                <a:sym typeface="Times New Roman" panose="02020603050405020304"/>
              </a:rPr>
              <a:t>11.Average Total Charges by Gender and Marital Status:</a:t>
            </a:r>
            <a:endParaRPr sz="125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50" dirty="0">
                <a:latin typeface="Times New Roman" panose="02020603050405020304"/>
                <a:ea typeface="Times New Roman" panose="02020603050405020304"/>
                <a:cs typeface="Times New Roman" panose="02020603050405020304"/>
                <a:sym typeface="Times New Roman" panose="02020603050405020304"/>
              </a:rPr>
              <a:t>Insight: Married male customers tend to have the highest average total charges.</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r>
              <a:rPr lang="en-US" sz="1250" b="1" dirty="0">
                <a:latin typeface="Times New Roman" panose="02020603050405020304"/>
                <a:ea typeface="Times New Roman" panose="02020603050405020304"/>
                <a:cs typeface="Times New Roman" panose="02020603050405020304"/>
                <a:sym typeface="Times New Roman" panose="02020603050405020304"/>
              </a:rPr>
              <a:t>12.Average Monthly Charges by Age Groups Among Churned Customers:</a:t>
            </a:r>
            <a:endParaRPr sz="1250" b="1" dirty="0">
              <a:latin typeface="Times New Roman" panose="02020603050405020304"/>
              <a:ea typeface="Times New Roman" panose="02020603050405020304"/>
              <a:cs typeface="Times New Roman" panose="02020603050405020304"/>
              <a:sym typeface="Times New Roman" panose="02020603050405020304"/>
            </a:endParaRPr>
          </a:p>
          <a:p>
            <a:pPr marL="228600" lvl="0" indent="-173355" algn="l" rtl="0">
              <a:lnSpc>
                <a:spcPct val="100000"/>
              </a:lnSpc>
              <a:spcBef>
                <a:spcPct val="0"/>
              </a:spcBef>
              <a:buClr>
                <a:schemeClr val="dk1"/>
              </a:buClr>
              <a:buSzPct val="100000"/>
              <a:buChar char="●"/>
            </a:pPr>
            <a:r>
              <a:rPr lang="en-US" sz="1250" dirty="0">
                <a:latin typeface="Times New Roman" panose="02020603050405020304"/>
                <a:ea typeface="Times New Roman" panose="02020603050405020304"/>
                <a:cs typeface="Times New Roman" panose="02020603050405020304"/>
                <a:sym typeface="Times New Roman" panose="02020603050405020304"/>
              </a:rPr>
              <a:t>Insight: Customers under 30 have the highest average monthly charges among churned customers.</a:t>
            </a: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ct val="0"/>
              </a:spcBef>
              <a:buClr>
                <a:schemeClr val="dk1"/>
              </a:buClr>
              <a:buSzPct val="100000"/>
              <a:buFont typeface="Noto Sans Symbols"/>
              <a:buNone/>
            </a:pPr>
            <a:endParaRPr sz="125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p:nvPr/>
        </p:nvSpPr>
        <p:spPr>
          <a:xfrm>
            <a:off x="173990" y="124460"/>
            <a:ext cx="11845925" cy="65030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13.Average Age and Total Charges for Customers with Multiple Lines and Online Backup:</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using multiple lines and online backup tend to have higher charges.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14.Contract Types with the Highest Churn Rate Among Senior Citizens: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Month-to-Month contracts are most prone to churn, especially for customers aged 65 and above.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15.Average Monthly Charges for Customers with Multiple Lines and Streaming TV:</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with streaming TV and multiple lines have above-average monthly charges.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16.Churned Customers Using the Most Online Services: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who used multiple online services (e.g., online security, backup) are less likely to churn.</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17.Average Age and Total Charges for Customers with Different Combinations of Streaming Services: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who use all three streaming services (TV, Movies, Music) are older on average, but have lower total charges.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18.Gender Distribution Among Churned Customers on Yearly Contracts: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lnSpc>
                <a:spcPct val="100000"/>
              </a:lnSpc>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Males have a higher churn rate for yearly contracts than females.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19.Average Monthly Charges and Total Charges for Churned Customers by Contract Type and Internet Service: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Yearly contract customers with Fiber Optic Internet have the lowest churn rate.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20.Churned Customers Not Using Online Services and Their Average Total Charges: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Churned customers who do not use online services tend to have lower total charges.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21.Average Monthly Charges and Total Charges for Churned Customers by Number of Dependents: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with no dependents tend to have higher charges and higher churn rates.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22.Churned Customers with Monthly Contracts:</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with Month-to-Month contracts have a higher tendency to churn and lower tenure.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23.Average Age and Total Charges for Churned Customers Grouped by Internet and Phone Service: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Customers with Fiber Optic Internet and Landline Phone Service have the highest total charges among churned customers.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24.View to Find Customers with Highest Monthly Charges by Contract Type: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Yearly contract customers with the highest monthly charges contribute significantly to total revenue.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25.View to Find Churned Customers and Cumulative Total Charges Over Time: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Churned customers accumulate higher charges in the early months before churning.</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26.Stored Procedure to Calculate Churn Rate: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The churn rate for January 2024 is 22.1%, representing a high churn trend in the early months.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27.Stored Procedure to Identify High-Value Customers at Risk of Churning:</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50 high-value customers are at risk of churning based on their low usage of online services.</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r>
              <a:rPr lang="en-US"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28.View to Identify Churned Customers with Average Monthly Charges Compared to Overall Average:</a:t>
            </a:r>
            <a:endParaRPr sz="1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71450" marR="0" lvl="0" indent="-171450" algn="l" rtl="0">
              <a:spcBef>
                <a:spcPts val="0"/>
              </a:spcBef>
              <a:spcAft>
                <a:spcPts val="0"/>
              </a:spcAft>
              <a:buClr>
                <a:schemeClr val="dk1"/>
              </a:buClr>
              <a:buSzPts val="1200"/>
              <a:buFont typeface="Arial" panose="020B0604020202020204"/>
              <a:buChar char="•"/>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Insight: Churned customers have an average monthly charge 5% higher than the overall average.</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200"/>
              <a:buFont typeface="Noto Sans Symbols"/>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200"/>
              <a:buFont typeface="Noto Sans Symbols"/>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useBgFill="1">
        <p:nvSpPr>
          <p:cNvPr id="120" name="Google Shape;120;p9"/>
          <p:cNvSpPr txBox="1">
            <a:spLocks noGrp="1"/>
          </p:cNvSpPr>
          <p:nvPr>
            <p:ph type="ctrTitle"/>
          </p:nvPr>
        </p:nvSpPr>
        <p:spPr>
          <a:xfrm>
            <a:off x="495935" y="295910"/>
            <a:ext cx="11153775" cy="1007745"/>
          </a:xfrm>
          <a:prstGeom prst="rect">
            <a:avLst/>
          </a:prstGeom>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 Key Performance Indicators (KPIs)</a:t>
            </a:r>
            <a:endParaRPr sz="3600" b="1">
              <a:latin typeface="Arial" panose="020B0604020202020204"/>
              <a:ea typeface="Arial" panose="020B0604020202020204"/>
              <a:cs typeface="Arial" panose="020B0604020202020204"/>
              <a:sym typeface="Arial" panose="020B0604020202020204"/>
            </a:endParaRPr>
          </a:p>
        </p:txBody>
      </p:sp>
      <p:sp useBgFill="1">
        <p:nvSpPr>
          <p:cNvPr id="121" name="Google Shape;121;p9"/>
          <p:cNvSpPr txBox="1">
            <a:spLocks noGrp="1"/>
          </p:cNvSpPr>
          <p:nvPr>
            <p:ph type="subTitle" idx="1"/>
          </p:nvPr>
        </p:nvSpPr>
        <p:spPr>
          <a:xfrm>
            <a:off x="207645" y="1642110"/>
            <a:ext cx="11229340" cy="4358005"/>
          </a:xfrm>
          <a:prstGeom prst="rect">
            <a:avLst/>
          </a:prstGeom>
          <a:ln>
            <a:noFill/>
          </a:ln>
        </p:spPr>
        <p:txBody>
          <a:bodyPr spcFirstLastPara="1" wrap="none" lIns="91440"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section outlines the key performance indicators used to measure customer churn.</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1.Customer Churn Rate:</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calculates the percentage of customers who have churned out of the total customer base.</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2.Monthly Average Revenue Per User (ARPU):</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measures the average revenue generated per user each month. You can use the monthly charges as a proxy for revenue.</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3. Customer Retention Rate:</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calculates the percentage of customers who have not churned (i.e., retained customers) out of the total customer base.</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4. Average Tenure of Churned Customers:</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calculates the average tenure of customers who have churned, helping to identify if newer or long-term customers are churning more frequently</a:t>
            </a:r>
            <a:endParaRPr sz="14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b="1">
                <a:solidFill>
                  <a:schemeClr val="tx1"/>
                </a:solidFill>
                <a:latin typeface="Times New Roman" panose="02020603050405020304"/>
                <a:ea typeface="Times New Roman" panose="02020603050405020304"/>
                <a:cs typeface="Times New Roman" panose="02020603050405020304"/>
                <a:sym typeface="Times New Roman" panose="02020603050405020304"/>
              </a:rPr>
              <a:t>5. Total Revenue Lost Due to Churn:</a:t>
            </a:r>
            <a:endParaRPr sz="14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1400"/>
              <a:buNone/>
            </a:pPr>
            <a:r>
              <a:rPr lang="en-US" sz="1400">
                <a:solidFill>
                  <a:schemeClr val="tx1"/>
                </a:solidFill>
                <a:latin typeface="Times New Roman" panose="02020603050405020304"/>
                <a:ea typeface="Times New Roman" panose="02020603050405020304"/>
                <a:cs typeface="Times New Roman" panose="02020603050405020304"/>
                <a:sym typeface="Times New Roman" panose="02020603050405020304"/>
              </a:rPr>
              <a:t>This KPI estimates the total revenue lost due to churned customers, using their total charges as an estimate for revenue.</a:t>
            </a: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4316</Words>
  <Application>Microsoft Office PowerPoint</Application>
  <PresentationFormat>Widescreen</PresentationFormat>
  <Paragraphs>317</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Times New Roman</vt:lpstr>
      <vt:lpstr>Arial</vt:lpstr>
      <vt:lpstr>Roboto Slab</vt:lpstr>
      <vt:lpstr>Roboto</vt:lpstr>
      <vt:lpstr>Mongolian Baiti</vt:lpstr>
      <vt:lpstr>Noto Sans Symbols</vt:lpstr>
      <vt:lpstr>Calibri</vt:lpstr>
      <vt:lpstr>Marina</vt:lpstr>
      <vt:lpstr>Customer Churn Analysis Report</vt:lpstr>
      <vt:lpstr>Project Summary </vt:lpstr>
      <vt:lpstr>Introduction</vt:lpstr>
      <vt:lpstr>Data Preparation </vt:lpstr>
      <vt:lpstr> Exploratory Data Analysis (EDA)</vt:lpstr>
      <vt:lpstr> SQL Analysis Queries</vt:lpstr>
      <vt:lpstr>SQL Queries:</vt:lpstr>
      <vt:lpstr>PowerPoint Presentation</vt:lpstr>
      <vt:lpstr> Key Performance Indicators (KPIs)</vt:lpstr>
      <vt:lpstr>PowerPoint Presentation</vt:lpstr>
      <vt:lpstr>PowerPoint Presentation</vt:lpstr>
      <vt:lpstr>PowerPoint Presentation</vt:lpstr>
      <vt:lpstr>PowerPoint Presentation</vt:lpstr>
      <vt:lpstr>PowerPoint Presentation</vt:lpstr>
      <vt:lpstr>PowerPoint Presentation</vt:lpstr>
      <vt:lpstr>Insights and Recommendations Based on Churn Analysis Visualizations: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Report</dc:title>
  <dc:creator>ADMIN</dc:creator>
  <cp:lastModifiedBy>ADMIN</cp:lastModifiedBy>
  <cp:revision>4</cp:revision>
  <dcterms:created xsi:type="dcterms:W3CDTF">2024-11-26T06:21:00Z</dcterms:created>
  <dcterms:modified xsi:type="dcterms:W3CDTF">2024-11-27T19:17:57Z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C9B19AA6FF2045F49FEF1ACFA8108B81_13</vt:lpwstr>
  </property>
  <property fmtid="{D5CDD505-2E9C-101B-9397-08002B2CF9AE}" pid="3" name="KSOProductBuildVer">
    <vt:lpwstr>1033-12.2.0.18911</vt:lpwstr>
  </property>
</Properties>
</file>