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3" r:id="rId4"/>
  </p:sldMasterIdLst>
  <p:notesMasterIdLst>
    <p:notesMasterId r:id="rId25"/>
  </p:notesMasterIdLst>
  <p:handoutMasterIdLst>
    <p:handoutMasterId r:id="rId26"/>
  </p:handoutMasterIdLst>
  <p:sldIdLst>
    <p:sldId id="256" r:id="rId5"/>
    <p:sldId id="288" r:id="rId6"/>
    <p:sldId id="289" r:id="rId7"/>
    <p:sldId id="290" r:id="rId8"/>
    <p:sldId id="292" r:id="rId9"/>
    <p:sldId id="293" r:id="rId10"/>
    <p:sldId id="294" r:id="rId11"/>
    <p:sldId id="295" r:id="rId12"/>
    <p:sldId id="296" r:id="rId13"/>
    <p:sldId id="297" r:id="rId14"/>
    <p:sldId id="298" r:id="rId15"/>
    <p:sldId id="299" r:id="rId16"/>
    <p:sldId id="300" r:id="rId17"/>
    <p:sldId id="304" r:id="rId18"/>
    <p:sldId id="302" r:id="rId19"/>
    <p:sldId id="308" r:id="rId20"/>
    <p:sldId id="305" r:id="rId21"/>
    <p:sldId id="309" r:id="rId22"/>
    <p:sldId id="306"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2ABF8C-F3B8-4F76-8565-0DD82A8011A9}">
          <p14:sldIdLst>
            <p14:sldId id="256"/>
          </p14:sldIdLst>
        </p14:section>
        <p14:section name="Untitled Section" id="{A723B51A-AB89-4CFB-A7D0-F6395F617D2B}">
          <p14:sldIdLst>
            <p14:sldId id="288"/>
            <p14:sldId id="289"/>
            <p14:sldId id="290"/>
            <p14:sldId id="292"/>
            <p14:sldId id="293"/>
            <p14:sldId id="294"/>
            <p14:sldId id="295"/>
            <p14:sldId id="296"/>
            <p14:sldId id="297"/>
            <p14:sldId id="298"/>
            <p14:sldId id="299"/>
            <p14:sldId id="300"/>
            <p14:sldId id="304"/>
            <p14:sldId id="302"/>
            <p14:sldId id="308"/>
            <p14:sldId id="305"/>
            <p14:sldId id="309"/>
            <p14:sldId id="306"/>
            <p14:sldId id="307"/>
          </p14:sldIdLst>
        </p14:section>
        <p14:section name="Untitled Section" id="{5363C94B-014F-408A-974A-4880AA16758B}">
          <p14:sldIdLst/>
        </p14:section>
        <p14:section name="Untitled Section" id="{70359420-C66D-4DF1-888C-F32BD045F1BB}">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p:scale>
          <a:sx n="79" d="100"/>
          <a:sy n="79" d="100"/>
        </p:scale>
        <p:origin x="420" y="-13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8DF63-B083-40FC-A644-19F6C9F3F60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27D32B0-ED75-4BFF-B4B4-06A7D4EFE2B3}">
      <dgm:prSet phldrT="[Text]"/>
      <dgm:spPr/>
      <dgm:t>
        <a:bodyPr/>
        <a:lstStyle/>
        <a:p>
          <a:r>
            <a:rPr lang="en-IN" b="1" dirty="0" smtClean="0"/>
            <a:t>Exceptional Variety and Quality</a:t>
          </a:r>
          <a:endParaRPr lang="en-IN" dirty="0" smtClean="0"/>
        </a:p>
        <a:p>
          <a:r>
            <a:rPr lang="en-US" i="1" dirty="0" smtClean="0"/>
            <a:t>“</a:t>
          </a:r>
          <a:r>
            <a:rPr lang="en-US" i="1" dirty="0" err="1" smtClean="0"/>
            <a:t>Myntra</a:t>
          </a:r>
          <a:r>
            <a:rPr lang="en-US" i="1" dirty="0" smtClean="0"/>
            <a:t> offers an incredible range of products with a focus on quality. I recently purchased a stunning dress that exceeded my expectations. The fabric was top-notch and the design was exactly as shown online. Highly recommend for anyone looking for stylish options!”</a:t>
          </a:r>
          <a:endParaRPr lang="en-US" dirty="0"/>
        </a:p>
      </dgm:t>
    </dgm:pt>
    <dgm:pt modelId="{A549B241-FFC4-40FB-9550-E3EC5135CA02}" type="parTrans" cxnId="{5315881B-7029-4273-8B6B-C6B38C3CFDCD}">
      <dgm:prSet/>
      <dgm:spPr/>
      <dgm:t>
        <a:bodyPr/>
        <a:lstStyle/>
        <a:p>
          <a:endParaRPr lang="en-US"/>
        </a:p>
      </dgm:t>
    </dgm:pt>
    <dgm:pt modelId="{10020F27-CE5B-4B69-B77B-D0A821984EAF}" type="sibTrans" cxnId="{5315881B-7029-4273-8B6B-C6B38C3CFDCD}">
      <dgm:prSet/>
      <dgm:spPr/>
      <dgm:t>
        <a:bodyPr/>
        <a:lstStyle/>
        <a:p>
          <a:endParaRPr lang="en-US"/>
        </a:p>
      </dgm:t>
    </dgm:pt>
    <dgm:pt modelId="{A426FDAD-5779-45F3-B21E-C41BC14AA0F9}">
      <dgm:prSet phldrT="[Text]"/>
      <dgm:spPr/>
      <dgm:t>
        <a:bodyPr/>
        <a:lstStyle/>
        <a:p>
          <a:r>
            <a:rPr lang="en-IN" b="1" dirty="0" smtClean="0"/>
            <a:t>Fast and Reliable Delivery</a:t>
          </a:r>
          <a:endParaRPr lang="en-IN" dirty="0" smtClean="0"/>
        </a:p>
        <a:p>
          <a:r>
            <a:rPr lang="en-US" i="1" dirty="0" smtClean="0"/>
            <a:t>“</a:t>
          </a:r>
          <a:r>
            <a:rPr lang="en-US" i="1" dirty="0" err="1" smtClean="0"/>
            <a:t>Myntra’s</a:t>
          </a:r>
          <a:r>
            <a:rPr lang="en-US" i="1" dirty="0" smtClean="0"/>
            <a:t> delivery service is impressive! My order arrived well within the promised time frame and the packaging was secure. The convenience of getting my fashion fix delivered right to my doorstep is unbeatable.</a:t>
          </a:r>
          <a:endParaRPr lang="en-US" dirty="0"/>
        </a:p>
      </dgm:t>
    </dgm:pt>
    <dgm:pt modelId="{CC766697-F703-48D9-95DD-6F0F751FFCA7}" type="parTrans" cxnId="{48295DAF-8D87-4A91-8DA9-94B40CADA308}">
      <dgm:prSet/>
      <dgm:spPr/>
      <dgm:t>
        <a:bodyPr/>
        <a:lstStyle/>
        <a:p>
          <a:endParaRPr lang="en-US"/>
        </a:p>
      </dgm:t>
    </dgm:pt>
    <dgm:pt modelId="{F8F70EA7-BDC6-4EBD-8BFB-88793D9FA1FB}" type="sibTrans" cxnId="{48295DAF-8D87-4A91-8DA9-94B40CADA308}">
      <dgm:prSet/>
      <dgm:spPr/>
      <dgm:t>
        <a:bodyPr/>
        <a:lstStyle/>
        <a:p>
          <a:endParaRPr lang="en-US"/>
        </a:p>
      </dgm:t>
    </dgm:pt>
    <dgm:pt modelId="{BE87F37D-27E1-4A7B-ADD0-F630E630DBE0}">
      <dgm:prSet phldrT="[Text]"/>
      <dgm:spPr/>
      <dgm:t>
        <a:bodyPr/>
        <a:lstStyle/>
        <a:p>
          <a:r>
            <a:rPr lang="en-IN" b="1" dirty="0" smtClean="0"/>
            <a:t>User-Friendly Website and App</a:t>
          </a:r>
          <a:endParaRPr lang="en-IN" dirty="0" smtClean="0"/>
        </a:p>
        <a:p>
          <a:r>
            <a:rPr lang="en-US" i="1" dirty="0" smtClean="0"/>
            <a:t>“The </a:t>
          </a:r>
          <a:r>
            <a:rPr lang="en-US" i="1" dirty="0" err="1" smtClean="0"/>
            <a:t>Myntra</a:t>
          </a:r>
          <a:r>
            <a:rPr lang="en-US" i="1" dirty="0" smtClean="0"/>
            <a:t> app and website are easy to navigate, making the shopping experience seamless. I can quickly find what I’m looking for, and the detailed product descriptions help in making informed choices.”</a:t>
          </a:r>
          <a:endParaRPr lang="en-US" dirty="0"/>
        </a:p>
      </dgm:t>
    </dgm:pt>
    <dgm:pt modelId="{8FD32767-CD8B-4E7E-8D76-24D8701D418B}" type="parTrans" cxnId="{9FD2A60E-5EA9-4813-ADAC-E3E1B75330E3}">
      <dgm:prSet/>
      <dgm:spPr/>
      <dgm:t>
        <a:bodyPr/>
        <a:lstStyle/>
        <a:p>
          <a:endParaRPr lang="en-US"/>
        </a:p>
      </dgm:t>
    </dgm:pt>
    <dgm:pt modelId="{E4111B14-43AC-4A62-9C26-81FECFF86DEB}" type="sibTrans" cxnId="{9FD2A60E-5EA9-4813-ADAC-E3E1B75330E3}">
      <dgm:prSet/>
      <dgm:spPr/>
      <dgm:t>
        <a:bodyPr/>
        <a:lstStyle/>
        <a:p>
          <a:endParaRPr lang="en-US"/>
        </a:p>
      </dgm:t>
    </dgm:pt>
    <dgm:pt modelId="{792A5A51-0775-4F43-B0C5-83A5D6CB1D1A}">
      <dgm:prSet phldrT="[Text]"/>
      <dgm:spPr/>
      <dgm:t>
        <a:bodyPr/>
        <a:lstStyle/>
        <a:p>
          <a:r>
            <a:rPr lang="en-IN" b="1" dirty="0" smtClean="0"/>
            <a:t>Stylish and Trendy Collections</a:t>
          </a:r>
          <a:endParaRPr lang="en-IN" dirty="0" smtClean="0"/>
        </a:p>
        <a:p>
          <a:r>
            <a:rPr lang="en-US" i="1" dirty="0" smtClean="0"/>
            <a:t>“I love </a:t>
          </a:r>
          <a:r>
            <a:rPr lang="en-US" i="1" dirty="0" err="1" smtClean="0"/>
            <a:t>Myntra’s</a:t>
          </a:r>
          <a:r>
            <a:rPr lang="en-US" i="1" dirty="0" smtClean="0"/>
            <a:t> collection of trendy and fashionable clothes. Whether it's for casual wear or special occasions, they have something for every style. Their seasonal collections are always on point!”</a:t>
          </a:r>
          <a:endParaRPr lang="en-US" dirty="0"/>
        </a:p>
      </dgm:t>
    </dgm:pt>
    <dgm:pt modelId="{1522708B-A2BF-4704-AFBD-C4FFD817D29B}" type="parTrans" cxnId="{B51A0847-5FED-4181-A2D6-D6AA3AD7BFB1}">
      <dgm:prSet/>
      <dgm:spPr/>
      <dgm:t>
        <a:bodyPr/>
        <a:lstStyle/>
        <a:p>
          <a:endParaRPr lang="en-US"/>
        </a:p>
      </dgm:t>
    </dgm:pt>
    <dgm:pt modelId="{90D4A120-20D1-485A-B0B0-3F195336B180}" type="sibTrans" cxnId="{B51A0847-5FED-4181-A2D6-D6AA3AD7BFB1}">
      <dgm:prSet/>
      <dgm:spPr/>
      <dgm:t>
        <a:bodyPr/>
        <a:lstStyle/>
        <a:p>
          <a:endParaRPr lang="en-US"/>
        </a:p>
      </dgm:t>
    </dgm:pt>
    <dgm:pt modelId="{648ABBA2-352A-4BC3-97FE-10389E0A6E2F}">
      <dgm:prSet phldrT="[Text]"/>
      <dgm:spPr/>
      <dgm:t>
        <a:bodyPr/>
        <a:lstStyle/>
        <a:p>
          <a:r>
            <a:rPr lang="en-IN" b="1" dirty="0" smtClean="0"/>
            <a:t>Excellent Customer Care Follow-Up</a:t>
          </a:r>
          <a:endParaRPr lang="en-IN" dirty="0" smtClean="0"/>
        </a:p>
        <a:p>
          <a:r>
            <a:rPr lang="en-US" i="1" dirty="0" smtClean="0"/>
            <a:t>“</a:t>
          </a:r>
          <a:r>
            <a:rPr lang="en-US" i="1" dirty="0" err="1" smtClean="0"/>
            <a:t>Myntra’s</a:t>
          </a:r>
          <a:r>
            <a:rPr lang="en-US" i="1" dirty="0" smtClean="0"/>
            <a:t> follow-up after a purchase shows their commitment to customer satisfaction. I received a call to ensure that my order met my expectations, which was a nice touch and made me feel valued.”</a:t>
          </a:r>
          <a:endParaRPr lang="en-US" dirty="0"/>
        </a:p>
      </dgm:t>
    </dgm:pt>
    <dgm:pt modelId="{391F8204-FC9A-4B00-86F0-D10B5948B450}" type="parTrans" cxnId="{812DCBCE-704A-4925-AA29-EE70E99DECB6}">
      <dgm:prSet/>
      <dgm:spPr/>
      <dgm:t>
        <a:bodyPr/>
        <a:lstStyle/>
        <a:p>
          <a:endParaRPr lang="en-US"/>
        </a:p>
      </dgm:t>
    </dgm:pt>
    <dgm:pt modelId="{8C31D7D4-E594-4880-9AEB-52B3C7A8F935}" type="sibTrans" cxnId="{812DCBCE-704A-4925-AA29-EE70E99DECB6}">
      <dgm:prSet/>
      <dgm:spPr/>
      <dgm:t>
        <a:bodyPr/>
        <a:lstStyle/>
        <a:p>
          <a:endParaRPr lang="en-US"/>
        </a:p>
      </dgm:t>
    </dgm:pt>
    <dgm:pt modelId="{67DE6CF2-6DE0-4FE0-AF16-5954F60F5BC3}" type="pres">
      <dgm:prSet presAssocID="{D758DF63-B083-40FC-A644-19F6C9F3F609}" presName="diagram" presStyleCnt="0">
        <dgm:presLayoutVars>
          <dgm:dir/>
          <dgm:resizeHandles val="exact"/>
        </dgm:presLayoutVars>
      </dgm:prSet>
      <dgm:spPr/>
    </dgm:pt>
    <dgm:pt modelId="{6A9C8C11-F089-4D72-B804-E859E239CE4E}" type="pres">
      <dgm:prSet presAssocID="{C27D32B0-ED75-4BFF-B4B4-06A7D4EFE2B3}" presName="node" presStyleLbl="node1" presStyleIdx="0" presStyleCnt="5">
        <dgm:presLayoutVars>
          <dgm:bulletEnabled val="1"/>
        </dgm:presLayoutVars>
      </dgm:prSet>
      <dgm:spPr/>
      <dgm:t>
        <a:bodyPr/>
        <a:lstStyle/>
        <a:p>
          <a:endParaRPr lang="en-US"/>
        </a:p>
      </dgm:t>
    </dgm:pt>
    <dgm:pt modelId="{DC854025-A798-4A46-9BB7-E9B46ED623CC}" type="pres">
      <dgm:prSet presAssocID="{10020F27-CE5B-4B69-B77B-D0A821984EAF}" presName="sibTrans" presStyleCnt="0"/>
      <dgm:spPr/>
    </dgm:pt>
    <dgm:pt modelId="{930C745B-A76E-4B77-AC2E-15C899459CC2}" type="pres">
      <dgm:prSet presAssocID="{A426FDAD-5779-45F3-B21E-C41BC14AA0F9}" presName="node" presStyleLbl="node1" presStyleIdx="1" presStyleCnt="5">
        <dgm:presLayoutVars>
          <dgm:bulletEnabled val="1"/>
        </dgm:presLayoutVars>
      </dgm:prSet>
      <dgm:spPr/>
      <dgm:t>
        <a:bodyPr/>
        <a:lstStyle/>
        <a:p>
          <a:endParaRPr lang="en-US"/>
        </a:p>
      </dgm:t>
    </dgm:pt>
    <dgm:pt modelId="{F6C49A11-CD73-43ED-85F4-2CB70DF57C12}" type="pres">
      <dgm:prSet presAssocID="{F8F70EA7-BDC6-4EBD-8BFB-88793D9FA1FB}" presName="sibTrans" presStyleCnt="0"/>
      <dgm:spPr/>
    </dgm:pt>
    <dgm:pt modelId="{6C0AE73C-9531-4B46-A0C1-60E040165C83}" type="pres">
      <dgm:prSet presAssocID="{BE87F37D-27E1-4A7B-ADD0-F630E630DBE0}" presName="node" presStyleLbl="node1" presStyleIdx="2" presStyleCnt="5">
        <dgm:presLayoutVars>
          <dgm:bulletEnabled val="1"/>
        </dgm:presLayoutVars>
      </dgm:prSet>
      <dgm:spPr/>
      <dgm:t>
        <a:bodyPr/>
        <a:lstStyle/>
        <a:p>
          <a:endParaRPr lang="en-US"/>
        </a:p>
      </dgm:t>
    </dgm:pt>
    <dgm:pt modelId="{5CFA84CE-B6DF-40E5-9BB1-FF7099EC3A40}" type="pres">
      <dgm:prSet presAssocID="{E4111B14-43AC-4A62-9C26-81FECFF86DEB}" presName="sibTrans" presStyleCnt="0"/>
      <dgm:spPr/>
    </dgm:pt>
    <dgm:pt modelId="{8F8D4D86-A1B5-4E9B-A971-DAF04E714ACC}" type="pres">
      <dgm:prSet presAssocID="{792A5A51-0775-4F43-B0C5-83A5D6CB1D1A}" presName="node" presStyleLbl="node1" presStyleIdx="3" presStyleCnt="5">
        <dgm:presLayoutVars>
          <dgm:bulletEnabled val="1"/>
        </dgm:presLayoutVars>
      </dgm:prSet>
      <dgm:spPr/>
      <dgm:t>
        <a:bodyPr/>
        <a:lstStyle/>
        <a:p>
          <a:endParaRPr lang="en-US"/>
        </a:p>
      </dgm:t>
    </dgm:pt>
    <dgm:pt modelId="{04206AA1-4C4B-46AC-A589-BCB712502CAB}" type="pres">
      <dgm:prSet presAssocID="{90D4A120-20D1-485A-B0B0-3F195336B180}" presName="sibTrans" presStyleCnt="0"/>
      <dgm:spPr/>
    </dgm:pt>
    <dgm:pt modelId="{971D409B-A634-425D-A0B1-1871F85BCB6D}" type="pres">
      <dgm:prSet presAssocID="{648ABBA2-352A-4BC3-97FE-10389E0A6E2F}" presName="node" presStyleLbl="node1" presStyleIdx="4" presStyleCnt="5">
        <dgm:presLayoutVars>
          <dgm:bulletEnabled val="1"/>
        </dgm:presLayoutVars>
      </dgm:prSet>
      <dgm:spPr/>
      <dgm:t>
        <a:bodyPr/>
        <a:lstStyle/>
        <a:p>
          <a:endParaRPr lang="en-US"/>
        </a:p>
      </dgm:t>
    </dgm:pt>
  </dgm:ptLst>
  <dgm:cxnLst>
    <dgm:cxn modelId="{B51A0847-5FED-4181-A2D6-D6AA3AD7BFB1}" srcId="{D758DF63-B083-40FC-A644-19F6C9F3F609}" destId="{792A5A51-0775-4F43-B0C5-83A5D6CB1D1A}" srcOrd="3" destOrd="0" parTransId="{1522708B-A2BF-4704-AFBD-C4FFD817D29B}" sibTransId="{90D4A120-20D1-485A-B0B0-3F195336B180}"/>
    <dgm:cxn modelId="{FAE65406-5E12-4E85-A76D-646CCED8D8F6}" type="presOf" srcId="{C27D32B0-ED75-4BFF-B4B4-06A7D4EFE2B3}" destId="{6A9C8C11-F089-4D72-B804-E859E239CE4E}" srcOrd="0" destOrd="0" presId="urn:microsoft.com/office/officeart/2005/8/layout/default"/>
    <dgm:cxn modelId="{48295DAF-8D87-4A91-8DA9-94B40CADA308}" srcId="{D758DF63-B083-40FC-A644-19F6C9F3F609}" destId="{A426FDAD-5779-45F3-B21E-C41BC14AA0F9}" srcOrd="1" destOrd="0" parTransId="{CC766697-F703-48D9-95DD-6F0F751FFCA7}" sibTransId="{F8F70EA7-BDC6-4EBD-8BFB-88793D9FA1FB}"/>
    <dgm:cxn modelId="{DE724F9F-2DBC-4D70-836C-052330C4C2C2}" type="presOf" srcId="{D758DF63-B083-40FC-A644-19F6C9F3F609}" destId="{67DE6CF2-6DE0-4FE0-AF16-5954F60F5BC3}" srcOrd="0" destOrd="0" presId="urn:microsoft.com/office/officeart/2005/8/layout/default"/>
    <dgm:cxn modelId="{8AAB59E7-8C53-49FE-A50C-E8C9F5786B80}" type="presOf" srcId="{792A5A51-0775-4F43-B0C5-83A5D6CB1D1A}" destId="{8F8D4D86-A1B5-4E9B-A971-DAF04E714ACC}" srcOrd="0" destOrd="0" presId="urn:microsoft.com/office/officeart/2005/8/layout/default"/>
    <dgm:cxn modelId="{812DCBCE-704A-4925-AA29-EE70E99DECB6}" srcId="{D758DF63-B083-40FC-A644-19F6C9F3F609}" destId="{648ABBA2-352A-4BC3-97FE-10389E0A6E2F}" srcOrd="4" destOrd="0" parTransId="{391F8204-FC9A-4B00-86F0-D10B5948B450}" sibTransId="{8C31D7D4-E594-4880-9AEB-52B3C7A8F935}"/>
    <dgm:cxn modelId="{9FD2A60E-5EA9-4813-ADAC-E3E1B75330E3}" srcId="{D758DF63-B083-40FC-A644-19F6C9F3F609}" destId="{BE87F37D-27E1-4A7B-ADD0-F630E630DBE0}" srcOrd="2" destOrd="0" parTransId="{8FD32767-CD8B-4E7E-8D76-24D8701D418B}" sibTransId="{E4111B14-43AC-4A62-9C26-81FECFF86DEB}"/>
    <dgm:cxn modelId="{26613860-03B2-4956-9FA8-2E1C9FFCD972}" type="presOf" srcId="{648ABBA2-352A-4BC3-97FE-10389E0A6E2F}" destId="{971D409B-A634-425D-A0B1-1871F85BCB6D}" srcOrd="0" destOrd="0" presId="urn:microsoft.com/office/officeart/2005/8/layout/default"/>
    <dgm:cxn modelId="{00FC60CC-79D7-41E0-9F7A-40E1E7A0CC16}" type="presOf" srcId="{A426FDAD-5779-45F3-B21E-C41BC14AA0F9}" destId="{930C745B-A76E-4B77-AC2E-15C899459CC2}" srcOrd="0" destOrd="0" presId="urn:microsoft.com/office/officeart/2005/8/layout/default"/>
    <dgm:cxn modelId="{ABAB02F7-6A41-4B7B-A959-7EB877B697A2}" type="presOf" srcId="{BE87F37D-27E1-4A7B-ADD0-F630E630DBE0}" destId="{6C0AE73C-9531-4B46-A0C1-60E040165C83}" srcOrd="0" destOrd="0" presId="urn:microsoft.com/office/officeart/2005/8/layout/default"/>
    <dgm:cxn modelId="{5315881B-7029-4273-8B6B-C6B38C3CFDCD}" srcId="{D758DF63-B083-40FC-A644-19F6C9F3F609}" destId="{C27D32B0-ED75-4BFF-B4B4-06A7D4EFE2B3}" srcOrd="0" destOrd="0" parTransId="{A549B241-FFC4-40FB-9550-E3EC5135CA02}" sibTransId="{10020F27-CE5B-4B69-B77B-D0A821984EAF}"/>
    <dgm:cxn modelId="{6709BD98-0FC7-46DE-AB1A-450386E74008}" type="presParOf" srcId="{67DE6CF2-6DE0-4FE0-AF16-5954F60F5BC3}" destId="{6A9C8C11-F089-4D72-B804-E859E239CE4E}" srcOrd="0" destOrd="0" presId="urn:microsoft.com/office/officeart/2005/8/layout/default"/>
    <dgm:cxn modelId="{1A3F1548-9EF4-4B83-948A-807AC11DB043}" type="presParOf" srcId="{67DE6CF2-6DE0-4FE0-AF16-5954F60F5BC3}" destId="{DC854025-A798-4A46-9BB7-E9B46ED623CC}" srcOrd="1" destOrd="0" presId="urn:microsoft.com/office/officeart/2005/8/layout/default"/>
    <dgm:cxn modelId="{2C383A8A-D1BD-4251-A1D5-EC28489F0E6D}" type="presParOf" srcId="{67DE6CF2-6DE0-4FE0-AF16-5954F60F5BC3}" destId="{930C745B-A76E-4B77-AC2E-15C899459CC2}" srcOrd="2" destOrd="0" presId="urn:microsoft.com/office/officeart/2005/8/layout/default"/>
    <dgm:cxn modelId="{C470009A-9A06-4048-A5ED-CBF7C4FB071D}" type="presParOf" srcId="{67DE6CF2-6DE0-4FE0-AF16-5954F60F5BC3}" destId="{F6C49A11-CD73-43ED-85F4-2CB70DF57C12}" srcOrd="3" destOrd="0" presId="urn:microsoft.com/office/officeart/2005/8/layout/default"/>
    <dgm:cxn modelId="{929DBCA1-C6F7-46F4-82E4-DAC9FD4BDF0A}" type="presParOf" srcId="{67DE6CF2-6DE0-4FE0-AF16-5954F60F5BC3}" destId="{6C0AE73C-9531-4B46-A0C1-60E040165C83}" srcOrd="4" destOrd="0" presId="urn:microsoft.com/office/officeart/2005/8/layout/default"/>
    <dgm:cxn modelId="{AC47283D-BA30-4AE8-BE35-EF6A76CB0B6E}" type="presParOf" srcId="{67DE6CF2-6DE0-4FE0-AF16-5954F60F5BC3}" destId="{5CFA84CE-B6DF-40E5-9BB1-FF7099EC3A40}" srcOrd="5" destOrd="0" presId="urn:microsoft.com/office/officeart/2005/8/layout/default"/>
    <dgm:cxn modelId="{C2D503D5-BFFD-4D64-A94F-59100CACA0A2}" type="presParOf" srcId="{67DE6CF2-6DE0-4FE0-AF16-5954F60F5BC3}" destId="{8F8D4D86-A1B5-4E9B-A971-DAF04E714ACC}" srcOrd="6" destOrd="0" presId="urn:microsoft.com/office/officeart/2005/8/layout/default"/>
    <dgm:cxn modelId="{EC223F46-502F-436C-B858-5A573F0BEF9F}" type="presParOf" srcId="{67DE6CF2-6DE0-4FE0-AF16-5954F60F5BC3}" destId="{04206AA1-4C4B-46AC-A589-BCB712502CAB}" srcOrd="7" destOrd="0" presId="urn:microsoft.com/office/officeart/2005/8/layout/default"/>
    <dgm:cxn modelId="{21B51461-BD8A-4A89-97EC-330A8FE65E3A}" type="presParOf" srcId="{67DE6CF2-6DE0-4FE0-AF16-5954F60F5BC3}" destId="{971D409B-A634-425D-A0B1-1871F85BCB6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7342D-10C9-4497-8AA5-0FDF6EF2EA9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DABB65B-DE22-4B52-A319-99D8799BB00D}">
      <dgm:prSet phldrT="[Text]"/>
      <dgm:spPr/>
      <dgm:t>
        <a:bodyPr/>
        <a:lstStyle/>
        <a:p>
          <a:r>
            <a:rPr lang="en-IN" b="1" dirty="0" smtClean="0"/>
            <a:t>Frustrating Return Process</a:t>
          </a:r>
        </a:p>
        <a:p>
          <a:r>
            <a:rPr lang="en-US" dirty="0" smtClean="0"/>
            <a:t>"I've had an extremely disappointing experience with </a:t>
          </a:r>
          <a:r>
            <a:rPr lang="en-US" dirty="0" err="1" smtClean="0"/>
            <a:t>Myntra</a:t>
          </a:r>
          <a:r>
            <a:rPr lang="en-US" dirty="0" smtClean="0"/>
            <a:t>. I received a product that was not only incorrect but also used. Despite providing evidence, including an unboxing video, </a:t>
          </a:r>
          <a:r>
            <a:rPr lang="en-US" dirty="0" err="1" smtClean="0"/>
            <a:t>Myntra</a:t>
          </a:r>
          <a:r>
            <a:rPr lang="en-US" dirty="0" smtClean="0"/>
            <a:t> refused to process the return. Their customer service is unresponsive and ineffective. Avoid if you value your time and money."</a:t>
          </a:r>
          <a:endParaRPr lang="en-US" dirty="0"/>
        </a:p>
      </dgm:t>
    </dgm:pt>
    <dgm:pt modelId="{9E4CC9F5-F5A7-4AD1-A467-A4228C2FD490}" type="parTrans" cxnId="{F925AF63-7D73-431A-A98A-46E9EBD4B323}">
      <dgm:prSet/>
      <dgm:spPr/>
      <dgm:t>
        <a:bodyPr/>
        <a:lstStyle/>
        <a:p>
          <a:endParaRPr lang="en-US"/>
        </a:p>
      </dgm:t>
    </dgm:pt>
    <dgm:pt modelId="{BB70066F-C899-45FE-9F1D-1C5DD902592E}" type="sibTrans" cxnId="{F925AF63-7D73-431A-A98A-46E9EBD4B323}">
      <dgm:prSet/>
      <dgm:spPr/>
      <dgm:t>
        <a:bodyPr/>
        <a:lstStyle/>
        <a:p>
          <a:endParaRPr lang="en-US"/>
        </a:p>
      </dgm:t>
    </dgm:pt>
    <dgm:pt modelId="{72E11EA1-53EB-4160-8FBE-EA7BE9937CEC}">
      <dgm:prSet phldrT="[Text]"/>
      <dgm:spPr/>
      <dgm:t>
        <a:bodyPr/>
        <a:lstStyle/>
        <a:p>
          <a:r>
            <a:rPr lang="en-IN" b="1" dirty="0" smtClean="0"/>
            <a:t>Poor Quality Products</a:t>
          </a:r>
        </a:p>
        <a:p>
          <a:r>
            <a:rPr lang="en-US" dirty="0" smtClean="0"/>
            <a:t>"Ordered a kurta that arrived in a terrible condition—torn and stinking. </a:t>
          </a:r>
          <a:r>
            <a:rPr lang="en-US" dirty="0" err="1" smtClean="0"/>
            <a:t>Myntra's</a:t>
          </a:r>
          <a:r>
            <a:rPr lang="en-US" dirty="0" smtClean="0"/>
            <a:t> customer service denied my request for a refund, claiming the product was as described. This is unacceptable. Their quality control is seriously lacking."</a:t>
          </a:r>
          <a:endParaRPr lang="en-US" dirty="0"/>
        </a:p>
      </dgm:t>
    </dgm:pt>
    <dgm:pt modelId="{1344091E-8DD5-4672-BCE3-D60444812590}" type="parTrans" cxnId="{0BCB32B6-3A5D-4A40-88D8-104529F1CBBC}">
      <dgm:prSet/>
      <dgm:spPr/>
      <dgm:t>
        <a:bodyPr/>
        <a:lstStyle/>
        <a:p>
          <a:endParaRPr lang="en-US"/>
        </a:p>
      </dgm:t>
    </dgm:pt>
    <dgm:pt modelId="{4DC19B6C-64EC-45B8-A680-D560E83BDD7C}" type="sibTrans" cxnId="{0BCB32B6-3A5D-4A40-88D8-104529F1CBBC}">
      <dgm:prSet/>
      <dgm:spPr/>
      <dgm:t>
        <a:bodyPr/>
        <a:lstStyle/>
        <a:p>
          <a:endParaRPr lang="en-US"/>
        </a:p>
      </dgm:t>
    </dgm:pt>
    <dgm:pt modelId="{4BDC2A2E-0F77-467E-93B6-7E53E579853E}">
      <dgm:prSet phldrT="[Text]"/>
      <dgm:spPr/>
      <dgm:t>
        <a:bodyPr/>
        <a:lstStyle/>
        <a:p>
          <a:r>
            <a:rPr lang="en-IN" b="1" dirty="0" smtClean="0"/>
            <a:t>Refund Issues</a:t>
          </a:r>
        </a:p>
        <a:p>
          <a:r>
            <a:rPr lang="en-US" dirty="0" smtClean="0"/>
            <a:t>"</a:t>
          </a:r>
          <a:r>
            <a:rPr lang="en-US" dirty="0" err="1" smtClean="0"/>
            <a:t>Myntra's</a:t>
          </a:r>
          <a:r>
            <a:rPr lang="en-US" dirty="0" smtClean="0"/>
            <a:t> refund policy is a joke. I returned a product over a month ago, and despite numerous follow-ups, I haven't received my money back. Their customer support is unhelpful and does not provide any resolution."</a:t>
          </a:r>
          <a:endParaRPr lang="en-US" dirty="0"/>
        </a:p>
      </dgm:t>
    </dgm:pt>
    <dgm:pt modelId="{BA8F621F-8EA0-4F81-BD81-998525D740DA}" type="parTrans" cxnId="{A1DE067F-AE0E-47D3-AE49-CE16BD88E884}">
      <dgm:prSet/>
      <dgm:spPr/>
      <dgm:t>
        <a:bodyPr/>
        <a:lstStyle/>
        <a:p>
          <a:endParaRPr lang="en-US"/>
        </a:p>
      </dgm:t>
    </dgm:pt>
    <dgm:pt modelId="{7F796E0E-C32D-4A43-906F-DF88573FB086}" type="sibTrans" cxnId="{A1DE067F-AE0E-47D3-AE49-CE16BD88E884}">
      <dgm:prSet/>
      <dgm:spPr/>
      <dgm:t>
        <a:bodyPr/>
        <a:lstStyle/>
        <a:p>
          <a:endParaRPr lang="en-US"/>
        </a:p>
      </dgm:t>
    </dgm:pt>
    <dgm:pt modelId="{6B9AB8FA-77AB-4BD6-837F-E19EE9E881A8}">
      <dgm:prSet phldrT="[Text]"/>
      <dgm:spPr/>
      <dgm:t>
        <a:bodyPr/>
        <a:lstStyle/>
        <a:p>
          <a:r>
            <a:rPr lang="en-IN" b="1" dirty="0" smtClean="0"/>
            <a:t>Quality Concerns</a:t>
          </a:r>
        </a:p>
        <a:p>
          <a:r>
            <a:rPr lang="en-US" dirty="0" smtClean="0"/>
            <a:t>"I bought a dress from </a:t>
          </a:r>
          <a:r>
            <a:rPr lang="en-US" dirty="0" err="1" smtClean="0"/>
            <a:t>Myntra</a:t>
          </a:r>
          <a:r>
            <a:rPr lang="en-US" dirty="0" smtClean="0"/>
            <a:t> that was supposed to be high-quality but fell apart after just one wash. Their products are not worth the price, and their customer service does not help with returns or exchanges."</a:t>
          </a:r>
          <a:endParaRPr lang="en-US" dirty="0"/>
        </a:p>
      </dgm:t>
    </dgm:pt>
    <dgm:pt modelId="{AD9E58C8-D943-4AF7-A218-1E13C83012AC}" type="parTrans" cxnId="{F54BDADD-9CDA-47F5-8A89-CEDF385CB6A7}">
      <dgm:prSet/>
      <dgm:spPr/>
      <dgm:t>
        <a:bodyPr/>
        <a:lstStyle/>
        <a:p>
          <a:endParaRPr lang="en-US"/>
        </a:p>
      </dgm:t>
    </dgm:pt>
    <dgm:pt modelId="{44292E72-66B0-46D7-9C50-DE139A1740B0}" type="sibTrans" cxnId="{F54BDADD-9CDA-47F5-8A89-CEDF385CB6A7}">
      <dgm:prSet/>
      <dgm:spPr/>
      <dgm:t>
        <a:bodyPr/>
        <a:lstStyle/>
        <a:p>
          <a:endParaRPr lang="en-US"/>
        </a:p>
      </dgm:t>
    </dgm:pt>
    <dgm:pt modelId="{7039C479-D27E-459F-B643-84DAF214D4D9}">
      <dgm:prSet phldrT="[Text]"/>
      <dgm:spPr/>
      <dgm:t>
        <a:bodyPr/>
        <a:lstStyle/>
        <a:p>
          <a:r>
            <a:rPr lang="en-IN" b="1" dirty="0" smtClean="0"/>
            <a:t>Unacceptable Delivery Delays</a:t>
          </a:r>
        </a:p>
        <a:p>
          <a:r>
            <a:rPr lang="en-US" dirty="0" smtClean="0"/>
            <a:t>"I've been waiting for my </a:t>
          </a:r>
          <a:r>
            <a:rPr lang="en-US" dirty="0" err="1" smtClean="0"/>
            <a:t>Myntra</a:t>
          </a:r>
          <a:r>
            <a:rPr lang="en-US" dirty="0" smtClean="0"/>
            <a:t> order for over a week, with the status constantly stuck on 'out for delivery.' Customer care representatives offer no real solutions, just empty promises. This level of service is unacceptable."</a:t>
          </a:r>
          <a:endParaRPr lang="en-US" dirty="0"/>
        </a:p>
      </dgm:t>
    </dgm:pt>
    <dgm:pt modelId="{9B3B91FD-5E82-4447-B40D-48E38EB0C897}" type="parTrans" cxnId="{FBC0A0E5-73BB-455C-B046-4F0C0604FCA8}">
      <dgm:prSet/>
      <dgm:spPr/>
      <dgm:t>
        <a:bodyPr/>
        <a:lstStyle/>
        <a:p>
          <a:endParaRPr lang="en-US"/>
        </a:p>
      </dgm:t>
    </dgm:pt>
    <dgm:pt modelId="{337E0B60-6DEE-42D3-8BF4-82967C40AF54}" type="sibTrans" cxnId="{FBC0A0E5-73BB-455C-B046-4F0C0604FCA8}">
      <dgm:prSet/>
      <dgm:spPr/>
      <dgm:t>
        <a:bodyPr/>
        <a:lstStyle/>
        <a:p>
          <a:endParaRPr lang="en-US"/>
        </a:p>
      </dgm:t>
    </dgm:pt>
    <dgm:pt modelId="{67CFC184-F8E2-4B83-A5AF-43E9D8F90E9A}" type="pres">
      <dgm:prSet presAssocID="{DD37342D-10C9-4497-8AA5-0FDF6EF2EA91}" presName="diagram" presStyleCnt="0">
        <dgm:presLayoutVars>
          <dgm:dir/>
          <dgm:resizeHandles val="exact"/>
        </dgm:presLayoutVars>
      </dgm:prSet>
      <dgm:spPr/>
    </dgm:pt>
    <dgm:pt modelId="{2C98454A-1F65-4371-933F-847F3740B86A}" type="pres">
      <dgm:prSet presAssocID="{6DABB65B-DE22-4B52-A319-99D8799BB00D}" presName="node" presStyleLbl="node1" presStyleIdx="0" presStyleCnt="5">
        <dgm:presLayoutVars>
          <dgm:bulletEnabled val="1"/>
        </dgm:presLayoutVars>
      </dgm:prSet>
      <dgm:spPr/>
      <dgm:t>
        <a:bodyPr/>
        <a:lstStyle/>
        <a:p>
          <a:endParaRPr lang="en-US"/>
        </a:p>
      </dgm:t>
    </dgm:pt>
    <dgm:pt modelId="{693589EE-3695-41A4-8892-106A2922D19F}" type="pres">
      <dgm:prSet presAssocID="{BB70066F-C899-45FE-9F1D-1C5DD902592E}" presName="sibTrans" presStyleCnt="0"/>
      <dgm:spPr/>
    </dgm:pt>
    <dgm:pt modelId="{4E8C9484-01EE-45C6-8D21-8F0E871C3465}" type="pres">
      <dgm:prSet presAssocID="{72E11EA1-53EB-4160-8FBE-EA7BE9937CEC}" presName="node" presStyleLbl="node1" presStyleIdx="1" presStyleCnt="5">
        <dgm:presLayoutVars>
          <dgm:bulletEnabled val="1"/>
        </dgm:presLayoutVars>
      </dgm:prSet>
      <dgm:spPr/>
      <dgm:t>
        <a:bodyPr/>
        <a:lstStyle/>
        <a:p>
          <a:endParaRPr lang="en-US"/>
        </a:p>
      </dgm:t>
    </dgm:pt>
    <dgm:pt modelId="{A92ADA4A-E92E-4E19-85A7-8280D7BE1190}" type="pres">
      <dgm:prSet presAssocID="{4DC19B6C-64EC-45B8-A680-D560E83BDD7C}" presName="sibTrans" presStyleCnt="0"/>
      <dgm:spPr/>
    </dgm:pt>
    <dgm:pt modelId="{143BE2AD-EEFD-4ED6-B99C-4FEBBAB50699}" type="pres">
      <dgm:prSet presAssocID="{4BDC2A2E-0F77-467E-93B6-7E53E579853E}" presName="node" presStyleLbl="node1" presStyleIdx="2" presStyleCnt="5">
        <dgm:presLayoutVars>
          <dgm:bulletEnabled val="1"/>
        </dgm:presLayoutVars>
      </dgm:prSet>
      <dgm:spPr/>
      <dgm:t>
        <a:bodyPr/>
        <a:lstStyle/>
        <a:p>
          <a:endParaRPr lang="en-US"/>
        </a:p>
      </dgm:t>
    </dgm:pt>
    <dgm:pt modelId="{2208C152-2DFE-4FBB-9248-286528960041}" type="pres">
      <dgm:prSet presAssocID="{7F796E0E-C32D-4A43-906F-DF88573FB086}" presName="sibTrans" presStyleCnt="0"/>
      <dgm:spPr/>
    </dgm:pt>
    <dgm:pt modelId="{2E0493BE-3488-4DDC-8BF0-071CA955EC84}" type="pres">
      <dgm:prSet presAssocID="{6B9AB8FA-77AB-4BD6-837F-E19EE9E881A8}" presName="node" presStyleLbl="node1" presStyleIdx="3" presStyleCnt="5">
        <dgm:presLayoutVars>
          <dgm:bulletEnabled val="1"/>
        </dgm:presLayoutVars>
      </dgm:prSet>
      <dgm:spPr/>
      <dgm:t>
        <a:bodyPr/>
        <a:lstStyle/>
        <a:p>
          <a:endParaRPr lang="en-US"/>
        </a:p>
      </dgm:t>
    </dgm:pt>
    <dgm:pt modelId="{8A671853-1C08-4D1B-8301-7DB6303C7E65}" type="pres">
      <dgm:prSet presAssocID="{44292E72-66B0-46D7-9C50-DE139A1740B0}" presName="sibTrans" presStyleCnt="0"/>
      <dgm:spPr/>
    </dgm:pt>
    <dgm:pt modelId="{46817C7E-FBC4-45CD-9C58-B5B005523DEF}" type="pres">
      <dgm:prSet presAssocID="{7039C479-D27E-459F-B643-84DAF214D4D9}" presName="node" presStyleLbl="node1" presStyleIdx="4" presStyleCnt="5">
        <dgm:presLayoutVars>
          <dgm:bulletEnabled val="1"/>
        </dgm:presLayoutVars>
      </dgm:prSet>
      <dgm:spPr/>
      <dgm:t>
        <a:bodyPr/>
        <a:lstStyle/>
        <a:p>
          <a:endParaRPr lang="en-US"/>
        </a:p>
      </dgm:t>
    </dgm:pt>
  </dgm:ptLst>
  <dgm:cxnLst>
    <dgm:cxn modelId="{FBC0A0E5-73BB-455C-B046-4F0C0604FCA8}" srcId="{DD37342D-10C9-4497-8AA5-0FDF6EF2EA91}" destId="{7039C479-D27E-459F-B643-84DAF214D4D9}" srcOrd="4" destOrd="0" parTransId="{9B3B91FD-5E82-4447-B40D-48E38EB0C897}" sibTransId="{337E0B60-6DEE-42D3-8BF4-82967C40AF54}"/>
    <dgm:cxn modelId="{AB076FC0-5AAA-490C-82B7-1262264709DC}" type="presOf" srcId="{DD37342D-10C9-4497-8AA5-0FDF6EF2EA91}" destId="{67CFC184-F8E2-4B83-A5AF-43E9D8F90E9A}" srcOrd="0" destOrd="0" presId="urn:microsoft.com/office/officeart/2005/8/layout/default"/>
    <dgm:cxn modelId="{F925AF63-7D73-431A-A98A-46E9EBD4B323}" srcId="{DD37342D-10C9-4497-8AA5-0FDF6EF2EA91}" destId="{6DABB65B-DE22-4B52-A319-99D8799BB00D}" srcOrd="0" destOrd="0" parTransId="{9E4CC9F5-F5A7-4AD1-A467-A4228C2FD490}" sibTransId="{BB70066F-C899-45FE-9F1D-1C5DD902592E}"/>
    <dgm:cxn modelId="{A1DE067F-AE0E-47D3-AE49-CE16BD88E884}" srcId="{DD37342D-10C9-4497-8AA5-0FDF6EF2EA91}" destId="{4BDC2A2E-0F77-467E-93B6-7E53E579853E}" srcOrd="2" destOrd="0" parTransId="{BA8F621F-8EA0-4F81-BD81-998525D740DA}" sibTransId="{7F796E0E-C32D-4A43-906F-DF88573FB086}"/>
    <dgm:cxn modelId="{F54BDADD-9CDA-47F5-8A89-CEDF385CB6A7}" srcId="{DD37342D-10C9-4497-8AA5-0FDF6EF2EA91}" destId="{6B9AB8FA-77AB-4BD6-837F-E19EE9E881A8}" srcOrd="3" destOrd="0" parTransId="{AD9E58C8-D943-4AF7-A218-1E13C83012AC}" sibTransId="{44292E72-66B0-46D7-9C50-DE139A1740B0}"/>
    <dgm:cxn modelId="{5FDFFF5F-0F6E-4904-945F-38328E8913B8}" type="presOf" srcId="{6DABB65B-DE22-4B52-A319-99D8799BB00D}" destId="{2C98454A-1F65-4371-933F-847F3740B86A}" srcOrd="0" destOrd="0" presId="urn:microsoft.com/office/officeart/2005/8/layout/default"/>
    <dgm:cxn modelId="{F287F66A-276F-43BF-A64D-6B3E0335D730}" type="presOf" srcId="{72E11EA1-53EB-4160-8FBE-EA7BE9937CEC}" destId="{4E8C9484-01EE-45C6-8D21-8F0E871C3465}" srcOrd="0" destOrd="0" presId="urn:microsoft.com/office/officeart/2005/8/layout/default"/>
    <dgm:cxn modelId="{486DCBBE-CF73-42E6-A75A-57873F35745A}" type="presOf" srcId="{6B9AB8FA-77AB-4BD6-837F-E19EE9E881A8}" destId="{2E0493BE-3488-4DDC-8BF0-071CA955EC84}" srcOrd="0" destOrd="0" presId="urn:microsoft.com/office/officeart/2005/8/layout/default"/>
    <dgm:cxn modelId="{0BCB32B6-3A5D-4A40-88D8-104529F1CBBC}" srcId="{DD37342D-10C9-4497-8AA5-0FDF6EF2EA91}" destId="{72E11EA1-53EB-4160-8FBE-EA7BE9937CEC}" srcOrd="1" destOrd="0" parTransId="{1344091E-8DD5-4672-BCE3-D60444812590}" sibTransId="{4DC19B6C-64EC-45B8-A680-D560E83BDD7C}"/>
    <dgm:cxn modelId="{1C6B7947-549D-487E-B36C-466A38966954}" type="presOf" srcId="{7039C479-D27E-459F-B643-84DAF214D4D9}" destId="{46817C7E-FBC4-45CD-9C58-B5B005523DEF}" srcOrd="0" destOrd="0" presId="urn:microsoft.com/office/officeart/2005/8/layout/default"/>
    <dgm:cxn modelId="{4A7BB3ED-21D2-45A6-B16A-7C60F4E614FC}" type="presOf" srcId="{4BDC2A2E-0F77-467E-93B6-7E53E579853E}" destId="{143BE2AD-EEFD-4ED6-B99C-4FEBBAB50699}" srcOrd="0" destOrd="0" presId="urn:microsoft.com/office/officeart/2005/8/layout/default"/>
    <dgm:cxn modelId="{AC13ACC6-2CF7-4E78-93AE-1E50C6410FEC}" type="presParOf" srcId="{67CFC184-F8E2-4B83-A5AF-43E9D8F90E9A}" destId="{2C98454A-1F65-4371-933F-847F3740B86A}" srcOrd="0" destOrd="0" presId="urn:microsoft.com/office/officeart/2005/8/layout/default"/>
    <dgm:cxn modelId="{B9F9EC59-74BF-4975-B02E-4078BB5B8083}" type="presParOf" srcId="{67CFC184-F8E2-4B83-A5AF-43E9D8F90E9A}" destId="{693589EE-3695-41A4-8892-106A2922D19F}" srcOrd="1" destOrd="0" presId="urn:microsoft.com/office/officeart/2005/8/layout/default"/>
    <dgm:cxn modelId="{2D023DA5-6138-4ABF-AE4F-35A5045588AB}" type="presParOf" srcId="{67CFC184-F8E2-4B83-A5AF-43E9D8F90E9A}" destId="{4E8C9484-01EE-45C6-8D21-8F0E871C3465}" srcOrd="2" destOrd="0" presId="urn:microsoft.com/office/officeart/2005/8/layout/default"/>
    <dgm:cxn modelId="{869C52BF-6FAB-41AD-B0B0-68B55FC38AC5}" type="presParOf" srcId="{67CFC184-F8E2-4B83-A5AF-43E9D8F90E9A}" destId="{A92ADA4A-E92E-4E19-85A7-8280D7BE1190}" srcOrd="3" destOrd="0" presId="urn:microsoft.com/office/officeart/2005/8/layout/default"/>
    <dgm:cxn modelId="{7CFD6B07-F22E-4EE4-9187-224D76E00DDE}" type="presParOf" srcId="{67CFC184-F8E2-4B83-A5AF-43E9D8F90E9A}" destId="{143BE2AD-EEFD-4ED6-B99C-4FEBBAB50699}" srcOrd="4" destOrd="0" presId="urn:microsoft.com/office/officeart/2005/8/layout/default"/>
    <dgm:cxn modelId="{4CE26100-4DFE-4E78-A65E-BA867F45CA5F}" type="presParOf" srcId="{67CFC184-F8E2-4B83-A5AF-43E9D8F90E9A}" destId="{2208C152-2DFE-4FBB-9248-286528960041}" srcOrd="5" destOrd="0" presId="urn:microsoft.com/office/officeart/2005/8/layout/default"/>
    <dgm:cxn modelId="{427D03E8-D993-4F9E-B8C6-DDF6A45188A6}" type="presParOf" srcId="{67CFC184-F8E2-4B83-A5AF-43E9D8F90E9A}" destId="{2E0493BE-3488-4DDC-8BF0-071CA955EC84}" srcOrd="6" destOrd="0" presId="urn:microsoft.com/office/officeart/2005/8/layout/default"/>
    <dgm:cxn modelId="{DDD5B411-79B8-4D4D-879E-6399B401225F}" type="presParOf" srcId="{67CFC184-F8E2-4B83-A5AF-43E9D8F90E9A}" destId="{8A671853-1C08-4D1B-8301-7DB6303C7E65}" srcOrd="7" destOrd="0" presId="urn:microsoft.com/office/officeart/2005/8/layout/default"/>
    <dgm:cxn modelId="{F42386C6-A5EC-4CE9-BD68-83C7974E8CC8}" type="presParOf" srcId="{67CFC184-F8E2-4B83-A5AF-43E9D8F90E9A}" destId="{46817C7E-FBC4-45CD-9C58-B5B005523DE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0E488B-5964-4BDF-9AE1-80F8C85126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A5D5DC3-D0B8-4828-ADC4-764A1DC91C3C}">
      <dgm:prSet phldrT="[Text]"/>
      <dgm:spPr/>
      <dgm:t>
        <a:bodyPr/>
        <a:lstStyle/>
        <a:p>
          <a:r>
            <a:rPr lang="en-US" dirty="0" smtClean="0"/>
            <a:t>Delivery Timeliness: Delivery times can vary. Some customers report receiving their orders promptly, while others experience delays, especially when tracking shows items as 'out for delivery' for extended periods.
</a:t>
          </a:r>
          <a:endParaRPr lang="en-US" dirty="0"/>
        </a:p>
      </dgm:t>
    </dgm:pt>
    <dgm:pt modelId="{FD9FA133-C48A-4707-89EC-C4B2BE9D5586}" type="parTrans" cxnId="{9BA0E31E-6D4C-491C-8118-1E0C663A62B1}">
      <dgm:prSet/>
      <dgm:spPr/>
      <dgm:t>
        <a:bodyPr/>
        <a:lstStyle/>
        <a:p>
          <a:endParaRPr lang="en-US"/>
        </a:p>
      </dgm:t>
    </dgm:pt>
    <dgm:pt modelId="{F36F73B9-3724-414A-A88F-875767D9F7DB}" type="sibTrans" cxnId="{9BA0E31E-6D4C-491C-8118-1E0C663A62B1}">
      <dgm:prSet/>
      <dgm:spPr/>
      <dgm:t>
        <a:bodyPr/>
        <a:lstStyle/>
        <a:p>
          <a:endParaRPr lang="en-US"/>
        </a:p>
      </dgm:t>
    </dgm:pt>
    <dgm:pt modelId="{2C8E355A-B319-48C4-B89E-0745F2F4DF44}">
      <dgm:prSet phldrT="[Text]"/>
      <dgm:spPr/>
      <dgm:t>
        <a:bodyPr/>
        <a:lstStyle/>
        <a:p>
          <a:r>
            <a:rPr lang="en-US" dirty="0" smtClean="0"/>
            <a:t>Customer Service: Customer service experiences are mixed. Some users find the support helpful, while others feel that responses are automated and lack resolution, particularly regarding issues with refunds and returns.
</a:t>
          </a:r>
          <a:endParaRPr lang="en-US" dirty="0"/>
        </a:p>
      </dgm:t>
    </dgm:pt>
    <dgm:pt modelId="{D6C69F4B-7000-4F3A-8353-9AAD8A76E4FD}" type="parTrans" cxnId="{519E4333-89A4-4D76-9437-0B5F60743982}">
      <dgm:prSet/>
      <dgm:spPr/>
      <dgm:t>
        <a:bodyPr/>
        <a:lstStyle/>
        <a:p>
          <a:endParaRPr lang="en-US"/>
        </a:p>
      </dgm:t>
    </dgm:pt>
    <dgm:pt modelId="{4897F0CC-4D40-4AD0-9DB9-9640482DE817}" type="sibTrans" cxnId="{519E4333-89A4-4D76-9437-0B5F60743982}">
      <dgm:prSet/>
      <dgm:spPr/>
      <dgm:t>
        <a:bodyPr/>
        <a:lstStyle/>
        <a:p>
          <a:endParaRPr lang="en-US"/>
        </a:p>
      </dgm:t>
    </dgm:pt>
    <dgm:pt modelId="{3B8148F1-5051-419F-9854-2173086D386F}">
      <dgm:prSet phldrT="[Text]"/>
      <dgm:spPr/>
      <dgm:t>
        <a:bodyPr/>
        <a:lstStyle/>
        <a:p>
          <a:r>
            <a:rPr lang="en-US" dirty="0" smtClean="0"/>
            <a:t>Return Policy: </a:t>
          </a:r>
          <a:r>
            <a:rPr lang="en-US" dirty="0" err="1" smtClean="0"/>
            <a:t>Myntra’s</a:t>
          </a:r>
          <a:r>
            <a:rPr lang="en-US" dirty="0" smtClean="0"/>
            <a:t> return policy is straightforward but can be restrictive. There are occasional issues with processing returns, and some items are marked as non-returnable</a:t>
          </a:r>
          <a:endParaRPr lang="en-US" dirty="0"/>
        </a:p>
      </dgm:t>
    </dgm:pt>
    <dgm:pt modelId="{8CE4892A-1CFC-4F78-AACE-8A0E65C23025}" type="parTrans" cxnId="{2E7B9C23-86FC-4063-BFA7-6BAC8E04DA03}">
      <dgm:prSet/>
      <dgm:spPr/>
      <dgm:t>
        <a:bodyPr/>
        <a:lstStyle/>
        <a:p>
          <a:endParaRPr lang="en-US"/>
        </a:p>
      </dgm:t>
    </dgm:pt>
    <dgm:pt modelId="{0E4D2F95-E0C4-44E8-8568-4D8A91465775}" type="sibTrans" cxnId="{2E7B9C23-86FC-4063-BFA7-6BAC8E04DA03}">
      <dgm:prSet/>
      <dgm:spPr/>
      <dgm:t>
        <a:bodyPr/>
        <a:lstStyle/>
        <a:p>
          <a:endParaRPr lang="en-US"/>
        </a:p>
      </dgm:t>
    </dgm:pt>
    <dgm:pt modelId="{DC9F21A0-D5AC-4BE9-A550-369C16DDBB82}">
      <dgm:prSet phldrT="[Text]"/>
      <dgm:spPr/>
      <dgm:t>
        <a:bodyPr/>
        <a:lstStyle/>
        <a:p>
          <a:r>
            <a:rPr lang="en-US" dirty="0" smtClean="0"/>
            <a:t>Order Issues: There are occasional reports of discrepancies between the ordered and delivered products, which can be frustrating. Ensuring thorough checks during order fulfillment could improve customer satisfaction.</a:t>
          </a:r>
          <a:endParaRPr lang="en-US" dirty="0"/>
        </a:p>
      </dgm:t>
    </dgm:pt>
    <dgm:pt modelId="{09462527-7FFB-491F-9B3B-22AFFB2DE998}" type="parTrans" cxnId="{E6048BC5-0A16-4F75-8605-E7D16C0F1B63}">
      <dgm:prSet/>
      <dgm:spPr/>
      <dgm:t>
        <a:bodyPr/>
        <a:lstStyle/>
        <a:p>
          <a:endParaRPr lang="en-US"/>
        </a:p>
      </dgm:t>
    </dgm:pt>
    <dgm:pt modelId="{CCFFB5AF-B685-4424-842B-6BD222C8EB84}" type="sibTrans" cxnId="{E6048BC5-0A16-4F75-8605-E7D16C0F1B63}">
      <dgm:prSet/>
      <dgm:spPr/>
      <dgm:t>
        <a:bodyPr/>
        <a:lstStyle/>
        <a:p>
          <a:endParaRPr lang="en-US"/>
        </a:p>
      </dgm:t>
    </dgm:pt>
    <dgm:pt modelId="{0C1CE2BF-F259-4E40-89AF-B2558E57DD16}">
      <dgm:prSet/>
      <dgm:spPr/>
      <dgm:t>
        <a:bodyPr/>
        <a:lstStyle/>
        <a:p>
          <a:r>
            <a:rPr lang="en-US" dirty="0" smtClean="0"/>
            <a:t>Product Quality: The quality of products is generally good, but there are occasional reports of receiving items that do not match the description or are of lower quality than expected</a:t>
          </a:r>
          <a:endParaRPr lang="en-US" dirty="0"/>
        </a:p>
      </dgm:t>
    </dgm:pt>
    <dgm:pt modelId="{E0904B86-1CA1-4807-A85F-C047C651AE93}" type="parTrans" cxnId="{2ED0B09A-E4C5-4D7A-99B7-E1C387F69B13}">
      <dgm:prSet/>
      <dgm:spPr/>
      <dgm:t>
        <a:bodyPr/>
        <a:lstStyle/>
        <a:p>
          <a:endParaRPr lang="en-US"/>
        </a:p>
      </dgm:t>
    </dgm:pt>
    <dgm:pt modelId="{099D900A-EC25-4B4B-A632-A6E0BFE7D7B2}" type="sibTrans" cxnId="{2ED0B09A-E4C5-4D7A-99B7-E1C387F69B13}">
      <dgm:prSet/>
      <dgm:spPr/>
      <dgm:t>
        <a:bodyPr/>
        <a:lstStyle/>
        <a:p>
          <a:endParaRPr lang="en-US"/>
        </a:p>
      </dgm:t>
    </dgm:pt>
    <dgm:pt modelId="{82D377EF-FA68-4A9F-ADBC-634B5F6C0DFE}" type="pres">
      <dgm:prSet presAssocID="{050E488B-5964-4BDF-9AE1-80F8C85126B0}" presName="diagram" presStyleCnt="0">
        <dgm:presLayoutVars>
          <dgm:dir/>
          <dgm:resizeHandles val="exact"/>
        </dgm:presLayoutVars>
      </dgm:prSet>
      <dgm:spPr/>
    </dgm:pt>
    <dgm:pt modelId="{2499B9B7-B9AF-477D-A2B1-7C66B03BC4E5}" type="pres">
      <dgm:prSet presAssocID="{EA5D5DC3-D0B8-4828-ADC4-764A1DC91C3C}" presName="node" presStyleLbl="node1" presStyleIdx="0" presStyleCnt="5">
        <dgm:presLayoutVars>
          <dgm:bulletEnabled val="1"/>
        </dgm:presLayoutVars>
      </dgm:prSet>
      <dgm:spPr/>
      <dgm:t>
        <a:bodyPr/>
        <a:lstStyle/>
        <a:p>
          <a:endParaRPr lang="en-US"/>
        </a:p>
      </dgm:t>
    </dgm:pt>
    <dgm:pt modelId="{8E800C7C-7B32-4DAE-A1F2-80E296B6E2F5}" type="pres">
      <dgm:prSet presAssocID="{F36F73B9-3724-414A-A88F-875767D9F7DB}" presName="sibTrans" presStyleCnt="0"/>
      <dgm:spPr/>
    </dgm:pt>
    <dgm:pt modelId="{F8D1E107-E7DB-4529-B3D3-2F82657C1641}" type="pres">
      <dgm:prSet presAssocID="{0C1CE2BF-F259-4E40-89AF-B2558E57DD16}" presName="node" presStyleLbl="node1" presStyleIdx="1" presStyleCnt="5">
        <dgm:presLayoutVars>
          <dgm:bulletEnabled val="1"/>
        </dgm:presLayoutVars>
      </dgm:prSet>
      <dgm:spPr/>
    </dgm:pt>
    <dgm:pt modelId="{1E972B05-D191-4B4E-9C6B-E34C260357E8}" type="pres">
      <dgm:prSet presAssocID="{099D900A-EC25-4B4B-A632-A6E0BFE7D7B2}" presName="sibTrans" presStyleCnt="0"/>
      <dgm:spPr/>
    </dgm:pt>
    <dgm:pt modelId="{228F77A8-7C85-474D-95BB-586EF7471666}" type="pres">
      <dgm:prSet presAssocID="{2C8E355A-B319-48C4-B89E-0745F2F4DF44}" presName="node" presStyleLbl="node1" presStyleIdx="2" presStyleCnt="5">
        <dgm:presLayoutVars>
          <dgm:bulletEnabled val="1"/>
        </dgm:presLayoutVars>
      </dgm:prSet>
      <dgm:spPr/>
      <dgm:t>
        <a:bodyPr/>
        <a:lstStyle/>
        <a:p>
          <a:endParaRPr lang="en-US"/>
        </a:p>
      </dgm:t>
    </dgm:pt>
    <dgm:pt modelId="{0A976C47-AF4F-41F1-A039-AA182B41997B}" type="pres">
      <dgm:prSet presAssocID="{4897F0CC-4D40-4AD0-9DB9-9640482DE817}" presName="sibTrans" presStyleCnt="0"/>
      <dgm:spPr/>
    </dgm:pt>
    <dgm:pt modelId="{385A77B9-74BB-4E93-97D6-16F8AF403E11}" type="pres">
      <dgm:prSet presAssocID="{3B8148F1-5051-419F-9854-2173086D386F}" presName="node" presStyleLbl="node1" presStyleIdx="3" presStyleCnt="5">
        <dgm:presLayoutVars>
          <dgm:bulletEnabled val="1"/>
        </dgm:presLayoutVars>
      </dgm:prSet>
      <dgm:spPr/>
      <dgm:t>
        <a:bodyPr/>
        <a:lstStyle/>
        <a:p>
          <a:endParaRPr lang="en-US"/>
        </a:p>
      </dgm:t>
    </dgm:pt>
    <dgm:pt modelId="{1ABD7D16-51E9-4B68-A637-4564164D3BB5}" type="pres">
      <dgm:prSet presAssocID="{0E4D2F95-E0C4-44E8-8568-4D8A91465775}" presName="sibTrans" presStyleCnt="0"/>
      <dgm:spPr/>
    </dgm:pt>
    <dgm:pt modelId="{225DFBC8-ABEF-48CB-A013-D230ACE692E0}" type="pres">
      <dgm:prSet presAssocID="{DC9F21A0-D5AC-4BE9-A550-369C16DDBB82}" presName="node" presStyleLbl="node1" presStyleIdx="4" presStyleCnt="5">
        <dgm:presLayoutVars>
          <dgm:bulletEnabled val="1"/>
        </dgm:presLayoutVars>
      </dgm:prSet>
      <dgm:spPr/>
      <dgm:t>
        <a:bodyPr/>
        <a:lstStyle/>
        <a:p>
          <a:endParaRPr lang="en-US"/>
        </a:p>
      </dgm:t>
    </dgm:pt>
  </dgm:ptLst>
  <dgm:cxnLst>
    <dgm:cxn modelId="{2ED0B09A-E4C5-4D7A-99B7-E1C387F69B13}" srcId="{050E488B-5964-4BDF-9AE1-80F8C85126B0}" destId="{0C1CE2BF-F259-4E40-89AF-B2558E57DD16}" srcOrd="1" destOrd="0" parTransId="{E0904B86-1CA1-4807-A85F-C047C651AE93}" sibTransId="{099D900A-EC25-4B4B-A632-A6E0BFE7D7B2}"/>
    <dgm:cxn modelId="{9BA0E31E-6D4C-491C-8118-1E0C663A62B1}" srcId="{050E488B-5964-4BDF-9AE1-80F8C85126B0}" destId="{EA5D5DC3-D0B8-4828-ADC4-764A1DC91C3C}" srcOrd="0" destOrd="0" parTransId="{FD9FA133-C48A-4707-89EC-C4B2BE9D5586}" sibTransId="{F36F73B9-3724-414A-A88F-875767D9F7DB}"/>
    <dgm:cxn modelId="{8580BFFF-F038-4719-B1D0-4A56F3A2C0B0}" type="presOf" srcId="{3B8148F1-5051-419F-9854-2173086D386F}" destId="{385A77B9-74BB-4E93-97D6-16F8AF403E11}" srcOrd="0" destOrd="0" presId="urn:microsoft.com/office/officeart/2005/8/layout/default"/>
    <dgm:cxn modelId="{9C7E42C9-7511-4482-8606-D660C6D1EB0D}" type="presOf" srcId="{EA5D5DC3-D0B8-4828-ADC4-764A1DC91C3C}" destId="{2499B9B7-B9AF-477D-A2B1-7C66B03BC4E5}" srcOrd="0" destOrd="0" presId="urn:microsoft.com/office/officeart/2005/8/layout/default"/>
    <dgm:cxn modelId="{0219F8A8-99B3-4CC1-8CA3-CA6690B11BCE}" type="presOf" srcId="{0C1CE2BF-F259-4E40-89AF-B2558E57DD16}" destId="{F8D1E107-E7DB-4529-B3D3-2F82657C1641}" srcOrd="0" destOrd="0" presId="urn:microsoft.com/office/officeart/2005/8/layout/default"/>
    <dgm:cxn modelId="{2E7B9C23-86FC-4063-BFA7-6BAC8E04DA03}" srcId="{050E488B-5964-4BDF-9AE1-80F8C85126B0}" destId="{3B8148F1-5051-419F-9854-2173086D386F}" srcOrd="3" destOrd="0" parTransId="{8CE4892A-1CFC-4F78-AACE-8A0E65C23025}" sibTransId="{0E4D2F95-E0C4-44E8-8568-4D8A91465775}"/>
    <dgm:cxn modelId="{BB23EBD6-2AE9-4867-BDD0-9A148FC1A452}" type="presOf" srcId="{DC9F21A0-D5AC-4BE9-A550-369C16DDBB82}" destId="{225DFBC8-ABEF-48CB-A013-D230ACE692E0}" srcOrd="0" destOrd="0" presId="urn:microsoft.com/office/officeart/2005/8/layout/default"/>
    <dgm:cxn modelId="{519E4333-89A4-4D76-9437-0B5F60743982}" srcId="{050E488B-5964-4BDF-9AE1-80F8C85126B0}" destId="{2C8E355A-B319-48C4-B89E-0745F2F4DF44}" srcOrd="2" destOrd="0" parTransId="{D6C69F4B-7000-4F3A-8353-9AAD8A76E4FD}" sibTransId="{4897F0CC-4D40-4AD0-9DB9-9640482DE817}"/>
    <dgm:cxn modelId="{E6048BC5-0A16-4F75-8605-E7D16C0F1B63}" srcId="{050E488B-5964-4BDF-9AE1-80F8C85126B0}" destId="{DC9F21A0-D5AC-4BE9-A550-369C16DDBB82}" srcOrd="4" destOrd="0" parTransId="{09462527-7FFB-491F-9B3B-22AFFB2DE998}" sibTransId="{CCFFB5AF-B685-4424-842B-6BD222C8EB84}"/>
    <dgm:cxn modelId="{35CB1A52-9630-4C45-9217-0E3533081E6A}" type="presOf" srcId="{050E488B-5964-4BDF-9AE1-80F8C85126B0}" destId="{82D377EF-FA68-4A9F-ADBC-634B5F6C0DFE}" srcOrd="0" destOrd="0" presId="urn:microsoft.com/office/officeart/2005/8/layout/default"/>
    <dgm:cxn modelId="{960DB0A1-6756-4EB9-B178-21754119B624}" type="presOf" srcId="{2C8E355A-B319-48C4-B89E-0745F2F4DF44}" destId="{228F77A8-7C85-474D-95BB-586EF7471666}" srcOrd="0" destOrd="0" presId="urn:microsoft.com/office/officeart/2005/8/layout/default"/>
    <dgm:cxn modelId="{9553C4C8-4ECB-465B-BC85-53F7062AFD0C}" type="presParOf" srcId="{82D377EF-FA68-4A9F-ADBC-634B5F6C0DFE}" destId="{2499B9B7-B9AF-477D-A2B1-7C66B03BC4E5}" srcOrd="0" destOrd="0" presId="urn:microsoft.com/office/officeart/2005/8/layout/default"/>
    <dgm:cxn modelId="{5D8BD799-9F91-4BDA-B85B-80C66567D69A}" type="presParOf" srcId="{82D377EF-FA68-4A9F-ADBC-634B5F6C0DFE}" destId="{8E800C7C-7B32-4DAE-A1F2-80E296B6E2F5}" srcOrd="1" destOrd="0" presId="urn:microsoft.com/office/officeart/2005/8/layout/default"/>
    <dgm:cxn modelId="{1D95F3B1-4CBD-4D01-B8D0-089AF93EA5FC}" type="presParOf" srcId="{82D377EF-FA68-4A9F-ADBC-634B5F6C0DFE}" destId="{F8D1E107-E7DB-4529-B3D3-2F82657C1641}" srcOrd="2" destOrd="0" presId="urn:microsoft.com/office/officeart/2005/8/layout/default"/>
    <dgm:cxn modelId="{C0017FC6-CD08-4799-B29F-16FCCBC571D0}" type="presParOf" srcId="{82D377EF-FA68-4A9F-ADBC-634B5F6C0DFE}" destId="{1E972B05-D191-4B4E-9C6B-E34C260357E8}" srcOrd="3" destOrd="0" presId="urn:microsoft.com/office/officeart/2005/8/layout/default"/>
    <dgm:cxn modelId="{05676EA3-CF4B-469F-BD59-F8A33F5D45FB}" type="presParOf" srcId="{82D377EF-FA68-4A9F-ADBC-634B5F6C0DFE}" destId="{228F77A8-7C85-474D-95BB-586EF7471666}" srcOrd="4" destOrd="0" presId="urn:microsoft.com/office/officeart/2005/8/layout/default"/>
    <dgm:cxn modelId="{F6E98914-0A8D-4851-AD27-11B4C1EBB8CF}" type="presParOf" srcId="{82D377EF-FA68-4A9F-ADBC-634B5F6C0DFE}" destId="{0A976C47-AF4F-41F1-A039-AA182B41997B}" srcOrd="5" destOrd="0" presId="urn:microsoft.com/office/officeart/2005/8/layout/default"/>
    <dgm:cxn modelId="{7BE3228F-A134-46C9-AC37-BEA9C1A19075}" type="presParOf" srcId="{82D377EF-FA68-4A9F-ADBC-634B5F6C0DFE}" destId="{385A77B9-74BB-4E93-97D6-16F8AF403E11}" srcOrd="6" destOrd="0" presId="urn:microsoft.com/office/officeart/2005/8/layout/default"/>
    <dgm:cxn modelId="{17F7D3FC-3260-47FD-9EBC-070453229B68}" type="presParOf" srcId="{82D377EF-FA68-4A9F-ADBC-634B5F6C0DFE}" destId="{1ABD7D16-51E9-4B68-A637-4564164D3BB5}" srcOrd="7" destOrd="0" presId="urn:microsoft.com/office/officeart/2005/8/layout/default"/>
    <dgm:cxn modelId="{B2FA8512-882E-43C4-935B-26563D85F9F8}" type="presParOf" srcId="{82D377EF-FA68-4A9F-ADBC-634B5F6C0DFE}" destId="{225DFBC8-ABEF-48CB-A013-D230ACE692E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534EF6-E816-45F6-95F4-B3A78098D5A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7753096-577E-4348-A965-53B693D4C579}">
      <dgm:prSet phldrT="[Text]"/>
      <dgm:spPr/>
      <dgm:t>
        <a:bodyPr/>
        <a:lstStyle/>
        <a:p>
          <a:r>
            <a:rPr lang="en-US" dirty="0" smtClean="0"/>
            <a:t>Customer Service and Experience</a:t>
          </a:r>
          <a:endParaRPr lang="en-US" dirty="0"/>
        </a:p>
      </dgm:t>
    </dgm:pt>
    <dgm:pt modelId="{A59F75C4-A0A1-4BF5-BF72-39ABC96BCDB7}" type="parTrans" cxnId="{FCDCDC84-F567-4079-A221-E179B5D25F30}">
      <dgm:prSet/>
      <dgm:spPr/>
      <dgm:t>
        <a:bodyPr/>
        <a:lstStyle/>
        <a:p>
          <a:endParaRPr lang="en-US"/>
        </a:p>
      </dgm:t>
    </dgm:pt>
    <dgm:pt modelId="{6ACA62C6-9EA9-4875-B04B-26AE3F5982EE}" type="sibTrans" cxnId="{FCDCDC84-F567-4079-A221-E179B5D25F30}">
      <dgm:prSet/>
      <dgm:spPr/>
      <dgm:t>
        <a:bodyPr/>
        <a:lstStyle/>
        <a:p>
          <a:endParaRPr lang="en-US"/>
        </a:p>
      </dgm:t>
    </dgm:pt>
    <dgm:pt modelId="{967F74E7-54FF-4465-8CF2-FC84A947137D}">
      <dgm:prSet phldrT="[Text]"/>
      <dgm:spPr/>
      <dgm:t>
        <a:bodyPr/>
        <a:lstStyle/>
        <a:p>
          <a:r>
            <a:rPr lang="en-US" dirty="0" smtClean="0"/>
            <a:t>Product Quality and Transparency
</a:t>
          </a:r>
          <a:endParaRPr lang="en-US" dirty="0"/>
        </a:p>
      </dgm:t>
    </dgm:pt>
    <dgm:pt modelId="{D1298C80-1122-4BF8-A15F-015AD2EC7971}" type="parTrans" cxnId="{A2C3A8AE-5E73-433C-8CE5-AEEAE57582FB}">
      <dgm:prSet/>
      <dgm:spPr/>
      <dgm:t>
        <a:bodyPr/>
        <a:lstStyle/>
        <a:p>
          <a:endParaRPr lang="en-US"/>
        </a:p>
      </dgm:t>
    </dgm:pt>
    <dgm:pt modelId="{3EE836EE-B522-4566-A9D0-3FAC6151FA63}" type="sibTrans" cxnId="{A2C3A8AE-5E73-433C-8CE5-AEEAE57582FB}">
      <dgm:prSet/>
      <dgm:spPr/>
      <dgm:t>
        <a:bodyPr/>
        <a:lstStyle/>
        <a:p>
          <a:endParaRPr lang="en-US"/>
        </a:p>
      </dgm:t>
    </dgm:pt>
    <dgm:pt modelId="{B8842581-6922-43B3-9A8A-1B8C561C05BE}">
      <dgm:prSet phldrT="[Text]"/>
      <dgm:spPr/>
      <dgm:t>
        <a:bodyPr/>
        <a:lstStyle/>
        <a:p>
          <a:r>
            <a:rPr lang="en-US" dirty="0" smtClean="0"/>
            <a:t>Return and Refund Policies
</a:t>
          </a:r>
          <a:endParaRPr lang="en-US" dirty="0"/>
        </a:p>
      </dgm:t>
    </dgm:pt>
    <dgm:pt modelId="{3C0CDD48-5ED5-426B-8906-E13CE86290F4}" type="parTrans" cxnId="{82FAB418-1895-4A7F-9119-F44FFE506A7F}">
      <dgm:prSet/>
      <dgm:spPr/>
      <dgm:t>
        <a:bodyPr/>
        <a:lstStyle/>
        <a:p>
          <a:endParaRPr lang="en-US"/>
        </a:p>
      </dgm:t>
    </dgm:pt>
    <dgm:pt modelId="{C1620663-479F-408F-B410-D376CFC951E0}" type="sibTrans" cxnId="{82FAB418-1895-4A7F-9119-F44FFE506A7F}">
      <dgm:prSet/>
      <dgm:spPr/>
      <dgm:t>
        <a:bodyPr/>
        <a:lstStyle/>
        <a:p>
          <a:endParaRPr lang="en-US"/>
        </a:p>
      </dgm:t>
    </dgm:pt>
    <dgm:pt modelId="{91A6CAE7-F5B3-416A-A173-F49FDAC2967F}">
      <dgm:prSet phldrT="[Text]"/>
      <dgm:spPr/>
      <dgm:t>
        <a:bodyPr/>
        <a:lstStyle/>
        <a:p>
          <a:r>
            <a:rPr lang="en-US" dirty="0" smtClean="0"/>
            <a:t> Pricing and Value for Money</a:t>
          </a:r>
          <a:endParaRPr lang="en-US" dirty="0"/>
        </a:p>
      </dgm:t>
    </dgm:pt>
    <dgm:pt modelId="{79C26EE7-3150-4846-8D12-A3548E6AB42E}" type="parTrans" cxnId="{C4B76FAF-3217-473E-8BA8-D9E1748E403B}">
      <dgm:prSet/>
      <dgm:spPr/>
      <dgm:t>
        <a:bodyPr/>
        <a:lstStyle/>
        <a:p>
          <a:endParaRPr lang="en-US"/>
        </a:p>
      </dgm:t>
    </dgm:pt>
    <dgm:pt modelId="{74E0EEBF-7C44-47B9-A416-98833F902EAF}" type="sibTrans" cxnId="{C4B76FAF-3217-473E-8BA8-D9E1748E403B}">
      <dgm:prSet/>
      <dgm:spPr/>
      <dgm:t>
        <a:bodyPr/>
        <a:lstStyle/>
        <a:p>
          <a:endParaRPr lang="en-US"/>
        </a:p>
      </dgm:t>
    </dgm:pt>
    <dgm:pt modelId="{066D1180-66CC-4229-B756-0456FDD08375}">
      <dgm:prSet phldrT="[Text]"/>
      <dgm:spPr/>
      <dgm:t>
        <a:bodyPr/>
        <a:lstStyle/>
        <a:p>
          <a:r>
            <a:rPr lang="en-US" dirty="0" smtClean="0"/>
            <a:t>Technological Integration
</a:t>
          </a:r>
          <a:endParaRPr lang="en-US" dirty="0"/>
        </a:p>
      </dgm:t>
    </dgm:pt>
    <dgm:pt modelId="{C31951CF-12BB-4BAF-82B9-534FDFF5CABF}" type="parTrans" cxnId="{81302425-D4DF-45E2-B7D0-9DCB1A9F0136}">
      <dgm:prSet/>
      <dgm:spPr/>
      <dgm:t>
        <a:bodyPr/>
        <a:lstStyle/>
        <a:p>
          <a:endParaRPr lang="en-US"/>
        </a:p>
      </dgm:t>
    </dgm:pt>
    <dgm:pt modelId="{A53E7828-08E0-449C-8B06-37AE9559362C}" type="sibTrans" cxnId="{81302425-D4DF-45E2-B7D0-9DCB1A9F0136}">
      <dgm:prSet/>
      <dgm:spPr/>
      <dgm:t>
        <a:bodyPr/>
        <a:lstStyle/>
        <a:p>
          <a:endParaRPr lang="en-US"/>
        </a:p>
      </dgm:t>
    </dgm:pt>
    <dgm:pt modelId="{8296BF8E-BF92-4DF3-A962-17C70A315C42}" type="pres">
      <dgm:prSet presAssocID="{1E534EF6-E816-45F6-95F4-B3A78098D5A1}" presName="diagram" presStyleCnt="0">
        <dgm:presLayoutVars>
          <dgm:dir/>
          <dgm:resizeHandles val="exact"/>
        </dgm:presLayoutVars>
      </dgm:prSet>
      <dgm:spPr/>
    </dgm:pt>
    <dgm:pt modelId="{8FC2B41B-D57D-4AD3-AE52-8F9EAF13ECB3}" type="pres">
      <dgm:prSet presAssocID="{37753096-577E-4348-A965-53B693D4C579}" presName="node" presStyleLbl="node1" presStyleIdx="0" presStyleCnt="5">
        <dgm:presLayoutVars>
          <dgm:bulletEnabled val="1"/>
        </dgm:presLayoutVars>
      </dgm:prSet>
      <dgm:spPr/>
      <dgm:t>
        <a:bodyPr/>
        <a:lstStyle/>
        <a:p>
          <a:endParaRPr lang="en-US"/>
        </a:p>
      </dgm:t>
    </dgm:pt>
    <dgm:pt modelId="{1E5BE554-56E0-4417-9268-C2C7941EAE83}" type="pres">
      <dgm:prSet presAssocID="{6ACA62C6-9EA9-4875-B04B-26AE3F5982EE}" presName="sibTrans" presStyleCnt="0"/>
      <dgm:spPr/>
    </dgm:pt>
    <dgm:pt modelId="{B989A4E2-A34D-469B-82C4-51CBAFF0EB3D}" type="pres">
      <dgm:prSet presAssocID="{967F74E7-54FF-4465-8CF2-FC84A947137D}" presName="node" presStyleLbl="node1" presStyleIdx="1" presStyleCnt="5">
        <dgm:presLayoutVars>
          <dgm:bulletEnabled val="1"/>
        </dgm:presLayoutVars>
      </dgm:prSet>
      <dgm:spPr/>
      <dgm:t>
        <a:bodyPr/>
        <a:lstStyle/>
        <a:p>
          <a:endParaRPr lang="en-US"/>
        </a:p>
      </dgm:t>
    </dgm:pt>
    <dgm:pt modelId="{316D4D90-F3FC-4018-86B1-C9B040894AEE}" type="pres">
      <dgm:prSet presAssocID="{3EE836EE-B522-4566-A9D0-3FAC6151FA63}" presName="sibTrans" presStyleCnt="0"/>
      <dgm:spPr/>
    </dgm:pt>
    <dgm:pt modelId="{0C45AD5E-FB33-4479-85B6-44686CC38C9A}" type="pres">
      <dgm:prSet presAssocID="{B8842581-6922-43B3-9A8A-1B8C561C05BE}" presName="node" presStyleLbl="node1" presStyleIdx="2" presStyleCnt="5">
        <dgm:presLayoutVars>
          <dgm:bulletEnabled val="1"/>
        </dgm:presLayoutVars>
      </dgm:prSet>
      <dgm:spPr/>
      <dgm:t>
        <a:bodyPr/>
        <a:lstStyle/>
        <a:p>
          <a:endParaRPr lang="en-US"/>
        </a:p>
      </dgm:t>
    </dgm:pt>
    <dgm:pt modelId="{8C8AC010-F3B3-452E-A44D-F290417D35BE}" type="pres">
      <dgm:prSet presAssocID="{C1620663-479F-408F-B410-D376CFC951E0}" presName="sibTrans" presStyleCnt="0"/>
      <dgm:spPr/>
    </dgm:pt>
    <dgm:pt modelId="{874A729F-C21F-46F0-B807-134062864897}" type="pres">
      <dgm:prSet presAssocID="{91A6CAE7-F5B3-416A-A173-F49FDAC2967F}" presName="node" presStyleLbl="node1" presStyleIdx="3" presStyleCnt="5" custLinFactNeighborX="-31907" custLinFactNeighborY="-9894">
        <dgm:presLayoutVars>
          <dgm:bulletEnabled val="1"/>
        </dgm:presLayoutVars>
      </dgm:prSet>
      <dgm:spPr/>
      <dgm:t>
        <a:bodyPr/>
        <a:lstStyle/>
        <a:p>
          <a:endParaRPr lang="en-US"/>
        </a:p>
      </dgm:t>
    </dgm:pt>
    <dgm:pt modelId="{E2E54A6C-64A8-4473-A9E4-055C7EF015E0}" type="pres">
      <dgm:prSet presAssocID="{74E0EEBF-7C44-47B9-A416-98833F902EAF}" presName="sibTrans" presStyleCnt="0"/>
      <dgm:spPr/>
    </dgm:pt>
    <dgm:pt modelId="{435B000A-4989-4A51-B5FD-9140572A18B7}" type="pres">
      <dgm:prSet presAssocID="{066D1180-66CC-4229-B756-0456FDD08375}" presName="node" presStyleLbl="node1" presStyleIdx="4" presStyleCnt="5" custLinFactNeighborX="-31907" custLinFactNeighborY="-10512">
        <dgm:presLayoutVars>
          <dgm:bulletEnabled val="1"/>
        </dgm:presLayoutVars>
      </dgm:prSet>
      <dgm:spPr/>
      <dgm:t>
        <a:bodyPr/>
        <a:lstStyle/>
        <a:p>
          <a:endParaRPr lang="en-US"/>
        </a:p>
      </dgm:t>
    </dgm:pt>
  </dgm:ptLst>
  <dgm:cxnLst>
    <dgm:cxn modelId="{FCDCDC84-F567-4079-A221-E179B5D25F30}" srcId="{1E534EF6-E816-45F6-95F4-B3A78098D5A1}" destId="{37753096-577E-4348-A965-53B693D4C579}" srcOrd="0" destOrd="0" parTransId="{A59F75C4-A0A1-4BF5-BF72-39ABC96BCDB7}" sibTransId="{6ACA62C6-9EA9-4875-B04B-26AE3F5982EE}"/>
    <dgm:cxn modelId="{10EE8DD1-E3E8-4839-A7D7-0C0E28362C40}" type="presOf" srcId="{066D1180-66CC-4229-B756-0456FDD08375}" destId="{435B000A-4989-4A51-B5FD-9140572A18B7}" srcOrd="0" destOrd="0" presId="urn:microsoft.com/office/officeart/2005/8/layout/default"/>
    <dgm:cxn modelId="{8EAAFE82-39D9-4141-9946-280CA6DBC7E2}" type="presOf" srcId="{91A6CAE7-F5B3-416A-A173-F49FDAC2967F}" destId="{874A729F-C21F-46F0-B807-134062864897}" srcOrd="0" destOrd="0" presId="urn:microsoft.com/office/officeart/2005/8/layout/default"/>
    <dgm:cxn modelId="{81302425-D4DF-45E2-B7D0-9DCB1A9F0136}" srcId="{1E534EF6-E816-45F6-95F4-B3A78098D5A1}" destId="{066D1180-66CC-4229-B756-0456FDD08375}" srcOrd="4" destOrd="0" parTransId="{C31951CF-12BB-4BAF-82B9-534FDFF5CABF}" sibTransId="{A53E7828-08E0-449C-8B06-37AE9559362C}"/>
    <dgm:cxn modelId="{84CCDF00-01F8-41BC-B05D-A8BD405E1A31}" type="presOf" srcId="{B8842581-6922-43B3-9A8A-1B8C561C05BE}" destId="{0C45AD5E-FB33-4479-85B6-44686CC38C9A}" srcOrd="0" destOrd="0" presId="urn:microsoft.com/office/officeart/2005/8/layout/default"/>
    <dgm:cxn modelId="{0AB90268-E3E4-4AEF-8F0C-6620E4DC946F}" type="presOf" srcId="{1E534EF6-E816-45F6-95F4-B3A78098D5A1}" destId="{8296BF8E-BF92-4DF3-A962-17C70A315C42}" srcOrd="0" destOrd="0" presId="urn:microsoft.com/office/officeart/2005/8/layout/default"/>
    <dgm:cxn modelId="{1A7300C4-FF77-4DB5-B651-48892FB3F71D}" type="presOf" srcId="{37753096-577E-4348-A965-53B693D4C579}" destId="{8FC2B41B-D57D-4AD3-AE52-8F9EAF13ECB3}" srcOrd="0" destOrd="0" presId="urn:microsoft.com/office/officeart/2005/8/layout/default"/>
    <dgm:cxn modelId="{C4B76FAF-3217-473E-8BA8-D9E1748E403B}" srcId="{1E534EF6-E816-45F6-95F4-B3A78098D5A1}" destId="{91A6CAE7-F5B3-416A-A173-F49FDAC2967F}" srcOrd="3" destOrd="0" parTransId="{79C26EE7-3150-4846-8D12-A3548E6AB42E}" sibTransId="{74E0EEBF-7C44-47B9-A416-98833F902EAF}"/>
    <dgm:cxn modelId="{C3479862-33EE-443F-B1EB-BAD888CE70B1}" type="presOf" srcId="{967F74E7-54FF-4465-8CF2-FC84A947137D}" destId="{B989A4E2-A34D-469B-82C4-51CBAFF0EB3D}" srcOrd="0" destOrd="0" presId="urn:microsoft.com/office/officeart/2005/8/layout/default"/>
    <dgm:cxn modelId="{A2C3A8AE-5E73-433C-8CE5-AEEAE57582FB}" srcId="{1E534EF6-E816-45F6-95F4-B3A78098D5A1}" destId="{967F74E7-54FF-4465-8CF2-FC84A947137D}" srcOrd="1" destOrd="0" parTransId="{D1298C80-1122-4BF8-A15F-015AD2EC7971}" sibTransId="{3EE836EE-B522-4566-A9D0-3FAC6151FA63}"/>
    <dgm:cxn modelId="{82FAB418-1895-4A7F-9119-F44FFE506A7F}" srcId="{1E534EF6-E816-45F6-95F4-B3A78098D5A1}" destId="{B8842581-6922-43B3-9A8A-1B8C561C05BE}" srcOrd="2" destOrd="0" parTransId="{3C0CDD48-5ED5-426B-8906-E13CE86290F4}" sibTransId="{C1620663-479F-408F-B410-D376CFC951E0}"/>
    <dgm:cxn modelId="{85C7BE40-725E-42C7-8DEF-53402C6D3995}" type="presParOf" srcId="{8296BF8E-BF92-4DF3-A962-17C70A315C42}" destId="{8FC2B41B-D57D-4AD3-AE52-8F9EAF13ECB3}" srcOrd="0" destOrd="0" presId="urn:microsoft.com/office/officeart/2005/8/layout/default"/>
    <dgm:cxn modelId="{5CAFB522-2357-46B4-9857-E0168A7F64BD}" type="presParOf" srcId="{8296BF8E-BF92-4DF3-A962-17C70A315C42}" destId="{1E5BE554-56E0-4417-9268-C2C7941EAE83}" srcOrd="1" destOrd="0" presId="urn:microsoft.com/office/officeart/2005/8/layout/default"/>
    <dgm:cxn modelId="{B0C4F3F2-1381-49F7-8517-01F410B984D3}" type="presParOf" srcId="{8296BF8E-BF92-4DF3-A962-17C70A315C42}" destId="{B989A4E2-A34D-469B-82C4-51CBAFF0EB3D}" srcOrd="2" destOrd="0" presId="urn:microsoft.com/office/officeart/2005/8/layout/default"/>
    <dgm:cxn modelId="{94A6C523-9B9C-494D-AA49-1B6211B9A5B8}" type="presParOf" srcId="{8296BF8E-BF92-4DF3-A962-17C70A315C42}" destId="{316D4D90-F3FC-4018-86B1-C9B040894AEE}" srcOrd="3" destOrd="0" presId="urn:microsoft.com/office/officeart/2005/8/layout/default"/>
    <dgm:cxn modelId="{8DAF43CA-A0F3-41ED-B999-9A7C15682A6C}" type="presParOf" srcId="{8296BF8E-BF92-4DF3-A962-17C70A315C42}" destId="{0C45AD5E-FB33-4479-85B6-44686CC38C9A}" srcOrd="4" destOrd="0" presId="urn:microsoft.com/office/officeart/2005/8/layout/default"/>
    <dgm:cxn modelId="{FA6C3AEA-0DB2-4914-A00B-A88E997690B3}" type="presParOf" srcId="{8296BF8E-BF92-4DF3-A962-17C70A315C42}" destId="{8C8AC010-F3B3-452E-A44D-F290417D35BE}" srcOrd="5" destOrd="0" presId="urn:microsoft.com/office/officeart/2005/8/layout/default"/>
    <dgm:cxn modelId="{6D25241C-647B-4481-AC28-15B57DEE160E}" type="presParOf" srcId="{8296BF8E-BF92-4DF3-A962-17C70A315C42}" destId="{874A729F-C21F-46F0-B807-134062864897}" srcOrd="6" destOrd="0" presId="urn:microsoft.com/office/officeart/2005/8/layout/default"/>
    <dgm:cxn modelId="{11372C83-F8A6-4129-92C2-76145B3B4A35}" type="presParOf" srcId="{8296BF8E-BF92-4DF3-A962-17C70A315C42}" destId="{E2E54A6C-64A8-4473-A9E4-055C7EF015E0}" srcOrd="7" destOrd="0" presId="urn:microsoft.com/office/officeart/2005/8/layout/default"/>
    <dgm:cxn modelId="{24985AE2-D5C1-4432-BF1C-D05A887E0568}" type="presParOf" srcId="{8296BF8E-BF92-4DF3-A962-17C70A315C42}" destId="{435B000A-4989-4A51-B5FD-9140572A18B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7C3A11-0F00-4F94-A099-B0BF25097D5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4B3570C-5BD7-4271-B6A5-E22392CF0092}">
      <dgm:prSet phldrT="[Text]"/>
      <dgm:spPr/>
      <dgm:t>
        <a:bodyPr/>
        <a:lstStyle/>
        <a:p>
          <a:r>
            <a:rPr lang="en-US" b="1" dirty="0" smtClean="0"/>
            <a:t>Enhance Customer Service and Support</a:t>
          </a:r>
        </a:p>
        <a:p>
          <a:r>
            <a:rPr lang="en-US" b="1" dirty="0" smtClean="0"/>
            <a:t>Improve Response Times:</a:t>
          </a:r>
          <a:r>
            <a:rPr lang="en-US" dirty="0" smtClean="0"/>
            <a:t> Accelerate response times for customer queries and complaints. Implement advanced customer support systems like AI-driven </a:t>
          </a:r>
          <a:r>
            <a:rPr lang="en-US" dirty="0" err="1" smtClean="0"/>
            <a:t>chatbots</a:t>
          </a:r>
          <a:r>
            <a:rPr lang="en-US" dirty="0" smtClean="0"/>
            <a:t> to handle common issues and streamline the resolution process.</a:t>
          </a:r>
        </a:p>
        <a:p>
          <a:r>
            <a:rPr lang="en-US" b="1" dirty="0" smtClean="0"/>
            <a:t>Improve Complaint Handling:</a:t>
          </a:r>
          <a:r>
            <a:rPr lang="en-US" dirty="0" smtClean="0"/>
            <a:t> Address issues related to product delivery and returns more effectively. Implement a more transparent and accountable complaint resolution process to rebuild trust.</a:t>
          </a:r>
          <a:endParaRPr lang="en-US" dirty="0"/>
        </a:p>
      </dgm:t>
    </dgm:pt>
    <dgm:pt modelId="{AAFACABB-5D38-4B5E-9E4B-344C479848FA}" type="parTrans" cxnId="{FA8DC548-3582-4954-A55D-F8E7F4A93016}">
      <dgm:prSet/>
      <dgm:spPr/>
      <dgm:t>
        <a:bodyPr/>
        <a:lstStyle/>
        <a:p>
          <a:endParaRPr lang="en-US"/>
        </a:p>
      </dgm:t>
    </dgm:pt>
    <dgm:pt modelId="{0F0AC936-4F8A-44B6-BE46-6CE9D20AFA11}" type="sibTrans" cxnId="{FA8DC548-3582-4954-A55D-F8E7F4A93016}">
      <dgm:prSet/>
      <dgm:spPr/>
      <dgm:t>
        <a:bodyPr/>
        <a:lstStyle/>
        <a:p>
          <a:endParaRPr lang="en-US"/>
        </a:p>
      </dgm:t>
    </dgm:pt>
    <dgm:pt modelId="{670890B5-BF74-4771-8F4B-75E6A8986C58}">
      <dgm:prSet phldrT="[Text]"/>
      <dgm:spPr/>
      <dgm:t>
        <a:bodyPr/>
        <a:lstStyle/>
        <a:p>
          <a:r>
            <a:rPr lang="en-US" b="1" dirty="0" smtClean="0"/>
            <a:t>Revise Return and Refund Policies</a:t>
          </a:r>
        </a:p>
        <a:p>
          <a:r>
            <a:rPr lang="en-US" b="1" dirty="0" smtClean="0"/>
            <a:t>Simplify Returns:</a:t>
          </a:r>
          <a:r>
            <a:rPr lang="en-US" dirty="0" smtClean="0"/>
            <a:t> Make the return process more user-friendly and less cumbersome. Consider extending the return period and simplifying the steps required for returns.</a:t>
          </a:r>
        </a:p>
        <a:p>
          <a:r>
            <a:rPr lang="en-US" b="1" dirty="0" smtClean="0"/>
            <a:t>Refund Timeliness:</a:t>
          </a:r>
          <a:r>
            <a:rPr lang="en-US" dirty="0" smtClean="0"/>
            <a:t> Speed up the processing of refunds and ensure customers are updated regularly about the status of their returns.</a:t>
          </a:r>
          <a:endParaRPr lang="en-US" dirty="0"/>
        </a:p>
      </dgm:t>
    </dgm:pt>
    <dgm:pt modelId="{9A6BFEE6-491D-4082-A4C8-4D2703D98CD3}" type="parTrans" cxnId="{2BB9C64B-69F0-4FC9-A587-504A1209A771}">
      <dgm:prSet/>
      <dgm:spPr/>
      <dgm:t>
        <a:bodyPr/>
        <a:lstStyle/>
        <a:p>
          <a:endParaRPr lang="en-US"/>
        </a:p>
      </dgm:t>
    </dgm:pt>
    <dgm:pt modelId="{5B35B490-DB40-4A3B-99FD-7A83E5BE02F5}" type="sibTrans" cxnId="{2BB9C64B-69F0-4FC9-A587-504A1209A771}">
      <dgm:prSet/>
      <dgm:spPr/>
      <dgm:t>
        <a:bodyPr/>
        <a:lstStyle/>
        <a:p>
          <a:endParaRPr lang="en-US"/>
        </a:p>
      </dgm:t>
    </dgm:pt>
    <dgm:pt modelId="{580565C9-C5EB-4FD2-875D-535977B9FD69}">
      <dgm:prSet phldrT="[Text]"/>
      <dgm:spPr/>
      <dgm:t>
        <a:bodyPr/>
        <a:lstStyle/>
        <a:p>
          <a:r>
            <a:rPr lang="en-IN" b="1" dirty="0" smtClean="0"/>
            <a:t>Focus on Quality Assurance</a:t>
          </a:r>
        </a:p>
        <a:p>
          <a:r>
            <a:rPr lang="en-US" b="1" dirty="0" smtClean="0"/>
            <a:t>Product Quality Checks:</a:t>
          </a:r>
          <a:r>
            <a:rPr lang="en-US" dirty="0" smtClean="0"/>
            <a:t> Strengthen quality checks to ensure that products meet customer expectations. Regularly review vendor performance to avoid issues like delivering incorrect or used items.</a:t>
          </a:r>
        </a:p>
        <a:p>
          <a:r>
            <a:rPr lang="en-US" b="1" dirty="0" smtClean="0"/>
            <a:t>Transparency in Product Information:</a:t>
          </a:r>
          <a:r>
            <a:rPr lang="en-US" dirty="0" smtClean="0"/>
            <a:t> Provide accurate and detailed product descriptions, including sizing charts and material details, to reduce discrepancies between customer expectations and received products</a:t>
          </a:r>
          <a:endParaRPr lang="en-US" dirty="0"/>
        </a:p>
      </dgm:t>
    </dgm:pt>
    <dgm:pt modelId="{4509F2A4-0B76-44BB-9690-6E2477E04185}" type="parTrans" cxnId="{A7E58774-9C8E-4620-B936-0764B130C9F3}">
      <dgm:prSet/>
      <dgm:spPr/>
      <dgm:t>
        <a:bodyPr/>
        <a:lstStyle/>
        <a:p>
          <a:endParaRPr lang="en-US"/>
        </a:p>
      </dgm:t>
    </dgm:pt>
    <dgm:pt modelId="{168908D1-3153-429C-9673-FA55E66BF797}" type="sibTrans" cxnId="{A7E58774-9C8E-4620-B936-0764B130C9F3}">
      <dgm:prSet/>
      <dgm:spPr/>
      <dgm:t>
        <a:bodyPr/>
        <a:lstStyle/>
        <a:p>
          <a:endParaRPr lang="en-US"/>
        </a:p>
      </dgm:t>
    </dgm:pt>
    <dgm:pt modelId="{32734EF0-A4AF-478D-BC8B-9C7EA03090EC}">
      <dgm:prSet phldrT="[Text]"/>
      <dgm:spPr/>
      <dgm:t>
        <a:bodyPr/>
        <a:lstStyle/>
        <a:p>
          <a:r>
            <a:rPr lang="en-IN" b="1" dirty="0" smtClean="0"/>
            <a:t>Address Pricing and Discounts</a:t>
          </a:r>
        </a:p>
        <a:p>
          <a:r>
            <a:rPr lang="en-US" b="1" dirty="0" smtClean="0"/>
            <a:t>Value for Money:</a:t>
          </a:r>
          <a:r>
            <a:rPr lang="en-US" dirty="0" smtClean="0"/>
            <a:t> Reassess pricing strategies to offer better value for money. Regularly evaluate competitive pricing and adjust strategies to stay attractive to price-sensitive customers.</a:t>
          </a:r>
        </a:p>
        <a:p>
          <a:r>
            <a:rPr lang="en-US" b="1" dirty="0" smtClean="0"/>
            <a:t>Targeted Discounts:</a:t>
          </a:r>
          <a:r>
            <a:rPr lang="en-US" dirty="0" smtClean="0"/>
            <a:t> Utilize customer data to offer personalized discounts and promotions, enhancing customer engagement and conversion rates.</a:t>
          </a:r>
          <a:endParaRPr lang="en-US" dirty="0"/>
        </a:p>
      </dgm:t>
    </dgm:pt>
    <dgm:pt modelId="{6E02733A-BB15-4665-99DB-198297300213}" type="parTrans" cxnId="{62B7B06C-E506-4BDD-B4DF-50D09DFEE499}">
      <dgm:prSet/>
      <dgm:spPr/>
      <dgm:t>
        <a:bodyPr/>
        <a:lstStyle/>
        <a:p>
          <a:endParaRPr lang="en-US"/>
        </a:p>
      </dgm:t>
    </dgm:pt>
    <dgm:pt modelId="{ACA0DC6A-6CDB-4E68-BACB-382CCE4310A1}" type="sibTrans" cxnId="{62B7B06C-E506-4BDD-B4DF-50D09DFEE499}">
      <dgm:prSet/>
      <dgm:spPr/>
      <dgm:t>
        <a:bodyPr/>
        <a:lstStyle/>
        <a:p>
          <a:endParaRPr lang="en-US"/>
        </a:p>
      </dgm:t>
    </dgm:pt>
    <dgm:pt modelId="{7E12576E-A269-475D-852C-EA55BD3DDAFF}">
      <dgm:prSet phldrT="[Text]"/>
      <dgm:spPr/>
      <dgm:t>
        <a:bodyPr/>
        <a:lstStyle/>
        <a:p>
          <a:r>
            <a:rPr lang="en-IN" b="1" dirty="0" smtClean="0"/>
            <a:t>Strengthen Logistics and Delivery</a:t>
          </a:r>
        </a:p>
        <a:p>
          <a:r>
            <a:rPr lang="en-US" b="1" dirty="0" smtClean="0"/>
            <a:t>Optimize Delivery Network:</a:t>
          </a:r>
          <a:r>
            <a:rPr lang="en-US" dirty="0" smtClean="0"/>
            <a:t> Enhance logistics efficiency by optimizing delivery routes and partnering with reliable courier services. Improve tracking systems to provide real-time updates to customers.</a:t>
          </a:r>
        </a:p>
        <a:p>
          <a:r>
            <a:rPr lang="en-US" b="1" dirty="0" smtClean="0"/>
            <a:t>Expand Delivery Areas:</a:t>
          </a:r>
          <a:r>
            <a:rPr lang="en-US" dirty="0" smtClean="0"/>
            <a:t> Consider expanding delivery coverage to underserved or remote areas to reach a broader customer base</a:t>
          </a:r>
          <a:endParaRPr lang="en-US" dirty="0"/>
        </a:p>
      </dgm:t>
    </dgm:pt>
    <dgm:pt modelId="{56CC8639-055A-4C8F-A06C-EDE7C26DC10F}" type="parTrans" cxnId="{FCBCE46A-FC98-4975-9975-905E46905731}">
      <dgm:prSet/>
      <dgm:spPr/>
      <dgm:t>
        <a:bodyPr/>
        <a:lstStyle/>
        <a:p>
          <a:endParaRPr lang="en-US"/>
        </a:p>
      </dgm:t>
    </dgm:pt>
    <dgm:pt modelId="{67004CCC-97BE-4948-8767-46BF838B40C2}" type="sibTrans" cxnId="{FCBCE46A-FC98-4975-9975-905E46905731}">
      <dgm:prSet/>
      <dgm:spPr/>
      <dgm:t>
        <a:bodyPr/>
        <a:lstStyle/>
        <a:p>
          <a:endParaRPr lang="en-US"/>
        </a:p>
      </dgm:t>
    </dgm:pt>
    <dgm:pt modelId="{4E0F82C5-0AE7-434D-9FC7-A9AB37D074F0}" type="pres">
      <dgm:prSet presAssocID="{817C3A11-0F00-4F94-A099-B0BF25097D52}" presName="diagram" presStyleCnt="0">
        <dgm:presLayoutVars>
          <dgm:dir/>
          <dgm:resizeHandles val="exact"/>
        </dgm:presLayoutVars>
      </dgm:prSet>
      <dgm:spPr/>
    </dgm:pt>
    <dgm:pt modelId="{96FD0CCC-8DAA-4C0B-B18F-B857D0452AC8}" type="pres">
      <dgm:prSet presAssocID="{04B3570C-5BD7-4271-B6A5-E22392CF0092}" presName="node" presStyleLbl="node1" presStyleIdx="0" presStyleCnt="5">
        <dgm:presLayoutVars>
          <dgm:bulletEnabled val="1"/>
        </dgm:presLayoutVars>
      </dgm:prSet>
      <dgm:spPr/>
      <dgm:t>
        <a:bodyPr/>
        <a:lstStyle/>
        <a:p>
          <a:endParaRPr lang="en-US"/>
        </a:p>
      </dgm:t>
    </dgm:pt>
    <dgm:pt modelId="{51270F3A-7401-4E57-9DBB-983948BAC414}" type="pres">
      <dgm:prSet presAssocID="{0F0AC936-4F8A-44B6-BE46-6CE9D20AFA11}" presName="sibTrans" presStyleCnt="0"/>
      <dgm:spPr/>
    </dgm:pt>
    <dgm:pt modelId="{D74A3E60-0C2D-4E51-82C4-9E3859379AE0}" type="pres">
      <dgm:prSet presAssocID="{670890B5-BF74-4771-8F4B-75E6A8986C58}" presName="node" presStyleLbl="node1" presStyleIdx="1" presStyleCnt="5">
        <dgm:presLayoutVars>
          <dgm:bulletEnabled val="1"/>
        </dgm:presLayoutVars>
      </dgm:prSet>
      <dgm:spPr/>
      <dgm:t>
        <a:bodyPr/>
        <a:lstStyle/>
        <a:p>
          <a:endParaRPr lang="en-US"/>
        </a:p>
      </dgm:t>
    </dgm:pt>
    <dgm:pt modelId="{ADFBE975-33F6-48AA-9EFE-1D3DB77DEBBB}" type="pres">
      <dgm:prSet presAssocID="{5B35B490-DB40-4A3B-99FD-7A83E5BE02F5}" presName="sibTrans" presStyleCnt="0"/>
      <dgm:spPr/>
    </dgm:pt>
    <dgm:pt modelId="{097B5540-5965-42BE-819B-516B382E062E}" type="pres">
      <dgm:prSet presAssocID="{580565C9-C5EB-4FD2-875D-535977B9FD69}" presName="node" presStyleLbl="node1" presStyleIdx="2" presStyleCnt="5">
        <dgm:presLayoutVars>
          <dgm:bulletEnabled val="1"/>
        </dgm:presLayoutVars>
      </dgm:prSet>
      <dgm:spPr/>
      <dgm:t>
        <a:bodyPr/>
        <a:lstStyle/>
        <a:p>
          <a:endParaRPr lang="en-US"/>
        </a:p>
      </dgm:t>
    </dgm:pt>
    <dgm:pt modelId="{1D64C982-693C-45FC-A5CF-AFA12DF6C6BE}" type="pres">
      <dgm:prSet presAssocID="{168908D1-3153-429C-9673-FA55E66BF797}" presName="sibTrans" presStyleCnt="0"/>
      <dgm:spPr/>
    </dgm:pt>
    <dgm:pt modelId="{254B2D97-CDA8-4AB0-A392-D1470A544C5A}" type="pres">
      <dgm:prSet presAssocID="{32734EF0-A4AF-478D-BC8B-9C7EA03090EC}" presName="node" presStyleLbl="node1" presStyleIdx="3" presStyleCnt="5">
        <dgm:presLayoutVars>
          <dgm:bulletEnabled val="1"/>
        </dgm:presLayoutVars>
      </dgm:prSet>
      <dgm:spPr/>
      <dgm:t>
        <a:bodyPr/>
        <a:lstStyle/>
        <a:p>
          <a:endParaRPr lang="en-US"/>
        </a:p>
      </dgm:t>
    </dgm:pt>
    <dgm:pt modelId="{1D256159-5071-47B3-8515-F4E7299FCA41}" type="pres">
      <dgm:prSet presAssocID="{ACA0DC6A-6CDB-4E68-BACB-382CCE4310A1}" presName="sibTrans" presStyleCnt="0"/>
      <dgm:spPr/>
    </dgm:pt>
    <dgm:pt modelId="{15C1D5B9-1AE1-46A7-9F46-D4463CE3D6CB}" type="pres">
      <dgm:prSet presAssocID="{7E12576E-A269-475D-852C-EA55BD3DDAFF}" presName="node" presStyleLbl="node1" presStyleIdx="4" presStyleCnt="5">
        <dgm:presLayoutVars>
          <dgm:bulletEnabled val="1"/>
        </dgm:presLayoutVars>
      </dgm:prSet>
      <dgm:spPr/>
      <dgm:t>
        <a:bodyPr/>
        <a:lstStyle/>
        <a:p>
          <a:endParaRPr lang="en-US"/>
        </a:p>
      </dgm:t>
    </dgm:pt>
  </dgm:ptLst>
  <dgm:cxnLst>
    <dgm:cxn modelId="{FA8DC548-3582-4954-A55D-F8E7F4A93016}" srcId="{817C3A11-0F00-4F94-A099-B0BF25097D52}" destId="{04B3570C-5BD7-4271-B6A5-E22392CF0092}" srcOrd="0" destOrd="0" parTransId="{AAFACABB-5D38-4B5E-9E4B-344C479848FA}" sibTransId="{0F0AC936-4F8A-44B6-BE46-6CE9D20AFA11}"/>
    <dgm:cxn modelId="{62B7B06C-E506-4BDD-B4DF-50D09DFEE499}" srcId="{817C3A11-0F00-4F94-A099-B0BF25097D52}" destId="{32734EF0-A4AF-478D-BC8B-9C7EA03090EC}" srcOrd="3" destOrd="0" parTransId="{6E02733A-BB15-4665-99DB-198297300213}" sibTransId="{ACA0DC6A-6CDB-4E68-BACB-382CCE4310A1}"/>
    <dgm:cxn modelId="{48A0D8F6-D744-4D5D-8871-E3CC5A821EC0}" type="presOf" srcId="{32734EF0-A4AF-478D-BC8B-9C7EA03090EC}" destId="{254B2D97-CDA8-4AB0-A392-D1470A544C5A}" srcOrd="0" destOrd="0" presId="urn:microsoft.com/office/officeart/2005/8/layout/default"/>
    <dgm:cxn modelId="{8A63A260-1BA5-4B23-9EB4-51BEA4BD5FEE}" type="presOf" srcId="{04B3570C-5BD7-4271-B6A5-E22392CF0092}" destId="{96FD0CCC-8DAA-4C0B-B18F-B857D0452AC8}" srcOrd="0" destOrd="0" presId="urn:microsoft.com/office/officeart/2005/8/layout/default"/>
    <dgm:cxn modelId="{050DA92B-5789-4910-A3A6-1FDB38885308}" type="presOf" srcId="{580565C9-C5EB-4FD2-875D-535977B9FD69}" destId="{097B5540-5965-42BE-819B-516B382E062E}" srcOrd="0" destOrd="0" presId="urn:microsoft.com/office/officeart/2005/8/layout/default"/>
    <dgm:cxn modelId="{FCBCE46A-FC98-4975-9975-905E46905731}" srcId="{817C3A11-0F00-4F94-A099-B0BF25097D52}" destId="{7E12576E-A269-475D-852C-EA55BD3DDAFF}" srcOrd="4" destOrd="0" parTransId="{56CC8639-055A-4C8F-A06C-EDE7C26DC10F}" sibTransId="{67004CCC-97BE-4948-8767-46BF838B40C2}"/>
    <dgm:cxn modelId="{328E6AEF-9199-4ED7-8B78-8207D02E31ED}" type="presOf" srcId="{670890B5-BF74-4771-8F4B-75E6A8986C58}" destId="{D74A3E60-0C2D-4E51-82C4-9E3859379AE0}" srcOrd="0" destOrd="0" presId="urn:microsoft.com/office/officeart/2005/8/layout/default"/>
    <dgm:cxn modelId="{A7E58774-9C8E-4620-B936-0764B130C9F3}" srcId="{817C3A11-0F00-4F94-A099-B0BF25097D52}" destId="{580565C9-C5EB-4FD2-875D-535977B9FD69}" srcOrd="2" destOrd="0" parTransId="{4509F2A4-0B76-44BB-9690-6E2477E04185}" sibTransId="{168908D1-3153-429C-9673-FA55E66BF797}"/>
    <dgm:cxn modelId="{2BB9C64B-69F0-4FC9-A587-504A1209A771}" srcId="{817C3A11-0F00-4F94-A099-B0BF25097D52}" destId="{670890B5-BF74-4771-8F4B-75E6A8986C58}" srcOrd="1" destOrd="0" parTransId="{9A6BFEE6-491D-4082-A4C8-4D2703D98CD3}" sibTransId="{5B35B490-DB40-4A3B-99FD-7A83E5BE02F5}"/>
    <dgm:cxn modelId="{6B976059-3FC6-4479-A9F8-49DFECE19065}" type="presOf" srcId="{7E12576E-A269-475D-852C-EA55BD3DDAFF}" destId="{15C1D5B9-1AE1-46A7-9F46-D4463CE3D6CB}" srcOrd="0" destOrd="0" presId="urn:microsoft.com/office/officeart/2005/8/layout/default"/>
    <dgm:cxn modelId="{F26964F4-519E-4BAE-AB48-3E138F285C56}" type="presOf" srcId="{817C3A11-0F00-4F94-A099-B0BF25097D52}" destId="{4E0F82C5-0AE7-434D-9FC7-A9AB37D074F0}" srcOrd="0" destOrd="0" presId="urn:microsoft.com/office/officeart/2005/8/layout/default"/>
    <dgm:cxn modelId="{E56E0EE8-DCB7-4A96-B00C-9F7D31E1EAF6}" type="presParOf" srcId="{4E0F82C5-0AE7-434D-9FC7-A9AB37D074F0}" destId="{96FD0CCC-8DAA-4C0B-B18F-B857D0452AC8}" srcOrd="0" destOrd="0" presId="urn:microsoft.com/office/officeart/2005/8/layout/default"/>
    <dgm:cxn modelId="{453054C9-E635-440E-B085-07C8445C6692}" type="presParOf" srcId="{4E0F82C5-0AE7-434D-9FC7-A9AB37D074F0}" destId="{51270F3A-7401-4E57-9DBB-983948BAC414}" srcOrd="1" destOrd="0" presId="urn:microsoft.com/office/officeart/2005/8/layout/default"/>
    <dgm:cxn modelId="{0A7D210B-BE3A-47E5-BB53-7B11BD0E7FF3}" type="presParOf" srcId="{4E0F82C5-0AE7-434D-9FC7-A9AB37D074F0}" destId="{D74A3E60-0C2D-4E51-82C4-9E3859379AE0}" srcOrd="2" destOrd="0" presId="urn:microsoft.com/office/officeart/2005/8/layout/default"/>
    <dgm:cxn modelId="{80C6D774-D079-49E3-AC29-A2EC3B7BE712}" type="presParOf" srcId="{4E0F82C5-0AE7-434D-9FC7-A9AB37D074F0}" destId="{ADFBE975-33F6-48AA-9EFE-1D3DB77DEBBB}" srcOrd="3" destOrd="0" presId="urn:microsoft.com/office/officeart/2005/8/layout/default"/>
    <dgm:cxn modelId="{F5764D8B-294F-4B43-9184-0DCD359504AF}" type="presParOf" srcId="{4E0F82C5-0AE7-434D-9FC7-A9AB37D074F0}" destId="{097B5540-5965-42BE-819B-516B382E062E}" srcOrd="4" destOrd="0" presId="urn:microsoft.com/office/officeart/2005/8/layout/default"/>
    <dgm:cxn modelId="{93B76F15-F4EA-4522-A587-4DD4897AA1BD}" type="presParOf" srcId="{4E0F82C5-0AE7-434D-9FC7-A9AB37D074F0}" destId="{1D64C982-693C-45FC-A5CF-AFA12DF6C6BE}" srcOrd="5" destOrd="0" presId="urn:microsoft.com/office/officeart/2005/8/layout/default"/>
    <dgm:cxn modelId="{10637EC8-2D74-44BC-A3C1-E3636355DC16}" type="presParOf" srcId="{4E0F82C5-0AE7-434D-9FC7-A9AB37D074F0}" destId="{254B2D97-CDA8-4AB0-A392-D1470A544C5A}" srcOrd="6" destOrd="0" presId="urn:microsoft.com/office/officeart/2005/8/layout/default"/>
    <dgm:cxn modelId="{A4C6D972-C099-426A-A8AD-4B1639A2BD33}" type="presParOf" srcId="{4E0F82C5-0AE7-434D-9FC7-A9AB37D074F0}" destId="{1D256159-5071-47B3-8515-F4E7299FCA41}" srcOrd="7" destOrd="0" presId="urn:microsoft.com/office/officeart/2005/8/layout/default"/>
    <dgm:cxn modelId="{26FF8949-B4F9-430D-A0BC-E52A0596267E}" type="presParOf" srcId="{4E0F82C5-0AE7-434D-9FC7-A9AB37D074F0}" destId="{15C1D5B9-1AE1-46A7-9F46-D4463CE3D6C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A74D1C-0AD0-4760-90D2-B8C0F1E5BB8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5E26F5A-7905-4549-99BB-2F797028E486}">
      <dgm:prSet phldrT="[Text]"/>
      <dgm:spPr/>
      <dgm:t>
        <a:bodyPr/>
        <a:lstStyle/>
        <a:p>
          <a:r>
            <a:rPr lang="en-IN" b="1" dirty="0" smtClean="0"/>
            <a:t>Leverage Technology for Personalization</a:t>
          </a:r>
        </a:p>
        <a:p>
          <a:r>
            <a:rPr lang="en-US" b="1" dirty="0" smtClean="0"/>
            <a:t>AI and Data Analytics:</a:t>
          </a:r>
          <a:r>
            <a:rPr lang="en-US" dirty="0" smtClean="0"/>
            <a:t> Invest in advanced data analytics and AI to provide more accurate personalized recommendations and tailored shopping experiences.</a:t>
          </a:r>
        </a:p>
        <a:p>
          <a:r>
            <a:rPr lang="en-US" b="1" dirty="0" smtClean="0"/>
            <a:t>Virtual Try-Ons:</a:t>
          </a:r>
          <a:r>
            <a:rPr lang="en-US" dirty="0" smtClean="0"/>
            <a:t> Continue to develop and promote virtual try-on technologies and AR features to improve customer confidence in their purchases.</a:t>
          </a:r>
          <a:endParaRPr lang="en-US" dirty="0"/>
        </a:p>
      </dgm:t>
    </dgm:pt>
    <dgm:pt modelId="{CEDE755F-FC50-414A-B823-77C425A9210D}" type="parTrans" cxnId="{7369FAB9-9D1E-4EA6-B7D6-CF73E2F32853}">
      <dgm:prSet/>
      <dgm:spPr/>
      <dgm:t>
        <a:bodyPr/>
        <a:lstStyle/>
        <a:p>
          <a:endParaRPr lang="en-US"/>
        </a:p>
      </dgm:t>
    </dgm:pt>
    <dgm:pt modelId="{FF04CCC1-AF2A-49FE-894E-8EC08E524D61}" type="sibTrans" cxnId="{7369FAB9-9D1E-4EA6-B7D6-CF73E2F32853}">
      <dgm:prSet/>
      <dgm:spPr/>
      <dgm:t>
        <a:bodyPr/>
        <a:lstStyle/>
        <a:p>
          <a:endParaRPr lang="en-US"/>
        </a:p>
      </dgm:t>
    </dgm:pt>
    <dgm:pt modelId="{ACF3FEB9-0CD7-4BE7-8918-AD4D5DE4F4BA}">
      <dgm:prSet phldrT="[Text]"/>
      <dgm:spPr/>
      <dgm:t>
        <a:bodyPr/>
        <a:lstStyle/>
        <a:p>
          <a:r>
            <a:rPr lang="en-US" b="1" dirty="0" smtClean="0"/>
            <a:t>Increase Transparency and Build Trust</a:t>
          </a:r>
        </a:p>
        <a:p>
          <a:r>
            <a:rPr lang="en-US" b="1" dirty="0" smtClean="0"/>
            <a:t>Clear Communication:</a:t>
          </a:r>
          <a:r>
            <a:rPr lang="en-US" dirty="0" smtClean="0"/>
            <a:t> Clearly communicate product availability, pricing, and delivery times. Ensure customers are well-informed at every stage of their purchase journey.</a:t>
          </a:r>
        </a:p>
        <a:p>
          <a:r>
            <a:rPr lang="en-US" b="1" dirty="0" smtClean="0"/>
            <a:t>Address Scams and Fraud Concerns:</a:t>
          </a:r>
          <a:r>
            <a:rPr lang="en-US" dirty="0" smtClean="0"/>
            <a:t> Implement measures to detect and prevent fraudulent activities and address any issues related to customer complaints about scams.</a:t>
          </a:r>
          <a:endParaRPr lang="en-US" dirty="0"/>
        </a:p>
      </dgm:t>
    </dgm:pt>
    <dgm:pt modelId="{E4E05DC9-5ADC-4338-BF82-669C3734F6C3}" type="parTrans" cxnId="{22E06EBD-34EA-48BD-A588-B8AFE8F03865}">
      <dgm:prSet/>
      <dgm:spPr/>
      <dgm:t>
        <a:bodyPr/>
        <a:lstStyle/>
        <a:p>
          <a:endParaRPr lang="en-US"/>
        </a:p>
      </dgm:t>
    </dgm:pt>
    <dgm:pt modelId="{A54A6685-A8BE-4F04-9E46-F514E6D5AC1E}" type="sibTrans" cxnId="{22E06EBD-34EA-48BD-A588-B8AFE8F03865}">
      <dgm:prSet/>
      <dgm:spPr/>
      <dgm:t>
        <a:bodyPr/>
        <a:lstStyle/>
        <a:p>
          <a:endParaRPr lang="en-US"/>
        </a:p>
      </dgm:t>
    </dgm:pt>
    <dgm:pt modelId="{6896AB8A-A246-4EB2-9302-60FEBB81438F}">
      <dgm:prSet phldrT="[Text]"/>
      <dgm:spPr/>
      <dgm:t>
        <a:bodyPr/>
        <a:lstStyle/>
        <a:p>
          <a:r>
            <a:rPr lang="en-IN" b="1" dirty="0" smtClean="0"/>
            <a:t>Expand </a:t>
          </a:r>
          <a:r>
            <a:rPr lang="en-IN" b="1" dirty="0" err="1" smtClean="0"/>
            <a:t>Omnichannel</a:t>
          </a:r>
          <a:r>
            <a:rPr lang="en-IN" b="1" dirty="0" smtClean="0"/>
            <a:t> Presence</a:t>
          </a:r>
        </a:p>
        <a:p>
          <a:r>
            <a:rPr lang="en-US" b="1" dirty="0" smtClean="0"/>
            <a:t>Integrate Online and Offline Experiences:</a:t>
          </a:r>
          <a:r>
            <a:rPr lang="en-US" dirty="0" smtClean="0"/>
            <a:t> Enhance the integration between online and offline channels, such as improving the buy-online-pick-up-in-store (BOPIS) experience and enabling returns at physical stores.</a:t>
          </a:r>
        </a:p>
        <a:p>
          <a:r>
            <a:rPr lang="en-US" b="1" dirty="0" smtClean="0"/>
            <a:t>Leverage Flipkart Synergy:</a:t>
          </a:r>
          <a:r>
            <a:rPr lang="en-US" dirty="0" smtClean="0"/>
            <a:t> Utilize synergies with the Flipkart Group for cross-promotion and shared resources to enhance the overall customer experience.</a:t>
          </a:r>
          <a:endParaRPr lang="en-US" dirty="0"/>
        </a:p>
      </dgm:t>
    </dgm:pt>
    <dgm:pt modelId="{DC3B7BE6-C399-4594-A308-04785C29089A}" type="parTrans" cxnId="{6A425B37-E9B5-4EA2-8DCB-8B27975936E0}">
      <dgm:prSet/>
      <dgm:spPr/>
      <dgm:t>
        <a:bodyPr/>
        <a:lstStyle/>
        <a:p>
          <a:endParaRPr lang="en-US"/>
        </a:p>
      </dgm:t>
    </dgm:pt>
    <dgm:pt modelId="{CF77A4DB-0AA3-4FA5-AF32-0B78F0D35A55}" type="sibTrans" cxnId="{6A425B37-E9B5-4EA2-8DCB-8B27975936E0}">
      <dgm:prSet/>
      <dgm:spPr/>
      <dgm:t>
        <a:bodyPr/>
        <a:lstStyle/>
        <a:p>
          <a:endParaRPr lang="en-US"/>
        </a:p>
      </dgm:t>
    </dgm:pt>
    <dgm:pt modelId="{DD42A815-1AD0-4A44-A1F9-230A3C7FEAB3}">
      <dgm:prSet phldrT="[Text]"/>
      <dgm:spPr/>
      <dgm:t>
        <a:bodyPr/>
        <a:lstStyle/>
        <a:p>
          <a:r>
            <a:rPr lang="en-IN" b="1" dirty="0" smtClean="0"/>
            <a:t>Innovate Marketing Strategies</a:t>
          </a:r>
        </a:p>
        <a:p>
          <a:r>
            <a:rPr lang="en-US" b="1" dirty="0" smtClean="0"/>
            <a:t>Influencer Collaborations:</a:t>
          </a:r>
          <a:r>
            <a:rPr lang="en-US" dirty="0" smtClean="0"/>
            <a:t> Expand partnerships with influencers and celebrities to reach new audiences and drive engagement. Focus on collaborations that resonate with target demographics.</a:t>
          </a:r>
        </a:p>
        <a:p>
          <a:r>
            <a:rPr lang="en-US" b="1" dirty="0" smtClean="0"/>
            <a:t>Interactive Campaigns:</a:t>
          </a:r>
          <a:r>
            <a:rPr lang="en-US" dirty="0" smtClean="0"/>
            <a:t> Create more interactive and engaging marketing campaigns that encourage customer participation and feedback.</a:t>
          </a:r>
          <a:endParaRPr lang="en-US" dirty="0"/>
        </a:p>
      </dgm:t>
    </dgm:pt>
    <dgm:pt modelId="{7E15EAE9-2EFF-41FA-A6D2-F6BA23F034A5}" type="parTrans" cxnId="{A4E04C1B-9342-4D2E-A653-6155D8D8A2ED}">
      <dgm:prSet/>
      <dgm:spPr/>
      <dgm:t>
        <a:bodyPr/>
        <a:lstStyle/>
        <a:p>
          <a:endParaRPr lang="en-US"/>
        </a:p>
      </dgm:t>
    </dgm:pt>
    <dgm:pt modelId="{D7334E3A-5B08-40B6-99C2-7A50B27F7AD1}" type="sibTrans" cxnId="{A4E04C1B-9342-4D2E-A653-6155D8D8A2ED}">
      <dgm:prSet/>
      <dgm:spPr/>
      <dgm:t>
        <a:bodyPr/>
        <a:lstStyle/>
        <a:p>
          <a:endParaRPr lang="en-US"/>
        </a:p>
      </dgm:t>
    </dgm:pt>
    <dgm:pt modelId="{DB1E0B1B-FFA6-4DD9-BB2C-F04BE7E9D993}">
      <dgm:prSet phldrT="[Text]"/>
      <dgm:spPr/>
      <dgm:t>
        <a:bodyPr/>
        <a:lstStyle/>
        <a:p>
          <a:r>
            <a:rPr lang="en-IN" b="1" dirty="0" smtClean="0"/>
            <a:t>Address Customer Feedback Proactively</a:t>
          </a:r>
        </a:p>
        <a:p>
          <a:r>
            <a:rPr lang="en-US" b="1" dirty="0" smtClean="0"/>
            <a:t>Feedback Mechanisms:</a:t>
          </a:r>
          <a:r>
            <a:rPr lang="en-US" dirty="0" smtClean="0"/>
            <a:t> Implement robust mechanisms for collecting and analyzing customer feedback. Use this feedback to make continuous improvements and address recurring issues.</a:t>
          </a:r>
        </a:p>
        <a:p>
          <a:r>
            <a:rPr lang="en-US" b="1" dirty="0" smtClean="0"/>
            <a:t>Act on Negative Feedback:</a:t>
          </a:r>
          <a:r>
            <a:rPr lang="en-US" dirty="0" smtClean="0"/>
            <a:t> Prioritize and address negative feedback related to product quality, customer service, and delivery. Publicly acknowledge and respond to feedback to show commitment to improvement.</a:t>
          </a:r>
          <a:endParaRPr lang="en-US" dirty="0"/>
        </a:p>
      </dgm:t>
    </dgm:pt>
    <dgm:pt modelId="{D971853B-64B6-4809-8840-C13E32694F25}" type="parTrans" cxnId="{30932091-DC04-432D-A3D9-D8F61ABE2C59}">
      <dgm:prSet/>
      <dgm:spPr/>
      <dgm:t>
        <a:bodyPr/>
        <a:lstStyle/>
        <a:p>
          <a:endParaRPr lang="en-US"/>
        </a:p>
      </dgm:t>
    </dgm:pt>
    <dgm:pt modelId="{06559FE8-F403-4F2B-863F-993CF9B66FE9}" type="sibTrans" cxnId="{30932091-DC04-432D-A3D9-D8F61ABE2C59}">
      <dgm:prSet/>
      <dgm:spPr/>
      <dgm:t>
        <a:bodyPr/>
        <a:lstStyle/>
        <a:p>
          <a:endParaRPr lang="en-US"/>
        </a:p>
      </dgm:t>
    </dgm:pt>
    <dgm:pt modelId="{FF9B6339-430F-4252-8E60-61CC28A57A6D}" type="pres">
      <dgm:prSet presAssocID="{6EA74D1C-0AD0-4760-90D2-B8C0F1E5BB8C}" presName="diagram" presStyleCnt="0">
        <dgm:presLayoutVars>
          <dgm:dir/>
          <dgm:resizeHandles val="exact"/>
        </dgm:presLayoutVars>
      </dgm:prSet>
      <dgm:spPr/>
    </dgm:pt>
    <dgm:pt modelId="{E225BAC6-175C-41D1-9475-DE72C1110EBF}" type="pres">
      <dgm:prSet presAssocID="{C5E26F5A-7905-4549-99BB-2F797028E486}" presName="node" presStyleLbl="node1" presStyleIdx="0" presStyleCnt="5">
        <dgm:presLayoutVars>
          <dgm:bulletEnabled val="1"/>
        </dgm:presLayoutVars>
      </dgm:prSet>
      <dgm:spPr/>
      <dgm:t>
        <a:bodyPr/>
        <a:lstStyle/>
        <a:p>
          <a:endParaRPr lang="en-US"/>
        </a:p>
      </dgm:t>
    </dgm:pt>
    <dgm:pt modelId="{8CF9803F-CBE3-4534-A2EE-F7BDD9D4D7FC}" type="pres">
      <dgm:prSet presAssocID="{FF04CCC1-AF2A-49FE-894E-8EC08E524D61}" presName="sibTrans" presStyleCnt="0"/>
      <dgm:spPr/>
    </dgm:pt>
    <dgm:pt modelId="{172EC5D0-BE04-4E87-AC0E-0AF9A635083B}" type="pres">
      <dgm:prSet presAssocID="{ACF3FEB9-0CD7-4BE7-8918-AD4D5DE4F4BA}" presName="node" presStyleLbl="node1" presStyleIdx="1" presStyleCnt="5">
        <dgm:presLayoutVars>
          <dgm:bulletEnabled val="1"/>
        </dgm:presLayoutVars>
      </dgm:prSet>
      <dgm:spPr/>
      <dgm:t>
        <a:bodyPr/>
        <a:lstStyle/>
        <a:p>
          <a:endParaRPr lang="en-US"/>
        </a:p>
      </dgm:t>
    </dgm:pt>
    <dgm:pt modelId="{FD7E0380-8248-4852-8546-F7535ADD44EC}" type="pres">
      <dgm:prSet presAssocID="{A54A6685-A8BE-4F04-9E46-F514E6D5AC1E}" presName="sibTrans" presStyleCnt="0"/>
      <dgm:spPr/>
    </dgm:pt>
    <dgm:pt modelId="{DE4CF334-6F00-4148-9E2D-0C1258953BC5}" type="pres">
      <dgm:prSet presAssocID="{6896AB8A-A246-4EB2-9302-60FEBB81438F}" presName="node" presStyleLbl="node1" presStyleIdx="2" presStyleCnt="5">
        <dgm:presLayoutVars>
          <dgm:bulletEnabled val="1"/>
        </dgm:presLayoutVars>
      </dgm:prSet>
      <dgm:spPr/>
      <dgm:t>
        <a:bodyPr/>
        <a:lstStyle/>
        <a:p>
          <a:endParaRPr lang="en-US"/>
        </a:p>
      </dgm:t>
    </dgm:pt>
    <dgm:pt modelId="{2973B4E6-AB4F-4757-8C0F-E17A7FE5CC4B}" type="pres">
      <dgm:prSet presAssocID="{CF77A4DB-0AA3-4FA5-AF32-0B78F0D35A55}" presName="sibTrans" presStyleCnt="0"/>
      <dgm:spPr/>
    </dgm:pt>
    <dgm:pt modelId="{3AEE990A-8590-4D1E-87A9-8F15A2BAD430}" type="pres">
      <dgm:prSet presAssocID="{DD42A815-1AD0-4A44-A1F9-230A3C7FEAB3}" presName="node" presStyleLbl="node1" presStyleIdx="3" presStyleCnt="5">
        <dgm:presLayoutVars>
          <dgm:bulletEnabled val="1"/>
        </dgm:presLayoutVars>
      </dgm:prSet>
      <dgm:spPr/>
      <dgm:t>
        <a:bodyPr/>
        <a:lstStyle/>
        <a:p>
          <a:endParaRPr lang="en-US"/>
        </a:p>
      </dgm:t>
    </dgm:pt>
    <dgm:pt modelId="{825639E8-9AAC-4033-A096-9E94D589A5AE}" type="pres">
      <dgm:prSet presAssocID="{D7334E3A-5B08-40B6-99C2-7A50B27F7AD1}" presName="sibTrans" presStyleCnt="0"/>
      <dgm:spPr/>
    </dgm:pt>
    <dgm:pt modelId="{304ADFE2-8076-40E9-B4DB-C71E2A599DDC}" type="pres">
      <dgm:prSet presAssocID="{DB1E0B1B-FFA6-4DD9-BB2C-F04BE7E9D993}" presName="node" presStyleLbl="node1" presStyleIdx="4" presStyleCnt="5">
        <dgm:presLayoutVars>
          <dgm:bulletEnabled val="1"/>
        </dgm:presLayoutVars>
      </dgm:prSet>
      <dgm:spPr/>
      <dgm:t>
        <a:bodyPr/>
        <a:lstStyle/>
        <a:p>
          <a:endParaRPr lang="en-US"/>
        </a:p>
      </dgm:t>
    </dgm:pt>
  </dgm:ptLst>
  <dgm:cxnLst>
    <dgm:cxn modelId="{7369FAB9-9D1E-4EA6-B7D6-CF73E2F32853}" srcId="{6EA74D1C-0AD0-4760-90D2-B8C0F1E5BB8C}" destId="{C5E26F5A-7905-4549-99BB-2F797028E486}" srcOrd="0" destOrd="0" parTransId="{CEDE755F-FC50-414A-B823-77C425A9210D}" sibTransId="{FF04CCC1-AF2A-49FE-894E-8EC08E524D61}"/>
    <dgm:cxn modelId="{43F4E415-C501-4807-AB55-2FC330DB07D2}" type="presOf" srcId="{6896AB8A-A246-4EB2-9302-60FEBB81438F}" destId="{DE4CF334-6F00-4148-9E2D-0C1258953BC5}" srcOrd="0" destOrd="0" presId="urn:microsoft.com/office/officeart/2005/8/layout/default"/>
    <dgm:cxn modelId="{3DB522E8-AC83-42A3-84FC-98F61F8BB8A5}" type="presOf" srcId="{C5E26F5A-7905-4549-99BB-2F797028E486}" destId="{E225BAC6-175C-41D1-9475-DE72C1110EBF}" srcOrd="0" destOrd="0" presId="urn:microsoft.com/office/officeart/2005/8/layout/default"/>
    <dgm:cxn modelId="{39EF072E-6C6C-4996-9B3A-E4A962460278}" type="presOf" srcId="{DB1E0B1B-FFA6-4DD9-BB2C-F04BE7E9D993}" destId="{304ADFE2-8076-40E9-B4DB-C71E2A599DDC}" srcOrd="0" destOrd="0" presId="urn:microsoft.com/office/officeart/2005/8/layout/default"/>
    <dgm:cxn modelId="{A4E04C1B-9342-4D2E-A653-6155D8D8A2ED}" srcId="{6EA74D1C-0AD0-4760-90D2-B8C0F1E5BB8C}" destId="{DD42A815-1AD0-4A44-A1F9-230A3C7FEAB3}" srcOrd="3" destOrd="0" parTransId="{7E15EAE9-2EFF-41FA-A6D2-F6BA23F034A5}" sibTransId="{D7334E3A-5B08-40B6-99C2-7A50B27F7AD1}"/>
    <dgm:cxn modelId="{6A425B37-E9B5-4EA2-8DCB-8B27975936E0}" srcId="{6EA74D1C-0AD0-4760-90D2-B8C0F1E5BB8C}" destId="{6896AB8A-A246-4EB2-9302-60FEBB81438F}" srcOrd="2" destOrd="0" parTransId="{DC3B7BE6-C399-4594-A308-04785C29089A}" sibTransId="{CF77A4DB-0AA3-4FA5-AF32-0B78F0D35A55}"/>
    <dgm:cxn modelId="{3A905981-80A4-4333-8D30-15AF8DFC182C}" type="presOf" srcId="{6EA74D1C-0AD0-4760-90D2-B8C0F1E5BB8C}" destId="{FF9B6339-430F-4252-8E60-61CC28A57A6D}" srcOrd="0" destOrd="0" presId="urn:microsoft.com/office/officeart/2005/8/layout/default"/>
    <dgm:cxn modelId="{344EBCC8-857B-4E4B-B32A-D59D0DBFCF0C}" type="presOf" srcId="{ACF3FEB9-0CD7-4BE7-8918-AD4D5DE4F4BA}" destId="{172EC5D0-BE04-4E87-AC0E-0AF9A635083B}" srcOrd="0" destOrd="0" presId="urn:microsoft.com/office/officeart/2005/8/layout/default"/>
    <dgm:cxn modelId="{30932091-DC04-432D-A3D9-D8F61ABE2C59}" srcId="{6EA74D1C-0AD0-4760-90D2-B8C0F1E5BB8C}" destId="{DB1E0B1B-FFA6-4DD9-BB2C-F04BE7E9D993}" srcOrd="4" destOrd="0" parTransId="{D971853B-64B6-4809-8840-C13E32694F25}" sibTransId="{06559FE8-F403-4F2B-863F-993CF9B66FE9}"/>
    <dgm:cxn modelId="{89145332-C1A9-4487-BC1A-AAA862B847F8}" type="presOf" srcId="{DD42A815-1AD0-4A44-A1F9-230A3C7FEAB3}" destId="{3AEE990A-8590-4D1E-87A9-8F15A2BAD430}" srcOrd="0" destOrd="0" presId="urn:microsoft.com/office/officeart/2005/8/layout/default"/>
    <dgm:cxn modelId="{22E06EBD-34EA-48BD-A588-B8AFE8F03865}" srcId="{6EA74D1C-0AD0-4760-90D2-B8C0F1E5BB8C}" destId="{ACF3FEB9-0CD7-4BE7-8918-AD4D5DE4F4BA}" srcOrd="1" destOrd="0" parTransId="{E4E05DC9-5ADC-4338-BF82-669C3734F6C3}" sibTransId="{A54A6685-A8BE-4F04-9E46-F514E6D5AC1E}"/>
    <dgm:cxn modelId="{9382D7A1-5F52-4D80-8E1C-3300454DB639}" type="presParOf" srcId="{FF9B6339-430F-4252-8E60-61CC28A57A6D}" destId="{E225BAC6-175C-41D1-9475-DE72C1110EBF}" srcOrd="0" destOrd="0" presId="urn:microsoft.com/office/officeart/2005/8/layout/default"/>
    <dgm:cxn modelId="{F99AE06F-0189-49F6-A76C-EFEEC81B5F89}" type="presParOf" srcId="{FF9B6339-430F-4252-8E60-61CC28A57A6D}" destId="{8CF9803F-CBE3-4534-A2EE-F7BDD9D4D7FC}" srcOrd="1" destOrd="0" presId="urn:microsoft.com/office/officeart/2005/8/layout/default"/>
    <dgm:cxn modelId="{1CD3A3F2-7087-484C-B602-191ECF00119B}" type="presParOf" srcId="{FF9B6339-430F-4252-8E60-61CC28A57A6D}" destId="{172EC5D0-BE04-4E87-AC0E-0AF9A635083B}" srcOrd="2" destOrd="0" presId="urn:microsoft.com/office/officeart/2005/8/layout/default"/>
    <dgm:cxn modelId="{95C175C0-5C58-42BC-AFC0-5D5D9BB5A103}" type="presParOf" srcId="{FF9B6339-430F-4252-8E60-61CC28A57A6D}" destId="{FD7E0380-8248-4852-8546-F7535ADD44EC}" srcOrd="3" destOrd="0" presId="urn:microsoft.com/office/officeart/2005/8/layout/default"/>
    <dgm:cxn modelId="{2DD6D2AA-BD40-41EB-94BE-EF72F18B1A28}" type="presParOf" srcId="{FF9B6339-430F-4252-8E60-61CC28A57A6D}" destId="{DE4CF334-6F00-4148-9E2D-0C1258953BC5}" srcOrd="4" destOrd="0" presId="urn:microsoft.com/office/officeart/2005/8/layout/default"/>
    <dgm:cxn modelId="{CC0BCF3D-F42F-4C88-B8B9-7DFF1EDCF0A9}" type="presParOf" srcId="{FF9B6339-430F-4252-8E60-61CC28A57A6D}" destId="{2973B4E6-AB4F-4757-8C0F-E17A7FE5CC4B}" srcOrd="5" destOrd="0" presId="urn:microsoft.com/office/officeart/2005/8/layout/default"/>
    <dgm:cxn modelId="{2DD172D7-AF1C-4B1A-909C-AFDD24E2135A}" type="presParOf" srcId="{FF9B6339-430F-4252-8E60-61CC28A57A6D}" destId="{3AEE990A-8590-4D1E-87A9-8F15A2BAD430}" srcOrd="6" destOrd="0" presId="urn:microsoft.com/office/officeart/2005/8/layout/default"/>
    <dgm:cxn modelId="{7A4359FB-1B55-4762-B1F8-148272293817}" type="presParOf" srcId="{FF9B6339-430F-4252-8E60-61CC28A57A6D}" destId="{825639E8-9AAC-4033-A096-9E94D589A5AE}" srcOrd="7" destOrd="0" presId="urn:microsoft.com/office/officeart/2005/8/layout/default"/>
    <dgm:cxn modelId="{EC47B24C-C9B7-41A1-B0A8-BDD35C605DB4}" type="presParOf" srcId="{FF9B6339-430F-4252-8E60-61CC28A57A6D}" destId="{304ADFE2-8076-40E9-B4DB-C71E2A599DD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C8C11-F089-4D72-B804-E859E239CE4E}">
      <dsp:nvSpPr>
        <dsp:cNvPr id="0" name=""/>
        <dsp:cNvSpPr/>
      </dsp:nvSpPr>
      <dsp:spPr>
        <a:xfrm>
          <a:off x="0" y="692393"/>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Exceptional Variety and Quality</a:t>
          </a:r>
          <a:endParaRPr lang="en-IN" sz="1400" kern="1200" dirty="0" smtClean="0"/>
        </a:p>
        <a:p>
          <a:pPr lvl="0" algn="ctr" defTabSz="622300">
            <a:lnSpc>
              <a:spcPct val="90000"/>
            </a:lnSpc>
            <a:spcBef>
              <a:spcPct val="0"/>
            </a:spcBef>
            <a:spcAft>
              <a:spcPct val="35000"/>
            </a:spcAft>
          </a:pPr>
          <a:r>
            <a:rPr lang="en-US" sz="1400" i="1" kern="1200" dirty="0" smtClean="0"/>
            <a:t>“</a:t>
          </a:r>
          <a:r>
            <a:rPr lang="en-US" sz="1400" i="1" kern="1200" dirty="0" err="1" smtClean="0"/>
            <a:t>Myntra</a:t>
          </a:r>
          <a:r>
            <a:rPr lang="en-US" sz="1400" i="1" kern="1200" dirty="0" smtClean="0"/>
            <a:t> offers an incredible range of products with a focus on quality. I recently purchased a stunning dress that exceeded my expectations. The fabric was top-notch and the design was exactly as shown online. Highly recommend for anyone looking for stylish options!”</a:t>
          </a:r>
          <a:endParaRPr lang="en-US" sz="1400" kern="1200" dirty="0"/>
        </a:p>
      </dsp:txBody>
      <dsp:txXfrm>
        <a:off x="0" y="692393"/>
        <a:ext cx="3286125" cy="1971675"/>
      </dsp:txXfrm>
    </dsp:sp>
    <dsp:sp modelId="{930C745B-A76E-4B77-AC2E-15C899459CC2}">
      <dsp:nvSpPr>
        <dsp:cNvPr id="0" name=""/>
        <dsp:cNvSpPr/>
      </dsp:nvSpPr>
      <dsp:spPr>
        <a:xfrm>
          <a:off x="3614737" y="692393"/>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Fast and Reliable Delivery</a:t>
          </a:r>
          <a:endParaRPr lang="en-IN" sz="1400" kern="1200" dirty="0" smtClean="0"/>
        </a:p>
        <a:p>
          <a:pPr lvl="0" algn="ctr" defTabSz="622300">
            <a:lnSpc>
              <a:spcPct val="90000"/>
            </a:lnSpc>
            <a:spcBef>
              <a:spcPct val="0"/>
            </a:spcBef>
            <a:spcAft>
              <a:spcPct val="35000"/>
            </a:spcAft>
          </a:pPr>
          <a:r>
            <a:rPr lang="en-US" sz="1400" i="1" kern="1200" dirty="0" smtClean="0"/>
            <a:t>“</a:t>
          </a:r>
          <a:r>
            <a:rPr lang="en-US" sz="1400" i="1" kern="1200" dirty="0" err="1" smtClean="0"/>
            <a:t>Myntra’s</a:t>
          </a:r>
          <a:r>
            <a:rPr lang="en-US" sz="1400" i="1" kern="1200" dirty="0" smtClean="0"/>
            <a:t> delivery service is impressive! My order arrived well within the promised time frame and the packaging was secure. The convenience of getting my fashion fix delivered right to my doorstep is unbeatable.</a:t>
          </a:r>
          <a:endParaRPr lang="en-US" sz="1400" kern="1200" dirty="0"/>
        </a:p>
      </dsp:txBody>
      <dsp:txXfrm>
        <a:off x="3614737" y="692393"/>
        <a:ext cx="3286125" cy="1971675"/>
      </dsp:txXfrm>
    </dsp:sp>
    <dsp:sp modelId="{6C0AE73C-9531-4B46-A0C1-60E040165C83}">
      <dsp:nvSpPr>
        <dsp:cNvPr id="0" name=""/>
        <dsp:cNvSpPr/>
      </dsp:nvSpPr>
      <dsp:spPr>
        <a:xfrm>
          <a:off x="7229475" y="692393"/>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User-Friendly Website and App</a:t>
          </a:r>
          <a:endParaRPr lang="en-IN" sz="1400" kern="1200" dirty="0" smtClean="0"/>
        </a:p>
        <a:p>
          <a:pPr lvl="0" algn="ctr" defTabSz="622300">
            <a:lnSpc>
              <a:spcPct val="90000"/>
            </a:lnSpc>
            <a:spcBef>
              <a:spcPct val="0"/>
            </a:spcBef>
            <a:spcAft>
              <a:spcPct val="35000"/>
            </a:spcAft>
          </a:pPr>
          <a:r>
            <a:rPr lang="en-US" sz="1400" i="1" kern="1200" dirty="0" smtClean="0"/>
            <a:t>“The </a:t>
          </a:r>
          <a:r>
            <a:rPr lang="en-US" sz="1400" i="1" kern="1200" dirty="0" err="1" smtClean="0"/>
            <a:t>Myntra</a:t>
          </a:r>
          <a:r>
            <a:rPr lang="en-US" sz="1400" i="1" kern="1200" dirty="0" smtClean="0"/>
            <a:t> app and website are easy to navigate, making the shopping experience seamless. I can quickly find what I’m looking for, and the detailed product descriptions help in making informed choices.”</a:t>
          </a:r>
          <a:endParaRPr lang="en-US" sz="1400" kern="1200" dirty="0"/>
        </a:p>
      </dsp:txBody>
      <dsp:txXfrm>
        <a:off x="7229475" y="692393"/>
        <a:ext cx="3286125" cy="1971675"/>
      </dsp:txXfrm>
    </dsp:sp>
    <dsp:sp modelId="{8F8D4D86-A1B5-4E9B-A971-DAF04E714ACC}">
      <dsp:nvSpPr>
        <dsp:cNvPr id="0" name=""/>
        <dsp:cNvSpPr/>
      </dsp:nvSpPr>
      <dsp:spPr>
        <a:xfrm>
          <a:off x="1807368" y="2992681"/>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Stylish and Trendy Collections</a:t>
          </a:r>
          <a:endParaRPr lang="en-IN" sz="1400" kern="1200" dirty="0" smtClean="0"/>
        </a:p>
        <a:p>
          <a:pPr lvl="0" algn="ctr" defTabSz="622300">
            <a:lnSpc>
              <a:spcPct val="90000"/>
            </a:lnSpc>
            <a:spcBef>
              <a:spcPct val="0"/>
            </a:spcBef>
            <a:spcAft>
              <a:spcPct val="35000"/>
            </a:spcAft>
          </a:pPr>
          <a:r>
            <a:rPr lang="en-US" sz="1400" i="1" kern="1200" dirty="0" smtClean="0"/>
            <a:t>“I love </a:t>
          </a:r>
          <a:r>
            <a:rPr lang="en-US" sz="1400" i="1" kern="1200" dirty="0" err="1" smtClean="0"/>
            <a:t>Myntra’s</a:t>
          </a:r>
          <a:r>
            <a:rPr lang="en-US" sz="1400" i="1" kern="1200" dirty="0" smtClean="0"/>
            <a:t> collection of trendy and fashionable clothes. Whether it's for casual wear or special occasions, they have something for every style. Their seasonal collections are always on point!”</a:t>
          </a:r>
          <a:endParaRPr lang="en-US" sz="1400" kern="1200" dirty="0"/>
        </a:p>
      </dsp:txBody>
      <dsp:txXfrm>
        <a:off x="1807368" y="2992681"/>
        <a:ext cx="3286125" cy="1971675"/>
      </dsp:txXfrm>
    </dsp:sp>
    <dsp:sp modelId="{971D409B-A634-425D-A0B1-1871F85BCB6D}">
      <dsp:nvSpPr>
        <dsp:cNvPr id="0" name=""/>
        <dsp:cNvSpPr/>
      </dsp:nvSpPr>
      <dsp:spPr>
        <a:xfrm>
          <a:off x="5422106" y="2992681"/>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Excellent Customer Care Follow-Up</a:t>
          </a:r>
          <a:endParaRPr lang="en-IN" sz="1400" kern="1200" dirty="0" smtClean="0"/>
        </a:p>
        <a:p>
          <a:pPr lvl="0" algn="ctr" defTabSz="622300">
            <a:lnSpc>
              <a:spcPct val="90000"/>
            </a:lnSpc>
            <a:spcBef>
              <a:spcPct val="0"/>
            </a:spcBef>
            <a:spcAft>
              <a:spcPct val="35000"/>
            </a:spcAft>
          </a:pPr>
          <a:r>
            <a:rPr lang="en-US" sz="1400" i="1" kern="1200" dirty="0" smtClean="0"/>
            <a:t>“</a:t>
          </a:r>
          <a:r>
            <a:rPr lang="en-US" sz="1400" i="1" kern="1200" dirty="0" err="1" smtClean="0"/>
            <a:t>Myntra’s</a:t>
          </a:r>
          <a:r>
            <a:rPr lang="en-US" sz="1400" i="1" kern="1200" dirty="0" smtClean="0"/>
            <a:t> follow-up after a purchase shows their commitment to customer satisfaction. I received a call to ensure that my order met my expectations, which was a nice touch and made me feel valued.”</a:t>
          </a:r>
          <a:endParaRPr lang="en-US" sz="1400" kern="1200" dirty="0"/>
        </a:p>
      </dsp:txBody>
      <dsp:txXfrm>
        <a:off x="5422106" y="2992681"/>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8454A-1F65-4371-933F-847F3740B86A}">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Frustrating Return Process</a:t>
          </a:r>
        </a:p>
        <a:p>
          <a:pPr lvl="0" algn="ctr" defTabSz="622300">
            <a:lnSpc>
              <a:spcPct val="90000"/>
            </a:lnSpc>
            <a:spcBef>
              <a:spcPct val="0"/>
            </a:spcBef>
            <a:spcAft>
              <a:spcPct val="35000"/>
            </a:spcAft>
          </a:pPr>
          <a:r>
            <a:rPr lang="en-US" sz="1400" kern="1200" dirty="0" smtClean="0"/>
            <a:t>"I've had an extremely disappointing experience with </a:t>
          </a:r>
          <a:r>
            <a:rPr lang="en-US" sz="1400" kern="1200" dirty="0" err="1" smtClean="0"/>
            <a:t>Myntra</a:t>
          </a:r>
          <a:r>
            <a:rPr lang="en-US" sz="1400" kern="1200" dirty="0" smtClean="0"/>
            <a:t>. I received a product that was not only incorrect but also used. Despite providing evidence, including an unboxing video, </a:t>
          </a:r>
          <a:r>
            <a:rPr lang="en-US" sz="1400" kern="1200" dirty="0" err="1" smtClean="0"/>
            <a:t>Myntra</a:t>
          </a:r>
          <a:r>
            <a:rPr lang="en-US" sz="1400" kern="1200" dirty="0" smtClean="0"/>
            <a:t> refused to process the return. Their customer service is unresponsive and ineffective. Avoid if you value your time and money."</a:t>
          </a:r>
          <a:endParaRPr lang="en-US" sz="1400" kern="1200" dirty="0"/>
        </a:p>
      </dsp:txBody>
      <dsp:txXfrm>
        <a:off x="0" y="39687"/>
        <a:ext cx="3286125" cy="1971675"/>
      </dsp:txXfrm>
    </dsp:sp>
    <dsp:sp modelId="{4E8C9484-01EE-45C6-8D21-8F0E871C3465}">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Poor Quality Products</a:t>
          </a:r>
        </a:p>
        <a:p>
          <a:pPr lvl="0" algn="ctr" defTabSz="622300">
            <a:lnSpc>
              <a:spcPct val="90000"/>
            </a:lnSpc>
            <a:spcBef>
              <a:spcPct val="0"/>
            </a:spcBef>
            <a:spcAft>
              <a:spcPct val="35000"/>
            </a:spcAft>
          </a:pPr>
          <a:r>
            <a:rPr lang="en-US" sz="1400" kern="1200" dirty="0" smtClean="0"/>
            <a:t>"Ordered a kurta that arrived in a terrible condition—torn and stinking. </a:t>
          </a:r>
          <a:r>
            <a:rPr lang="en-US" sz="1400" kern="1200" dirty="0" err="1" smtClean="0"/>
            <a:t>Myntra's</a:t>
          </a:r>
          <a:r>
            <a:rPr lang="en-US" sz="1400" kern="1200" dirty="0" smtClean="0"/>
            <a:t> customer service denied my request for a refund, claiming the product was as described. This is unacceptable. Their quality control is seriously lacking."</a:t>
          </a:r>
          <a:endParaRPr lang="en-US" sz="1400" kern="1200" dirty="0"/>
        </a:p>
      </dsp:txBody>
      <dsp:txXfrm>
        <a:off x="3614737" y="39687"/>
        <a:ext cx="3286125" cy="1971675"/>
      </dsp:txXfrm>
    </dsp:sp>
    <dsp:sp modelId="{143BE2AD-EEFD-4ED6-B99C-4FEBBAB50699}">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Refund Issues</a:t>
          </a:r>
        </a:p>
        <a:p>
          <a:pPr lvl="0" algn="ctr" defTabSz="622300">
            <a:lnSpc>
              <a:spcPct val="90000"/>
            </a:lnSpc>
            <a:spcBef>
              <a:spcPct val="0"/>
            </a:spcBef>
            <a:spcAft>
              <a:spcPct val="35000"/>
            </a:spcAft>
          </a:pPr>
          <a:r>
            <a:rPr lang="en-US" sz="1400" kern="1200" dirty="0" smtClean="0"/>
            <a:t>"</a:t>
          </a:r>
          <a:r>
            <a:rPr lang="en-US" sz="1400" kern="1200" dirty="0" err="1" smtClean="0"/>
            <a:t>Myntra's</a:t>
          </a:r>
          <a:r>
            <a:rPr lang="en-US" sz="1400" kern="1200" dirty="0" smtClean="0"/>
            <a:t> refund policy is a joke. I returned a product over a month ago, and despite numerous follow-ups, I haven't received my money back. Their customer support is unhelpful and does not provide any resolution."</a:t>
          </a:r>
          <a:endParaRPr lang="en-US" sz="1400" kern="1200" dirty="0"/>
        </a:p>
      </dsp:txBody>
      <dsp:txXfrm>
        <a:off x="7229475" y="39687"/>
        <a:ext cx="3286125" cy="1971675"/>
      </dsp:txXfrm>
    </dsp:sp>
    <dsp:sp modelId="{2E0493BE-3488-4DDC-8BF0-071CA955EC84}">
      <dsp:nvSpPr>
        <dsp:cNvPr id="0" name=""/>
        <dsp:cNvSpPr/>
      </dsp:nvSpPr>
      <dsp:spPr>
        <a:xfrm>
          <a:off x="1807368"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Quality Concerns</a:t>
          </a:r>
        </a:p>
        <a:p>
          <a:pPr lvl="0" algn="ctr" defTabSz="622300">
            <a:lnSpc>
              <a:spcPct val="90000"/>
            </a:lnSpc>
            <a:spcBef>
              <a:spcPct val="0"/>
            </a:spcBef>
            <a:spcAft>
              <a:spcPct val="35000"/>
            </a:spcAft>
          </a:pPr>
          <a:r>
            <a:rPr lang="en-US" sz="1400" kern="1200" dirty="0" smtClean="0"/>
            <a:t>"I bought a dress from </a:t>
          </a:r>
          <a:r>
            <a:rPr lang="en-US" sz="1400" kern="1200" dirty="0" err="1" smtClean="0"/>
            <a:t>Myntra</a:t>
          </a:r>
          <a:r>
            <a:rPr lang="en-US" sz="1400" kern="1200" dirty="0" smtClean="0"/>
            <a:t> that was supposed to be high-quality but fell apart after just one wash. Their products are not worth the price, and their customer service does not help with returns or exchanges."</a:t>
          </a:r>
          <a:endParaRPr lang="en-US" sz="1400" kern="1200" dirty="0"/>
        </a:p>
      </dsp:txBody>
      <dsp:txXfrm>
        <a:off x="1807368" y="2339975"/>
        <a:ext cx="3286125" cy="1971675"/>
      </dsp:txXfrm>
    </dsp:sp>
    <dsp:sp modelId="{46817C7E-FBC4-45CD-9C58-B5B005523DEF}">
      <dsp:nvSpPr>
        <dsp:cNvPr id="0" name=""/>
        <dsp:cNvSpPr/>
      </dsp:nvSpPr>
      <dsp:spPr>
        <a:xfrm>
          <a:off x="5422106"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smtClean="0"/>
            <a:t>Unacceptable Delivery Delays</a:t>
          </a:r>
        </a:p>
        <a:p>
          <a:pPr lvl="0" algn="ctr" defTabSz="622300">
            <a:lnSpc>
              <a:spcPct val="90000"/>
            </a:lnSpc>
            <a:spcBef>
              <a:spcPct val="0"/>
            </a:spcBef>
            <a:spcAft>
              <a:spcPct val="35000"/>
            </a:spcAft>
          </a:pPr>
          <a:r>
            <a:rPr lang="en-US" sz="1400" kern="1200" dirty="0" smtClean="0"/>
            <a:t>"I've been waiting for my </a:t>
          </a:r>
          <a:r>
            <a:rPr lang="en-US" sz="1400" kern="1200" dirty="0" err="1" smtClean="0"/>
            <a:t>Myntra</a:t>
          </a:r>
          <a:r>
            <a:rPr lang="en-US" sz="1400" kern="1200" dirty="0" smtClean="0"/>
            <a:t> order for over a week, with the status constantly stuck on 'out for delivery.' Customer care representatives offer no real solutions, just empty promises. This level of service is unacceptable."</a:t>
          </a:r>
          <a:endParaRPr lang="en-US" sz="1400" kern="1200" dirty="0"/>
        </a:p>
      </dsp:txBody>
      <dsp:txXfrm>
        <a:off x="5422106"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9B9B7-B9AF-477D-A2B1-7C66B03BC4E5}">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Delivery Timeliness: Delivery times can vary. Some customers report receiving their orders promptly, while others experience delays, especially when tracking shows items as 'out for delivery' for extended periods.
</a:t>
          </a:r>
          <a:endParaRPr lang="en-US" sz="1500" kern="1200" dirty="0"/>
        </a:p>
      </dsp:txBody>
      <dsp:txXfrm>
        <a:off x="0" y="39687"/>
        <a:ext cx="3286125" cy="1971675"/>
      </dsp:txXfrm>
    </dsp:sp>
    <dsp:sp modelId="{F8D1E107-E7DB-4529-B3D3-2F82657C1641}">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Product Quality: The quality of products is generally good, but there are occasional reports of receiving items that do not match the description or are of lower quality than expected</a:t>
          </a:r>
          <a:endParaRPr lang="en-US" sz="1500" kern="1200" dirty="0"/>
        </a:p>
      </dsp:txBody>
      <dsp:txXfrm>
        <a:off x="3614737" y="39687"/>
        <a:ext cx="3286125" cy="1971675"/>
      </dsp:txXfrm>
    </dsp:sp>
    <dsp:sp modelId="{228F77A8-7C85-474D-95BB-586EF7471666}">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Customer Service: Customer service experiences are mixed. Some users find the support helpful, while others feel that responses are automated and lack resolution, particularly regarding issues with refunds and returns.
</a:t>
          </a:r>
          <a:endParaRPr lang="en-US" sz="1500" kern="1200" dirty="0"/>
        </a:p>
      </dsp:txBody>
      <dsp:txXfrm>
        <a:off x="7229475" y="39687"/>
        <a:ext cx="3286125" cy="1971675"/>
      </dsp:txXfrm>
    </dsp:sp>
    <dsp:sp modelId="{385A77B9-74BB-4E93-97D6-16F8AF403E11}">
      <dsp:nvSpPr>
        <dsp:cNvPr id="0" name=""/>
        <dsp:cNvSpPr/>
      </dsp:nvSpPr>
      <dsp:spPr>
        <a:xfrm>
          <a:off x="1807368"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Return Policy: </a:t>
          </a:r>
          <a:r>
            <a:rPr lang="en-US" sz="1500" kern="1200" dirty="0" err="1" smtClean="0"/>
            <a:t>Myntra’s</a:t>
          </a:r>
          <a:r>
            <a:rPr lang="en-US" sz="1500" kern="1200" dirty="0" smtClean="0"/>
            <a:t> return policy is straightforward but can be restrictive. There are occasional issues with processing returns, and some items are marked as non-returnable</a:t>
          </a:r>
          <a:endParaRPr lang="en-US" sz="1500" kern="1200" dirty="0"/>
        </a:p>
      </dsp:txBody>
      <dsp:txXfrm>
        <a:off x="1807368" y="2339975"/>
        <a:ext cx="3286125" cy="1971675"/>
      </dsp:txXfrm>
    </dsp:sp>
    <dsp:sp modelId="{225DFBC8-ABEF-48CB-A013-D230ACE692E0}">
      <dsp:nvSpPr>
        <dsp:cNvPr id="0" name=""/>
        <dsp:cNvSpPr/>
      </dsp:nvSpPr>
      <dsp:spPr>
        <a:xfrm>
          <a:off x="5422106"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Order Issues: There are occasional reports of discrepancies between the ordered and delivered products, which can be frustrating. Ensuring thorough checks during order fulfillment could improve customer satisfaction.</a:t>
          </a:r>
          <a:endParaRPr lang="en-US" sz="1500" kern="1200" dirty="0"/>
        </a:p>
      </dsp:txBody>
      <dsp:txXfrm>
        <a:off x="5422106"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2B41B-D57D-4AD3-AE52-8F9EAF13ECB3}">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Customer Service and Experience</a:t>
          </a:r>
          <a:endParaRPr lang="en-US" sz="3300" kern="1200" dirty="0"/>
        </a:p>
      </dsp:txBody>
      <dsp:txXfrm>
        <a:off x="0" y="39687"/>
        <a:ext cx="3286125" cy="1971675"/>
      </dsp:txXfrm>
    </dsp:sp>
    <dsp:sp modelId="{B989A4E2-A34D-469B-82C4-51CBAFF0EB3D}">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Product Quality and Transparency
</a:t>
          </a:r>
          <a:endParaRPr lang="en-US" sz="3300" kern="1200" dirty="0"/>
        </a:p>
      </dsp:txBody>
      <dsp:txXfrm>
        <a:off x="3614737" y="39687"/>
        <a:ext cx="3286125" cy="1971675"/>
      </dsp:txXfrm>
    </dsp:sp>
    <dsp:sp modelId="{0C45AD5E-FB33-4479-85B6-44686CC38C9A}">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Return and Refund Policies
</a:t>
          </a:r>
          <a:endParaRPr lang="en-US" sz="3300" kern="1200" dirty="0"/>
        </a:p>
      </dsp:txBody>
      <dsp:txXfrm>
        <a:off x="7229475" y="39687"/>
        <a:ext cx="3286125" cy="1971675"/>
      </dsp:txXfrm>
    </dsp:sp>
    <dsp:sp modelId="{874A729F-C21F-46F0-B807-134062864897}">
      <dsp:nvSpPr>
        <dsp:cNvPr id="0" name=""/>
        <dsp:cNvSpPr/>
      </dsp:nvSpPr>
      <dsp:spPr>
        <a:xfrm>
          <a:off x="758864" y="214489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 Pricing and Value for Money</a:t>
          </a:r>
          <a:endParaRPr lang="en-US" sz="3300" kern="1200" dirty="0"/>
        </a:p>
      </dsp:txBody>
      <dsp:txXfrm>
        <a:off x="758864" y="2144897"/>
        <a:ext cx="3286125" cy="1971675"/>
      </dsp:txXfrm>
    </dsp:sp>
    <dsp:sp modelId="{435B000A-4989-4A51-B5FD-9140572A18B7}">
      <dsp:nvSpPr>
        <dsp:cNvPr id="0" name=""/>
        <dsp:cNvSpPr/>
      </dsp:nvSpPr>
      <dsp:spPr>
        <a:xfrm>
          <a:off x="4373602" y="2132712"/>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Technological Integration
</a:t>
          </a:r>
          <a:endParaRPr lang="en-US" sz="3300" kern="1200" dirty="0"/>
        </a:p>
      </dsp:txBody>
      <dsp:txXfrm>
        <a:off x="4373602" y="2132712"/>
        <a:ext cx="3286125" cy="1971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D0CCC-8DAA-4C0B-B18F-B857D0452AC8}">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Enhance Customer Service and Support</a:t>
          </a:r>
        </a:p>
        <a:p>
          <a:pPr lvl="0" algn="ctr" defTabSz="488950">
            <a:lnSpc>
              <a:spcPct val="90000"/>
            </a:lnSpc>
            <a:spcBef>
              <a:spcPct val="0"/>
            </a:spcBef>
            <a:spcAft>
              <a:spcPct val="35000"/>
            </a:spcAft>
          </a:pPr>
          <a:r>
            <a:rPr lang="en-US" sz="1100" b="1" kern="1200" dirty="0" smtClean="0"/>
            <a:t>Improve Response Times:</a:t>
          </a:r>
          <a:r>
            <a:rPr lang="en-US" sz="1100" kern="1200" dirty="0" smtClean="0"/>
            <a:t> Accelerate response times for customer queries and complaints. Implement advanced customer support systems like AI-driven </a:t>
          </a:r>
          <a:r>
            <a:rPr lang="en-US" sz="1100" kern="1200" dirty="0" err="1" smtClean="0"/>
            <a:t>chatbots</a:t>
          </a:r>
          <a:r>
            <a:rPr lang="en-US" sz="1100" kern="1200" dirty="0" smtClean="0"/>
            <a:t> to handle common issues and streamline the resolution process.</a:t>
          </a:r>
        </a:p>
        <a:p>
          <a:pPr lvl="0" algn="ctr" defTabSz="488950">
            <a:lnSpc>
              <a:spcPct val="90000"/>
            </a:lnSpc>
            <a:spcBef>
              <a:spcPct val="0"/>
            </a:spcBef>
            <a:spcAft>
              <a:spcPct val="35000"/>
            </a:spcAft>
          </a:pPr>
          <a:r>
            <a:rPr lang="en-US" sz="1100" b="1" kern="1200" dirty="0" smtClean="0"/>
            <a:t>Improve Complaint Handling:</a:t>
          </a:r>
          <a:r>
            <a:rPr lang="en-US" sz="1100" kern="1200" dirty="0" smtClean="0"/>
            <a:t> Address issues related to product delivery and returns more effectively. Implement a more transparent and accountable complaint resolution process to rebuild trust.</a:t>
          </a:r>
          <a:endParaRPr lang="en-US" sz="1100" kern="1200" dirty="0"/>
        </a:p>
      </dsp:txBody>
      <dsp:txXfrm>
        <a:off x="0" y="39687"/>
        <a:ext cx="3286125" cy="1971675"/>
      </dsp:txXfrm>
    </dsp:sp>
    <dsp:sp modelId="{D74A3E60-0C2D-4E51-82C4-9E3859379AE0}">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Revise Return and Refund Policies</a:t>
          </a:r>
        </a:p>
        <a:p>
          <a:pPr lvl="0" algn="ctr" defTabSz="488950">
            <a:lnSpc>
              <a:spcPct val="90000"/>
            </a:lnSpc>
            <a:spcBef>
              <a:spcPct val="0"/>
            </a:spcBef>
            <a:spcAft>
              <a:spcPct val="35000"/>
            </a:spcAft>
          </a:pPr>
          <a:r>
            <a:rPr lang="en-US" sz="1100" b="1" kern="1200" dirty="0" smtClean="0"/>
            <a:t>Simplify Returns:</a:t>
          </a:r>
          <a:r>
            <a:rPr lang="en-US" sz="1100" kern="1200" dirty="0" smtClean="0"/>
            <a:t> Make the return process more user-friendly and less cumbersome. Consider extending the return period and simplifying the steps required for returns.</a:t>
          </a:r>
        </a:p>
        <a:p>
          <a:pPr lvl="0" algn="ctr" defTabSz="488950">
            <a:lnSpc>
              <a:spcPct val="90000"/>
            </a:lnSpc>
            <a:spcBef>
              <a:spcPct val="0"/>
            </a:spcBef>
            <a:spcAft>
              <a:spcPct val="35000"/>
            </a:spcAft>
          </a:pPr>
          <a:r>
            <a:rPr lang="en-US" sz="1100" b="1" kern="1200" dirty="0" smtClean="0"/>
            <a:t>Refund Timeliness:</a:t>
          </a:r>
          <a:r>
            <a:rPr lang="en-US" sz="1100" kern="1200" dirty="0" smtClean="0"/>
            <a:t> Speed up the processing of refunds and ensure customers are updated regularly about the status of their returns.</a:t>
          </a:r>
          <a:endParaRPr lang="en-US" sz="1100" kern="1200" dirty="0"/>
        </a:p>
      </dsp:txBody>
      <dsp:txXfrm>
        <a:off x="3614737" y="39687"/>
        <a:ext cx="3286125" cy="1971675"/>
      </dsp:txXfrm>
    </dsp:sp>
    <dsp:sp modelId="{097B5540-5965-42BE-819B-516B382E062E}">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b="1" kern="1200" dirty="0" smtClean="0"/>
            <a:t>Focus on Quality Assurance</a:t>
          </a:r>
        </a:p>
        <a:p>
          <a:pPr lvl="0" algn="ctr" defTabSz="488950">
            <a:lnSpc>
              <a:spcPct val="90000"/>
            </a:lnSpc>
            <a:spcBef>
              <a:spcPct val="0"/>
            </a:spcBef>
            <a:spcAft>
              <a:spcPct val="35000"/>
            </a:spcAft>
          </a:pPr>
          <a:r>
            <a:rPr lang="en-US" sz="1100" b="1" kern="1200" dirty="0" smtClean="0"/>
            <a:t>Product Quality Checks:</a:t>
          </a:r>
          <a:r>
            <a:rPr lang="en-US" sz="1100" kern="1200" dirty="0" smtClean="0"/>
            <a:t> Strengthen quality checks to ensure that products meet customer expectations. Regularly review vendor performance to avoid issues like delivering incorrect or used items.</a:t>
          </a:r>
        </a:p>
        <a:p>
          <a:pPr lvl="0" algn="ctr" defTabSz="488950">
            <a:lnSpc>
              <a:spcPct val="90000"/>
            </a:lnSpc>
            <a:spcBef>
              <a:spcPct val="0"/>
            </a:spcBef>
            <a:spcAft>
              <a:spcPct val="35000"/>
            </a:spcAft>
          </a:pPr>
          <a:r>
            <a:rPr lang="en-US" sz="1100" b="1" kern="1200" dirty="0" smtClean="0"/>
            <a:t>Transparency in Product Information:</a:t>
          </a:r>
          <a:r>
            <a:rPr lang="en-US" sz="1100" kern="1200" dirty="0" smtClean="0"/>
            <a:t> Provide accurate and detailed product descriptions, including sizing charts and material details, to reduce discrepancies between customer expectations and received products</a:t>
          </a:r>
          <a:endParaRPr lang="en-US" sz="1100" kern="1200" dirty="0"/>
        </a:p>
      </dsp:txBody>
      <dsp:txXfrm>
        <a:off x="7229475" y="39687"/>
        <a:ext cx="3286125" cy="1971675"/>
      </dsp:txXfrm>
    </dsp:sp>
    <dsp:sp modelId="{254B2D97-CDA8-4AB0-A392-D1470A544C5A}">
      <dsp:nvSpPr>
        <dsp:cNvPr id="0" name=""/>
        <dsp:cNvSpPr/>
      </dsp:nvSpPr>
      <dsp:spPr>
        <a:xfrm>
          <a:off x="1807368"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b="1" kern="1200" dirty="0" smtClean="0"/>
            <a:t>Address Pricing and Discounts</a:t>
          </a:r>
        </a:p>
        <a:p>
          <a:pPr lvl="0" algn="ctr" defTabSz="488950">
            <a:lnSpc>
              <a:spcPct val="90000"/>
            </a:lnSpc>
            <a:spcBef>
              <a:spcPct val="0"/>
            </a:spcBef>
            <a:spcAft>
              <a:spcPct val="35000"/>
            </a:spcAft>
          </a:pPr>
          <a:r>
            <a:rPr lang="en-US" sz="1100" b="1" kern="1200" dirty="0" smtClean="0"/>
            <a:t>Value for Money:</a:t>
          </a:r>
          <a:r>
            <a:rPr lang="en-US" sz="1100" kern="1200" dirty="0" smtClean="0"/>
            <a:t> Reassess pricing strategies to offer better value for money. Regularly evaluate competitive pricing and adjust strategies to stay attractive to price-sensitive customers.</a:t>
          </a:r>
        </a:p>
        <a:p>
          <a:pPr lvl="0" algn="ctr" defTabSz="488950">
            <a:lnSpc>
              <a:spcPct val="90000"/>
            </a:lnSpc>
            <a:spcBef>
              <a:spcPct val="0"/>
            </a:spcBef>
            <a:spcAft>
              <a:spcPct val="35000"/>
            </a:spcAft>
          </a:pPr>
          <a:r>
            <a:rPr lang="en-US" sz="1100" b="1" kern="1200" dirty="0" smtClean="0"/>
            <a:t>Targeted Discounts:</a:t>
          </a:r>
          <a:r>
            <a:rPr lang="en-US" sz="1100" kern="1200" dirty="0" smtClean="0"/>
            <a:t> Utilize customer data to offer personalized discounts and promotions, enhancing customer engagement and conversion rates.</a:t>
          </a:r>
          <a:endParaRPr lang="en-US" sz="1100" kern="1200" dirty="0"/>
        </a:p>
      </dsp:txBody>
      <dsp:txXfrm>
        <a:off x="1807368" y="2339975"/>
        <a:ext cx="3286125" cy="1971675"/>
      </dsp:txXfrm>
    </dsp:sp>
    <dsp:sp modelId="{15C1D5B9-1AE1-46A7-9F46-D4463CE3D6CB}">
      <dsp:nvSpPr>
        <dsp:cNvPr id="0" name=""/>
        <dsp:cNvSpPr/>
      </dsp:nvSpPr>
      <dsp:spPr>
        <a:xfrm>
          <a:off x="5422106"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b="1" kern="1200" dirty="0" smtClean="0"/>
            <a:t>Strengthen Logistics and Delivery</a:t>
          </a:r>
        </a:p>
        <a:p>
          <a:pPr lvl="0" algn="ctr" defTabSz="488950">
            <a:lnSpc>
              <a:spcPct val="90000"/>
            </a:lnSpc>
            <a:spcBef>
              <a:spcPct val="0"/>
            </a:spcBef>
            <a:spcAft>
              <a:spcPct val="35000"/>
            </a:spcAft>
          </a:pPr>
          <a:r>
            <a:rPr lang="en-US" sz="1100" b="1" kern="1200" dirty="0" smtClean="0"/>
            <a:t>Optimize Delivery Network:</a:t>
          </a:r>
          <a:r>
            <a:rPr lang="en-US" sz="1100" kern="1200" dirty="0" smtClean="0"/>
            <a:t> Enhance logistics efficiency by optimizing delivery routes and partnering with reliable courier services. Improve tracking systems to provide real-time updates to customers.</a:t>
          </a:r>
        </a:p>
        <a:p>
          <a:pPr lvl="0" algn="ctr" defTabSz="488950">
            <a:lnSpc>
              <a:spcPct val="90000"/>
            </a:lnSpc>
            <a:spcBef>
              <a:spcPct val="0"/>
            </a:spcBef>
            <a:spcAft>
              <a:spcPct val="35000"/>
            </a:spcAft>
          </a:pPr>
          <a:r>
            <a:rPr lang="en-US" sz="1100" b="1" kern="1200" dirty="0" smtClean="0"/>
            <a:t>Expand Delivery Areas:</a:t>
          </a:r>
          <a:r>
            <a:rPr lang="en-US" sz="1100" kern="1200" dirty="0" smtClean="0"/>
            <a:t> Consider expanding delivery coverage to underserved or remote areas to reach a broader customer base</a:t>
          </a:r>
          <a:endParaRPr lang="en-US" sz="1100" kern="1200" dirty="0"/>
        </a:p>
      </dsp:txBody>
      <dsp:txXfrm>
        <a:off x="5422106" y="2339975"/>
        <a:ext cx="3286125" cy="1971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5BAC6-175C-41D1-9475-DE72C1110EBF}">
      <dsp:nvSpPr>
        <dsp:cNvPr id="0" name=""/>
        <dsp:cNvSpPr/>
      </dsp:nvSpPr>
      <dsp:spPr>
        <a:xfrm>
          <a:off x="0" y="834622"/>
          <a:ext cx="2884170" cy="1730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b="1" kern="1200" dirty="0" smtClean="0"/>
            <a:t>Leverage Technology for Personalization</a:t>
          </a:r>
        </a:p>
        <a:p>
          <a:pPr lvl="0" algn="ctr" defTabSz="444500">
            <a:lnSpc>
              <a:spcPct val="90000"/>
            </a:lnSpc>
            <a:spcBef>
              <a:spcPct val="0"/>
            </a:spcBef>
            <a:spcAft>
              <a:spcPct val="35000"/>
            </a:spcAft>
          </a:pPr>
          <a:r>
            <a:rPr lang="en-US" sz="1000" b="1" kern="1200" dirty="0" smtClean="0"/>
            <a:t>AI and Data Analytics:</a:t>
          </a:r>
          <a:r>
            <a:rPr lang="en-US" sz="1000" kern="1200" dirty="0" smtClean="0"/>
            <a:t> Invest in advanced data analytics and AI to provide more accurate personalized recommendations and tailored shopping experiences.</a:t>
          </a:r>
        </a:p>
        <a:p>
          <a:pPr lvl="0" algn="ctr" defTabSz="444500">
            <a:lnSpc>
              <a:spcPct val="90000"/>
            </a:lnSpc>
            <a:spcBef>
              <a:spcPct val="0"/>
            </a:spcBef>
            <a:spcAft>
              <a:spcPct val="35000"/>
            </a:spcAft>
          </a:pPr>
          <a:r>
            <a:rPr lang="en-US" sz="1000" b="1" kern="1200" dirty="0" smtClean="0"/>
            <a:t>Virtual Try-Ons:</a:t>
          </a:r>
          <a:r>
            <a:rPr lang="en-US" sz="1000" kern="1200" dirty="0" smtClean="0"/>
            <a:t> Continue to develop and promote virtual try-on technologies and AR features to improve customer confidence in their purchases.</a:t>
          </a:r>
          <a:endParaRPr lang="en-US" sz="1000" kern="1200" dirty="0"/>
        </a:p>
      </dsp:txBody>
      <dsp:txXfrm>
        <a:off x="0" y="834622"/>
        <a:ext cx="2884170" cy="1730502"/>
      </dsp:txXfrm>
    </dsp:sp>
    <dsp:sp modelId="{172EC5D0-BE04-4E87-AC0E-0AF9A635083B}">
      <dsp:nvSpPr>
        <dsp:cNvPr id="0" name=""/>
        <dsp:cNvSpPr/>
      </dsp:nvSpPr>
      <dsp:spPr>
        <a:xfrm>
          <a:off x="3172587" y="834622"/>
          <a:ext cx="2884170" cy="1730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Increase Transparency and Build Trust</a:t>
          </a:r>
        </a:p>
        <a:p>
          <a:pPr lvl="0" algn="ctr" defTabSz="444500">
            <a:lnSpc>
              <a:spcPct val="90000"/>
            </a:lnSpc>
            <a:spcBef>
              <a:spcPct val="0"/>
            </a:spcBef>
            <a:spcAft>
              <a:spcPct val="35000"/>
            </a:spcAft>
          </a:pPr>
          <a:r>
            <a:rPr lang="en-US" sz="1000" b="1" kern="1200" dirty="0" smtClean="0"/>
            <a:t>Clear Communication:</a:t>
          </a:r>
          <a:r>
            <a:rPr lang="en-US" sz="1000" kern="1200" dirty="0" smtClean="0"/>
            <a:t> Clearly communicate product availability, pricing, and delivery times. Ensure customers are well-informed at every stage of their purchase journey.</a:t>
          </a:r>
        </a:p>
        <a:p>
          <a:pPr lvl="0" algn="ctr" defTabSz="444500">
            <a:lnSpc>
              <a:spcPct val="90000"/>
            </a:lnSpc>
            <a:spcBef>
              <a:spcPct val="0"/>
            </a:spcBef>
            <a:spcAft>
              <a:spcPct val="35000"/>
            </a:spcAft>
          </a:pPr>
          <a:r>
            <a:rPr lang="en-US" sz="1000" b="1" kern="1200" dirty="0" smtClean="0"/>
            <a:t>Address Scams and Fraud Concerns:</a:t>
          </a:r>
          <a:r>
            <a:rPr lang="en-US" sz="1000" kern="1200" dirty="0" smtClean="0"/>
            <a:t> Implement measures to detect and prevent fraudulent activities and address any issues related to customer complaints about scams.</a:t>
          </a:r>
          <a:endParaRPr lang="en-US" sz="1000" kern="1200" dirty="0"/>
        </a:p>
      </dsp:txBody>
      <dsp:txXfrm>
        <a:off x="3172587" y="834622"/>
        <a:ext cx="2884170" cy="1730502"/>
      </dsp:txXfrm>
    </dsp:sp>
    <dsp:sp modelId="{DE4CF334-6F00-4148-9E2D-0C1258953BC5}">
      <dsp:nvSpPr>
        <dsp:cNvPr id="0" name=""/>
        <dsp:cNvSpPr/>
      </dsp:nvSpPr>
      <dsp:spPr>
        <a:xfrm>
          <a:off x="6345174" y="834622"/>
          <a:ext cx="2884170" cy="1730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b="1" kern="1200" dirty="0" smtClean="0"/>
            <a:t>Expand </a:t>
          </a:r>
          <a:r>
            <a:rPr lang="en-IN" sz="1000" b="1" kern="1200" dirty="0" err="1" smtClean="0"/>
            <a:t>Omnichannel</a:t>
          </a:r>
          <a:r>
            <a:rPr lang="en-IN" sz="1000" b="1" kern="1200" dirty="0" smtClean="0"/>
            <a:t> Presence</a:t>
          </a:r>
        </a:p>
        <a:p>
          <a:pPr lvl="0" algn="ctr" defTabSz="444500">
            <a:lnSpc>
              <a:spcPct val="90000"/>
            </a:lnSpc>
            <a:spcBef>
              <a:spcPct val="0"/>
            </a:spcBef>
            <a:spcAft>
              <a:spcPct val="35000"/>
            </a:spcAft>
          </a:pPr>
          <a:r>
            <a:rPr lang="en-US" sz="1000" b="1" kern="1200" dirty="0" smtClean="0"/>
            <a:t>Integrate Online and Offline Experiences:</a:t>
          </a:r>
          <a:r>
            <a:rPr lang="en-US" sz="1000" kern="1200" dirty="0" smtClean="0"/>
            <a:t> Enhance the integration between online and offline channels, such as improving the buy-online-pick-up-in-store (BOPIS) experience and enabling returns at physical stores.</a:t>
          </a:r>
        </a:p>
        <a:p>
          <a:pPr lvl="0" algn="ctr" defTabSz="444500">
            <a:lnSpc>
              <a:spcPct val="90000"/>
            </a:lnSpc>
            <a:spcBef>
              <a:spcPct val="0"/>
            </a:spcBef>
            <a:spcAft>
              <a:spcPct val="35000"/>
            </a:spcAft>
          </a:pPr>
          <a:r>
            <a:rPr lang="en-US" sz="1000" b="1" kern="1200" dirty="0" smtClean="0"/>
            <a:t>Leverage Flipkart Synergy:</a:t>
          </a:r>
          <a:r>
            <a:rPr lang="en-US" sz="1000" kern="1200" dirty="0" smtClean="0"/>
            <a:t> Utilize synergies with the Flipkart Group for cross-promotion and shared resources to enhance the overall customer experience.</a:t>
          </a:r>
          <a:endParaRPr lang="en-US" sz="1000" kern="1200" dirty="0"/>
        </a:p>
      </dsp:txBody>
      <dsp:txXfrm>
        <a:off x="6345174" y="834622"/>
        <a:ext cx="2884170" cy="1730502"/>
      </dsp:txXfrm>
    </dsp:sp>
    <dsp:sp modelId="{3AEE990A-8590-4D1E-87A9-8F15A2BAD430}">
      <dsp:nvSpPr>
        <dsp:cNvPr id="0" name=""/>
        <dsp:cNvSpPr/>
      </dsp:nvSpPr>
      <dsp:spPr>
        <a:xfrm>
          <a:off x="1586293" y="2853541"/>
          <a:ext cx="2884170" cy="1730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b="1" kern="1200" dirty="0" smtClean="0"/>
            <a:t>Innovate Marketing Strategies</a:t>
          </a:r>
        </a:p>
        <a:p>
          <a:pPr lvl="0" algn="ctr" defTabSz="444500">
            <a:lnSpc>
              <a:spcPct val="90000"/>
            </a:lnSpc>
            <a:spcBef>
              <a:spcPct val="0"/>
            </a:spcBef>
            <a:spcAft>
              <a:spcPct val="35000"/>
            </a:spcAft>
          </a:pPr>
          <a:r>
            <a:rPr lang="en-US" sz="1000" b="1" kern="1200" dirty="0" smtClean="0"/>
            <a:t>Influencer Collaborations:</a:t>
          </a:r>
          <a:r>
            <a:rPr lang="en-US" sz="1000" kern="1200" dirty="0" smtClean="0"/>
            <a:t> Expand partnerships with influencers and celebrities to reach new audiences and drive engagement. Focus on collaborations that resonate with target demographics.</a:t>
          </a:r>
        </a:p>
        <a:p>
          <a:pPr lvl="0" algn="ctr" defTabSz="444500">
            <a:lnSpc>
              <a:spcPct val="90000"/>
            </a:lnSpc>
            <a:spcBef>
              <a:spcPct val="0"/>
            </a:spcBef>
            <a:spcAft>
              <a:spcPct val="35000"/>
            </a:spcAft>
          </a:pPr>
          <a:r>
            <a:rPr lang="en-US" sz="1000" b="1" kern="1200" dirty="0" smtClean="0"/>
            <a:t>Interactive Campaigns:</a:t>
          </a:r>
          <a:r>
            <a:rPr lang="en-US" sz="1000" kern="1200" dirty="0" smtClean="0"/>
            <a:t> Create more interactive and engaging marketing campaigns that encourage customer participation and feedback.</a:t>
          </a:r>
          <a:endParaRPr lang="en-US" sz="1000" kern="1200" dirty="0"/>
        </a:p>
      </dsp:txBody>
      <dsp:txXfrm>
        <a:off x="1586293" y="2853541"/>
        <a:ext cx="2884170" cy="1730502"/>
      </dsp:txXfrm>
    </dsp:sp>
    <dsp:sp modelId="{304ADFE2-8076-40E9-B4DB-C71E2A599DDC}">
      <dsp:nvSpPr>
        <dsp:cNvPr id="0" name=""/>
        <dsp:cNvSpPr/>
      </dsp:nvSpPr>
      <dsp:spPr>
        <a:xfrm>
          <a:off x="4758880" y="2853542"/>
          <a:ext cx="2884170" cy="1730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b="1" kern="1200" dirty="0" smtClean="0"/>
            <a:t>Address Customer Feedback Proactively</a:t>
          </a:r>
        </a:p>
        <a:p>
          <a:pPr lvl="0" algn="ctr" defTabSz="444500">
            <a:lnSpc>
              <a:spcPct val="90000"/>
            </a:lnSpc>
            <a:spcBef>
              <a:spcPct val="0"/>
            </a:spcBef>
            <a:spcAft>
              <a:spcPct val="35000"/>
            </a:spcAft>
          </a:pPr>
          <a:r>
            <a:rPr lang="en-US" sz="1000" b="1" kern="1200" dirty="0" smtClean="0"/>
            <a:t>Feedback Mechanisms:</a:t>
          </a:r>
          <a:r>
            <a:rPr lang="en-US" sz="1000" kern="1200" dirty="0" smtClean="0"/>
            <a:t> Implement robust mechanisms for collecting and analyzing customer feedback. Use this feedback to make continuous improvements and address recurring issues.</a:t>
          </a:r>
        </a:p>
        <a:p>
          <a:pPr lvl="0" algn="ctr" defTabSz="444500">
            <a:lnSpc>
              <a:spcPct val="90000"/>
            </a:lnSpc>
            <a:spcBef>
              <a:spcPct val="0"/>
            </a:spcBef>
            <a:spcAft>
              <a:spcPct val="35000"/>
            </a:spcAft>
          </a:pPr>
          <a:r>
            <a:rPr lang="en-US" sz="1000" b="1" kern="1200" dirty="0" smtClean="0"/>
            <a:t>Act on Negative Feedback:</a:t>
          </a:r>
          <a:r>
            <a:rPr lang="en-US" sz="1000" kern="1200" dirty="0" smtClean="0"/>
            <a:t> Prioritize and address negative feedback related to product quality, customer service, and delivery. Publicly acknowledge and respond to feedback to show commitment to improvement.</a:t>
          </a:r>
          <a:endParaRPr lang="en-US" sz="1000" kern="1200" dirty="0"/>
        </a:p>
      </dsp:txBody>
      <dsp:txXfrm>
        <a:off x="4758880" y="2853542"/>
        <a:ext cx="2884170" cy="17305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9/12/2024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6622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447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6086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168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82315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55216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8610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54696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917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5070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99164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012291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hyperlink" Target="https://startuptalky.com/h-m-business-model/" TargetMode="External"/><Relationship Id="rId2" Type="http://schemas.openxmlformats.org/officeDocument/2006/relationships/hyperlink" Target="https://startuptalky.com/levis-marketing-strategy/" TargetMode="External"/><Relationship Id="rId1" Type="http://schemas.openxmlformats.org/officeDocument/2006/relationships/slideLayout" Target="../slideLayouts/slideLayout2.xml"/><Relationship Id="rId5" Type="http://schemas.openxmlformats.org/officeDocument/2006/relationships/hyperlink" Target="https://startuptalky.com/tommy-hilfiger-marketing-strategy/" TargetMode="External"/><Relationship Id="rId4" Type="http://schemas.openxmlformats.org/officeDocument/2006/relationships/hyperlink" Target="https://startuptalky.com/nike-marketing-strateg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163395"/>
          </a:xfrm>
        </p:spPr>
        <p:txBody>
          <a:bodyPr lIns="0" tIns="0" rIns="0" bIns="0" anchor="t">
            <a:spAutoFit/>
          </a:bodyPr>
          <a:lstStyle/>
          <a:p>
            <a:r>
              <a:rPr lang="en-US" b="1" dirty="0" err="1" smtClean="0">
                <a:solidFill>
                  <a:schemeClr val="tx2">
                    <a:lumMod val="50000"/>
                  </a:schemeClr>
                </a:solidFill>
                <a:latin typeface="Times New Roman" panose="02020603050405020304" pitchFamily="18" charset="0"/>
                <a:cs typeface="Times New Roman" panose="02020603050405020304" pitchFamily="18" charset="0"/>
              </a:rPr>
              <a:t>Myntra</a:t>
            </a:r>
            <a:r>
              <a:rPr lang="en-US" b="1" dirty="0" smtClean="0">
                <a:solidFill>
                  <a:schemeClr val="tx2">
                    <a:lumMod val="50000"/>
                  </a:schemeClr>
                </a:solidFill>
                <a:latin typeface="Times New Roman" panose="02020603050405020304" pitchFamily="18" charset="0"/>
                <a:cs typeface="Times New Roman" panose="02020603050405020304" pitchFamily="18" charset="0"/>
              </a:rPr>
              <a:t> Analysis</a:t>
            </a:r>
            <a:r>
              <a:rPr lang="en-US" dirty="0">
                <a:solidFill>
                  <a:schemeClr val="bg1"/>
                </a:solidFill>
              </a:rPr>
              <a:t/>
            </a:r>
            <a:br>
              <a:rPr lang="en-US" dirty="0">
                <a:solidFill>
                  <a:schemeClr val="bg1"/>
                </a:solidFill>
              </a:rPr>
            </a:br>
            <a:r>
              <a:rPr lang="en-US" sz="2400" dirty="0" smtClean="0">
                <a:solidFill>
                  <a:srgbClr val="FFFF00"/>
                </a:solidFill>
              </a:rPr>
              <a:t>Harish Kumar S </a:t>
            </a:r>
            <a:endParaRPr lang="en-US" sz="2400" dirty="0">
              <a:solidFill>
                <a:srgbClr val="FFFF00"/>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Technology utilization </a:t>
            </a:r>
            <a:endParaRPr lang="en-IN" dirty="0"/>
          </a:p>
        </p:txBody>
      </p:sp>
      <p:sp>
        <p:nvSpPr>
          <p:cNvPr id="6" name="Content Placeholder 5"/>
          <p:cNvSpPr>
            <a:spLocks noGrp="1"/>
          </p:cNvSpPr>
          <p:nvPr>
            <p:ph idx="1"/>
          </p:nvPr>
        </p:nvSpPr>
        <p:spPr>
          <a:xfrm>
            <a:off x="740664" y="1690688"/>
            <a:ext cx="10515600" cy="4351338"/>
          </a:xfrm>
        </p:spPr>
        <p:txBody>
          <a:bodyPr>
            <a:normAutofit lnSpcReduction="10000"/>
          </a:bodyPr>
          <a:lstStyle/>
          <a:p>
            <a:pPr marL="0" indent="0">
              <a:buNone/>
            </a:pPr>
            <a:r>
              <a:rPr lang="en-US" dirty="0" smtClean="0"/>
              <a:t>Cloud services </a:t>
            </a:r>
          </a:p>
          <a:p>
            <a:r>
              <a:rPr lang="en-US" dirty="0" err="1" smtClean="0"/>
              <a:t>Myntra</a:t>
            </a:r>
            <a:r>
              <a:rPr lang="en-US" dirty="0" smtClean="0"/>
              <a:t> leverage technologies</a:t>
            </a:r>
            <a:r>
              <a:rPr lang="en-US" dirty="0"/>
              <a:t> Microsoft Azure's cloud platform to power its digital transformation and enhance the customer </a:t>
            </a:r>
            <a:r>
              <a:rPr lang="en-US" dirty="0" smtClean="0"/>
              <a:t>experience</a:t>
            </a:r>
          </a:p>
          <a:p>
            <a:r>
              <a:rPr lang="en-US" dirty="0"/>
              <a:t>utilization of </a:t>
            </a:r>
            <a:r>
              <a:rPr lang="en-US" dirty="0" err="1"/>
              <a:t>myntram</a:t>
            </a:r>
            <a:r>
              <a:rPr lang="en-US" dirty="0"/>
              <a:t> for data analytics and for storage of </a:t>
            </a:r>
            <a:r>
              <a:rPr lang="en-US" dirty="0" err="1"/>
              <a:t>dataproc</a:t>
            </a:r>
            <a:r>
              <a:rPr lang="en-US" dirty="0"/>
              <a:t> for </a:t>
            </a:r>
            <a:r>
              <a:rPr lang="en-US" dirty="0" smtClean="0"/>
              <a:t>processing</a:t>
            </a:r>
          </a:p>
          <a:p>
            <a:pPr marL="0" indent="0">
              <a:buNone/>
            </a:pPr>
            <a:r>
              <a:rPr lang="en-US" dirty="0" smtClean="0"/>
              <a:t>Impact of technology </a:t>
            </a:r>
          </a:p>
          <a:p>
            <a:r>
              <a:rPr lang="en-US" dirty="0" err="1" smtClean="0"/>
              <a:t>Enchances</a:t>
            </a:r>
            <a:r>
              <a:rPr lang="en-US" dirty="0" smtClean="0"/>
              <a:t> operating efficiency and supports largescale </a:t>
            </a:r>
            <a:r>
              <a:rPr lang="en-US" dirty="0" err="1" smtClean="0"/>
              <a:t>dats</a:t>
            </a:r>
            <a:r>
              <a:rPr lang="en-US" dirty="0" smtClean="0"/>
              <a:t> processing </a:t>
            </a:r>
          </a:p>
          <a:p>
            <a:r>
              <a:rPr lang="en-US" dirty="0" smtClean="0"/>
              <a:t>Enables personalized customer experiences and </a:t>
            </a:r>
            <a:r>
              <a:rPr lang="en-US" dirty="0" err="1" smtClean="0"/>
              <a:t>realtime</a:t>
            </a:r>
            <a:r>
              <a:rPr lang="en-US" dirty="0" smtClean="0"/>
              <a:t> analytics</a:t>
            </a:r>
          </a:p>
          <a:p>
            <a:pPr marL="0" indent="0">
              <a:buNone/>
            </a:pPr>
            <a:endParaRPr lang="en-IN" dirty="0"/>
          </a:p>
        </p:txBody>
      </p:sp>
    </p:spTree>
    <p:extLst>
      <p:ext uri="{BB962C8B-B14F-4D97-AF65-F5344CB8AC3E}">
        <p14:creationId xmlns:p14="http://schemas.microsoft.com/office/powerpoint/2010/main" val="134774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4432" y="2474976"/>
            <a:ext cx="6449568" cy="1477328"/>
          </a:xfrm>
          <a:prstGeom prst="rect">
            <a:avLst/>
          </a:prstGeom>
        </p:spPr>
        <p:txBody>
          <a:bodyPr wrap="square">
            <a:spAutoFit/>
          </a:bodyPr>
          <a:lstStyle/>
          <a:p>
            <a:r>
              <a:rPr lang="en-US" dirty="0" smtClean="0">
                <a:solidFill>
                  <a:srgbClr val="292929"/>
                </a:solidFill>
                <a:latin typeface="Georgia" panose="02040502050405020303" pitchFamily="18" charset="0"/>
              </a:rPr>
              <a:t>“</a:t>
            </a:r>
            <a:r>
              <a:rPr lang="en-US" dirty="0">
                <a:solidFill>
                  <a:srgbClr val="292929"/>
                </a:solidFill>
                <a:latin typeface="Georgia" panose="02040502050405020303" pitchFamily="18" charset="0"/>
              </a:rPr>
              <a:t>Technology has and will continue to enable innovative and engaging experiences to consumers, especially in the online fashion sector. </a:t>
            </a:r>
            <a:r>
              <a:rPr lang="en-US" dirty="0" err="1">
                <a:solidFill>
                  <a:srgbClr val="292929"/>
                </a:solidFill>
                <a:latin typeface="Georgia" panose="02040502050405020303" pitchFamily="18" charset="0"/>
              </a:rPr>
              <a:t>Myntra</a:t>
            </a:r>
            <a:r>
              <a:rPr lang="en-US" dirty="0">
                <a:solidFill>
                  <a:srgbClr val="292929"/>
                </a:solidFill>
                <a:latin typeface="Georgia" panose="02040502050405020303" pitchFamily="18" charset="0"/>
              </a:rPr>
              <a:t> is the market leader and has an inspiring mission to democratize fashion through </a:t>
            </a:r>
            <a:r>
              <a:rPr lang="en-US" dirty="0" smtClean="0">
                <a:solidFill>
                  <a:srgbClr val="292929"/>
                </a:solidFill>
                <a:latin typeface="Georgia" panose="02040502050405020303" pitchFamily="18" charset="0"/>
              </a:rPr>
              <a:t>technology”</a:t>
            </a:r>
          </a:p>
          <a:p>
            <a:r>
              <a:rPr lang="en-US" dirty="0" smtClean="0">
                <a:solidFill>
                  <a:srgbClr val="292929"/>
                </a:solidFill>
                <a:latin typeface="Gabriola" panose="04040605051002020D02" pitchFamily="82" charset="0"/>
              </a:rPr>
              <a:t>                -Raghu </a:t>
            </a:r>
            <a:r>
              <a:rPr lang="en-US" dirty="0" err="1">
                <a:solidFill>
                  <a:srgbClr val="292929"/>
                </a:solidFill>
                <a:latin typeface="Gabriola" panose="04040605051002020D02" pitchFamily="82" charset="0"/>
              </a:rPr>
              <a:t>Krishnananda</a:t>
            </a:r>
            <a:r>
              <a:rPr lang="en-US" dirty="0">
                <a:solidFill>
                  <a:srgbClr val="292929"/>
                </a:solidFill>
                <a:latin typeface="Gabriola" panose="04040605051002020D02" pitchFamily="82" charset="0"/>
              </a:rPr>
              <a:t> chief technology officer </a:t>
            </a:r>
            <a:endParaRPr lang="en-IN" dirty="0">
              <a:latin typeface="Gabriola" panose="04040605051002020D02" pitchFamily="82" charset="0"/>
            </a:endParaRPr>
          </a:p>
        </p:txBody>
      </p:sp>
    </p:spTree>
    <p:extLst>
      <p:ext uri="{BB962C8B-B14F-4D97-AF65-F5344CB8AC3E}">
        <p14:creationId xmlns:p14="http://schemas.microsoft.com/office/powerpoint/2010/main" val="213023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and </a:t>
            </a:r>
            <a:r>
              <a:rPr lang="en-US" dirty="0" smtClean="0"/>
              <a:t>Personalization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Customer</a:t>
            </a:r>
            <a:r>
              <a:rPr lang="en-US" dirty="0"/>
              <a:t> Insights</a:t>
            </a:r>
            <a:r>
              <a:rPr lang="en-US" dirty="0" smtClean="0"/>
              <a:t>:</a:t>
            </a:r>
          </a:p>
          <a:p>
            <a:r>
              <a:rPr lang="en-US" dirty="0" smtClean="0"/>
              <a:t>analytics </a:t>
            </a:r>
            <a:r>
              <a:rPr lang="en-US" dirty="0"/>
              <a:t>team analyzes customer data to understand their fashion preferences and uses this information to curate personalized collections of products for each customer</a:t>
            </a:r>
            <a:r>
              <a:rPr lang="en-US" dirty="0" smtClean="0"/>
              <a:t>.</a:t>
            </a:r>
          </a:p>
          <a:p>
            <a:r>
              <a:rPr lang="en-US" dirty="0" smtClean="0"/>
              <a:t>Uses data for </a:t>
            </a:r>
            <a:r>
              <a:rPr lang="en-US" dirty="0" err="1" smtClean="0"/>
              <a:t>tagered</a:t>
            </a:r>
            <a:r>
              <a:rPr lang="en-US" dirty="0" smtClean="0"/>
              <a:t> marketing and personalized product recommendation </a:t>
            </a:r>
          </a:p>
          <a:p>
            <a:pPr marL="0" indent="0">
              <a:buNone/>
            </a:pPr>
            <a:r>
              <a:rPr lang="en-US" dirty="0" smtClean="0"/>
              <a:t>Personalization </a:t>
            </a:r>
            <a:r>
              <a:rPr lang="en-US" dirty="0" err="1" smtClean="0"/>
              <a:t>straegies</a:t>
            </a:r>
            <a:r>
              <a:rPr lang="en-US" dirty="0" smtClean="0"/>
              <a:t>:</a:t>
            </a:r>
          </a:p>
          <a:p>
            <a:r>
              <a:rPr lang="en-US" dirty="0"/>
              <a:t>technological infrastructure leveraging artificial intelligence and data analytics to personalize user experiences, recommend products, and optimize supply chain management</a:t>
            </a:r>
            <a:endParaRPr lang="en-IN" dirty="0"/>
          </a:p>
        </p:txBody>
      </p:sp>
    </p:spTree>
    <p:extLst>
      <p:ext uri="{BB962C8B-B14F-4D97-AF65-F5344CB8AC3E}">
        <p14:creationId xmlns:p14="http://schemas.microsoft.com/office/powerpoint/2010/main" val="308642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Customer sentiment </a:t>
            </a:r>
            <a:r>
              <a:rPr lang="en-IN" dirty="0" smtClean="0"/>
              <a:t>analysis using the social media </a:t>
            </a:r>
            <a:endParaRPr lang="en-IN" dirty="0"/>
          </a:p>
        </p:txBody>
      </p:sp>
      <p:sp>
        <p:nvSpPr>
          <p:cNvPr id="3" name="Content Placeholder 2"/>
          <p:cNvSpPr>
            <a:spLocks noGrp="1"/>
          </p:cNvSpPr>
          <p:nvPr>
            <p:ph idx="1"/>
          </p:nvPr>
        </p:nvSpPr>
        <p:spPr>
          <a:xfrm>
            <a:off x="658368" y="1788224"/>
            <a:ext cx="10695432" cy="4486275"/>
          </a:xfrm>
        </p:spPr>
        <p:txBody>
          <a:bodyPr>
            <a:normAutofit fontScale="85000" lnSpcReduction="20000"/>
          </a:bodyPr>
          <a:lstStyle/>
          <a:p>
            <a:r>
              <a:rPr lang="en-US" dirty="0" smtClean="0"/>
              <a:t>Customer review analysis </a:t>
            </a:r>
          </a:p>
          <a:p>
            <a:pPr marL="0" indent="0">
              <a:buNone/>
            </a:pPr>
            <a:r>
              <a:rPr lang="en-US" dirty="0"/>
              <a:t>Understand how customers perceive </a:t>
            </a:r>
            <a:r>
              <a:rPr lang="en-US" dirty="0" err="1"/>
              <a:t>Myntra</a:t>
            </a:r>
            <a:r>
              <a:rPr lang="en-US" dirty="0"/>
              <a:t> through social media and </a:t>
            </a:r>
            <a:r>
              <a:rPr lang="en-US" dirty="0" smtClean="0"/>
              <a:t>reviews Instagram, </a:t>
            </a:r>
            <a:r>
              <a:rPr lang="en-US" dirty="0" err="1" smtClean="0"/>
              <a:t>youtube</a:t>
            </a:r>
            <a:r>
              <a:rPr lang="en-US" dirty="0" smtClean="0"/>
              <a:t> and </a:t>
            </a:r>
            <a:r>
              <a:rPr lang="en-US" dirty="0" err="1" smtClean="0"/>
              <a:t>facebook</a:t>
            </a:r>
            <a:r>
              <a:rPr lang="en-US" dirty="0" smtClean="0"/>
              <a:t> </a:t>
            </a:r>
            <a:endParaRPr lang="en-US" dirty="0"/>
          </a:p>
          <a:p>
            <a:r>
              <a:rPr lang="en-US" dirty="0" smtClean="0"/>
              <a:t>Categorized reviews into </a:t>
            </a:r>
            <a:r>
              <a:rPr lang="en-IN" dirty="0" smtClean="0"/>
              <a:t>positive</a:t>
            </a:r>
            <a:r>
              <a:rPr lang="en-IN" dirty="0"/>
              <a:t>, negative, </a:t>
            </a:r>
            <a:r>
              <a:rPr lang="en-IN" dirty="0" smtClean="0"/>
              <a:t>neutral impact </a:t>
            </a:r>
          </a:p>
          <a:p>
            <a:r>
              <a:rPr lang="en-US" b="1" dirty="0"/>
              <a:t>Positive</a:t>
            </a:r>
            <a:r>
              <a:rPr lang="en-US" dirty="0"/>
              <a:t>: The ad has garnered some positive feedback for its visual appeal and the attractiveness of its featured individuals. It has succeeded in catching the attention of viewers who appreciate the aesthetics or have specific interests</a:t>
            </a:r>
            <a:r>
              <a:rPr lang="en-US" dirty="0" smtClean="0"/>
              <a:t>.</a:t>
            </a:r>
          </a:p>
          <a:p>
            <a:r>
              <a:rPr lang="en-US" b="1" dirty="0"/>
              <a:t>Negative</a:t>
            </a:r>
            <a:r>
              <a:rPr lang="en-US" dirty="0"/>
              <a:t>: The primary concerns revolve around </a:t>
            </a:r>
            <a:r>
              <a:rPr lang="en-US" dirty="0" err="1"/>
              <a:t>Myntra's</a:t>
            </a:r>
            <a:r>
              <a:rPr lang="en-US" dirty="0"/>
              <a:t> perceived failure in customer service and product quality, as well as possible cultural insensitivity. These criticisms highlight significant issues that could affect the brand’s reputation</a:t>
            </a:r>
            <a:r>
              <a:rPr lang="en-US" dirty="0" smtClean="0"/>
              <a:t>.</a:t>
            </a:r>
          </a:p>
          <a:p>
            <a:r>
              <a:rPr lang="en-US" b="1" dirty="0"/>
              <a:t>Neutral</a:t>
            </a:r>
            <a:r>
              <a:rPr lang="en-US" dirty="0"/>
              <a:t>: Many comments fall into the neutral category, seeking specific details or expressing personal preferences without significant critique of the ad itself.</a:t>
            </a:r>
            <a:br>
              <a:rPr lang="en-US" dirty="0"/>
            </a:br>
            <a:endParaRPr lang="en-IN" dirty="0"/>
          </a:p>
        </p:txBody>
      </p:sp>
    </p:spTree>
    <p:extLst>
      <p:ext uri="{BB962C8B-B14F-4D97-AF65-F5344CB8AC3E}">
        <p14:creationId xmlns:p14="http://schemas.microsoft.com/office/powerpoint/2010/main" val="39894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impact </a:t>
            </a:r>
            <a:r>
              <a:rPr lang="en-US" dirty="0" err="1"/>
              <a:t>cosumer</a:t>
            </a:r>
            <a:r>
              <a:rPr lang="en-US" dirty="0"/>
              <a:t> comments</a:t>
            </a:r>
            <a:endParaRPr lang="en-IN" dirty="0"/>
          </a:p>
        </p:txBody>
      </p:sp>
      <p:sp>
        <p:nvSpPr>
          <p:cNvPr id="4" name="Rectangle 1"/>
          <p:cNvSpPr>
            <a:spLocks noGrp="1" noChangeArrowheads="1"/>
          </p:cNvSpPr>
          <p:nvPr>
            <p:ph idx="1"/>
          </p:nvPr>
        </p:nvSpPr>
        <p:spPr bwMode="auto">
          <a:xfrm>
            <a:off x="838200" y="3816627"/>
            <a:ext cx="3417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3626498321"/>
              </p:ext>
            </p:extLst>
          </p:nvPr>
        </p:nvGraphicFramePr>
        <p:xfrm>
          <a:off x="838200" y="719666"/>
          <a:ext cx="10515600" cy="5656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51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a:t>
            </a:r>
            <a:r>
              <a:rPr lang="en-US" dirty="0"/>
              <a:t>impact </a:t>
            </a:r>
            <a:r>
              <a:rPr lang="en-US" dirty="0" err="1"/>
              <a:t>cosumer</a:t>
            </a:r>
            <a:r>
              <a:rPr lang="en-US" dirty="0"/>
              <a:t> comments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01622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48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 impact of customer comments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5556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0074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analysis </a:t>
            </a:r>
            <a:endParaRPr lang="en-IN" dirty="0"/>
          </a:p>
        </p:txBody>
      </p:sp>
      <p:sp>
        <p:nvSpPr>
          <p:cNvPr id="3" name="Content Placeholder 2"/>
          <p:cNvSpPr>
            <a:spLocks noGrp="1"/>
          </p:cNvSpPr>
          <p:nvPr>
            <p:ph idx="1"/>
          </p:nvPr>
        </p:nvSpPr>
        <p:spPr/>
        <p:txBody>
          <a:bodyPr>
            <a:normAutofit lnSpcReduction="10000"/>
          </a:bodyPr>
          <a:lstStyle/>
          <a:p>
            <a:r>
              <a:rPr lang="en-US" b="1" dirty="0" smtClean="0"/>
              <a:t>Competitors</a:t>
            </a:r>
          </a:p>
          <a:p>
            <a:pPr lvl="1"/>
            <a:r>
              <a:rPr lang="en-IN" dirty="0"/>
              <a:t>Flipkart, Amazon India, </a:t>
            </a:r>
            <a:r>
              <a:rPr lang="en-IN" dirty="0" err="1"/>
              <a:t>Ajio</a:t>
            </a:r>
            <a:r>
              <a:rPr lang="en-IN" dirty="0"/>
              <a:t> (Reliance Retail), Tata </a:t>
            </a:r>
            <a:r>
              <a:rPr lang="en-IN" dirty="0" err="1" smtClean="0"/>
              <a:t>Cliq</a:t>
            </a:r>
            <a:endParaRPr lang="en-IN" dirty="0" smtClean="0"/>
          </a:p>
          <a:p>
            <a:r>
              <a:rPr lang="en-US" b="1" dirty="0"/>
              <a:t>Competitive </a:t>
            </a:r>
            <a:r>
              <a:rPr lang="en-US" b="1" dirty="0" smtClean="0"/>
              <a:t>Factors</a:t>
            </a:r>
          </a:p>
          <a:p>
            <a:pPr marL="0" indent="0">
              <a:buNone/>
            </a:pPr>
            <a:r>
              <a:rPr lang="en-US" b="1" dirty="0"/>
              <a:t>	</a:t>
            </a:r>
            <a:r>
              <a:rPr lang="en-US" dirty="0" smtClean="0"/>
              <a:t>Product </a:t>
            </a:r>
            <a:r>
              <a:rPr lang="en-US" dirty="0"/>
              <a:t>Range and </a:t>
            </a:r>
            <a:r>
              <a:rPr lang="en-US" dirty="0" smtClean="0"/>
              <a:t>Variety</a:t>
            </a:r>
          </a:p>
          <a:p>
            <a:pPr marL="0" indent="0">
              <a:buNone/>
            </a:pPr>
            <a:r>
              <a:rPr lang="en-US" dirty="0"/>
              <a:t>	</a:t>
            </a:r>
            <a:r>
              <a:rPr lang="en-IN" dirty="0"/>
              <a:t>Pricing </a:t>
            </a:r>
            <a:r>
              <a:rPr lang="en-IN" dirty="0" smtClean="0"/>
              <a:t>Strategy</a:t>
            </a:r>
          </a:p>
          <a:p>
            <a:pPr marL="0" indent="0">
              <a:buNone/>
            </a:pPr>
            <a:r>
              <a:rPr lang="en-US" dirty="0"/>
              <a:t>	</a:t>
            </a:r>
            <a:r>
              <a:rPr lang="en-IN" dirty="0"/>
              <a:t>Customer </a:t>
            </a:r>
            <a:r>
              <a:rPr lang="en-IN" dirty="0" smtClean="0"/>
              <a:t>Service</a:t>
            </a:r>
          </a:p>
          <a:p>
            <a:pPr marL="0" indent="0">
              <a:buNone/>
            </a:pPr>
            <a:r>
              <a:rPr lang="en-US" dirty="0"/>
              <a:t>	</a:t>
            </a:r>
            <a:r>
              <a:rPr lang="en-IN" dirty="0"/>
              <a:t>Brand </a:t>
            </a:r>
            <a:r>
              <a:rPr lang="en-IN" dirty="0" smtClean="0"/>
              <a:t>Partnerships</a:t>
            </a:r>
          </a:p>
          <a:p>
            <a:r>
              <a:rPr lang="en-IN" b="1" dirty="0" smtClean="0"/>
              <a:t>competitive advantages</a:t>
            </a:r>
          </a:p>
          <a:p>
            <a:pPr marL="457200" lvl="1" indent="0">
              <a:buNone/>
            </a:pPr>
            <a:r>
              <a:rPr lang="en-IN" dirty="0" smtClean="0"/>
              <a:t> </a:t>
            </a:r>
            <a:r>
              <a:rPr lang="en-IN" dirty="0"/>
              <a:t>Strong Brand Portfolio</a:t>
            </a:r>
            <a:endParaRPr lang="en-US" b="1" dirty="0"/>
          </a:p>
          <a:p>
            <a:pPr marL="457200" lvl="1" indent="0">
              <a:buNone/>
            </a:pPr>
            <a:r>
              <a:rPr lang="en-IN" dirty="0" smtClean="0"/>
              <a:t>Extensive </a:t>
            </a:r>
            <a:r>
              <a:rPr lang="en-IN" dirty="0"/>
              <a:t>Product Range</a:t>
            </a:r>
          </a:p>
        </p:txBody>
      </p:sp>
    </p:spTree>
    <p:extLst>
      <p:ext uri="{BB962C8B-B14F-4D97-AF65-F5344CB8AC3E}">
        <p14:creationId xmlns:p14="http://schemas.microsoft.com/office/powerpoint/2010/main" val="335121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Market trends identification for myntra.com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34728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958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recommendations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2142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43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ntroduction to </a:t>
            </a:r>
            <a:r>
              <a:rPr lang="en-US" dirty="0" err="1" smtClean="0">
                <a:latin typeface="Times New Roman" panose="02020603050405020304" pitchFamily="18" charset="0"/>
                <a:cs typeface="Times New Roman" panose="02020603050405020304" pitchFamily="18" charset="0"/>
              </a:rPr>
              <a:t>Myntra</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1600" dirty="0"/>
          </a:p>
          <a:p>
            <a:pPr marL="0" indent="0">
              <a:buNone/>
            </a:pPr>
            <a:r>
              <a:rPr lang="en-US" sz="2000" dirty="0" err="1" smtClean="0">
                <a:latin typeface="Times New Roman" panose="02020603050405020304" pitchFamily="18" charset="0"/>
                <a:cs typeface="Times New Roman" panose="02020603050405020304" pitchFamily="18" charset="0"/>
              </a:rPr>
              <a:t>Myntra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one stop shop for all your fashion and lifestyle needs. Being India's largest e-commerce store for fashion and lifestyle products, </a:t>
            </a:r>
            <a:r>
              <a:rPr lang="en-US" sz="2000" dirty="0" err="1">
                <a:latin typeface="Times New Roman" panose="02020603050405020304" pitchFamily="18" charset="0"/>
                <a:cs typeface="Times New Roman" panose="02020603050405020304" pitchFamily="18" charset="0"/>
              </a:rPr>
              <a:t>Myntra</a:t>
            </a:r>
            <a:r>
              <a:rPr lang="en-US" sz="2000" dirty="0">
                <a:latin typeface="Times New Roman" panose="02020603050405020304" pitchFamily="18" charset="0"/>
                <a:cs typeface="Times New Roman" panose="02020603050405020304" pitchFamily="18" charset="0"/>
              </a:rPr>
              <a:t> aims at providing a hassle free and enjoyable shopping experience to shoppers across the country with the widest range of brands and products on its portal. The brand is making a conscious effort to bring the power of fashion to </a:t>
            </a:r>
            <a:r>
              <a:rPr lang="en-US" sz="2000" dirty="0" smtClean="0">
                <a:latin typeface="Times New Roman" panose="02020603050405020304" pitchFamily="18" charset="0"/>
                <a:cs typeface="Times New Roman" panose="02020603050405020304" pitchFamily="18" charset="0"/>
              </a:rPr>
              <a:t>shoppers </a:t>
            </a:r>
            <a:r>
              <a:rPr lang="en-US" sz="2000" dirty="0">
                <a:latin typeface="Times New Roman" panose="02020603050405020304" pitchFamily="18" charset="0"/>
                <a:cs typeface="Times New Roman" panose="02020603050405020304" pitchFamily="18" charset="0"/>
              </a:rPr>
              <a:t>with an array of the latest and trendiest products available in the </a:t>
            </a:r>
            <a:r>
              <a:rPr lang="en-US" sz="2000" dirty="0" smtClean="0">
                <a:latin typeface="Times New Roman" panose="02020603050405020304" pitchFamily="18" charset="0"/>
                <a:cs typeface="Times New Roman" panose="02020603050405020304" pitchFamily="18" charset="0"/>
              </a:rPr>
              <a:t>country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fontAlgn="base">
              <a:buNone/>
            </a:pPr>
            <a:r>
              <a:rPr lang="en-US" b="1" dirty="0" err="1">
                <a:latin typeface="Times New Roman" panose="02020603050405020304" pitchFamily="18" charset="0"/>
                <a:cs typeface="Times New Roman" panose="02020603050405020304" pitchFamily="18" charset="0"/>
              </a:rPr>
              <a:t>Myntra</a:t>
            </a:r>
            <a:r>
              <a:rPr lang="en-US" b="1" dirty="0">
                <a:latin typeface="Times New Roman" panose="02020603050405020304" pitchFamily="18" charset="0"/>
                <a:cs typeface="Times New Roman" panose="02020603050405020304" pitchFamily="18" charset="0"/>
              </a:rPr>
              <a:t> Mission Statement</a:t>
            </a:r>
          </a:p>
          <a:p>
            <a:pPr fontAlgn="base"/>
            <a:r>
              <a:rPr lang="en-US" sz="2000" dirty="0">
                <a:latin typeface="Times New Roman" panose="02020603050405020304" pitchFamily="18" charset="0"/>
                <a:cs typeface="Times New Roman" panose="02020603050405020304" pitchFamily="18" charset="0"/>
              </a:rPr>
              <a:t>Use technology to </a:t>
            </a:r>
            <a:r>
              <a:rPr lang="en-US" sz="2000" dirty="0" err="1">
                <a:latin typeface="Times New Roman" panose="02020603050405020304" pitchFamily="18" charset="0"/>
                <a:cs typeface="Times New Roman" panose="02020603050405020304" pitchFamily="18" charset="0"/>
              </a:rPr>
              <a:t>democratise</a:t>
            </a:r>
            <a:r>
              <a:rPr lang="en-US" sz="2000" dirty="0">
                <a:latin typeface="Times New Roman" panose="02020603050405020304" pitchFamily="18" charset="0"/>
                <a:cs typeface="Times New Roman" panose="02020603050405020304" pitchFamily="18" charset="0"/>
              </a:rPr>
              <a:t> fashion &amp; lifestyle and help people look good.</a:t>
            </a:r>
          </a:p>
          <a:p>
            <a:pPr marL="0" indent="0">
              <a:buNone/>
            </a:pPr>
            <a:endParaRPr lang="en-US" sz="1600" dirty="0" smtClean="0">
              <a:latin typeface="Times New Roman" panose="02020603050405020304" pitchFamily="18" charset="0"/>
              <a:cs typeface="Times New Roman" panose="02020603050405020304" pitchFamily="18" charset="0"/>
            </a:endParaRPr>
          </a:p>
          <a:p>
            <a:endParaRPr lang="en-US" sz="1600" dirty="0"/>
          </a:p>
          <a:p>
            <a:endParaRPr lang="en-US" sz="1600" dirty="0" smtClean="0"/>
          </a:p>
          <a:p>
            <a:endParaRPr lang="en-US" sz="1600" dirty="0"/>
          </a:p>
          <a:p>
            <a:endParaRPr lang="en-IN" sz="1600" dirty="0"/>
          </a:p>
        </p:txBody>
      </p:sp>
    </p:spTree>
    <p:extLst>
      <p:ext uri="{BB962C8B-B14F-4D97-AF65-F5344CB8AC3E}">
        <p14:creationId xmlns:p14="http://schemas.microsoft.com/office/powerpoint/2010/main" val="3592079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87212829"/>
              </p:ext>
            </p:extLst>
          </p:nvPr>
        </p:nvGraphicFramePr>
        <p:xfrm>
          <a:off x="1450848" y="719666"/>
          <a:ext cx="922934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59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Myntra</a:t>
            </a:r>
            <a:r>
              <a:rPr lang="en-US" dirty="0" smtClean="0"/>
              <a:t> Business Model </a:t>
            </a:r>
            <a:endParaRPr lang="en-IN" dirty="0"/>
          </a:p>
        </p:txBody>
      </p:sp>
      <p:sp>
        <p:nvSpPr>
          <p:cNvPr id="3" name="Content Placeholder 2"/>
          <p:cNvSpPr>
            <a:spLocks noGrp="1"/>
          </p:cNvSpPr>
          <p:nvPr>
            <p:ph idx="1"/>
          </p:nvPr>
        </p:nvSpPr>
        <p:spPr/>
        <p:txBody>
          <a:bodyPr>
            <a:normAutofit/>
          </a:bodyPr>
          <a:lstStyle/>
          <a:p>
            <a:r>
              <a:rPr lang="en-US" sz="1800" dirty="0"/>
              <a:t>As an </a:t>
            </a:r>
            <a:r>
              <a:rPr lang="en-US" sz="1800" dirty="0" smtClean="0"/>
              <a:t>online marketplace , </a:t>
            </a:r>
            <a:r>
              <a:rPr lang="en-US" sz="1800" dirty="0" err="1"/>
              <a:t>Myntra</a:t>
            </a:r>
            <a:r>
              <a:rPr lang="en-US" sz="1800" dirty="0"/>
              <a:t> facilitates the sale of fashion items by third-party vendors. Revenue for the firm comes mostly from the transaction fees paid by suppliers since it is a marketplace service provider. Logistics, advertising, and consulting are some of its other revenue generators. </a:t>
            </a:r>
            <a:r>
              <a:rPr lang="en-US" sz="1800" dirty="0" smtClean="0"/>
              <a:t>Products </a:t>
            </a:r>
            <a:r>
              <a:rPr lang="en-US" sz="1800" dirty="0"/>
              <a:t>sold by </a:t>
            </a:r>
            <a:r>
              <a:rPr lang="en-US" sz="1800" dirty="0" err="1"/>
              <a:t>Myntra</a:t>
            </a:r>
            <a:r>
              <a:rPr lang="en-US" sz="1800" dirty="0"/>
              <a:t> under its brand are also available for purchase</a:t>
            </a:r>
            <a:r>
              <a:rPr lang="en-US" sz="1800" dirty="0" smtClean="0"/>
              <a:t>.</a:t>
            </a:r>
          </a:p>
          <a:p>
            <a:r>
              <a:rPr lang="en-US" sz="1800" dirty="0"/>
              <a:t>Customers looking for both well-known brands and new trends were drawn to this variety. In 2014, </a:t>
            </a:r>
            <a:r>
              <a:rPr lang="en-US" sz="1800" dirty="0" smtClean="0"/>
              <a:t>Flipkart</a:t>
            </a:r>
            <a:r>
              <a:rPr lang="en-US" sz="1800" dirty="0"/>
              <a:t> </a:t>
            </a:r>
            <a:r>
              <a:rPr lang="en-US" sz="1800" dirty="0" smtClean="0"/>
              <a:t>made strategic </a:t>
            </a:r>
            <a:r>
              <a:rPr lang="en-US" sz="1800" dirty="0"/>
              <a:t>move by acquiring </a:t>
            </a:r>
            <a:r>
              <a:rPr lang="en-US" sz="1800" dirty="0" err="1"/>
              <a:t>Myntra</a:t>
            </a:r>
            <a:r>
              <a:rPr lang="en-US" sz="1800" dirty="0"/>
              <a:t> for over $300 million. </a:t>
            </a:r>
            <a:endParaRPr lang="en-US" sz="1800" dirty="0" smtClean="0"/>
          </a:p>
          <a:p>
            <a:r>
              <a:rPr lang="en-US" sz="1800" dirty="0" err="1" smtClean="0"/>
              <a:t>Myntra</a:t>
            </a:r>
            <a:r>
              <a:rPr lang="en-US" sz="1800" dirty="0" smtClean="0"/>
              <a:t>, a leading Indian fashion and lifestyle e-commerce platform, operates primarily on a B2C Business-to-Consumer model. Here are the key aspects of </a:t>
            </a:r>
            <a:r>
              <a:rPr lang="en-US" sz="1800" dirty="0" err="1" smtClean="0"/>
              <a:t>Myntra's</a:t>
            </a:r>
            <a:r>
              <a:rPr lang="en-US" sz="1800" dirty="0" smtClean="0"/>
              <a:t> business model</a:t>
            </a:r>
          </a:p>
          <a:p>
            <a:r>
              <a:rPr lang="en-US" dirty="0"/>
              <a:t> </a:t>
            </a:r>
            <a:r>
              <a:rPr lang="en-US" sz="1800" dirty="0" err="1" smtClean="0"/>
              <a:t>eCommerce</a:t>
            </a:r>
            <a:r>
              <a:rPr lang="en-US" sz="1800" dirty="0" smtClean="0"/>
              <a:t> technology </a:t>
            </a:r>
            <a:r>
              <a:rPr lang="en-US" sz="1800" dirty="0"/>
              <a:t> are all parts of </a:t>
            </a:r>
            <a:r>
              <a:rPr lang="en-US" sz="1800" dirty="0" err="1"/>
              <a:t>Myntra's</a:t>
            </a:r>
            <a:r>
              <a:rPr lang="en-US" sz="1800" dirty="0"/>
              <a:t> business model. These methods have kept customers coming back for more. The product variety of </a:t>
            </a:r>
            <a:r>
              <a:rPr lang="en-US" sz="1800" dirty="0" err="1"/>
              <a:t>Myntra</a:t>
            </a:r>
            <a:r>
              <a:rPr lang="en-US" sz="1800" dirty="0"/>
              <a:t> was enhanced by collaborations with over 6,000 lifestyle and fashion companies, including </a:t>
            </a:r>
            <a:r>
              <a:rPr lang="en-US" sz="1800" u="sng" dirty="0">
                <a:hlinkClick r:id="rId2"/>
              </a:rPr>
              <a:t>Levi's</a:t>
            </a:r>
            <a:r>
              <a:rPr lang="en-US" sz="1800" dirty="0"/>
              <a:t>, </a:t>
            </a:r>
            <a:r>
              <a:rPr lang="en-US" sz="1800" u="sng" dirty="0">
                <a:hlinkClick r:id="rId3"/>
              </a:rPr>
              <a:t>H&amp;M</a:t>
            </a:r>
            <a:r>
              <a:rPr lang="en-US" sz="1800" dirty="0"/>
              <a:t>, </a:t>
            </a:r>
            <a:r>
              <a:rPr lang="en-US" sz="1800" dirty="0" err="1"/>
              <a:t>Biba</a:t>
            </a:r>
            <a:r>
              <a:rPr lang="en-US" sz="1800" dirty="0"/>
              <a:t>, </a:t>
            </a:r>
            <a:r>
              <a:rPr lang="en-US" sz="1800" u="sng" dirty="0">
                <a:hlinkClick r:id="rId4"/>
              </a:rPr>
              <a:t>Nike</a:t>
            </a:r>
            <a:r>
              <a:rPr lang="en-US" sz="1800" dirty="0"/>
              <a:t>, Mango, </a:t>
            </a:r>
            <a:r>
              <a:rPr lang="en-US" sz="1800" u="sng" dirty="0">
                <a:hlinkClick r:id="rId5"/>
              </a:rPr>
              <a:t>Hilfiger</a:t>
            </a:r>
            <a:r>
              <a:rPr lang="en-US" sz="1800" dirty="0"/>
              <a:t>, and many more.</a:t>
            </a:r>
            <a:endParaRPr lang="en-IN" sz="1800" dirty="0"/>
          </a:p>
        </p:txBody>
      </p:sp>
    </p:spTree>
    <p:extLst>
      <p:ext uri="{BB962C8B-B14F-4D97-AF65-F5344CB8AC3E}">
        <p14:creationId xmlns:p14="http://schemas.microsoft.com/office/powerpoint/2010/main" val="1027943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a:t>
            </a:r>
            <a:r>
              <a:rPr lang="en-US" dirty="0" err="1" smtClean="0"/>
              <a:t>Postion</a:t>
            </a:r>
            <a:r>
              <a:rPr lang="en-US" dirty="0" smtClean="0"/>
              <a:t> and Growth</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sz="2300" dirty="0" err="1" smtClean="0"/>
              <a:t>Myntra</a:t>
            </a:r>
            <a:r>
              <a:rPr lang="en-US" sz="2300" dirty="0" smtClean="0"/>
              <a:t> </a:t>
            </a:r>
            <a:r>
              <a:rPr lang="en-US" sz="2300" dirty="0"/>
              <a:t>is India's largest fashion e-commerce player, with a market share estimated to be between 35% and 45% as of </a:t>
            </a:r>
            <a:r>
              <a:rPr lang="en-US" sz="2300" dirty="0" smtClean="0"/>
              <a:t>2023</a:t>
            </a:r>
          </a:p>
          <a:p>
            <a:pPr marL="0" indent="0">
              <a:buNone/>
            </a:pPr>
            <a:r>
              <a:rPr lang="en-US" sz="2300" dirty="0" err="1" smtClean="0"/>
              <a:t>Myntra's</a:t>
            </a:r>
            <a:r>
              <a:rPr lang="en-US" sz="2300" dirty="0" smtClean="0"/>
              <a:t> </a:t>
            </a:r>
            <a:r>
              <a:rPr lang="en-US" sz="2300" dirty="0"/>
              <a:t>strong market position, owing to its growing customer base, domestic and international brand associations, world-class tech-led innovations and a strong foothold among the premium fashion-forward customers, has enabled its marketplace entity to turn EBITDA positive since the last quarter of CY </a:t>
            </a:r>
            <a:r>
              <a:rPr lang="en-US" sz="2300" dirty="0" smtClean="0"/>
              <a:t>2023</a:t>
            </a:r>
            <a:r>
              <a:rPr lang="en-US" sz="2300" dirty="0"/>
              <a:t>top competitors include Flipkart, </a:t>
            </a:r>
            <a:r>
              <a:rPr lang="en-US" sz="2300" dirty="0" smtClean="0"/>
              <a:t>Pepper fry</a:t>
            </a:r>
            <a:r>
              <a:rPr lang="en-US" sz="2300" dirty="0"/>
              <a:t>, and </a:t>
            </a:r>
            <a:r>
              <a:rPr lang="en-US" sz="2300" dirty="0" smtClean="0"/>
              <a:t>Style Nook</a:t>
            </a:r>
          </a:p>
          <a:p>
            <a:pPr marL="0" indent="0" fontAlgn="ctr">
              <a:buNone/>
            </a:pPr>
            <a:r>
              <a:rPr lang="en-US" sz="4000" dirty="0"/>
              <a:t>G</a:t>
            </a:r>
            <a:r>
              <a:rPr lang="en-US" sz="4000" dirty="0" smtClean="0"/>
              <a:t>rowth Trajectory Revenue</a:t>
            </a:r>
            <a:r>
              <a:rPr lang="en-US" sz="2300" dirty="0"/>
              <a:t>: </a:t>
            </a:r>
            <a:endParaRPr lang="en-US" sz="2300" dirty="0" smtClean="0"/>
          </a:p>
          <a:p>
            <a:pPr fontAlgn="ctr"/>
            <a:r>
              <a:rPr lang="en-US" sz="2300" dirty="0" err="1" smtClean="0"/>
              <a:t>Myntra's</a:t>
            </a:r>
            <a:r>
              <a:rPr lang="en-US" sz="2300" dirty="0" smtClean="0"/>
              <a:t> </a:t>
            </a:r>
            <a:r>
              <a:rPr lang="en-US" sz="2300" dirty="0"/>
              <a:t>operating revenue in 2023 was 43.75 billion Indian rupees, which was an increase from the previous year.  </a:t>
            </a:r>
          </a:p>
          <a:p>
            <a:pPr fontAlgn="ctr"/>
            <a:r>
              <a:rPr lang="en-US" sz="2300" dirty="0"/>
              <a:t>Monthly active users: </a:t>
            </a:r>
            <a:r>
              <a:rPr lang="en-US" sz="2300" dirty="0" err="1"/>
              <a:t>Myntra's</a:t>
            </a:r>
            <a:r>
              <a:rPr lang="en-US" sz="2300" dirty="0"/>
              <a:t> monthly active users (MAUs) increased by 33% from 45 million in 2021 to 60 million by the end of 2023.  </a:t>
            </a:r>
          </a:p>
          <a:p>
            <a:pPr fontAlgn="ctr"/>
            <a:r>
              <a:rPr lang="en-US" sz="2300" dirty="0"/>
              <a:t>Catalog size: The catalog size on the platform has grown by over 50% in the last year. </a:t>
            </a:r>
          </a:p>
          <a:p>
            <a:r>
              <a:rPr lang="en-US" sz="2300" dirty="0"/>
              <a:t> </a:t>
            </a:r>
            <a:r>
              <a:rPr lang="en-US" sz="2300" dirty="0" smtClean="0"/>
              <a:t>International </a:t>
            </a:r>
            <a:r>
              <a:rPr lang="en-US" sz="2300" dirty="0"/>
              <a:t>brands: </a:t>
            </a:r>
            <a:r>
              <a:rPr lang="en-US" sz="2300" dirty="0" err="1"/>
              <a:t>Myntra</a:t>
            </a:r>
            <a:r>
              <a:rPr lang="en-US" sz="2300" dirty="0"/>
              <a:t> has over 400 international brands in its portfolio, including Mango, H&amp;M, and Tommy Hilfiger.  </a:t>
            </a:r>
          </a:p>
          <a:p>
            <a:pPr fontAlgn="ctr"/>
            <a:r>
              <a:rPr lang="en-US" sz="2300" dirty="0"/>
              <a:t>End of Reason Sale: In 2023, over 20 million users participated in </a:t>
            </a:r>
            <a:r>
              <a:rPr lang="en-US" sz="2300" dirty="0" err="1" smtClean="0"/>
              <a:t>Myntra's</a:t>
            </a:r>
            <a:r>
              <a:rPr lang="en-US" sz="2300" dirty="0" smtClean="0"/>
              <a:t> </a:t>
            </a:r>
            <a:r>
              <a:rPr lang="en-US" sz="2300" dirty="0"/>
              <a:t>annual sale event, End of Reason Sale (EORS). </a:t>
            </a:r>
          </a:p>
          <a:p>
            <a:pPr fontAlgn="ctr"/>
            <a:r>
              <a:rPr lang="en-US" sz="2300" dirty="0"/>
              <a:t>Expansion: </a:t>
            </a:r>
            <a:r>
              <a:rPr lang="en-US" sz="2300" dirty="0" err="1"/>
              <a:t>Myntra</a:t>
            </a:r>
            <a:r>
              <a:rPr lang="en-US" sz="2300" dirty="0"/>
              <a:t> is expanding into non-metro cities, and has been gaining market share across all categories.  </a:t>
            </a:r>
          </a:p>
          <a:p>
            <a:r>
              <a:rPr lang="en-US" sz="2300" dirty="0"/>
              <a:t>Profitability: </a:t>
            </a:r>
            <a:r>
              <a:rPr lang="en-US" sz="2300" dirty="0" err="1"/>
              <a:t>Myntra</a:t>
            </a:r>
            <a:r>
              <a:rPr lang="en-US" sz="2300" dirty="0"/>
              <a:t> has been operationally profitable since October 2023</a:t>
            </a:r>
          </a:p>
          <a:p>
            <a:pPr marL="0" indent="0">
              <a:buNone/>
            </a:pPr>
            <a:endParaRPr lang="en-US" dirty="0" smtClean="0"/>
          </a:p>
        </p:txBody>
      </p:sp>
    </p:spTree>
    <p:extLst>
      <p:ext uri="{BB962C8B-B14F-4D97-AF65-F5344CB8AC3E}">
        <p14:creationId xmlns:p14="http://schemas.microsoft.com/office/powerpoint/2010/main" val="82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Myntra</a:t>
            </a:r>
            <a:r>
              <a:rPr lang="en-US" dirty="0"/>
              <a:t> revenue model </a:t>
            </a:r>
            <a:r>
              <a:rPr lang="en-US" dirty="0" smtClean="0"/>
              <a:t>2022 - 2023</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760" y="1511808"/>
            <a:ext cx="4693920" cy="4774883"/>
          </a:xfrm>
        </p:spPr>
      </p:pic>
      <p:sp>
        <p:nvSpPr>
          <p:cNvPr id="5" name="Rectangle 4"/>
          <p:cNvSpPr/>
          <p:nvPr/>
        </p:nvSpPr>
        <p:spPr>
          <a:xfrm>
            <a:off x="4901184" y="2413338"/>
            <a:ext cx="6900672" cy="2585323"/>
          </a:xfrm>
          <a:prstGeom prst="rect">
            <a:avLst/>
          </a:prstGeom>
        </p:spPr>
        <p:txBody>
          <a:bodyPr wrap="square">
            <a:spAutoFit/>
          </a:bodyPr>
          <a:lstStyle/>
          <a:p>
            <a:pPr marL="742950" lvl="1" indent="-285750">
              <a:buFont typeface="Arial" panose="020B0604020202020204" pitchFamily="34" charset="0"/>
              <a:buChar char="•"/>
            </a:pPr>
            <a:r>
              <a:rPr lang="en-US" dirty="0"/>
              <a:t>Total operating revenue </a:t>
            </a:r>
            <a:r>
              <a:rPr lang="en-US" dirty="0" err="1"/>
              <a:t>Myntra's</a:t>
            </a:r>
            <a:r>
              <a:rPr lang="en-US" dirty="0"/>
              <a:t> operating revenue for the financial year 2022 - 2023 was 43.75 billion Indian rupees which was a 25% increase from the previous </a:t>
            </a:r>
            <a:r>
              <a:rPr lang="en-US" dirty="0" smtClean="0"/>
              <a:t>year</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Product </a:t>
            </a:r>
            <a:r>
              <a:rPr lang="en-US" dirty="0"/>
              <a:t>sales </a:t>
            </a:r>
            <a:r>
              <a:rPr lang="en-US" dirty="0" err="1"/>
              <a:t>Myntra's</a:t>
            </a:r>
            <a:r>
              <a:rPr lang="en-US" dirty="0"/>
              <a:t> gross sales in 2022- 2023 :</a:t>
            </a:r>
            <a:r>
              <a:rPr lang="en-IN" dirty="0"/>
              <a:t> </a:t>
            </a:r>
            <a:r>
              <a:rPr lang="en-IN" dirty="0" smtClean="0"/>
              <a:t>323.7</a:t>
            </a:r>
            <a:r>
              <a:rPr lang="en-IN" dirty="0"/>
              <a:t> billion </a:t>
            </a:r>
            <a:r>
              <a:rPr lang="en-IN" dirty="0" smtClean="0"/>
              <a:t>INR.</a:t>
            </a:r>
          </a:p>
          <a:p>
            <a:pPr marL="742950" lvl="1" indent="-285750">
              <a:buFont typeface="Arial" panose="020B0604020202020204" pitchFamily="34" charset="0"/>
              <a:buChar char="•"/>
            </a:pPr>
            <a:endParaRPr lang="en-IN" dirty="0" smtClean="0"/>
          </a:p>
          <a:p>
            <a:pPr marL="742950" lvl="1" indent="-285750">
              <a:buFont typeface="Arial" panose="020B0604020202020204" pitchFamily="34" charset="0"/>
              <a:buChar char="•"/>
            </a:pPr>
            <a:r>
              <a:rPr lang="en-US" dirty="0" smtClean="0"/>
              <a:t>Product </a:t>
            </a:r>
            <a:r>
              <a:rPr lang="en-US" dirty="0"/>
              <a:t>sales contribution to operating revenue </a:t>
            </a:r>
            <a:r>
              <a:rPr lang="en-IN" dirty="0"/>
              <a:t>739.5%</a:t>
            </a:r>
            <a:r>
              <a:rPr lang="en-US" dirty="0" err="1"/>
              <a:t>Myntra</a:t>
            </a:r>
            <a:r>
              <a:rPr lang="en-US" dirty="0"/>
              <a:t> revenue model 2022 23</a:t>
            </a:r>
          </a:p>
        </p:txBody>
      </p:sp>
    </p:spTree>
    <p:extLst>
      <p:ext uri="{BB962C8B-B14F-4D97-AF65-F5344CB8AC3E}">
        <p14:creationId xmlns:p14="http://schemas.microsoft.com/office/powerpoint/2010/main" val="99887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Myntra</a:t>
            </a:r>
            <a:r>
              <a:rPr lang="en-US" dirty="0" smtClean="0"/>
              <a:t> product advertising </a:t>
            </a:r>
            <a:endParaRPr lang="en-IN" dirty="0"/>
          </a:p>
        </p:txBody>
      </p:sp>
      <p:sp>
        <p:nvSpPr>
          <p:cNvPr id="3" name="Content Placeholder 2"/>
          <p:cNvSpPr>
            <a:spLocks noGrp="1"/>
          </p:cNvSpPr>
          <p:nvPr>
            <p:ph sz="half" idx="2"/>
          </p:nvPr>
        </p:nvSpPr>
        <p:spPr>
          <a:xfrm>
            <a:off x="438912" y="1792224"/>
            <a:ext cx="5558663" cy="4397439"/>
          </a:xfrm>
        </p:spPr>
        <p:txBody>
          <a:bodyPr/>
          <a:lstStyle/>
          <a:p>
            <a:r>
              <a:rPr lang="en-US" dirty="0" smtClean="0"/>
              <a:t>2022 – 2023 revenue </a:t>
            </a:r>
            <a:r>
              <a:rPr lang="en-US" dirty="0"/>
              <a:t>: </a:t>
            </a:r>
            <a:r>
              <a:rPr lang="en-US" dirty="0" err="1" smtClean="0"/>
              <a:t>Myntra's</a:t>
            </a:r>
            <a:r>
              <a:rPr lang="en-US" dirty="0" smtClean="0"/>
              <a:t> </a:t>
            </a:r>
            <a:r>
              <a:rPr lang="en-US" dirty="0"/>
              <a:t>advertising and promotional expenses were INR 1,758 </a:t>
            </a:r>
            <a:r>
              <a:rPr lang="en-US" dirty="0" smtClean="0"/>
              <a:t>crore</a:t>
            </a:r>
          </a:p>
          <a:p>
            <a:endParaRPr lang="en-US" dirty="0" smtClean="0"/>
          </a:p>
          <a:p>
            <a:r>
              <a:rPr lang="en-US" dirty="0" smtClean="0"/>
              <a:t>Contribution to </a:t>
            </a:r>
            <a:r>
              <a:rPr lang="en-US" dirty="0"/>
              <a:t>operating revenue In the financial year </a:t>
            </a:r>
            <a:r>
              <a:rPr lang="en-US" dirty="0" smtClean="0"/>
              <a:t>2023 40</a:t>
            </a:r>
            <a:r>
              <a:rPr lang="en-US" dirty="0"/>
              <a:t>% of the company's operating revenue. </a:t>
            </a:r>
            <a:endParaRPr lang="en-US" dirty="0" smtClean="0"/>
          </a:p>
          <a:p>
            <a:endParaRPr lang="en-IN" dirty="0"/>
          </a:p>
        </p:txBody>
      </p:sp>
      <p:sp>
        <p:nvSpPr>
          <p:cNvPr id="5" name="Text Placeholder 4"/>
          <p:cNvSpPr>
            <a:spLocks noGrp="1"/>
          </p:cNvSpPr>
          <p:nvPr>
            <p:ph type="body" sz="quarter" idx="3"/>
          </p:nvPr>
        </p:nvSpPr>
        <p:spPr/>
        <p:txBody>
          <a:bodyPr/>
          <a:lstStyle/>
          <a:p>
            <a:endParaRPr lang="en-IN" dirty="0"/>
          </a:p>
        </p:txBody>
      </p:sp>
      <p:pic>
        <p:nvPicPr>
          <p:cNvPr id="7" name="Content Placeholder 6"/>
          <p:cNvPicPr>
            <a:picLocks noGrp="1" noChangeAspect="1"/>
          </p:cNvPicPr>
          <p:nvPr>
            <p:ph sz="quarter" idx="4"/>
          </p:nvPr>
        </p:nvPicPr>
        <p:blipFill>
          <a:blip r:embed="rId2" cstate="hqprint">
            <a:extLst>
              <a:ext uri="{28A0092B-C50C-407E-A947-70E740481C1C}">
                <a14:useLocalDpi xmlns:a14="http://schemas.microsoft.com/office/drawing/2010/main" val="0"/>
              </a:ext>
            </a:extLst>
          </a:blip>
          <a:stretch>
            <a:fillRect/>
          </a:stretch>
        </p:blipFill>
        <p:spPr>
          <a:xfrm>
            <a:off x="6172200" y="1681164"/>
            <a:ext cx="5276088" cy="4410964"/>
          </a:xfrm>
        </p:spPr>
      </p:pic>
    </p:spTree>
    <p:extLst>
      <p:ext uri="{BB962C8B-B14F-4D97-AF65-F5344CB8AC3E}">
        <p14:creationId xmlns:p14="http://schemas.microsoft.com/office/powerpoint/2010/main" val="218082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838200" y="1450848"/>
            <a:ext cx="10515600" cy="4726115"/>
          </a:xfrm>
        </p:spPr>
        <p:txBody>
          <a:bodyPr>
            <a:normAutofit fontScale="55000" lnSpcReduction="20000"/>
          </a:bodyPr>
          <a:lstStyle/>
          <a:p>
            <a:r>
              <a:rPr lang="en-IN" dirty="0"/>
              <a:t>Membership </a:t>
            </a:r>
            <a:r>
              <a:rPr lang="en-IN" dirty="0" smtClean="0"/>
              <a:t>Revenue and subscription plans </a:t>
            </a:r>
          </a:p>
          <a:p>
            <a:endParaRPr lang="en-IN" dirty="0" smtClean="0"/>
          </a:p>
          <a:p>
            <a:r>
              <a:rPr lang="en-US" dirty="0" err="1" smtClean="0"/>
              <a:t>Myntra's</a:t>
            </a:r>
            <a:r>
              <a:rPr lang="en-US" dirty="0" smtClean="0"/>
              <a:t> </a:t>
            </a:r>
            <a:r>
              <a:rPr lang="en-US" dirty="0"/>
              <a:t>membership revenue, which comes from its loyalty programs and subscription </a:t>
            </a:r>
            <a:r>
              <a:rPr lang="en-US" dirty="0" smtClean="0"/>
              <a:t>services of 2023 ₹</a:t>
            </a:r>
            <a:r>
              <a:rPr lang="en-US" dirty="0"/>
              <a:t>590 crore (or ₹5.90 billion</a:t>
            </a:r>
            <a:r>
              <a:rPr lang="en-US" dirty="0" smtClean="0"/>
              <a:t>).</a:t>
            </a:r>
          </a:p>
          <a:p>
            <a:endParaRPr lang="en-IN" dirty="0"/>
          </a:p>
          <a:p>
            <a:r>
              <a:rPr lang="en-US" dirty="0" err="1" smtClean="0"/>
              <a:t>Myntra’s</a:t>
            </a:r>
            <a:r>
              <a:rPr lang="en-US" dirty="0" smtClean="0"/>
              <a:t> </a:t>
            </a:r>
            <a:r>
              <a:rPr lang="en-US" dirty="0"/>
              <a:t>marketplace revenue, which is derived from commission fees and other charges related to third-party sellers on its </a:t>
            </a:r>
            <a:r>
              <a:rPr lang="en-US" dirty="0" smtClean="0"/>
              <a:t>platform of 2023 ₹</a:t>
            </a:r>
            <a:r>
              <a:rPr lang="en-US" dirty="0"/>
              <a:t>3,370 crore (or ₹33.70 </a:t>
            </a:r>
            <a:r>
              <a:rPr lang="en-US" dirty="0" smtClean="0"/>
              <a:t>billion)</a:t>
            </a:r>
          </a:p>
          <a:p>
            <a:endParaRPr lang="en-US" dirty="0" smtClean="0"/>
          </a:p>
          <a:p>
            <a:r>
              <a:rPr lang="en-US" dirty="0" smtClean="0"/>
              <a:t>Growth </a:t>
            </a:r>
            <a:r>
              <a:rPr lang="en-IN" dirty="0"/>
              <a:t>31.7</a:t>
            </a:r>
            <a:r>
              <a:rPr lang="en-IN" dirty="0" smtClean="0"/>
              <a:t>% increase from the previous year  </a:t>
            </a:r>
          </a:p>
          <a:p>
            <a:endParaRPr lang="en-IN" dirty="0" smtClean="0"/>
          </a:p>
          <a:p>
            <a:r>
              <a:rPr lang="en-US" dirty="0" smtClean="0"/>
              <a:t>Total </a:t>
            </a:r>
            <a:r>
              <a:rPr lang="en-US" dirty="0"/>
              <a:t>Operating </a:t>
            </a:r>
            <a:r>
              <a:rPr lang="en-US" dirty="0" smtClean="0"/>
              <a:t>Revenue 49.60 INR</a:t>
            </a:r>
          </a:p>
          <a:p>
            <a:r>
              <a:rPr lang="en-US" dirty="0" smtClean="0"/>
              <a:t>Summary of revenue contribution </a:t>
            </a:r>
          </a:p>
          <a:p>
            <a:pPr marL="457200" lvl="1" indent="0">
              <a:buNone/>
            </a:pPr>
            <a:r>
              <a:rPr lang="en-IN" dirty="0"/>
              <a:t>Marketplace Revenue: ~67.9</a:t>
            </a:r>
            <a:r>
              <a:rPr lang="en-IN" dirty="0" smtClean="0"/>
              <a:t>%</a:t>
            </a:r>
          </a:p>
          <a:p>
            <a:pPr marL="457200" lvl="1" indent="0">
              <a:buNone/>
            </a:pPr>
            <a:r>
              <a:rPr lang="en-IN" dirty="0"/>
              <a:t>Marketplace Revenue: ~67.9</a:t>
            </a:r>
            <a:r>
              <a:rPr lang="en-IN" dirty="0" smtClean="0"/>
              <a:t>%</a:t>
            </a:r>
          </a:p>
          <a:p>
            <a:pPr marL="457200" lvl="1" indent="0">
              <a:buNone/>
            </a:pPr>
            <a:r>
              <a:rPr lang="en-US" dirty="0"/>
              <a:t>Product Advertising and Other Revenue: ~20.2%</a:t>
            </a:r>
            <a:endParaRPr lang="en-US" dirty="0" smtClean="0"/>
          </a:p>
          <a:p>
            <a:pPr marL="457200" lvl="1" indent="0">
              <a:buNone/>
            </a:pPr>
            <a:endParaRPr lang="en-US" dirty="0" smtClean="0"/>
          </a:p>
          <a:p>
            <a:pPr marL="457200" lvl="1" indent="0">
              <a:buNone/>
            </a:pPr>
            <a:endParaRPr lang="en-IN" dirty="0" smtClean="0"/>
          </a:p>
          <a:p>
            <a:pPr marL="457200" lvl="1" indent="0">
              <a:buNone/>
            </a:pPr>
            <a:r>
              <a:rPr lang="en-IN" dirty="0" smtClean="0"/>
              <a:t>	</a:t>
            </a:r>
            <a:endParaRPr lang="en-US" dirty="0" smtClean="0"/>
          </a:p>
        </p:txBody>
      </p:sp>
      <p:sp>
        <p:nvSpPr>
          <p:cNvPr id="13" name="Title 12"/>
          <p:cNvSpPr>
            <a:spLocks noGrp="1"/>
          </p:cNvSpPr>
          <p:nvPr>
            <p:ph type="title"/>
          </p:nvPr>
        </p:nvSpPr>
        <p:spPr>
          <a:xfrm>
            <a:off x="417216" y="265700"/>
            <a:ext cx="10515600" cy="1325563"/>
          </a:xfrm>
        </p:spPr>
        <p:txBody>
          <a:bodyPr/>
          <a:lstStyle/>
          <a:p>
            <a:r>
              <a:rPr lang="en-US" dirty="0" smtClean="0"/>
              <a:t>Membership &amp; Market Place Revenue</a:t>
            </a:r>
            <a:endParaRPr lang="en-IN" dirty="0"/>
          </a:p>
        </p:txBody>
      </p:sp>
    </p:spTree>
    <p:extLst>
      <p:ext uri="{BB962C8B-B14F-4D97-AF65-F5344CB8AC3E}">
        <p14:creationId xmlns:p14="http://schemas.microsoft.com/office/powerpoint/2010/main" val="253968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Operating revenue of </a:t>
            </a:r>
            <a:r>
              <a:rPr lang="en-US" dirty="0" err="1" smtClean="0"/>
              <a:t>myntra</a:t>
            </a:r>
            <a:r>
              <a:rPr lang="en-US" dirty="0" smtClean="0"/>
              <a:t> of financial year 2021-2023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93" y="1865376"/>
            <a:ext cx="10270045" cy="4831651"/>
          </a:xfrm>
          <a:prstGeom prst="rect">
            <a:avLst/>
          </a:prstGeom>
        </p:spPr>
      </p:pic>
    </p:spTree>
    <p:extLst>
      <p:ext uri="{BB962C8B-B14F-4D97-AF65-F5344CB8AC3E}">
        <p14:creationId xmlns:p14="http://schemas.microsoft.com/office/powerpoint/2010/main" val="221577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comparable online store of myntra.com Fashion and </a:t>
            </a:r>
            <a:r>
              <a:rPr lang="en-US" dirty="0" err="1"/>
              <a:t>Appare</a:t>
            </a:r>
            <a:r>
              <a:rPr lang="en-US" dirty="0"/>
              <a:t> in </a:t>
            </a:r>
            <a:r>
              <a:rPr lang="en-US" dirty="0" err="1" smtClean="0"/>
              <a:t>india</a:t>
            </a:r>
            <a:endParaRPr lang="en-IN" dirty="0"/>
          </a:p>
        </p:txBody>
      </p:sp>
      <p:sp>
        <p:nvSpPr>
          <p:cNvPr id="4" name="Content Placeholder 3"/>
          <p:cNvSpPr>
            <a:spLocks noGrp="1"/>
          </p:cNvSpPr>
          <p:nvPr>
            <p:ph sz="half" idx="1"/>
          </p:nvPr>
        </p:nvSpPr>
        <p:spPr>
          <a:xfrm>
            <a:off x="280416" y="1825625"/>
            <a:ext cx="5891784" cy="4351338"/>
          </a:xfrm>
        </p:spPr>
        <p:txBody>
          <a:bodyPr>
            <a:normAutofit fontScale="62500" lnSpcReduction="20000"/>
          </a:bodyPr>
          <a:lstStyle/>
          <a:p>
            <a:pPr marL="0" indent="0" fontAlgn="auto">
              <a:buNone/>
            </a:pPr>
            <a:r>
              <a:rPr lang="en-US" b="1" dirty="0"/>
              <a:t>List of myntra.com competitors </a:t>
            </a:r>
            <a:endParaRPr lang="en-US" b="1" dirty="0" smtClean="0"/>
          </a:p>
          <a:p>
            <a:r>
              <a:rPr lang="en-US" dirty="0" smtClean="0"/>
              <a:t>ajio.com </a:t>
            </a:r>
            <a:r>
              <a:rPr lang="en-US" dirty="0"/>
              <a:t>, with 21.45M visits, 79 authority score, 55.96% bounce rate</a:t>
            </a:r>
          </a:p>
          <a:p>
            <a:pPr fontAlgn="auto"/>
            <a:r>
              <a:rPr lang="en-US" dirty="0"/>
              <a:t>meesho.com , with 30.45M visits, 75 authority score, 50.96% bounce rate</a:t>
            </a:r>
          </a:p>
          <a:p>
            <a:pPr fontAlgn="auto"/>
            <a:r>
              <a:rPr lang="en-US" dirty="0"/>
              <a:t>tatacliq.com , with 7.78M visits, 64 authority score, 63.96% bounce rate</a:t>
            </a:r>
          </a:p>
          <a:p>
            <a:pPr fontAlgn="auto"/>
            <a:r>
              <a:rPr lang="en-US" dirty="0"/>
              <a:t>etsy.com , with 406.25M visits, 99 authority score, 46.14% bounce rate</a:t>
            </a:r>
          </a:p>
          <a:p>
            <a:pPr fontAlgn="auto"/>
            <a:r>
              <a:rPr lang="en-US" dirty="0"/>
              <a:t>nykaa.com , with 12.06M visits, 75 authority score, 59.44% bounce rate</a:t>
            </a:r>
          </a:p>
          <a:p>
            <a:pPr fontAlgn="auto"/>
            <a:r>
              <a:rPr lang="en-US" dirty="0"/>
              <a:t>flipkart.com , with 217.72M visits, 97 authority score, 51.98% bounce rate</a:t>
            </a:r>
          </a:p>
          <a:p>
            <a:pPr fontAlgn="auto"/>
            <a:r>
              <a:rPr lang="en-US" dirty="0"/>
              <a:t>jiomart.com , with 12.81M visits, 73 authority score, 52.21% bounce rate</a:t>
            </a:r>
          </a:p>
          <a:p>
            <a:pPr fontAlgn="auto"/>
            <a:r>
              <a:rPr lang="en-US" dirty="0"/>
              <a:t>Last updated: September 11, 2024</a:t>
            </a:r>
          </a:p>
          <a:p>
            <a:pPr marL="0" indent="0" fontAlgn="auto">
              <a:buNone/>
            </a:pP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255375834"/>
              </p:ext>
            </p:extLst>
          </p:nvPr>
        </p:nvGraphicFramePr>
        <p:xfrm>
          <a:off x="6172200" y="2055810"/>
          <a:ext cx="5458968" cy="2812082"/>
        </p:xfrm>
        <a:graphic>
          <a:graphicData uri="http://schemas.openxmlformats.org/drawingml/2006/table">
            <a:tbl>
              <a:tblPr/>
              <a:tblGrid>
                <a:gridCol w="1819656">
                  <a:extLst>
                    <a:ext uri="{9D8B030D-6E8A-4147-A177-3AD203B41FA5}">
                      <a16:colId xmlns:a16="http://schemas.microsoft.com/office/drawing/2014/main" val="2443155500"/>
                    </a:ext>
                  </a:extLst>
                </a:gridCol>
                <a:gridCol w="1819656">
                  <a:extLst>
                    <a:ext uri="{9D8B030D-6E8A-4147-A177-3AD203B41FA5}">
                      <a16:colId xmlns:a16="http://schemas.microsoft.com/office/drawing/2014/main" val="2384235523"/>
                    </a:ext>
                  </a:extLst>
                </a:gridCol>
                <a:gridCol w="1819656">
                  <a:extLst>
                    <a:ext uri="{9D8B030D-6E8A-4147-A177-3AD203B41FA5}">
                      <a16:colId xmlns:a16="http://schemas.microsoft.com/office/drawing/2014/main" val="750926480"/>
                    </a:ext>
                  </a:extLst>
                </a:gridCol>
              </a:tblGrid>
              <a:tr h="370398">
                <a:tc>
                  <a:txBody>
                    <a:bodyPr/>
                    <a:lstStyle/>
                    <a:p>
                      <a:pPr algn="l" fontAlgn="t"/>
                      <a:r>
                        <a:rPr lang="en-IN" sz="1500" b="1">
                          <a:effectLst/>
                        </a:rPr>
                        <a:t>Rank</a:t>
                      </a:r>
                    </a:p>
                  </a:txBody>
                  <a:tcPr marL="76293" marR="79472" marT="63578" marB="63578">
                    <a:lnL>
                      <a:noFill/>
                    </a:lnL>
                    <a:lnR>
                      <a:noFill/>
                    </a:lnR>
                    <a:lnT>
                      <a:noFill/>
                    </a:lnT>
                    <a:lnB>
                      <a:noFill/>
                    </a:lnB>
                  </a:tcPr>
                </a:tc>
                <a:tc>
                  <a:txBody>
                    <a:bodyPr/>
                    <a:lstStyle/>
                    <a:p>
                      <a:pPr algn="l" fontAlgn="t"/>
                      <a:r>
                        <a:rPr lang="en-IN" sz="1500" b="1">
                          <a:effectLst/>
                        </a:rPr>
                        <a:t>Website</a:t>
                      </a:r>
                    </a:p>
                  </a:txBody>
                  <a:tcPr marL="79472" marR="79472" marT="63578" marB="63578">
                    <a:lnL>
                      <a:noFill/>
                    </a:lnL>
                    <a:lnR>
                      <a:noFill/>
                    </a:lnR>
                    <a:lnT>
                      <a:noFill/>
                    </a:lnT>
                    <a:lnB>
                      <a:noFill/>
                    </a:lnB>
                  </a:tcPr>
                </a:tc>
                <a:tc>
                  <a:txBody>
                    <a:bodyPr/>
                    <a:lstStyle/>
                    <a:p>
                      <a:pPr algn="l" fontAlgn="t"/>
                      <a:r>
                        <a:rPr lang="en-IN" sz="1500" b="1">
                          <a:effectLst/>
                        </a:rPr>
                        <a:t>Category</a:t>
                      </a:r>
                    </a:p>
                  </a:txBody>
                  <a:tcPr marL="79472" marR="79472" marT="63578" marB="63578">
                    <a:lnL>
                      <a:noFill/>
                    </a:lnL>
                    <a:lnR>
                      <a:noFill/>
                    </a:lnR>
                    <a:lnT>
                      <a:noFill/>
                    </a:lnT>
                    <a:lnB>
                      <a:noFill/>
                    </a:lnB>
                  </a:tcPr>
                </a:tc>
                <a:extLst>
                  <a:ext uri="{0D108BD9-81ED-4DB2-BD59-A6C34878D82A}">
                    <a16:rowId xmlns:a16="http://schemas.microsoft.com/office/drawing/2014/main" val="3289401328"/>
                  </a:ext>
                </a:extLst>
              </a:tr>
              <a:tr h="610421">
                <a:tc>
                  <a:txBody>
                    <a:bodyPr/>
                    <a:lstStyle/>
                    <a:p>
                      <a:r>
                        <a:rPr lang="en-IN" sz="1500">
                          <a:effectLst/>
                        </a:rPr>
                        <a:t>1</a:t>
                      </a:r>
                    </a:p>
                  </a:txBody>
                  <a:tcPr marL="76293" marR="79472" marT="63578" marB="63578" anchor="ctr">
                    <a:lnL>
                      <a:noFill/>
                    </a:lnL>
                    <a:lnR>
                      <a:noFill/>
                    </a:lnR>
                    <a:lnT>
                      <a:noFill/>
                    </a:lnT>
                    <a:lnB>
                      <a:noFill/>
                    </a:lnB>
                  </a:tcPr>
                </a:tc>
                <a:tc>
                  <a:txBody>
                    <a:bodyPr/>
                    <a:lstStyle/>
                    <a:p>
                      <a:r>
                        <a:rPr lang="en-IN" sz="1500" dirty="0">
                          <a:effectLst/>
                        </a:rPr>
                        <a:t>myntra.com</a:t>
                      </a:r>
                    </a:p>
                  </a:txBody>
                  <a:tcPr marL="79472" marR="79472" marT="63578" marB="63578" anchor="ctr">
                    <a:lnL>
                      <a:noFill/>
                    </a:lnL>
                    <a:lnR>
                      <a:noFill/>
                    </a:lnR>
                    <a:lnT>
                      <a:noFill/>
                    </a:lnT>
                    <a:lnB>
                      <a:noFill/>
                    </a:lnB>
                  </a:tcPr>
                </a:tc>
                <a:tc>
                  <a:txBody>
                    <a:bodyPr/>
                    <a:lstStyle/>
                    <a:p>
                      <a:r>
                        <a:rPr lang="en-IN" sz="1500">
                          <a:effectLst/>
                        </a:rPr>
                        <a:t>Lifestyle &gt; Fashion and Apparel</a:t>
                      </a:r>
                    </a:p>
                  </a:txBody>
                  <a:tcPr marL="79472" marR="79472" marT="63578" marB="63578" anchor="ctr">
                    <a:lnL>
                      <a:noFill/>
                    </a:lnL>
                    <a:lnR>
                      <a:noFill/>
                    </a:lnR>
                    <a:lnT>
                      <a:noFill/>
                    </a:lnT>
                    <a:lnB>
                      <a:noFill/>
                    </a:lnB>
                  </a:tcPr>
                </a:tc>
                <a:extLst>
                  <a:ext uri="{0D108BD9-81ED-4DB2-BD59-A6C34878D82A}">
                    <a16:rowId xmlns:a16="http://schemas.microsoft.com/office/drawing/2014/main" val="3691382344"/>
                  </a:ext>
                </a:extLst>
              </a:tr>
              <a:tr h="610421">
                <a:tc>
                  <a:txBody>
                    <a:bodyPr/>
                    <a:lstStyle/>
                    <a:p>
                      <a:r>
                        <a:rPr lang="en-IN" sz="1500">
                          <a:effectLst/>
                        </a:rPr>
                        <a:t>2</a:t>
                      </a:r>
                    </a:p>
                  </a:txBody>
                  <a:tcPr marL="76293" marR="79472" marT="63578" marB="63578" anchor="ctr">
                    <a:lnL>
                      <a:noFill/>
                    </a:lnL>
                    <a:lnR>
                      <a:noFill/>
                    </a:lnR>
                    <a:lnT>
                      <a:noFill/>
                    </a:lnT>
                    <a:lnB>
                      <a:noFill/>
                    </a:lnB>
                  </a:tcPr>
                </a:tc>
                <a:tc>
                  <a:txBody>
                    <a:bodyPr/>
                    <a:lstStyle/>
                    <a:p>
                      <a:r>
                        <a:rPr lang="en-IN" sz="1500" dirty="0">
                          <a:effectLst/>
                        </a:rPr>
                        <a:t>ajio.com</a:t>
                      </a:r>
                    </a:p>
                  </a:txBody>
                  <a:tcPr marL="79472" marR="79472" marT="63578" marB="63578" anchor="ctr">
                    <a:lnL>
                      <a:noFill/>
                    </a:lnL>
                    <a:lnR>
                      <a:noFill/>
                    </a:lnR>
                    <a:lnT>
                      <a:noFill/>
                    </a:lnT>
                    <a:lnB>
                      <a:noFill/>
                    </a:lnB>
                  </a:tcPr>
                </a:tc>
                <a:tc>
                  <a:txBody>
                    <a:bodyPr/>
                    <a:lstStyle/>
                    <a:p>
                      <a:r>
                        <a:rPr lang="en-IN" sz="1500">
                          <a:effectLst/>
                        </a:rPr>
                        <a:t>Lifestyle &gt; Fashion and Apparel</a:t>
                      </a:r>
                    </a:p>
                  </a:txBody>
                  <a:tcPr marL="79472" marR="79472" marT="63578" marB="63578" anchor="ctr">
                    <a:lnL>
                      <a:noFill/>
                    </a:lnL>
                    <a:lnR>
                      <a:noFill/>
                    </a:lnR>
                    <a:lnT>
                      <a:noFill/>
                    </a:lnT>
                    <a:lnB>
                      <a:noFill/>
                    </a:lnB>
                  </a:tcPr>
                </a:tc>
                <a:extLst>
                  <a:ext uri="{0D108BD9-81ED-4DB2-BD59-A6C34878D82A}">
                    <a16:rowId xmlns:a16="http://schemas.microsoft.com/office/drawing/2014/main" val="3507187091"/>
                  </a:ext>
                </a:extLst>
              </a:tr>
              <a:tr h="610421">
                <a:tc>
                  <a:txBody>
                    <a:bodyPr/>
                    <a:lstStyle/>
                    <a:p>
                      <a:r>
                        <a:rPr lang="en-IN" sz="1500" dirty="0">
                          <a:effectLst/>
                        </a:rPr>
                        <a:t>3</a:t>
                      </a:r>
                    </a:p>
                  </a:txBody>
                  <a:tcPr marL="76293" marR="79472" marT="63578" marB="63578" anchor="ctr">
                    <a:lnL>
                      <a:noFill/>
                    </a:lnL>
                    <a:lnR>
                      <a:noFill/>
                    </a:lnR>
                    <a:lnT>
                      <a:noFill/>
                    </a:lnT>
                    <a:lnB>
                      <a:noFill/>
                    </a:lnB>
                  </a:tcPr>
                </a:tc>
                <a:tc>
                  <a:txBody>
                    <a:bodyPr/>
                    <a:lstStyle/>
                    <a:p>
                      <a:r>
                        <a:rPr lang="en-IN" sz="1500">
                          <a:effectLst/>
                        </a:rPr>
                        <a:t>wishlink.com</a:t>
                      </a:r>
                    </a:p>
                  </a:txBody>
                  <a:tcPr marL="79472" marR="79472" marT="63578" marB="63578" anchor="ctr">
                    <a:lnL>
                      <a:noFill/>
                    </a:lnL>
                    <a:lnR>
                      <a:noFill/>
                    </a:lnR>
                    <a:lnT>
                      <a:noFill/>
                    </a:lnT>
                    <a:lnB>
                      <a:noFill/>
                    </a:lnB>
                  </a:tcPr>
                </a:tc>
                <a:tc>
                  <a:txBody>
                    <a:bodyPr/>
                    <a:lstStyle/>
                    <a:p>
                      <a:r>
                        <a:rPr lang="en-IN" sz="1500">
                          <a:effectLst/>
                        </a:rPr>
                        <a:t>Lifestyle &gt; Fashion and Apparel</a:t>
                      </a:r>
                    </a:p>
                  </a:txBody>
                  <a:tcPr marL="79472" marR="79472" marT="63578" marB="63578" anchor="ctr">
                    <a:lnL>
                      <a:noFill/>
                    </a:lnL>
                    <a:lnR>
                      <a:noFill/>
                    </a:lnR>
                    <a:lnT>
                      <a:noFill/>
                    </a:lnT>
                    <a:lnB>
                      <a:noFill/>
                    </a:lnB>
                  </a:tcPr>
                </a:tc>
                <a:extLst>
                  <a:ext uri="{0D108BD9-81ED-4DB2-BD59-A6C34878D82A}">
                    <a16:rowId xmlns:a16="http://schemas.microsoft.com/office/drawing/2014/main" val="1423691053"/>
                  </a:ext>
                </a:extLst>
              </a:tr>
              <a:tr h="610421">
                <a:tc>
                  <a:txBody>
                    <a:bodyPr/>
                    <a:lstStyle/>
                    <a:p>
                      <a:r>
                        <a:rPr lang="en-IN" sz="1500">
                          <a:effectLst/>
                        </a:rPr>
                        <a:t>4</a:t>
                      </a:r>
                    </a:p>
                  </a:txBody>
                  <a:tcPr marL="76293" marR="79472" marT="63578" marB="63578" anchor="ctr">
                    <a:lnL>
                      <a:noFill/>
                    </a:lnL>
                    <a:lnR>
                      <a:noFill/>
                    </a:lnR>
                    <a:lnT>
                      <a:noFill/>
                    </a:lnT>
                    <a:lnB>
                      <a:noFill/>
                    </a:lnB>
                  </a:tcPr>
                </a:tc>
                <a:tc>
                  <a:txBody>
                    <a:bodyPr/>
                    <a:lstStyle/>
                    <a:p>
                      <a:r>
                        <a:rPr lang="en-IN" sz="1500">
                          <a:effectLst/>
                        </a:rPr>
                        <a:t>nykaafashion.com</a:t>
                      </a:r>
                    </a:p>
                  </a:txBody>
                  <a:tcPr marL="79472" marR="79472" marT="63578" marB="63578" anchor="ctr">
                    <a:lnL>
                      <a:noFill/>
                    </a:lnL>
                    <a:lnR>
                      <a:noFill/>
                    </a:lnR>
                    <a:lnT>
                      <a:noFill/>
                    </a:lnT>
                    <a:lnB>
                      <a:noFill/>
                    </a:lnB>
                  </a:tcPr>
                </a:tc>
                <a:tc>
                  <a:txBody>
                    <a:bodyPr/>
                    <a:lstStyle/>
                    <a:p>
                      <a:r>
                        <a:rPr lang="en-IN" sz="1500" dirty="0">
                          <a:effectLst/>
                        </a:rPr>
                        <a:t>Lifestyle &gt; Fashion and Apparel</a:t>
                      </a:r>
                    </a:p>
                  </a:txBody>
                  <a:tcPr marL="79472" marR="79472" marT="63578" marB="63578" anchor="ctr">
                    <a:lnL>
                      <a:noFill/>
                    </a:lnL>
                    <a:lnR>
                      <a:noFill/>
                    </a:lnR>
                    <a:lnT>
                      <a:noFill/>
                    </a:lnT>
                    <a:lnB>
                      <a:noFill/>
                    </a:lnB>
                  </a:tcPr>
                </a:tc>
                <a:extLst>
                  <a:ext uri="{0D108BD9-81ED-4DB2-BD59-A6C34878D82A}">
                    <a16:rowId xmlns:a16="http://schemas.microsoft.com/office/drawing/2014/main" val="1340644196"/>
                  </a:ext>
                </a:extLst>
              </a:tr>
            </a:tbl>
          </a:graphicData>
        </a:graphic>
      </p:graphicFrame>
      <p:sp>
        <p:nvSpPr>
          <p:cNvPr id="7"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1F1F1F"/>
                </a:solidFill>
                <a:effectLst/>
                <a:latin typeface="Google Sans"/>
              </a:rPr>
              <a:t>Most Visited Fashion and Apparel Websites in India</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1816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71af3243-3dd4-4a8d-8c0d-dd76da1f02a5"/>
    <ds:schemaRef ds:uri="http://schemas.openxmlformats.org/package/2006/metadata/core-properties"/>
    <ds:schemaRef ds:uri="http://purl.org/dc/dcmitype/"/>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16c05727-aa75-4e4a-9b5f-8a80a1165891"/>
    <ds:schemaRef ds:uri="http://purl.org/dc/terms/"/>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1888</Words>
  <Application>Microsoft Office PowerPoint</Application>
  <PresentationFormat>Widescreen</PresentationFormat>
  <Paragraphs>182</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Gabriola</vt:lpstr>
      <vt:lpstr>Georgia</vt:lpstr>
      <vt:lpstr>Google Sans</vt:lpstr>
      <vt:lpstr>Times New Roman</vt:lpstr>
      <vt:lpstr>Office Theme</vt:lpstr>
      <vt:lpstr>Myntra Analysis Harish Kumar S </vt:lpstr>
      <vt:lpstr>Introduction to Myntra </vt:lpstr>
      <vt:lpstr>Myntra Business Model </vt:lpstr>
      <vt:lpstr>Market Postion and Growth</vt:lpstr>
      <vt:lpstr>Myntra revenue model 2022 - 2023</vt:lpstr>
      <vt:lpstr>Myntra product advertising </vt:lpstr>
      <vt:lpstr>Membership &amp; Market Place Revenue</vt:lpstr>
      <vt:lpstr>Operating revenue of myntra of financial year 2021-2023 </vt:lpstr>
      <vt:lpstr>comparable online store of myntra.com Fashion and Appare in india</vt:lpstr>
      <vt:lpstr>Technology utilization </vt:lpstr>
      <vt:lpstr>PowerPoint Presentation</vt:lpstr>
      <vt:lpstr>Data Analytics and Personalization</vt:lpstr>
      <vt:lpstr>Customer sentiment analysis using the social media </vt:lpstr>
      <vt:lpstr>Positive impact cosumer comments</vt:lpstr>
      <vt:lpstr>Negative impact cosumer comments</vt:lpstr>
      <vt:lpstr>Neutral impact of customer comments</vt:lpstr>
      <vt:lpstr>Competitive analysis </vt:lpstr>
      <vt:lpstr>Market trends identification for myntra.com </vt:lpstr>
      <vt:lpstr>Strategic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2024-09-09T01:45:05Z</dcterms:created>
  <dcterms:modified xsi:type="dcterms:W3CDTF">2024-09-13T08:28:19Z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