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912" r:id="rId4"/>
  </p:sldMasterIdLst>
  <p:notesMasterIdLst>
    <p:notesMasterId r:id="rId23"/>
  </p:notesMasterIdLst>
  <p:sldIdLst>
    <p:sldId id="256" r:id="rId5"/>
    <p:sldId id="277" r:id="rId6"/>
    <p:sldId id="267" r:id="rId7"/>
    <p:sldId id="278" r:id="rId8"/>
    <p:sldId id="280" r:id="rId9"/>
    <p:sldId id="283" r:id="rId10"/>
    <p:sldId id="293" r:id="rId11"/>
    <p:sldId id="284" r:id="rId12"/>
    <p:sldId id="286" r:id="rId13"/>
    <p:sldId id="287" r:id="rId14"/>
    <p:sldId id="288" r:id="rId15"/>
    <p:sldId id="289" r:id="rId16"/>
    <p:sldId id="290" r:id="rId17"/>
    <p:sldId id="291" r:id="rId18"/>
    <p:sldId id="292" r:id="rId19"/>
    <p:sldId id="294" r:id="rId20"/>
    <p:sldId id="295"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70247" autoAdjust="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991DB-DEE8-4174-9435-9D9F721C6C6A}" type="datetimeFigureOut">
              <a:rPr lang="en-US"/>
              <a:t>3/7/2018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66ED7-631A-46AF-B451-227D0A8685A0}" type="slidenum">
              <a:rPr lang="en-US"/>
              <a:t>‹#›</a:t>
            </a:fld>
            <a:endParaRPr lang="en-US"/>
          </a:p>
        </p:txBody>
      </p:sp>
    </p:spTree>
    <p:extLst>
      <p:ext uri="{BB962C8B-B14F-4D97-AF65-F5344CB8AC3E}">
        <p14:creationId xmlns:p14="http://schemas.microsoft.com/office/powerpoint/2010/main" val="402598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designed this template</a:t>
            </a:r>
            <a:r>
              <a:rPr lang="en-US" baseline="0" dirty="0">
                <a:cs typeface="Calibri"/>
              </a:rPr>
              <a:t> so that each member of the project team has a set of slides with its own theme where he/she can present their research. Members, here’s how you add a new slide to just your set: </a:t>
            </a:r>
          </a:p>
          <a:p>
            <a:r>
              <a:rPr lang="en-US" baseline="0" dirty="0">
                <a:cs typeface="Calibri"/>
              </a:rPr>
              <a:t/>
            </a:r>
            <a:br>
              <a:rPr lang="en-US" baseline="0" dirty="0">
                <a:cs typeface="Calibri"/>
              </a:rPr>
            </a:br>
            <a:endParaRPr lang="en-US" baseline="0" dirty="0">
              <a:cs typeface="Calibri"/>
            </a:endParaRPr>
          </a:p>
          <a:p>
            <a:pPr marL="0" indent="0">
              <a:buFont typeface="Arial" panose="020B0604020202020204" pitchFamily="34" charset="0"/>
              <a:buNone/>
            </a:pPr>
            <a:r>
              <a:rPr lang="en-US" dirty="0">
                <a:cs typeface="Calibri"/>
              </a:rPr>
              <a:t>Mark where you want to add the slide:</a:t>
            </a:r>
            <a:r>
              <a:rPr lang="en-US" baseline="0" dirty="0">
                <a:cs typeface="Calibri"/>
              </a:rPr>
              <a:t> Select </a:t>
            </a:r>
            <a:r>
              <a:rPr lang="en-US" dirty="0">
                <a:cs typeface="Calibri"/>
              </a:rPr>
              <a:t>an </a:t>
            </a:r>
            <a:r>
              <a:rPr lang="en-US" baseline="0" dirty="0">
                <a:cs typeface="Calibri"/>
              </a:rPr>
              <a:t>existing one in the Thumbnails pane, c</a:t>
            </a:r>
            <a:r>
              <a:rPr lang="en-US" dirty="0"/>
              <a:t>lick the New Slide button,</a:t>
            </a:r>
            <a:r>
              <a:rPr lang="en-US" baseline="0" dirty="0"/>
              <a:t> then </a:t>
            </a:r>
            <a:r>
              <a:rPr lang="en-US" dirty="0"/>
              <a:t>choose a layout.</a:t>
            </a:r>
            <a:r>
              <a:rPr lang="en-US" baseline="0" dirty="0"/>
              <a:t> </a:t>
            </a:r>
          </a:p>
          <a:p>
            <a:pPr marL="0" indent="0">
              <a:buFont typeface="Arial" panose="020B0604020202020204" pitchFamily="34" charset="0"/>
              <a:buNone/>
            </a:pPr>
            <a:r>
              <a:rPr lang="en-US" baseline="0" dirty="0">
                <a:cs typeface="Calibri"/>
              </a:rPr>
              <a:t/>
            </a:r>
            <a:br>
              <a:rPr lang="en-US" baseline="0" dirty="0">
                <a:cs typeface="Calibri"/>
              </a:rPr>
            </a:br>
            <a:endParaRPr lang="en-US" baseline="0" dirty="0">
              <a:cs typeface="Calibri"/>
            </a:endParaRPr>
          </a:p>
          <a:p>
            <a:pPr marL="0" indent="0">
              <a:buFont typeface="Arial" panose="020B0604020202020204" pitchFamily="34" charset="0"/>
              <a:buNone/>
            </a:pPr>
            <a:r>
              <a:rPr lang="en-US" baseline="0" dirty="0"/>
              <a:t>The new slide gets the same theme as the previous one you selected. </a:t>
            </a:r>
          </a:p>
          <a:p>
            <a:pPr marL="0" indent="0">
              <a:buFont typeface="Arial" panose="020B0604020202020204" pitchFamily="34" charset="0"/>
              <a:buNone/>
            </a:pPr>
            <a:r>
              <a:rPr lang="en-US" b="1" baseline="0" dirty="0">
                <a:cs typeface="Calibri"/>
              </a:rPr>
              <a:t/>
            </a:r>
            <a:br>
              <a:rPr lang="en-US" b="1" baseline="0" dirty="0">
                <a:cs typeface="Calibri"/>
              </a:rPr>
            </a:br>
            <a:endParaRPr lang="en-US" b="1" baseline="0" dirty="0">
              <a:cs typeface="Calibri"/>
            </a:endParaRPr>
          </a:p>
          <a:p>
            <a:pPr marL="0" indent="0">
              <a:buFont typeface="Arial" panose="020B0604020202020204" pitchFamily="34" charset="0"/>
              <a:buNone/>
            </a:pPr>
            <a:r>
              <a:rPr lang="en-US" b="1" baseline="0" dirty="0"/>
              <a:t>Careful! </a:t>
            </a:r>
            <a:r>
              <a:rPr lang="en-US" baseline="0" dirty="0"/>
              <a:t>Don’t annoy your fellow presenters by accidentally changing their themes. That can happen if you choose a theme Variant from the Design tab, which changes all of the slides in your presentation to that look</a:t>
            </a:r>
            <a:r>
              <a:rPr lang="en-US" baseline="0"/>
              <a:t>.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a:t>
            </a:fld>
            <a:endParaRPr lang="en-US"/>
          </a:p>
        </p:txBody>
      </p:sp>
    </p:spTree>
    <p:extLst>
      <p:ext uri="{BB962C8B-B14F-4D97-AF65-F5344CB8AC3E}">
        <p14:creationId xmlns:p14="http://schemas.microsoft.com/office/powerpoint/2010/main" val="235738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271619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180728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313758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59578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3/7/2018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3/7/2018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3/7/2018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3/7/2018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3/7/2018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039" y="450759"/>
            <a:ext cx="10470524" cy="1627031"/>
          </a:xfrm>
        </p:spPr>
        <p:txBody>
          <a:bodyPr/>
          <a:lstStyle/>
          <a:p>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A SYSTEMATIC APPROACH FOR ANALYZING CYBERCRIME OCCURENCES USING BIG DATA </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67513" y="4206876"/>
            <a:ext cx="4587068" cy="1645920"/>
          </a:xfrm>
        </p:spPr>
        <p:txBody>
          <a:bodyPr>
            <a:normAutofit/>
          </a:bodyPr>
          <a:lstStyle/>
          <a:p>
            <a:r>
              <a:rPr lang="en-US" dirty="0" smtClean="0"/>
              <a:t>GUIDE:</a:t>
            </a:r>
          </a:p>
          <a:p>
            <a:r>
              <a:rPr lang="en-US" dirty="0"/>
              <a:t> </a:t>
            </a:r>
            <a:r>
              <a:rPr lang="en-US" dirty="0" smtClean="0"/>
              <a:t>   PROF.KAVITHA B R</a:t>
            </a:r>
          </a:p>
          <a:p>
            <a:endParaRPr lang="en-US" dirty="0"/>
          </a:p>
        </p:txBody>
      </p:sp>
      <p:sp>
        <p:nvSpPr>
          <p:cNvPr id="4" name="Subtitle 2"/>
          <p:cNvSpPr txBox="1">
            <a:spLocks/>
          </p:cNvSpPr>
          <p:nvPr/>
        </p:nvSpPr>
        <p:spPr>
          <a:xfrm>
            <a:off x="7261495" y="4206876"/>
            <a:ext cx="4587068" cy="1645920"/>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en-US" dirty="0" smtClean="0"/>
              <a:t>HARISH KUMAR S</a:t>
            </a:r>
          </a:p>
          <a:p>
            <a:r>
              <a:rPr lang="en-US" dirty="0" smtClean="0"/>
              <a:t>13MSE0029</a:t>
            </a:r>
            <a:endParaRPr lang="en-US" dirty="0"/>
          </a:p>
        </p:txBody>
      </p:sp>
    </p:spTree>
    <p:extLst>
      <p:ext uri="{BB962C8B-B14F-4D97-AF65-F5344CB8AC3E}">
        <p14:creationId xmlns:p14="http://schemas.microsoft.com/office/powerpoint/2010/main" val="3418891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7990" y="303680"/>
            <a:ext cx="10772775" cy="1099931"/>
          </a:xfrm>
        </p:spPr>
        <p:txBody>
          <a:bodyPr>
            <a:normAutofit/>
          </a:bodyPr>
          <a:lstStyle/>
          <a:p>
            <a:r>
              <a:rPr lang="en-IN" sz="3600" dirty="0">
                <a:latin typeface="Times New Roman" panose="02020603050405020304" pitchFamily="18" charset="0"/>
                <a:cs typeface="Times New Roman" panose="02020603050405020304" pitchFamily="18" charset="0"/>
              </a:rPr>
              <a:t>Data Migration Model with </a:t>
            </a:r>
            <a:r>
              <a:rPr lang="en-IN" sz="3600" dirty="0" smtClean="0">
                <a:latin typeface="Times New Roman" panose="02020603050405020304" pitchFamily="18" charset="0"/>
                <a:cs typeface="Times New Roman" panose="02020603050405020304" pitchFamily="18" charset="0"/>
              </a:rPr>
              <a:t>SQOOP</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p>
        </p:txBody>
      </p:sp>
      <p:sp>
        <p:nvSpPr>
          <p:cNvPr id="3" name="Content Placeholder 2"/>
          <p:cNvSpPr>
            <a:spLocks noGrp="1"/>
          </p:cNvSpPr>
          <p:nvPr>
            <p:ph sz="half" idx="1"/>
          </p:nvPr>
        </p:nvSpPr>
        <p:spPr>
          <a:xfrm>
            <a:off x="543339" y="1192696"/>
            <a:ext cx="4796757" cy="4572766"/>
          </a:xfrm>
        </p:spPr>
        <p:txBody>
          <a:bodyPr>
            <a:normAutofit/>
          </a:bodyPr>
          <a:lstStyle/>
          <a:p>
            <a:pPr marL="0" indent="0" algn="just">
              <a:lnSpc>
                <a:spcPct val="150000"/>
              </a:lnSpc>
              <a:buNone/>
            </a:pPr>
            <a:r>
              <a:rPr lang="en-US" sz="1600" dirty="0" smtClean="0">
                <a:latin typeface="Times New Roman" pitchFamily="18" charset="0"/>
                <a:cs typeface="Times New Roman" pitchFamily="18" charset="0"/>
              </a:rPr>
              <a:t>Transfer </a:t>
            </a:r>
            <a:r>
              <a:rPr lang="en-US" sz="1600" dirty="0">
                <a:latin typeface="Times New Roman" pitchFamily="18" charset="0"/>
                <a:cs typeface="Times New Roman" pitchFamily="18" charset="0"/>
              </a:rPr>
              <a:t>the dataset into </a:t>
            </a:r>
            <a:r>
              <a:rPr lang="en-US" sz="1600" dirty="0" err="1">
                <a:latin typeface="Times New Roman" pitchFamily="18" charset="0"/>
                <a:cs typeface="Times New Roman" pitchFamily="18" charset="0"/>
              </a:rPr>
              <a:t>hadoop</a:t>
            </a:r>
            <a:r>
              <a:rPr lang="en-US" sz="1600" dirty="0">
                <a:latin typeface="Times New Roman" pitchFamily="18" charset="0"/>
                <a:cs typeface="Times New Roman" pitchFamily="18" charset="0"/>
              </a:rPr>
              <a:t>(HDFS), that will be happen in this </a:t>
            </a:r>
            <a:r>
              <a:rPr lang="en-US" sz="1600" dirty="0" err="1">
                <a:latin typeface="Times New Roman" pitchFamily="18" charset="0"/>
                <a:cs typeface="Times New Roman" pitchFamily="18" charset="0"/>
              </a:rPr>
              <a:t>module.Sqoop</a:t>
            </a:r>
            <a:r>
              <a:rPr lang="en-US" sz="1600" dirty="0">
                <a:latin typeface="Times New Roman" pitchFamily="18" charset="0"/>
                <a:cs typeface="Times New Roman" pitchFamily="18" charset="0"/>
              </a:rPr>
              <a:t> is a command-line interface application for transferring data between relational databases and Hadoop</a:t>
            </a:r>
          </a:p>
          <a:p>
            <a:pPr marL="0" indent="0" algn="just">
              <a:lnSpc>
                <a:spcPct val="150000"/>
              </a:lnSpc>
              <a:buNone/>
            </a:pPr>
            <a:r>
              <a:rPr lang="en-US" sz="1600" dirty="0">
                <a:latin typeface="Times New Roman" pitchFamily="18" charset="0"/>
                <a:cs typeface="Times New Roman" pitchFamily="18" charset="0"/>
              </a:rPr>
              <a:t>In this module we fetch the dataset into </a:t>
            </a:r>
            <a:r>
              <a:rPr lang="en-US" sz="1600" dirty="0" err="1">
                <a:latin typeface="Times New Roman" pitchFamily="18" charset="0"/>
                <a:cs typeface="Times New Roman" pitchFamily="18" charset="0"/>
              </a:rPr>
              <a:t>hadoop</a:t>
            </a:r>
            <a:r>
              <a:rPr lang="en-US" sz="1600" dirty="0">
                <a:latin typeface="Times New Roman" pitchFamily="18" charset="0"/>
                <a:cs typeface="Times New Roman" pitchFamily="18" charset="0"/>
              </a:rPr>
              <a:t> (HDFS) using </a:t>
            </a:r>
            <a:r>
              <a:rPr lang="en-US" sz="1600" dirty="0" err="1">
                <a:latin typeface="Times New Roman" pitchFamily="18" charset="0"/>
                <a:cs typeface="Times New Roman" pitchFamily="18" charset="0"/>
              </a:rPr>
              <a:t>sqoop</a:t>
            </a:r>
            <a:r>
              <a:rPr lang="en-US" sz="1600" dirty="0">
                <a:latin typeface="Times New Roman" pitchFamily="18" charset="0"/>
                <a:cs typeface="Times New Roman" pitchFamily="18" charset="0"/>
              </a:rPr>
              <a:t> Tool. Using </a:t>
            </a:r>
            <a:r>
              <a:rPr lang="en-US" sz="1600" dirty="0" err="1">
                <a:latin typeface="Times New Roman" pitchFamily="18" charset="0"/>
                <a:cs typeface="Times New Roman" pitchFamily="18" charset="0"/>
              </a:rPr>
              <a:t>sqoop</a:t>
            </a:r>
            <a:r>
              <a:rPr lang="en-US" sz="1600" dirty="0">
                <a:latin typeface="Times New Roman" pitchFamily="18" charset="0"/>
                <a:cs typeface="Times New Roman" pitchFamily="18" charset="0"/>
              </a:rPr>
              <a:t> we have to perform lot of the function, such that if we want to fetch the particular column or if we want to fetch the dataset with specific condition that will be support by </a:t>
            </a:r>
            <a:r>
              <a:rPr lang="en-US" sz="1600" dirty="0" err="1">
                <a:latin typeface="Times New Roman" pitchFamily="18" charset="0"/>
                <a:cs typeface="Times New Roman" pitchFamily="18" charset="0"/>
              </a:rPr>
              <a:t>Sqoop</a:t>
            </a:r>
            <a:r>
              <a:rPr lang="en-US" sz="1600" dirty="0">
                <a:latin typeface="Times New Roman" pitchFamily="18" charset="0"/>
                <a:cs typeface="Times New Roman" pitchFamily="18" charset="0"/>
              </a:rPr>
              <a:t> Tool and data will be stored in </a:t>
            </a:r>
            <a:r>
              <a:rPr lang="en-US" sz="1600" dirty="0" err="1">
                <a:latin typeface="Times New Roman" pitchFamily="18" charset="0"/>
                <a:cs typeface="Times New Roman" pitchFamily="18" charset="0"/>
              </a:rPr>
              <a:t>hadoop</a:t>
            </a:r>
            <a:r>
              <a:rPr lang="en-US" sz="1600" dirty="0">
                <a:latin typeface="Times New Roman" pitchFamily="18" charset="0"/>
                <a:cs typeface="Times New Roman" pitchFamily="18" charset="0"/>
              </a:rPr>
              <a:t> (HDFS).</a:t>
            </a:r>
          </a:p>
          <a:p>
            <a:endParaRPr lang="en-IN" sz="1600" dirty="0"/>
          </a:p>
        </p:txBody>
      </p:sp>
      <p:pic>
        <p:nvPicPr>
          <p:cNvPr id="5" name="Content Placeholder 4"/>
          <p:cNvPicPr>
            <a:picLocks noGrp="1"/>
          </p:cNvPicPr>
          <p:nvPr>
            <p:ph sz="half" idx="2"/>
          </p:nvPr>
        </p:nvPicPr>
        <p:blipFill>
          <a:blip r:embed="rId2"/>
          <a:stretch>
            <a:fillRect/>
          </a:stretch>
        </p:blipFill>
        <p:spPr>
          <a:xfrm>
            <a:off x="5605463" y="1192696"/>
            <a:ext cx="6069012" cy="4426225"/>
          </a:xfrm>
          <a:prstGeom prst="rect">
            <a:avLst/>
          </a:prstGeom>
        </p:spPr>
      </p:pic>
    </p:spTree>
    <p:extLst>
      <p:ext uri="{BB962C8B-B14F-4D97-AF65-F5344CB8AC3E}">
        <p14:creationId xmlns:p14="http://schemas.microsoft.com/office/powerpoint/2010/main" val="4196450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686" y="0"/>
            <a:ext cx="10772775" cy="1287887"/>
          </a:xfrm>
        </p:spPr>
        <p:txBody>
          <a:bodyPr>
            <a:normAutofit/>
          </a:bodyPr>
          <a:lstStyle/>
          <a:p>
            <a:r>
              <a:rPr lang="en-IN" sz="3600" dirty="0">
                <a:latin typeface="Times New Roman" panose="02020603050405020304" pitchFamily="18" charset="0"/>
                <a:cs typeface="Times New Roman" panose="02020603050405020304" pitchFamily="18" charset="0"/>
              </a:rPr>
              <a:t>Data Analytic Module with HIVE</a:t>
            </a:r>
            <a:br>
              <a:rPr lang="en-IN" sz="3600" dirty="0">
                <a:latin typeface="Times New Roman" panose="02020603050405020304" pitchFamily="18" charset="0"/>
                <a:cs typeface="Times New Roman" panose="02020603050405020304" pitchFamily="18" charset="0"/>
              </a:rPr>
            </a:br>
            <a:endParaRPr lang="en-IN" sz="3600" dirty="0"/>
          </a:p>
        </p:txBody>
      </p:sp>
      <p:sp>
        <p:nvSpPr>
          <p:cNvPr id="3" name="Content Placeholder 2"/>
          <p:cNvSpPr>
            <a:spLocks noGrp="1"/>
          </p:cNvSpPr>
          <p:nvPr>
            <p:ph sz="half" idx="1"/>
          </p:nvPr>
        </p:nvSpPr>
        <p:spPr>
          <a:xfrm>
            <a:off x="528034" y="1120462"/>
            <a:ext cx="4812062" cy="4645000"/>
          </a:xfrm>
        </p:spPr>
        <p:txBody>
          <a:bodyPr>
            <a:normAutofit/>
          </a:bodyPr>
          <a:lstStyle/>
          <a:p>
            <a:pPr>
              <a:lnSpc>
                <a:spcPct val="150000"/>
              </a:lnSpc>
            </a:pPr>
            <a:r>
              <a:rPr lang="en-US" sz="1600" dirty="0">
                <a:latin typeface="Times New Roman" pitchFamily="18" charset="0"/>
                <a:cs typeface="Times New Roman" pitchFamily="18" charset="0"/>
              </a:rPr>
              <a:t>Hive is a data ware house system for Hadoop. It runs SQL like queries called HQL (Hive query language) which gets internally converted to map reduce jobs. Hive was developed by Facebook. Hive supports Data definition Language (DDL), Data Manipulation Language (DML) and user defined </a:t>
            </a:r>
            <a:r>
              <a:rPr lang="en-US" sz="1600" dirty="0" smtClean="0">
                <a:latin typeface="Times New Roman" pitchFamily="18" charset="0"/>
                <a:cs typeface="Times New Roman" pitchFamily="18" charset="0"/>
              </a:rPr>
              <a:t>functions. IN </a:t>
            </a:r>
            <a:r>
              <a:rPr lang="en-US" sz="1600" dirty="0">
                <a:latin typeface="Times New Roman" pitchFamily="18" charset="0"/>
                <a:cs typeface="Times New Roman" pitchFamily="18" charset="0"/>
              </a:rPr>
              <a:t>this module we have to analysis the dataset using HIVE tool which will be stored in </a:t>
            </a:r>
            <a:r>
              <a:rPr lang="en-US" sz="1600" dirty="0" smtClean="0">
                <a:latin typeface="Times New Roman" pitchFamily="18" charset="0"/>
                <a:cs typeface="Times New Roman" pitchFamily="18" charset="0"/>
              </a:rPr>
              <a:t>Hadoop </a:t>
            </a:r>
            <a:r>
              <a:rPr lang="en-US" sz="1600" dirty="0">
                <a:latin typeface="Times New Roman" pitchFamily="18" charset="0"/>
                <a:cs typeface="Times New Roman" pitchFamily="18" charset="0"/>
              </a:rPr>
              <a:t>(HDFS).For analysis dataset HIVE using HQL Language. Using hive we perform Tables creations, joins, Partition, Bucketing concept. Hive analysis the only Structure Language.</a:t>
            </a:r>
          </a:p>
          <a:p>
            <a:pPr>
              <a:lnSpc>
                <a:spcPct val="150000"/>
              </a:lnSpc>
            </a:pPr>
            <a:endParaRPr lang="en-IN" sz="1600" dirty="0"/>
          </a:p>
        </p:txBody>
      </p:sp>
      <p:pic>
        <p:nvPicPr>
          <p:cNvPr id="5" name="Content Placeholder 4"/>
          <p:cNvPicPr>
            <a:picLocks noGrp="1" noChangeAspect="1"/>
          </p:cNvPicPr>
          <p:nvPr>
            <p:ph sz="half" idx="2"/>
          </p:nvPr>
        </p:nvPicPr>
        <p:blipFill>
          <a:blip r:embed="rId2"/>
          <a:stretch>
            <a:fillRect/>
          </a:stretch>
        </p:blipFill>
        <p:spPr>
          <a:xfrm>
            <a:off x="5514127" y="2084240"/>
            <a:ext cx="6141253" cy="2884868"/>
          </a:xfrm>
          <a:prstGeom prst="rect">
            <a:avLst/>
          </a:prstGeom>
        </p:spPr>
      </p:pic>
    </p:spTree>
    <p:extLst>
      <p:ext uri="{BB962C8B-B14F-4D97-AF65-F5344CB8AC3E}">
        <p14:creationId xmlns:p14="http://schemas.microsoft.com/office/powerpoint/2010/main" val="3563837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136084"/>
          </a:xfrm>
        </p:spPr>
        <p:txBody>
          <a:bodyPr>
            <a:normAutofit/>
          </a:bodyPr>
          <a:lstStyle/>
          <a:p>
            <a:r>
              <a:rPr lang="en-IN" sz="3600" dirty="0">
                <a:latin typeface="Times New Roman" panose="02020603050405020304" pitchFamily="18" charset="0"/>
                <a:cs typeface="Times New Roman" panose="02020603050405020304" pitchFamily="18" charset="0"/>
              </a:rPr>
              <a:t>Data Analytic Module with PIG</a:t>
            </a:r>
            <a:br>
              <a:rPr lang="en-IN" sz="3600" dirty="0">
                <a:latin typeface="Times New Roman" panose="02020603050405020304" pitchFamily="18" charset="0"/>
                <a:cs typeface="Times New Roman" panose="02020603050405020304" pitchFamily="18" charset="0"/>
              </a:rPr>
            </a:br>
            <a:endParaRPr lang="en-IN" sz="3600" dirty="0"/>
          </a:p>
        </p:txBody>
      </p:sp>
      <p:sp>
        <p:nvSpPr>
          <p:cNvPr id="3" name="Content Placeholder 2"/>
          <p:cNvSpPr>
            <a:spLocks noGrp="1"/>
          </p:cNvSpPr>
          <p:nvPr>
            <p:ph sz="half" idx="1"/>
          </p:nvPr>
        </p:nvSpPr>
        <p:spPr/>
        <p:txBody>
          <a:bodyPr>
            <a:normAutofit/>
          </a:bodyPr>
          <a:lstStyle/>
          <a:p>
            <a:pPr>
              <a:lnSpc>
                <a:spcPct val="150000"/>
              </a:lnSpc>
            </a:pPr>
            <a:r>
              <a:rPr lang="en-US" sz="1600" dirty="0">
                <a:latin typeface="Times New Roman" pitchFamily="18" charset="0"/>
                <a:cs typeface="Times New Roman" pitchFamily="18" charset="0"/>
              </a:rPr>
              <a:t>Apache Pig is a high level data flow platform for execution Map Reduce programs of Hadoop. The language for Pig is pig Latin. Pig handles both structure and unstructured language. It is also top of the map reduce process running background. In this module also used for analyzing the Data set through Pig using Latin Script data flow language.in this also we are doing all operators, functions and joins applying on the data see the result.</a:t>
            </a:r>
          </a:p>
          <a:p>
            <a:pPr>
              <a:lnSpc>
                <a:spcPct val="150000"/>
              </a:lnSpc>
            </a:pPr>
            <a:endParaRPr lang="en-IN" sz="1600" dirty="0"/>
          </a:p>
        </p:txBody>
      </p:sp>
      <p:pic>
        <p:nvPicPr>
          <p:cNvPr id="5" name="Content Placeholder 4"/>
          <p:cNvPicPr>
            <a:picLocks noGrp="1" noChangeAspect="1"/>
          </p:cNvPicPr>
          <p:nvPr>
            <p:ph sz="half" idx="2"/>
          </p:nvPr>
        </p:nvPicPr>
        <p:blipFill>
          <a:blip r:embed="rId2"/>
          <a:stretch>
            <a:fillRect/>
          </a:stretch>
        </p:blipFill>
        <p:spPr>
          <a:xfrm>
            <a:off x="6011863" y="1998134"/>
            <a:ext cx="5418136" cy="3578418"/>
          </a:xfrm>
          <a:prstGeom prst="rect">
            <a:avLst/>
          </a:prstGeom>
        </p:spPr>
      </p:pic>
    </p:spTree>
    <p:extLst>
      <p:ext uri="{BB962C8B-B14F-4D97-AF65-F5344CB8AC3E}">
        <p14:creationId xmlns:p14="http://schemas.microsoft.com/office/powerpoint/2010/main" val="1928703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164682"/>
            <a:ext cx="10772775" cy="1007295"/>
          </a:xfrm>
        </p:spPr>
        <p:txBody>
          <a:bodyPr>
            <a:normAutofit fontScale="90000"/>
          </a:bodyPr>
          <a:lstStyle/>
          <a:p>
            <a:r>
              <a:rPr lang="en-IN" sz="3600" dirty="0">
                <a:latin typeface="Times New Roman" panose="02020603050405020304" pitchFamily="18" charset="0"/>
                <a:cs typeface="Times New Roman" panose="02020603050405020304" pitchFamily="18" charset="0"/>
              </a:rPr>
              <a:t>Data Analytic Module with MapReduce</a:t>
            </a:r>
            <a:br>
              <a:rPr lang="en-IN" sz="3600" dirty="0">
                <a:latin typeface="Times New Roman" panose="02020603050405020304" pitchFamily="18" charset="0"/>
                <a:cs typeface="Times New Roman" panose="02020603050405020304" pitchFamily="18" charset="0"/>
              </a:rPr>
            </a:br>
            <a:endParaRPr lang="en-IN" sz="3600" dirty="0"/>
          </a:p>
        </p:txBody>
      </p:sp>
      <p:sp>
        <p:nvSpPr>
          <p:cNvPr id="3" name="Content Placeholder 2"/>
          <p:cNvSpPr>
            <a:spLocks noGrp="1"/>
          </p:cNvSpPr>
          <p:nvPr>
            <p:ph sz="half" idx="1"/>
          </p:nvPr>
        </p:nvSpPr>
        <p:spPr>
          <a:xfrm>
            <a:off x="676656" y="1339403"/>
            <a:ext cx="4663440" cy="4426059"/>
          </a:xfrm>
        </p:spPr>
        <p:txBody>
          <a:bodyPr>
            <a:normAutofit/>
          </a:bodyPr>
          <a:lstStyle/>
          <a:p>
            <a:pPr algn="just">
              <a:lnSpc>
                <a:spcPct val="150000"/>
              </a:lnSpc>
            </a:pPr>
            <a:r>
              <a:rPr lang="en-US" sz="1600" dirty="0">
                <a:latin typeface="Times New Roman" pitchFamily="18" charset="0"/>
                <a:cs typeface="Times New Roman" pitchFamily="18" charset="0"/>
              </a:rPr>
              <a:t>MapReduce is a processing technique and a program model for distributed computing based on java. The MapReduce algorithm contains two important tasks, namely Map and Reduce.</a:t>
            </a:r>
          </a:p>
          <a:p>
            <a:pPr algn="just">
              <a:lnSpc>
                <a:spcPct val="150000"/>
              </a:lnSpc>
            </a:pPr>
            <a:r>
              <a:rPr lang="en-US" sz="1600" dirty="0">
                <a:latin typeface="Times New Roman" pitchFamily="18" charset="0"/>
                <a:cs typeface="Times New Roman" pitchFamily="18" charset="0"/>
              </a:rPr>
              <a:t>In this module also used for analyzing the data set using MAP REDUCE. Map Reduce Run by Java Program.</a:t>
            </a:r>
          </a:p>
        </p:txBody>
      </p:sp>
      <p:pic>
        <p:nvPicPr>
          <p:cNvPr id="5" name="Content Placeholder 4"/>
          <p:cNvPicPr>
            <a:picLocks noGrp="1"/>
          </p:cNvPicPr>
          <p:nvPr>
            <p:ph sz="half" idx="2"/>
          </p:nvPr>
        </p:nvPicPr>
        <p:blipFill>
          <a:blip r:embed="rId2"/>
          <a:stretch>
            <a:fillRect/>
          </a:stretch>
        </p:blipFill>
        <p:spPr>
          <a:xfrm>
            <a:off x="6063043" y="1683744"/>
            <a:ext cx="5257151" cy="3970082"/>
          </a:xfrm>
          <a:prstGeom prst="rect">
            <a:avLst/>
          </a:prstGeom>
        </p:spPr>
      </p:pic>
    </p:spTree>
    <p:extLst>
      <p:ext uri="{BB962C8B-B14F-4D97-AF65-F5344CB8AC3E}">
        <p14:creationId xmlns:p14="http://schemas.microsoft.com/office/powerpoint/2010/main" val="3566274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Data Visualization Module with R</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p>
        </p:txBody>
      </p:sp>
      <p:sp>
        <p:nvSpPr>
          <p:cNvPr id="3" name="Content Placeholder 2"/>
          <p:cNvSpPr>
            <a:spLocks noGrp="1"/>
          </p:cNvSpPr>
          <p:nvPr>
            <p:ph sz="half" idx="1"/>
          </p:nvPr>
        </p:nvSpPr>
        <p:spPr>
          <a:xfrm>
            <a:off x="676656" y="1725769"/>
            <a:ext cx="4663440" cy="4039693"/>
          </a:xfrm>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Data visualization is the presentation of data in a pictorial or graphical format. It enables decision makers to see analytics presented visually, so they can grasp difficult concepts or identify new patterns. With interactive visualization, you can take the concept a step further by using technology to drill down into charts and graphs for more detail, interactively changing what data you see and how it’s processed. </a:t>
            </a:r>
          </a:p>
        </p:txBody>
      </p:sp>
      <p:pic>
        <p:nvPicPr>
          <p:cNvPr id="5" name="Content Placeholder 4"/>
          <p:cNvPicPr>
            <a:picLocks noGrp="1" noChangeAspect="1"/>
          </p:cNvPicPr>
          <p:nvPr>
            <p:ph sz="half" idx="2"/>
          </p:nvPr>
        </p:nvPicPr>
        <p:blipFill>
          <a:blip r:embed="rId2"/>
          <a:stretch>
            <a:fillRect/>
          </a:stretch>
        </p:blipFill>
        <p:spPr>
          <a:xfrm>
            <a:off x="6011863" y="2157732"/>
            <a:ext cx="5617760" cy="2748274"/>
          </a:xfrm>
          <a:prstGeom prst="rect">
            <a:avLst/>
          </a:prstGeom>
        </p:spPr>
      </p:pic>
    </p:spTree>
    <p:extLst>
      <p:ext uri="{BB962C8B-B14F-4D97-AF65-F5344CB8AC3E}">
        <p14:creationId xmlns:p14="http://schemas.microsoft.com/office/powerpoint/2010/main" val="1885790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5" y="151804"/>
            <a:ext cx="10992117" cy="775475"/>
          </a:xfrm>
        </p:spPr>
        <p:txBody>
          <a:bodyPr>
            <a:normAutofit/>
          </a:bodyPr>
          <a:lstStyle/>
          <a:p>
            <a:r>
              <a:rPr lang="en-US" sz="3600" dirty="0" smtClean="0">
                <a:latin typeface="Times New Roman" panose="02020603050405020304" pitchFamily="18" charset="0"/>
                <a:cs typeface="Times New Roman" panose="02020603050405020304" pitchFamily="18" charset="0"/>
              </a:rPr>
              <a:t>Dataset Description</a:t>
            </a:r>
            <a:endParaRPr lang="en-IN"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01521" y="1022145"/>
            <a:ext cx="9208393" cy="4779532"/>
          </a:xfrm>
          <a:prstGeom prst="rect">
            <a:avLst/>
          </a:prstGeom>
        </p:spPr>
      </p:pic>
    </p:spTree>
    <p:extLst>
      <p:ext uri="{BB962C8B-B14F-4D97-AF65-F5344CB8AC3E}">
        <p14:creationId xmlns:p14="http://schemas.microsoft.com/office/powerpoint/2010/main" val="2960175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8" y="396502"/>
            <a:ext cx="10772775" cy="955780"/>
          </a:xfrm>
        </p:spPr>
        <p:txBody>
          <a:bodyPr>
            <a:normAutofit/>
          </a:bodyPr>
          <a:lstStyle/>
          <a:p>
            <a:r>
              <a:rPr lang="en-US" sz="3600" b="1" dirty="0">
                <a:latin typeface="Times New Roman" pitchFamily="18" charset="0"/>
                <a:cs typeface="Times New Roman" pitchFamily="18" charset="0"/>
              </a:rPr>
              <a:t>Conclusion</a:t>
            </a:r>
            <a:endParaRPr lang="en-IN" sz="3600" dirty="0"/>
          </a:p>
        </p:txBody>
      </p:sp>
      <p:sp>
        <p:nvSpPr>
          <p:cNvPr id="3" name="Content Placeholder 2"/>
          <p:cNvSpPr>
            <a:spLocks noGrp="1"/>
          </p:cNvSpPr>
          <p:nvPr>
            <p:ph idx="1"/>
          </p:nvPr>
        </p:nvSpPr>
        <p:spPr>
          <a:xfrm>
            <a:off x="489398" y="1287888"/>
            <a:ext cx="10940984" cy="4489978"/>
          </a:xfrm>
        </p:spPr>
        <p:txBody>
          <a:bodyPr>
            <a:normAutofit/>
          </a:bodyPr>
          <a:lstStyle/>
          <a:p>
            <a:pPr algn="just">
              <a:lnSpc>
                <a:spcPct val="150000"/>
              </a:lnSpc>
            </a:pPr>
            <a:r>
              <a:rPr lang="en-US" sz="1600" dirty="0">
                <a:latin typeface="Times New Roman" pitchFamily="18" charset="0"/>
                <a:cs typeface="Times New Roman" pitchFamily="18" charset="0"/>
              </a:rPr>
              <a:t>Big Data Analytics refers to the tools and practices that can be used for transforming this raw data into meaningful and crucial information which helps in forming a decision support system for the judiciary and legislature to take steps towards keeping crimes in check. With the ever increasing population and crime rates, certain trends must be discovered, studied and discussed to take well informed decisions so that law and order can be maintained </a:t>
            </a:r>
            <a:r>
              <a:rPr lang="en-US" sz="1600" dirty="0" smtClean="0">
                <a:latin typeface="Times New Roman" pitchFamily="18" charset="0"/>
                <a:cs typeface="Times New Roman" pitchFamily="18" charset="0"/>
              </a:rPr>
              <a:t>properly. Based on the information provided by the system the government should take necessary steps to reduce the crime in the particular area</a:t>
            </a:r>
            <a:endParaRPr lang="en-IN" sz="1600" dirty="0"/>
          </a:p>
        </p:txBody>
      </p:sp>
    </p:spTree>
    <p:extLst>
      <p:ext uri="{BB962C8B-B14F-4D97-AF65-F5344CB8AC3E}">
        <p14:creationId xmlns:p14="http://schemas.microsoft.com/office/powerpoint/2010/main" val="2740684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6" y="357865"/>
            <a:ext cx="10772775" cy="711081"/>
          </a:xfrm>
        </p:spPr>
        <p:txBody>
          <a:bodyPr>
            <a:normAutofit/>
          </a:bodyPr>
          <a:lstStyle/>
          <a:p>
            <a:r>
              <a:rPr lang="en-US" sz="3600" b="1" dirty="0">
                <a:latin typeface="Times New Roman" pitchFamily="18" charset="0"/>
                <a:cs typeface="Times New Roman" pitchFamily="18" charset="0"/>
              </a:rPr>
              <a:t>Reference</a:t>
            </a:r>
            <a:endParaRPr lang="en-IN" sz="3600" dirty="0"/>
          </a:p>
        </p:txBody>
      </p:sp>
      <p:sp>
        <p:nvSpPr>
          <p:cNvPr id="3" name="Content Placeholder 2"/>
          <p:cNvSpPr>
            <a:spLocks noGrp="1"/>
          </p:cNvSpPr>
          <p:nvPr>
            <p:ph idx="1"/>
          </p:nvPr>
        </p:nvSpPr>
        <p:spPr>
          <a:xfrm>
            <a:off x="103032" y="1210614"/>
            <a:ext cx="11327350" cy="4567251"/>
          </a:xfrm>
        </p:spPr>
        <p:txBody>
          <a:bodyPr>
            <a:normAutofit fontScale="92500" lnSpcReduction="10000"/>
          </a:bodyPr>
          <a:lstStyle/>
          <a:p>
            <a:pPr>
              <a:lnSpc>
                <a:spcPct val="150000"/>
              </a:lnSpc>
            </a:pPr>
            <a:r>
              <a:rPr lang="en-US" sz="1600" dirty="0">
                <a:latin typeface="Times New Roman" pitchFamily="18" charset="0"/>
                <a:cs typeface="Times New Roman" pitchFamily="18" charset="0"/>
              </a:rPr>
              <a:t>[1] S. </a:t>
            </a:r>
            <a:r>
              <a:rPr lang="en-US" sz="1600" dirty="0" err="1">
                <a:latin typeface="Times New Roman" pitchFamily="18" charset="0"/>
                <a:cs typeface="Times New Roman" pitchFamily="18" charset="0"/>
              </a:rPr>
              <a:t>Sathyadevan</a:t>
            </a:r>
            <a:r>
              <a:rPr lang="en-US" sz="1600" dirty="0">
                <a:latin typeface="Times New Roman" pitchFamily="18" charset="0"/>
                <a:cs typeface="Times New Roman" pitchFamily="18" charset="0"/>
              </a:rPr>
              <a:t>, M. Devan, and S. Surya </a:t>
            </a:r>
            <a:r>
              <a:rPr lang="en-US" sz="1600" dirty="0" err="1">
                <a:latin typeface="Times New Roman" pitchFamily="18" charset="0"/>
                <a:cs typeface="Times New Roman" pitchFamily="18" charset="0"/>
              </a:rPr>
              <a:t>Gangadharan</a:t>
            </a:r>
            <a:r>
              <a:rPr lang="en-US" sz="1600" dirty="0">
                <a:latin typeface="Times New Roman" pitchFamily="18" charset="0"/>
                <a:cs typeface="Times New Roman" pitchFamily="18" charset="0"/>
              </a:rPr>
              <a:t>, “Crime </a:t>
            </a:r>
            <a:r>
              <a:rPr lang="en-US" sz="1600" dirty="0" err="1">
                <a:latin typeface="Times New Roman" pitchFamily="18" charset="0"/>
                <a:cs typeface="Times New Roman" pitchFamily="18" charset="0"/>
              </a:rPr>
              <a:t>analysisand</a:t>
            </a:r>
            <a:r>
              <a:rPr lang="en-US" sz="1600" dirty="0">
                <a:latin typeface="Times New Roman" pitchFamily="18" charset="0"/>
                <a:cs typeface="Times New Roman" pitchFamily="18" charset="0"/>
              </a:rPr>
              <a:t> prediction using data mining,” in Networks Soft Computing(ICNSC), 2014 First International Conference on, Aug 2014, pp. 406–412.</a:t>
            </a:r>
          </a:p>
          <a:p>
            <a:pPr>
              <a:lnSpc>
                <a:spcPct val="150000"/>
              </a:lnSpc>
            </a:pPr>
            <a:r>
              <a:rPr lang="en-US" sz="1600" dirty="0">
                <a:latin typeface="Times New Roman" pitchFamily="18" charset="0"/>
                <a:cs typeface="Times New Roman" pitchFamily="18" charset="0"/>
              </a:rPr>
              <a:t>[2] T. Pang-Ning, S. Michael, and K. </a:t>
            </a:r>
            <a:r>
              <a:rPr lang="en-US" sz="1600" dirty="0" err="1">
                <a:latin typeface="Times New Roman" pitchFamily="18" charset="0"/>
                <a:cs typeface="Times New Roman" pitchFamily="18" charset="0"/>
              </a:rPr>
              <a:t>Vipin</a:t>
            </a:r>
            <a:r>
              <a:rPr lang="en-US" sz="1600" dirty="0">
                <a:latin typeface="Times New Roman" pitchFamily="18" charset="0"/>
                <a:cs typeface="Times New Roman" pitchFamily="18" charset="0"/>
              </a:rPr>
              <a:t>, Introduction to Data Mining,1st ed. Pearson, 5 2005.</a:t>
            </a:r>
          </a:p>
          <a:p>
            <a:pPr>
              <a:lnSpc>
                <a:spcPct val="150000"/>
              </a:lnSpc>
            </a:pPr>
            <a:r>
              <a:rPr lang="en-US" sz="1600" dirty="0">
                <a:latin typeface="Times New Roman" pitchFamily="18" charset="0"/>
                <a:cs typeface="Times New Roman" pitchFamily="18" charset="0"/>
              </a:rPr>
              <a:t>[3] S. </a:t>
            </a:r>
            <a:r>
              <a:rPr lang="en-US" sz="1600" dirty="0" err="1">
                <a:latin typeface="Times New Roman" pitchFamily="18" charset="0"/>
                <a:cs typeface="Times New Roman" pitchFamily="18" charset="0"/>
              </a:rPr>
              <a:t>Kaza</a:t>
            </a:r>
            <a:r>
              <a:rPr lang="en-US" sz="1600" dirty="0">
                <a:latin typeface="Times New Roman" pitchFamily="18" charset="0"/>
                <a:cs typeface="Times New Roman" pitchFamily="18" charset="0"/>
              </a:rPr>
              <a:t>, Y. Wang, and H. Chen, “Suspect vehicle identification </a:t>
            </a:r>
            <a:r>
              <a:rPr lang="en-US" sz="1600" dirty="0" err="1">
                <a:latin typeface="Times New Roman" pitchFamily="18" charset="0"/>
                <a:cs typeface="Times New Roman" pitchFamily="18" charset="0"/>
              </a:rPr>
              <a:t>forborder</a:t>
            </a:r>
            <a:r>
              <a:rPr lang="en-US" sz="1600" dirty="0">
                <a:latin typeface="Times New Roman" pitchFamily="18" charset="0"/>
                <a:cs typeface="Times New Roman" pitchFamily="18" charset="0"/>
              </a:rPr>
              <a:t> safety with modified mutual information,” in Proceedings </a:t>
            </a:r>
            <a:r>
              <a:rPr lang="en-US" sz="1600" dirty="0" err="1">
                <a:latin typeface="Times New Roman" pitchFamily="18" charset="0"/>
                <a:cs typeface="Times New Roman" pitchFamily="18" charset="0"/>
              </a:rPr>
              <a:t>ofthe</a:t>
            </a:r>
            <a:r>
              <a:rPr lang="en-US" sz="1600" dirty="0">
                <a:latin typeface="Times New Roman" pitchFamily="18" charset="0"/>
                <a:cs typeface="Times New Roman" pitchFamily="18" charset="0"/>
              </a:rPr>
              <a:t> 4th IEEE International Conference </a:t>
            </a:r>
            <a:r>
              <a:rPr lang="en-US" sz="1600" dirty="0" err="1">
                <a:latin typeface="Times New Roman" pitchFamily="18" charset="0"/>
                <a:cs typeface="Times New Roman" pitchFamily="18" charset="0"/>
              </a:rPr>
              <a:t>onIntelligence</a:t>
            </a:r>
            <a:r>
              <a:rPr lang="en-US" sz="1600" dirty="0">
                <a:latin typeface="Times New Roman" pitchFamily="18" charset="0"/>
                <a:cs typeface="Times New Roman" pitchFamily="18" charset="0"/>
              </a:rPr>
              <a:t> and SecurityInformatics, ser. ISI’06. Berlin, Heidelberg: Springer-</a:t>
            </a:r>
            <a:r>
              <a:rPr lang="en-US" sz="1600" dirty="0" err="1">
                <a:latin typeface="Times New Roman" pitchFamily="18" charset="0"/>
                <a:cs typeface="Times New Roman" pitchFamily="18" charset="0"/>
              </a:rPr>
              <a:t>Verlag</a:t>
            </a:r>
            <a:r>
              <a:rPr lang="en-US" sz="1600" dirty="0">
                <a:latin typeface="Times New Roman" pitchFamily="18" charset="0"/>
                <a:cs typeface="Times New Roman" pitchFamily="18" charset="0"/>
              </a:rPr>
              <a:t>, 2006,pp. 308–318.</a:t>
            </a:r>
          </a:p>
          <a:p>
            <a:pPr>
              <a:lnSpc>
                <a:spcPct val="150000"/>
              </a:lnSpc>
            </a:pPr>
            <a:r>
              <a:rPr lang="en-US" sz="1600" dirty="0">
                <a:latin typeface="Times New Roman" pitchFamily="18" charset="0"/>
                <a:cs typeface="Times New Roman" pitchFamily="18" charset="0"/>
              </a:rPr>
              <a:t>[4] V. </a:t>
            </a:r>
            <a:r>
              <a:rPr lang="en-US" sz="1600" dirty="0" err="1">
                <a:latin typeface="Times New Roman" pitchFamily="18" charset="0"/>
                <a:cs typeface="Times New Roman" pitchFamily="18" charset="0"/>
              </a:rPr>
              <a:t>Vaithiyanathan</a:t>
            </a:r>
            <a:r>
              <a:rPr lang="en-US" sz="1600" dirty="0">
                <a:latin typeface="Times New Roman" pitchFamily="18" charset="0"/>
                <a:cs typeface="Times New Roman" pitchFamily="18" charset="0"/>
              </a:rPr>
              <a:t>, K. </a:t>
            </a:r>
            <a:r>
              <a:rPr lang="en-US" sz="1600" dirty="0" err="1">
                <a:latin typeface="Times New Roman" pitchFamily="18" charset="0"/>
                <a:cs typeface="Times New Roman" pitchFamily="18" charset="0"/>
              </a:rPr>
              <a:t>Rajeswari</a:t>
            </a:r>
            <a:r>
              <a:rPr lang="en-US" sz="1600" dirty="0">
                <a:latin typeface="Times New Roman" pitchFamily="18" charset="0"/>
                <a:cs typeface="Times New Roman" pitchFamily="18" charset="0"/>
              </a:rPr>
              <a:t>, R. </a:t>
            </a:r>
            <a:r>
              <a:rPr lang="en-US" sz="1600" dirty="0" err="1">
                <a:latin typeface="Times New Roman" pitchFamily="18" charset="0"/>
                <a:cs typeface="Times New Roman" pitchFamily="18" charset="0"/>
              </a:rPr>
              <a:t>Phalnikar</a:t>
            </a:r>
            <a:r>
              <a:rPr lang="en-US" sz="1600" dirty="0">
                <a:latin typeface="Times New Roman" pitchFamily="18" charset="0"/>
                <a:cs typeface="Times New Roman" pitchFamily="18" charset="0"/>
              </a:rPr>
              <a:t>, and S. </a:t>
            </a:r>
            <a:r>
              <a:rPr lang="en-US" sz="1600" dirty="0" err="1">
                <a:latin typeface="Times New Roman" pitchFamily="18" charset="0"/>
                <a:cs typeface="Times New Roman" pitchFamily="18" charset="0"/>
              </a:rPr>
              <a:t>Tonge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Improvedapriori</a:t>
            </a:r>
            <a:r>
              <a:rPr lang="en-US" sz="1600" dirty="0">
                <a:latin typeface="Times New Roman" pitchFamily="18" charset="0"/>
                <a:cs typeface="Times New Roman" pitchFamily="18" charset="0"/>
              </a:rPr>
              <a:t> algorithm based on selection criterion,” in </a:t>
            </a:r>
            <a:r>
              <a:rPr lang="en-US" sz="1600" dirty="0" err="1">
                <a:latin typeface="Times New Roman" pitchFamily="18" charset="0"/>
                <a:cs typeface="Times New Roman" pitchFamily="18" charset="0"/>
              </a:rPr>
              <a:t>ComputationalIntelligence</a:t>
            </a:r>
            <a:r>
              <a:rPr lang="en-US" sz="1600" dirty="0">
                <a:latin typeface="Times New Roman" pitchFamily="18" charset="0"/>
                <a:cs typeface="Times New Roman" pitchFamily="18" charset="0"/>
              </a:rPr>
              <a:t> Computing Research (ICCIC), 2012 IEEE </a:t>
            </a:r>
            <a:r>
              <a:rPr lang="en-US" sz="1600" dirty="0" err="1">
                <a:latin typeface="Times New Roman" pitchFamily="18" charset="0"/>
                <a:cs typeface="Times New Roman" pitchFamily="18" charset="0"/>
              </a:rPr>
              <a:t>InternationalConference</a:t>
            </a:r>
            <a:r>
              <a:rPr lang="en-US" sz="1600" dirty="0">
                <a:latin typeface="Times New Roman" pitchFamily="18" charset="0"/>
                <a:cs typeface="Times New Roman" pitchFamily="18" charset="0"/>
              </a:rPr>
              <a:t> on, Dec 2012, pp. 1–4</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p>
          <a:p>
            <a:pPr>
              <a:lnSpc>
                <a:spcPct val="150000"/>
              </a:lnSpc>
            </a:pPr>
            <a:r>
              <a:rPr lang="en-US" sz="1600" dirty="0">
                <a:latin typeface="Times New Roman" pitchFamily="18" charset="0"/>
                <a:cs typeface="Times New Roman" pitchFamily="18" charset="0"/>
              </a:rPr>
              <a:t>[5] C. Chu-</a:t>
            </a:r>
            <a:r>
              <a:rPr lang="en-US" sz="1600" dirty="0" err="1">
                <a:latin typeface="Times New Roman" pitchFamily="18" charset="0"/>
                <a:cs typeface="Times New Roman" pitchFamily="18" charset="0"/>
              </a:rPr>
              <a:t>xiang</a:t>
            </a:r>
            <a:r>
              <a:rPr lang="en-US" sz="1600" dirty="0">
                <a:latin typeface="Times New Roman" pitchFamily="18" charset="0"/>
                <a:cs typeface="Times New Roman" pitchFamily="18" charset="0"/>
              </a:rPr>
              <a:t>, S. Jian-</a:t>
            </a:r>
            <a:r>
              <a:rPr lang="en-US" sz="1600" dirty="0" err="1">
                <a:latin typeface="Times New Roman" pitchFamily="18" charset="0"/>
                <a:cs typeface="Times New Roman" pitchFamily="18" charset="0"/>
              </a:rPr>
              <a:t>jing</a:t>
            </a:r>
            <a:r>
              <a:rPr lang="en-US" sz="1600" dirty="0">
                <a:latin typeface="Times New Roman" pitchFamily="18" charset="0"/>
                <a:cs typeface="Times New Roman" pitchFamily="18" charset="0"/>
              </a:rPr>
              <a:t>, C. Bing, S. Chang-</a:t>
            </a:r>
            <a:r>
              <a:rPr lang="en-US" sz="1600" dirty="0" err="1">
                <a:latin typeface="Times New Roman" pitchFamily="18" charset="0"/>
                <a:cs typeface="Times New Roman" pitchFamily="18" charset="0"/>
              </a:rPr>
              <a:t>xing</a:t>
            </a:r>
            <a:r>
              <a:rPr lang="en-US" sz="1600" dirty="0">
                <a:latin typeface="Times New Roman" pitchFamily="18" charset="0"/>
                <a:cs typeface="Times New Roman" pitchFamily="18" charset="0"/>
              </a:rPr>
              <a:t>, and W. Yun-</a:t>
            </a:r>
            <a:r>
              <a:rPr lang="en-US" sz="1600" dirty="0" err="1">
                <a:latin typeface="Times New Roman" pitchFamily="18" charset="0"/>
                <a:cs typeface="Times New Roman" pitchFamily="18" charset="0"/>
              </a:rPr>
              <a:t>cheng</a:t>
            </a:r>
            <a:r>
              <a:rPr lang="en-US" sz="1600" dirty="0">
                <a:latin typeface="Times New Roman" pitchFamily="18" charset="0"/>
                <a:cs typeface="Times New Roman" pitchFamily="18" charset="0"/>
              </a:rPr>
              <a:t>,“An improvement </a:t>
            </a:r>
            <a:r>
              <a:rPr lang="en-US" sz="1600" dirty="0" err="1">
                <a:latin typeface="Times New Roman" pitchFamily="18" charset="0"/>
                <a:cs typeface="Times New Roman" pitchFamily="18" charset="0"/>
              </a:rPr>
              <a:t>apriori</a:t>
            </a:r>
            <a:r>
              <a:rPr lang="en-US" sz="1600" dirty="0">
                <a:latin typeface="Times New Roman" pitchFamily="18" charset="0"/>
                <a:cs typeface="Times New Roman" pitchFamily="18" charset="0"/>
              </a:rPr>
              <a:t> arithmetic based on rough set theory,” </a:t>
            </a:r>
            <a:r>
              <a:rPr lang="en-US" sz="1600" dirty="0" err="1">
                <a:latin typeface="Times New Roman" pitchFamily="18" charset="0"/>
                <a:cs typeface="Times New Roman" pitchFamily="18" charset="0"/>
              </a:rPr>
              <a:t>inCircuits</a:t>
            </a:r>
            <a:r>
              <a:rPr lang="en-US" sz="1600" dirty="0">
                <a:latin typeface="Times New Roman" pitchFamily="18" charset="0"/>
                <a:cs typeface="Times New Roman" pitchFamily="18" charset="0"/>
              </a:rPr>
              <a:t>, Communications and System (PACCS), 2011 Third Pacific-Asia Conference on, July 2011, pp. 1–3.</a:t>
            </a:r>
          </a:p>
          <a:p>
            <a:pPr>
              <a:lnSpc>
                <a:spcPct val="150000"/>
              </a:lnSpc>
            </a:pPr>
            <a:r>
              <a:rPr lang="en-US" sz="1600" dirty="0">
                <a:latin typeface="Times New Roman" pitchFamily="18" charset="0"/>
                <a:cs typeface="Times New Roman" pitchFamily="18" charset="0"/>
              </a:rPr>
              <a:t>[6] S. </a:t>
            </a:r>
            <a:r>
              <a:rPr lang="en-US" sz="1600" dirty="0" err="1">
                <a:latin typeface="Times New Roman" pitchFamily="18" charset="0"/>
                <a:cs typeface="Times New Roman" pitchFamily="18" charset="0"/>
              </a:rPr>
              <a:t>Kaza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T.Wang</a:t>
            </a:r>
            <a:r>
              <a:rPr lang="en-US" sz="1600" dirty="0">
                <a:latin typeface="Times New Roman" pitchFamily="18" charset="0"/>
                <a:cs typeface="Times New Roman" pitchFamily="18" charset="0"/>
              </a:rPr>
              <a:t>, H. Gowda, and H. Chen, “Target vehicle </a:t>
            </a:r>
            <a:r>
              <a:rPr lang="en-US" sz="1600" dirty="0" err="1">
                <a:latin typeface="Times New Roman" pitchFamily="18" charset="0"/>
                <a:cs typeface="Times New Roman" pitchFamily="18" charset="0"/>
              </a:rPr>
              <a:t>identificationfor</a:t>
            </a:r>
            <a:r>
              <a:rPr lang="en-US" sz="1600" dirty="0">
                <a:latin typeface="Times New Roman" pitchFamily="18" charset="0"/>
                <a:cs typeface="Times New Roman" pitchFamily="18" charset="0"/>
              </a:rPr>
              <a:t> border safety using mutual information,” in Intelligent </a:t>
            </a:r>
            <a:r>
              <a:rPr lang="en-US" sz="1600" dirty="0" err="1">
                <a:latin typeface="Times New Roman" pitchFamily="18" charset="0"/>
                <a:cs typeface="Times New Roman" pitchFamily="18" charset="0"/>
              </a:rPr>
              <a:t>TransportationSystems</a:t>
            </a:r>
            <a:r>
              <a:rPr lang="en-US" sz="1600" dirty="0">
                <a:latin typeface="Times New Roman" pitchFamily="18" charset="0"/>
                <a:cs typeface="Times New Roman" pitchFamily="18" charset="0"/>
              </a:rPr>
              <a:t>, 2005. Proceedings. 2005 IEEE, Sept 2005, pp. 1141–1146.</a:t>
            </a:r>
          </a:p>
          <a:p>
            <a:pPr>
              <a:lnSpc>
                <a:spcPct val="150000"/>
              </a:lnSpc>
            </a:pPr>
            <a:endParaRPr lang="en-IN" sz="1600" dirty="0"/>
          </a:p>
        </p:txBody>
      </p:sp>
    </p:spTree>
    <p:extLst>
      <p:ext uri="{BB962C8B-B14F-4D97-AF65-F5344CB8AC3E}">
        <p14:creationId xmlns:p14="http://schemas.microsoft.com/office/powerpoint/2010/main" val="2191753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213" y="2804851"/>
            <a:ext cx="10772775" cy="1658198"/>
          </a:xfrm>
        </p:spPr>
        <p:txBody>
          <a:bodyPr/>
          <a:lstStyle/>
          <a:p>
            <a:r>
              <a:rPr lang="en-US" dirty="0"/>
              <a:t>THANK YOU</a:t>
            </a:r>
            <a:endParaRPr lang="en-IN" dirty="0"/>
          </a:p>
        </p:txBody>
      </p:sp>
    </p:spTree>
    <p:extLst>
      <p:ext uri="{BB962C8B-B14F-4D97-AF65-F5344CB8AC3E}">
        <p14:creationId xmlns:p14="http://schemas.microsoft.com/office/powerpoint/2010/main" val="2253167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Agenda / Topics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6656" y="2036732"/>
            <a:ext cx="10753725" cy="376618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Project Description</a:t>
            </a:r>
          </a:p>
          <a:p>
            <a:r>
              <a:rPr lang="en-US" dirty="0" smtClean="0">
                <a:latin typeface="Times New Roman" panose="02020603050405020304" pitchFamily="18" charset="0"/>
                <a:cs typeface="Times New Roman" panose="02020603050405020304" pitchFamily="18" charset="0"/>
              </a:rPr>
              <a:t>Existing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ystem/Proposed System</a:t>
            </a:r>
          </a:p>
          <a:p>
            <a:r>
              <a:rPr lang="en-US" dirty="0" smtClean="0">
                <a:latin typeface="Times New Roman" panose="02020603050405020304" pitchFamily="18" charset="0"/>
                <a:cs typeface="Times New Roman" panose="02020603050405020304" pitchFamily="18" charset="0"/>
              </a:rPr>
              <a:t>System Requirements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System Architecture Diagram</a:t>
            </a:r>
          </a:p>
          <a:p>
            <a:r>
              <a:rPr lang="en-US" dirty="0" smtClean="0">
                <a:latin typeface="Times New Roman" panose="02020603050405020304" pitchFamily="18" charset="0"/>
                <a:cs typeface="Times New Roman" panose="02020603050405020304" pitchFamily="18" charset="0"/>
              </a:rPr>
              <a:t>Use Case Diagram</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Module Description</a:t>
            </a:r>
          </a:p>
          <a:p>
            <a:r>
              <a:rPr lang="en-US" dirty="0" smtClean="0">
                <a:latin typeface="Times New Roman" panose="02020603050405020304" pitchFamily="18" charset="0"/>
                <a:cs typeface="Times New Roman" panose="02020603050405020304" pitchFamily="18" charset="0"/>
              </a:rPr>
              <a:t>Dataset Description</a:t>
            </a:r>
          </a:p>
          <a:p>
            <a:r>
              <a:rPr lang="en-US" dirty="0" smtClean="0">
                <a:latin typeface="Times New Roman" panose="02020603050405020304" pitchFamily="18" charset="0"/>
                <a:cs typeface="Times New Roman" panose="02020603050405020304" pitchFamily="18" charset="0"/>
              </a:rPr>
              <a:t>Conclusion</a:t>
            </a:r>
          </a:p>
          <a:p>
            <a:r>
              <a:rPr lang="en-US" dirty="0" smtClean="0">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055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76656" y="1998133"/>
            <a:ext cx="10862814" cy="3951905"/>
          </a:xfrm>
        </p:spPr>
        <p:txBody>
          <a:bodyPr/>
          <a:lstStyle/>
          <a:p>
            <a:r>
              <a:rPr lang="en-IN" dirty="0">
                <a:latin typeface="Times New Roman" panose="02020603050405020304" pitchFamily="18" charset="0"/>
                <a:cs typeface="Times New Roman" panose="02020603050405020304" pitchFamily="18" charset="0"/>
              </a:rPr>
              <a:t> Big data is the voluminous and complex collection of data that comes from different sources such as sensors, content posted on social media website, sale purchase transaction etc. With continually increasing population, crimes and crime rate analyzing related </a:t>
            </a:r>
            <a:r>
              <a:rPr lang="en-IN" dirty="0" smtClean="0">
                <a:latin typeface="Times New Roman" panose="02020603050405020304" pitchFamily="18" charset="0"/>
                <a:cs typeface="Times New Roman" panose="02020603050405020304" pitchFamily="18" charset="0"/>
              </a:rPr>
              <a:t>data(crime data) </a:t>
            </a:r>
            <a:r>
              <a:rPr lang="en-IN" dirty="0">
                <a:latin typeface="Times New Roman" panose="02020603050405020304" pitchFamily="18" charset="0"/>
                <a:cs typeface="Times New Roman" panose="02020603050405020304" pitchFamily="18" charset="0"/>
              </a:rPr>
              <a:t>is a huge issue for governments to make strategic decisions so as to maintain law and order. </a:t>
            </a:r>
            <a:endParaRPr lang="en-I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a:t>
            </a:r>
            <a:r>
              <a:rPr lang="en-IN" dirty="0" smtClean="0">
                <a:latin typeface="Times New Roman" panose="02020603050405020304" pitchFamily="18" charset="0"/>
                <a:cs typeface="Times New Roman" panose="02020603050405020304" pitchFamily="18" charset="0"/>
              </a:rPr>
              <a:t>pplying </a:t>
            </a:r>
            <a:r>
              <a:rPr lang="en-IN" dirty="0">
                <a:latin typeface="Times New Roman" panose="02020603050405020304" pitchFamily="18" charset="0"/>
                <a:cs typeface="Times New Roman" panose="02020603050405020304" pitchFamily="18" charset="0"/>
              </a:rPr>
              <a:t>Big Data Analytics (BDA) </a:t>
            </a:r>
            <a:r>
              <a:rPr lang="en-IN" dirty="0" smtClean="0">
                <a:latin typeface="Times New Roman" panose="02020603050405020304" pitchFamily="18" charset="0"/>
                <a:cs typeface="Times New Roman" panose="02020603050405020304" pitchFamily="18" charset="0"/>
              </a:rPr>
              <a:t>on crime data's  </a:t>
            </a:r>
            <a:r>
              <a:rPr lang="en-IN" dirty="0">
                <a:latin typeface="Times New Roman" panose="02020603050405020304" pitchFamily="18" charset="0"/>
                <a:cs typeface="Times New Roman" panose="02020603050405020304" pitchFamily="18" charset="0"/>
              </a:rPr>
              <a:t>helps to analyze certain trends that must be discovered, so that law and order can be maintained properly and there is a sense of safety and well-being among the citizens of the country.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520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072" y="0"/>
            <a:ext cx="8242077" cy="1161842"/>
          </a:xfrm>
        </p:spPr>
        <p:txBody>
          <a:bodyPr>
            <a:normAutofit/>
          </a:bodyPr>
          <a:lstStyle/>
          <a:p>
            <a:r>
              <a:rPr lang="en-US" sz="3600" dirty="0" smtClean="0">
                <a:latin typeface="Times New Roman" panose="02020603050405020304" pitchFamily="18" charset="0"/>
                <a:cs typeface="Times New Roman" panose="02020603050405020304" pitchFamily="18" charset="0"/>
              </a:rPr>
              <a:t>Existing System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1218" y="1161842"/>
            <a:ext cx="10709164" cy="1903330"/>
          </a:xfrm>
        </p:spPr>
        <p:txBody>
          <a:bodyPr>
            <a:norm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Many of the existing cyber crime investigation models are abstract in the context of law enforcement investigation and are largely restricted to the examination of a definitive technical crime scene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concept deals with providing backend by using MySQL which contains lot of drawbacks i.e. data limitation, processing time is high when the data is huge and once data is lost we cannot recover </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721218" y="3065172"/>
            <a:ext cx="8242077" cy="116184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3600" dirty="0" smtClean="0">
                <a:latin typeface="Times New Roman" panose="02020603050405020304" pitchFamily="18" charset="0"/>
                <a:cs typeface="Times New Roman" panose="02020603050405020304" pitchFamily="18" charset="0"/>
              </a:rPr>
              <a:t>Proposed System</a:t>
            </a:r>
            <a:endParaRPr lang="en-US" sz="36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847860" y="4227014"/>
            <a:ext cx="10709164" cy="190333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Proposed concept deals with providing database by using Hadoop with Spark we can analyse unlimited data’s and simply add number of machines to the cluster so the  results are produced in less time.</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Proposed concept deals with providing database by using Hadoop tool so we can analyse unlimited data and simply add number of machines to the cluster(based on the requirements) and results are generated with less time, high throughput and cost of maintenance is also very less.</a:t>
            </a:r>
          </a:p>
        </p:txBody>
      </p:sp>
    </p:spTree>
    <p:extLst>
      <p:ext uri="{BB962C8B-B14F-4D97-AF65-F5344CB8AC3E}">
        <p14:creationId xmlns:p14="http://schemas.microsoft.com/office/powerpoint/2010/main" val="3450161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40" y="151803"/>
            <a:ext cx="10772775" cy="1187600"/>
          </a:xfrm>
        </p:spPr>
        <p:txBody>
          <a:bodyPr>
            <a:normAutofit/>
          </a:bodyPr>
          <a:lstStyle/>
          <a:p>
            <a:r>
              <a:rPr lang="en-US" sz="3200" b="1" dirty="0">
                <a:latin typeface="Times New Roman" pitchFamily="18" charset="0"/>
                <a:cs typeface="Times New Roman" pitchFamily="18" charset="0"/>
              </a:rPr>
              <a:t>SYSTEM REQUIREMENTS</a:t>
            </a:r>
            <a:endParaRPr lang="en-US" sz="3200" dirty="0"/>
          </a:p>
        </p:txBody>
      </p:sp>
      <p:sp>
        <p:nvSpPr>
          <p:cNvPr id="3" name="Content Placeholder 2"/>
          <p:cNvSpPr>
            <a:spLocks noGrp="1"/>
          </p:cNvSpPr>
          <p:nvPr>
            <p:ph idx="1"/>
          </p:nvPr>
        </p:nvSpPr>
        <p:spPr>
          <a:xfrm>
            <a:off x="463640" y="1687132"/>
            <a:ext cx="10966742" cy="4090733"/>
          </a:xfrm>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HARDWARE</a:t>
            </a:r>
            <a:endParaRPr lang="en-IN"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itchFamily="18" charset="0"/>
                <a:cs typeface="Times New Roman" pitchFamily="18" charset="0"/>
              </a:rPr>
              <a:t>PROCESSOR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PENTIUM </a:t>
            </a:r>
            <a:r>
              <a:rPr lang="en-US" dirty="0">
                <a:latin typeface="Times New Roman" pitchFamily="18" charset="0"/>
                <a:cs typeface="Times New Roman" pitchFamily="18" charset="0"/>
              </a:rPr>
              <a:t>IV 2.6 GHz,Intel Core 2 Duo.</a:t>
            </a:r>
          </a:p>
          <a:p>
            <a:pPr>
              <a:lnSpc>
                <a:spcPct val="100000"/>
              </a:lnSpc>
            </a:pPr>
            <a:r>
              <a:rPr lang="en-US" dirty="0">
                <a:latin typeface="Times New Roman" pitchFamily="18" charset="0"/>
                <a:cs typeface="Times New Roman" pitchFamily="18" charset="0"/>
              </a:rPr>
              <a:t>RAM			:	4GB DD RAM</a:t>
            </a:r>
          </a:p>
          <a:p>
            <a:pPr>
              <a:lnSpc>
                <a:spcPct val="100000"/>
              </a:lnSpc>
            </a:pPr>
            <a:r>
              <a:rPr lang="en-US" dirty="0">
                <a:latin typeface="Times New Roman" pitchFamily="18" charset="0"/>
                <a:cs typeface="Times New Roman" pitchFamily="18" charset="0"/>
              </a:rPr>
              <a:t>MONITOR		:	15” COLOR</a:t>
            </a:r>
          </a:p>
          <a:p>
            <a:pPr>
              <a:lnSpc>
                <a:spcPct val="100000"/>
              </a:lnSpc>
            </a:pPr>
            <a:r>
              <a:rPr lang="en-US" dirty="0">
                <a:latin typeface="Times New Roman" pitchFamily="18" charset="0"/>
                <a:cs typeface="Times New Roman" pitchFamily="18" charset="0"/>
              </a:rPr>
              <a:t>HARD DISK 		:	40 GB</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SOFTWARE</a:t>
            </a:r>
          </a:p>
          <a:p>
            <a:pPr>
              <a:lnSpc>
                <a:spcPct val="100000"/>
              </a:lnSpc>
            </a:pPr>
            <a:r>
              <a:rPr lang="en-US" dirty="0">
                <a:latin typeface="Times New Roman" pitchFamily="18" charset="0"/>
                <a:cs typeface="Times New Roman" pitchFamily="18" charset="0"/>
              </a:rPr>
              <a:t>Framework		: 	Hadoop</a:t>
            </a:r>
          </a:p>
          <a:p>
            <a:pPr>
              <a:lnSpc>
                <a:spcPct val="100000"/>
              </a:lnSpc>
            </a:pPr>
            <a:r>
              <a:rPr lang="en-US" dirty="0">
                <a:latin typeface="Times New Roman" pitchFamily="18" charset="0"/>
                <a:cs typeface="Times New Roman" pitchFamily="18" charset="0"/>
              </a:rPr>
              <a:t>Operating System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cent </a:t>
            </a:r>
            <a:r>
              <a:rPr lang="en-US" dirty="0">
                <a:latin typeface="Times New Roman" pitchFamily="18" charset="0"/>
                <a:cs typeface="Times New Roman" pitchFamily="18" charset="0"/>
              </a:rPr>
              <a:t>OS</a:t>
            </a:r>
          </a:p>
          <a:p>
            <a:pPr>
              <a:lnSpc>
                <a:spcPct val="100000"/>
              </a:lnSpc>
            </a:pPr>
            <a:r>
              <a:rPr lang="en-US" dirty="0">
                <a:latin typeface="Times New Roman" pitchFamily="18" charset="0"/>
                <a:cs typeface="Times New Roman" pitchFamily="18" charset="0"/>
              </a:rPr>
              <a:t>IDE			:	Eclipse</a:t>
            </a:r>
          </a:p>
          <a:p>
            <a:pPr>
              <a:lnSpc>
                <a:spcPct val="100000"/>
              </a:lnSpc>
            </a:pPr>
            <a:r>
              <a:rPr lang="en-US" dirty="0">
                <a:latin typeface="Times New Roman" pitchFamily="18" charset="0"/>
                <a:cs typeface="Times New Roman" pitchFamily="18" charset="0"/>
              </a:rPr>
              <a:t>Database    		:  	MySQL</a:t>
            </a:r>
          </a:p>
          <a:p>
            <a:pPr marL="0" indent="0">
              <a:buNone/>
            </a:pPr>
            <a:endParaRPr lang="en-US"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8490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174" y="268987"/>
            <a:ext cx="10772775" cy="1009496"/>
          </a:xfrm>
        </p:spPr>
        <p:txBody>
          <a:bodyPr>
            <a:normAutofit/>
          </a:bodyPr>
          <a:lstStyle/>
          <a:p>
            <a:r>
              <a:rPr lang="en-US" sz="3600" dirty="0">
                <a:latin typeface="Times New Roman" panose="02020603050405020304" pitchFamily="18" charset="0"/>
                <a:cs typeface="Times New Roman" panose="02020603050405020304" pitchFamily="18" charset="0"/>
              </a:rPr>
              <a:t>SYSTEM ARCHITECTURE </a:t>
            </a:r>
            <a:r>
              <a:rPr lang="en-US" sz="3600" dirty="0" smtClean="0">
                <a:latin typeface="Times New Roman" panose="02020603050405020304" pitchFamily="18" charset="0"/>
                <a:cs typeface="Times New Roman" panose="02020603050405020304" pitchFamily="18" charset="0"/>
              </a:rPr>
              <a:t>DIAGRAM </a:t>
            </a:r>
            <a:endParaRPr lang="en-IN" sz="3600" dirty="0">
              <a:latin typeface="Times New Roman" panose="02020603050405020304" pitchFamily="18" charset="0"/>
              <a:cs typeface="Times New Roman" panose="02020603050405020304" pitchFamily="18" charset="0"/>
            </a:endParaRPr>
          </a:p>
        </p:txBody>
      </p:sp>
      <p:grpSp>
        <p:nvGrpSpPr>
          <p:cNvPr id="4" name="Canvas 38"/>
          <p:cNvGrpSpPr/>
          <p:nvPr/>
        </p:nvGrpSpPr>
        <p:grpSpPr>
          <a:xfrm>
            <a:off x="1815922" y="1493948"/>
            <a:ext cx="7225048" cy="5364051"/>
            <a:chOff x="0" y="0"/>
            <a:chExt cx="6007735" cy="5134092"/>
          </a:xfrm>
        </p:grpSpPr>
        <p:sp>
          <p:nvSpPr>
            <p:cNvPr id="5" name="Rectangle 4"/>
            <p:cNvSpPr/>
            <p:nvPr/>
          </p:nvSpPr>
          <p:spPr>
            <a:xfrm>
              <a:off x="0" y="0"/>
              <a:ext cx="5731510" cy="5074285"/>
            </a:xfrm>
            <a:prstGeom prst="rect">
              <a:avLst/>
            </a:prstGeom>
            <a:noFill/>
          </p:spPr>
        </p:sp>
        <p:sp>
          <p:nvSpPr>
            <p:cNvPr id="6" name="Flowchart: Magnetic Disk 5"/>
            <p:cNvSpPr>
              <a:spLocks noChangeArrowheads="1"/>
            </p:cNvSpPr>
            <p:nvPr/>
          </p:nvSpPr>
          <p:spPr bwMode="auto">
            <a:xfrm>
              <a:off x="65999" y="127602"/>
              <a:ext cx="1478284" cy="1635129"/>
            </a:xfrm>
            <a:prstGeom prst="flowChartMagneticDisk">
              <a:avLst/>
            </a:prstGeom>
            <a:solidFill>
              <a:schemeClr val="accent2">
                <a:lumMod val="100000"/>
                <a:lumOff val="0"/>
              </a:schemeClr>
            </a:solidFill>
            <a:ln w="38100">
              <a:solidFill>
                <a:schemeClr val="lt1">
                  <a:lumMod val="95000"/>
                  <a:lumOff val="0"/>
                </a:schemeClr>
              </a:solidFill>
              <a:round/>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ctr" anchorCtr="0" upright="1">
              <a:noAutofit/>
            </a:bodyPr>
            <a:lstStyle/>
            <a:p>
              <a:pPr>
                <a:lnSpc>
                  <a:spcPct val="107000"/>
                </a:lnSpc>
                <a:spcAft>
                  <a:spcPts val="800"/>
                </a:spcAft>
              </a:pPr>
              <a:r>
                <a:rPr lang="en-IN" sz="1100">
                  <a:solidFill>
                    <a:srgbClr val="FFFF00"/>
                  </a:solidFill>
                  <a:effectLst/>
                  <a:latin typeface="Calibri" panose="020F0502020204030204" pitchFamily="34" charset="0"/>
                  <a:ea typeface="Calibri" panose="020F0502020204030204" pitchFamily="34" charset="0"/>
                  <a:cs typeface="Latha"/>
                </a:rPr>
                <a:t>Crime Database [Chennai]</a:t>
              </a:r>
              <a:endParaRPr lang="en-IN" sz="1100">
                <a:effectLst/>
                <a:latin typeface="Calibri" panose="020F0502020204030204" pitchFamily="34" charset="0"/>
                <a:ea typeface="Calibri" panose="020F0502020204030204" pitchFamily="34" charset="0"/>
                <a:cs typeface="Latha"/>
              </a:endParaRPr>
            </a:p>
            <a:p>
              <a:pPr>
                <a:lnSpc>
                  <a:spcPct val="107000"/>
                </a:lnSpc>
                <a:spcAft>
                  <a:spcPts val="800"/>
                </a:spcAft>
              </a:pPr>
              <a:r>
                <a:rPr lang="en-IN" sz="1100">
                  <a:solidFill>
                    <a:srgbClr val="FFFF00"/>
                  </a:solidFill>
                  <a:effectLst/>
                  <a:latin typeface="Calibri" panose="020F0502020204030204" pitchFamily="34" charset="0"/>
                  <a:ea typeface="Calibri" panose="020F0502020204030204" pitchFamily="34" charset="0"/>
                  <a:cs typeface="Latha"/>
                </a:rPr>
                <a:t>[MYSQL]</a:t>
              </a:r>
              <a:endParaRPr lang="en-IN" sz="1100">
                <a:effectLst/>
                <a:latin typeface="Calibri" panose="020F0502020204030204" pitchFamily="34" charset="0"/>
                <a:ea typeface="Calibri" panose="020F0502020204030204" pitchFamily="34" charset="0"/>
                <a:cs typeface="Latha"/>
              </a:endParaRPr>
            </a:p>
          </p:txBody>
        </p:sp>
        <p:cxnSp>
          <p:nvCxnSpPr>
            <p:cNvPr id="7" name="Straight Arrow Connector 6"/>
            <p:cNvCxnSpPr>
              <a:cxnSpLocks noChangeShapeType="1"/>
            </p:cNvCxnSpPr>
            <p:nvPr/>
          </p:nvCxnSpPr>
          <p:spPr bwMode="auto">
            <a:xfrm>
              <a:off x="3665260" y="984818"/>
              <a:ext cx="540994" cy="21600"/>
            </a:xfrm>
            <a:prstGeom prst="straightConnector1">
              <a:avLst/>
            </a:prstGeom>
            <a:noFill/>
            <a:ln w="9525">
              <a:solidFill>
                <a:schemeClr val="accent1">
                  <a:lumMod val="95000"/>
                  <a:lumOff val="0"/>
                </a:schemeClr>
              </a:solidFill>
              <a:round/>
              <a:headEnd/>
              <a:tailEnd type="arrow" w="med" len="med"/>
            </a:ln>
            <a:extLst>
              <a:ext uri="{909E8E84-426E-40DD-AFC4-6F175D3DCCD1}">
                <a14:hiddenFill xmlns:a14="http://schemas.microsoft.com/office/drawing/2010/main">
                  <a:noFill/>
                </a14:hiddenFill>
              </a:ext>
            </a:extLst>
          </p:spPr>
        </p:cxnSp>
        <p:sp>
          <p:nvSpPr>
            <p:cNvPr id="8" name="AutoShape 25"/>
            <p:cNvSpPr>
              <a:spLocks noChangeArrowheads="1"/>
            </p:cNvSpPr>
            <p:nvPr/>
          </p:nvSpPr>
          <p:spPr bwMode="auto">
            <a:xfrm>
              <a:off x="4206254" y="311806"/>
              <a:ext cx="1801481" cy="1389325"/>
            </a:xfrm>
            <a:prstGeom prst="flowChartDisplay">
              <a:avLst/>
            </a:prstGeom>
            <a:gradFill rotWithShape="1">
              <a:gsLst>
                <a:gs pos="0">
                  <a:schemeClr val="lt1">
                    <a:lumMod val="74000"/>
                    <a:lumOff val="0"/>
                    <a:alpha val="21001"/>
                  </a:schemeClr>
                </a:gs>
                <a:gs pos="100000">
                  <a:schemeClr val="dk1">
                    <a:lumMod val="100000"/>
                    <a:lumOff val="0"/>
                    <a:alpha val="52000"/>
                  </a:schemeClr>
                </a:gs>
              </a:gsLst>
              <a:path path="rect">
                <a:fillToRect l="50000" t="50000" r="50000" b="50000"/>
              </a:path>
            </a:gradFill>
            <a:ln w="0">
              <a:solidFill>
                <a:srgbClr val="FFFF00"/>
              </a:solidFill>
              <a:miter lim="800000"/>
              <a:headEnd/>
              <a:tailEnd/>
            </a:ln>
            <a:effectLst>
              <a:outerShdw dist="28398" dir="3806097" algn="ctr" rotWithShape="0">
                <a:schemeClr val="lt1">
                  <a:lumMod val="50000"/>
                  <a:lumOff val="0"/>
                </a:schemeClr>
              </a:outerShdw>
            </a:effectLst>
          </p:spPr>
          <p:txBody>
            <a:bodyPr rot="0" vert="horz" wrap="square" lIns="91440" tIns="45720" rIns="91440" bIns="45720" anchor="t" anchorCtr="0" upright="1">
              <a:noAutofit/>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Latha"/>
                </a:rPr>
                <a:t> </a:t>
              </a:r>
            </a:p>
            <a:p>
              <a:pPr>
                <a:lnSpc>
                  <a:spcPct val="107000"/>
                </a:lnSpc>
                <a:spcAft>
                  <a:spcPts val="800"/>
                </a:spcAft>
              </a:pPr>
              <a:r>
                <a:rPr lang="en-IN" sz="1100">
                  <a:solidFill>
                    <a:srgbClr val="FFFF00"/>
                  </a:solidFill>
                  <a:effectLst/>
                  <a:latin typeface="Calibri" panose="020F0502020204030204" pitchFamily="34" charset="0"/>
                  <a:ea typeface="Calibri" panose="020F0502020204030204" pitchFamily="34" charset="0"/>
                  <a:cs typeface="Latha"/>
                </a:rPr>
                <a:t>HADOOP</a:t>
              </a:r>
              <a:endParaRPr lang="en-IN" sz="1100">
                <a:effectLst/>
                <a:latin typeface="Calibri" panose="020F0502020204030204" pitchFamily="34" charset="0"/>
                <a:ea typeface="Calibri" panose="020F0502020204030204" pitchFamily="34" charset="0"/>
                <a:cs typeface="Latha"/>
              </a:endParaRPr>
            </a:p>
            <a:p>
              <a:pPr>
                <a:lnSpc>
                  <a:spcPct val="107000"/>
                </a:lnSpc>
                <a:spcAft>
                  <a:spcPts val="800"/>
                </a:spcAft>
              </a:pPr>
              <a:r>
                <a:rPr lang="en-IN" sz="1100">
                  <a:solidFill>
                    <a:srgbClr val="FFFF00"/>
                  </a:solidFill>
                  <a:effectLst/>
                  <a:latin typeface="Calibri" panose="020F0502020204030204" pitchFamily="34" charset="0"/>
                  <a:ea typeface="Calibri" panose="020F0502020204030204" pitchFamily="34" charset="0"/>
                  <a:cs typeface="Latha"/>
                </a:rPr>
                <a:t>              HDFS</a:t>
              </a:r>
              <a:endParaRPr lang="en-IN" sz="1100">
                <a:effectLst/>
                <a:latin typeface="Calibri" panose="020F0502020204030204" pitchFamily="34" charset="0"/>
                <a:ea typeface="Calibri" panose="020F0502020204030204" pitchFamily="34" charset="0"/>
                <a:cs typeface="Latha"/>
              </a:endParaRPr>
            </a:p>
          </p:txBody>
        </p:sp>
        <p:sp>
          <p:nvSpPr>
            <p:cNvPr id="9" name="AutoShape 26"/>
            <p:cNvSpPr>
              <a:spLocks noChangeArrowheads="1"/>
            </p:cNvSpPr>
            <p:nvPr/>
          </p:nvSpPr>
          <p:spPr bwMode="auto">
            <a:xfrm>
              <a:off x="2224376" y="469908"/>
              <a:ext cx="1440884" cy="1029918"/>
            </a:xfrm>
            <a:prstGeom prst="flowChartPunchedTape">
              <a:avLst/>
            </a:prstGeom>
            <a:gradFill rotWithShape="1">
              <a:gsLst>
                <a:gs pos="0">
                  <a:schemeClr val="accent6">
                    <a:lumMod val="60000"/>
                    <a:lumOff val="40000"/>
                    <a:alpha val="21001"/>
                  </a:schemeClr>
                </a:gs>
                <a:gs pos="50000">
                  <a:schemeClr val="accent6">
                    <a:lumMod val="20000"/>
                    <a:lumOff val="80000"/>
                    <a:alpha val="52000"/>
                  </a:schemeClr>
                </a:gs>
                <a:gs pos="100000">
                  <a:schemeClr val="accent6">
                    <a:lumMod val="60000"/>
                    <a:lumOff val="40000"/>
                    <a:alpha val="21001"/>
                  </a:schemeClr>
                </a:gs>
              </a:gsLst>
              <a:lin ang="18900000" scaled="1"/>
            </a:gradFill>
            <a:ln w="12700">
              <a:solidFill>
                <a:srgbClr val="7030A0"/>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Latha"/>
                </a:rPr>
                <a:t>        SQOOP</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Latha"/>
                </a:rPr>
                <a:t>IMPORT &amp;   EXPORT</a:t>
              </a:r>
            </a:p>
          </p:txBody>
        </p:sp>
        <p:cxnSp>
          <p:nvCxnSpPr>
            <p:cNvPr id="10" name="AutoShape 27"/>
            <p:cNvCxnSpPr>
              <a:cxnSpLocks noChangeShapeType="1"/>
              <a:stCxn id="9" idx="3"/>
              <a:endCxn id="8" idx="1"/>
            </p:cNvCxnSpPr>
            <p:nvPr/>
          </p:nvCxnSpPr>
          <p:spPr bwMode="auto">
            <a:xfrm>
              <a:off x="3665260" y="984818"/>
              <a:ext cx="540994" cy="2160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1" name="AutoShape 28"/>
            <p:cNvSpPr>
              <a:spLocks noChangeArrowheads="1"/>
            </p:cNvSpPr>
            <p:nvPr/>
          </p:nvSpPr>
          <p:spPr bwMode="auto">
            <a:xfrm>
              <a:off x="2329175" y="2356442"/>
              <a:ext cx="1423685" cy="773414"/>
            </a:xfrm>
            <a:prstGeom prst="flowChartDocument">
              <a:avLst/>
            </a:prstGeom>
            <a:solidFill>
              <a:srgbClr val="00B050">
                <a:alpha val="21001"/>
              </a:srgbClr>
            </a:solidFill>
            <a:ln w="0">
              <a:solidFill>
                <a:srgbClr val="7030A0"/>
              </a:solidFill>
              <a:miter lim="800000"/>
              <a:headEnd/>
              <a:tailEnd/>
            </a:ln>
            <a:effectLst>
              <a:outerShdw dist="28398" dir="3806097" algn="ctr" rotWithShape="0">
                <a:schemeClr val="accent3">
                  <a:lumMod val="50000"/>
                  <a:lumOff val="0"/>
                </a:schemeClr>
              </a:outerShdw>
            </a:effectLst>
          </p:spPr>
          <p:txBody>
            <a:bodyPr rot="0" vert="horz" wrap="square" lIns="91440" tIns="45720" rIns="91440" bIns="45720" anchor="t" anchorCtr="0" upright="1">
              <a:noAutofit/>
            </a:bodyPr>
            <a:lstStyle/>
            <a:p>
              <a:pPr>
                <a:lnSpc>
                  <a:spcPct val="107000"/>
                </a:lnSpc>
                <a:spcAft>
                  <a:spcPts val="800"/>
                </a:spcAft>
              </a:pPr>
              <a:r>
                <a:rPr lang="en-IN" sz="1100" dirty="0">
                  <a:solidFill>
                    <a:srgbClr val="FFFF00"/>
                  </a:solidFill>
                  <a:effectLst/>
                  <a:latin typeface="Calibri" panose="020F0502020204030204" pitchFamily="34" charset="0"/>
                  <a:ea typeface="Calibri" panose="020F0502020204030204" pitchFamily="34" charset="0"/>
                  <a:cs typeface="Latha"/>
                </a:rPr>
                <a:t>           </a:t>
              </a:r>
              <a:r>
                <a:rPr lang="en-IN" sz="1100" dirty="0">
                  <a:solidFill>
                    <a:srgbClr val="0D0D0D"/>
                  </a:solidFill>
                  <a:effectLst/>
                  <a:latin typeface="Calibri" panose="020F0502020204030204" pitchFamily="34" charset="0"/>
                  <a:ea typeface="Calibri" panose="020F0502020204030204" pitchFamily="34" charset="0"/>
                  <a:cs typeface="Latha"/>
                </a:rPr>
                <a:t>HIVE</a:t>
              </a:r>
              <a:endParaRPr lang="en-IN" sz="1100" dirty="0">
                <a:effectLst/>
                <a:latin typeface="Calibri" panose="020F0502020204030204" pitchFamily="34" charset="0"/>
                <a:ea typeface="Calibri" panose="020F0502020204030204" pitchFamily="34" charset="0"/>
                <a:cs typeface="Latha"/>
              </a:endParaRPr>
            </a:p>
            <a:p>
              <a:pPr>
                <a:lnSpc>
                  <a:spcPct val="107000"/>
                </a:lnSpc>
                <a:spcAft>
                  <a:spcPts val="800"/>
                </a:spcAft>
              </a:pPr>
              <a:r>
                <a:rPr lang="en-IN" sz="1100" dirty="0">
                  <a:solidFill>
                    <a:srgbClr val="0D0D0D"/>
                  </a:solidFill>
                  <a:effectLst/>
                  <a:latin typeface="Calibri" panose="020F0502020204030204" pitchFamily="34" charset="0"/>
                  <a:ea typeface="Calibri" panose="020F0502020204030204" pitchFamily="34" charset="0"/>
                  <a:cs typeface="Latha"/>
                </a:rPr>
                <a:t> [Query approach]</a:t>
              </a:r>
              <a:endParaRPr lang="en-IN" sz="1100" dirty="0">
                <a:effectLst/>
                <a:latin typeface="Calibri" panose="020F0502020204030204" pitchFamily="34" charset="0"/>
                <a:ea typeface="Calibri" panose="020F0502020204030204" pitchFamily="34" charset="0"/>
                <a:cs typeface="Latha"/>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Latha"/>
                </a:rPr>
                <a:t> </a:t>
              </a:r>
            </a:p>
          </p:txBody>
        </p:sp>
        <p:cxnSp>
          <p:nvCxnSpPr>
            <p:cNvPr id="12" name="AutoShape 29"/>
            <p:cNvCxnSpPr>
              <a:cxnSpLocks noChangeShapeType="1"/>
              <a:stCxn id="11" idx="0"/>
              <a:endCxn id="8" idx="2"/>
            </p:cNvCxnSpPr>
            <p:nvPr/>
          </p:nvCxnSpPr>
          <p:spPr bwMode="auto">
            <a:xfrm flipV="1">
              <a:off x="3040967" y="1701130"/>
              <a:ext cx="2066378" cy="6553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AutoShape 30"/>
            <p:cNvSpPr>
              <a:spLocks noChangeArrowheads="1"/>
            </p:cNvSpPr>
            <p:nvPr/>
          </p:nvSpPr>
          <p:spPr bwMode="auto">
            <a:xfrm>
              <a:off x="517494" y="3693166"/>
              <a:ext cx="5069245" cy="474308"/>
            </a:xfrm>
            <a:prstGeom prst="bevel">
              <a:avLst>
                <a:gd name="adj" fmla="val 12500"/>
              </a:avLst>
            </a:prstGeom>
            <a:solidFill>
              <a:srgbClr val="00B0F0">
                <a:alpha val="21001"/>
              </a:srgbClr>
            </a:solidFill>
            <a:ln w="12700">
              <a:solidFill>
                <a:schemeClr val="dk1">
                  <a:lumMod val="60000"/>
                  <a:lumOff val="40000"/>
                </a:schemeClr>
              </a:solidFill>
              <a:miter lim="800000"/>
              <a:headEnd/>
              <a:tailEnd/>
            </a:ln>
            <a:effectLst>
              <a:outerShdw dist="28398" dir="3806097" algn="ctr" rotWithShape="0">
                <a:schemeClr val="lt1">
                  <a:lumMod val="50000"/>
                  <a:lumOff val="0"/>
                  <a:alpha val="50000"/>
                </a:schemeClr>
              </a:outerShdw>
            </a:effectLst>
          </p:spPr>
          <p:txBody>
            <a:bodyPr rot="0" vert="horz" wrap="square" lIns="91440" tIns="45720" rIns="91440" bIns="45720" anchor="t" anchorCtr="0" upright="1">
              <a:noAutofit/>
            </a:bodyPr>
            <a:lstStyle/>
            <a:p>
              <a:pPr marL="1828800" indent="457200">
                <a:lnSpc>
                  <a:spcPct val="107000"/>
                </a:lnSpc>
                <a:spcAft>
                  <a:spcPts val="800"/>
                </a:spcAft>
              </a:pPr>
              <a:r>
                <a:rPr lang="en-IN" sz="1800">
                  <a:solidFill>
                    <a:srgbClr val="FF0000"/>
                  </a:solidFill>
                  <a:effectLst/>
                  <a:latin typeface="Calibri" panose="020F0502020204030204" pitchFamily="34" charset="0"/>
                  <a:ea typeface="Calibri" panose="020F0502020204030204" pitchFamily="34" charset="0"/>
                  <a:cs typeface="Latha"/>
                </a:rPr>
                <a:t>RESULT</a:t>
              </a:r>
              <a:endParaRPr lang="en-IN" sz="1100">
                <a:effectLst/>
                <a:latin typeface="Calibri" panose="020F0502020204030204" pitchFamily="34" charset="0"/>
                <a:ea typeface="Calibri" panose="020F0502020204030204" pitchFamily="34" charset="0"/>
                <a:cs typeface="Latha"/>
              </a:endParaRPr>
            </a:p>
          </p:txBody>
        </p:sp>
        <p:cxnSp>
          <p:nvCxnSpPr>
            <p:cNvPr id="14" name="AutoShape 31"/>
            <p:cNvCxnSpPr>
              <a:cxnSpLocks noChangeShapeType="1"/>
              <a:stCxn id="11" idx="2"/>
              <a:endCxn id="13" idx="6"/>
            </p:cNvCxnSpPr>
            <p:nvPr/>
          </p:nvCxnSpPr>
          <p:spPr bwMode="auto">
            <a:xfrm>
              <a:off x="3040967" y="3086655"/>
              <a:ext cx="11500" cy="6065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AutoShape 32"/>
            <p:cNvCxnSpPr>
              <a:cxnSpLocks noChangeShapeType="1"/>
            </p:cNvCxnSpPr>
            <p:nvPr/>
          </p:nvCxnSpPr>
          <p:spPr bwMode="auto">
            <a:xfrm>
              <a:off x="5482541" y="5133992"/>
              <a:ext cx="100" cy="10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6" name="AutoShape 33"/>
            <p:cNvCxnSpPr>
              <a:cxnSpLocks noChangeShapeType="1"/>
              <a:stCxn id="9" idx="1"/>
            </p:cNvCxnSpPr>
            <p:nvPr/>
          </p:nvCxnSpPr>
          <p:spPr bwMode="auto">
            <a:xfrm flipH="1">
              <a:off x="1536083" y="984918"/>
              <a:ext cx="688293" cy="10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7" name="AutoShape 34"/>
            <p:cNvSpPr>
              <a:spLocks noChangeArrowheads="1"/>
            </p:cNvSpPr>
            <p:nvPr/>
          </p:nvSpPr>
          <p:spPr bwMode="auto">
            <a:xfrm>
              <a:off x="3972557" y="2356442"/>
              <a:ext cx="1643382" cy="849715"/>
            </a:xfrm>
            <a:prstGeom prst="flowChartDocument">
              <a:avLst/>
            </a:prstGeom>
            <a:gradFill rotWithShape="1">
              <a:gsLst>
                <a:gs pos="0">
                  <a:schemeClr val="accent1">
                    <a:lumMod val="60000"/>
                    <a:lumOff val="40000"/>
                    <a:alpha val="21001"/>
                  </a:schemeClr>
                </a:gs>
                <a:gs pos="50000">
                  <a:schemeClr val="accent1">
                    <a:lumMod val="100000"/>
                    <a:lumOff val="0"/>
                    <a:alpha val="52000"/>
                  </a:schemeClr>
                </a:gs>
                <a:gs pos="100000">
                  <a:schemeClr val="accent1">
                    <a:lumMod val="60000"/>
                    <a:lumOff val="40000"/>
                    <a:alpha val="21001"/>
                  </a:schemeClr>
                </a:gs>
              </a:gsLst>
              <a:lin ang="5400000" scaled="1"/>
            </a:gradFill>
            <a:ln w="12700">
              <a:solidFill>
                <a:schemeClr val="accent1">
                  <a:lumMod val="100000"/>
                  <a:lumOff val="0"/>
                </a:schemeClr>
              </a:solidFill>
              <a:miter lim="800000"/>
              <a:headEnd/>
              <a:tailEnd/>
            </a:ln>
            <a:effectLst>
              <a:outerShdw dist="28398" dir="3806097" algn="ctr" rotWithShape="0">
                <a:schemeClr val="accent1">
                  <a:lumMod val="50000"/>
                  <a:lumOff val="0"/>
                </a:schemeClr>
              </a:outerShdw>
            </a:effectLst>
          </p:spPr>
          <p:txBody>
            <a:bodyPr rot="0" vert="horz" wrap="square" lIns="91440" tIns="45720" rIns="91440" bIns="45720" anchor="t" anchorCtr="0" upright="1">
              <a:noAutofit/>
            </a:bodyPr>
            <a:lstStyle/>
            <a:p>
              <a:pPr>
                <a:lnSpc>
                  <a:spcPct val="107000"/>
                </a:lnSpc>
                <a:spcAft>
                  <a:spcPts val="800"/>
                </a:spcAft>
              </a:pPr>
              <a:r>
                <a:rPr lang="en-IN" sz="1100" dirty="0">
                  <a:solidFill>
                    <a:srgbClr val="92D050"/>
                  </a:solidFill>
                  <a:effectLst/>
                  <a:latin typeface="Calibri" panose="020F0502020204030204" pitchFamily="34" charset="0"/>
                  <a:ea typeface="Calibri" panose="020F0502020204030204" pitchFamily="34" charset="0"/>
                  <a:cs typeface="Latha"/>
                </a:rPr>
                <a:t>           </a:t>
              </a:r>
              <a:r>
                <a:rPr lang="en-IN" sz="1100" dirty="0">
                  <a:solidFill>
                    <a:srgbClr val="0D0D0D"/>
                  </a:solidFill>
                  <a:effectLst/>
                  <a:latin typeface="Calibri" panose="020F0502020204030204" pitchFamily="34" charset="0"/>
                  <a:ea typeface="Calibri" panose="020F0502020204030204" pitchFamily="34" charset="0"/>
                  <a:cs typeface="Latha"/>
                </a:rPr>
                <a:t>MRJOBS</a:t>
              </a:r>
              <a:endParaRPr lang="en-IN" sz="1100" dirty="0">
                <a:effectLst/>
                <a:latin typeface="Calibri" panose="020F0502020204030204" pitchFamily="34" charset="0"/>
                <a:ea typeface="Calibri" panose="020F0502020204030204" pitchFamily="34" charset="0"/>
                <a:cs typeface="Latha"/>
              </a:endParaRPr>
            </a:p>
            <a:p>
              <a:pPr>
                <a:lnSpc>
                  <a:spcPct val="107000"/>
                </a:lnSpc>
                <a:spcAft>
                  <a:spcPts val="800"/>
                </a:spcAft>
              </a:pPr>
              <a:r>
                <a:rPr lang="en-IN" sz="1100" dirty="0">
                  <a:solidFill>
                    <a:srgbClr val="0D0D0D"/>
                  </a:solidFill>
                  <a:effectLst/>
                  <a:latin typeface="Calibri" panose="020F0502020204030204" pitchFamily="34" charset="0"/>
                  <a:ea typeface="Calibri" panose="020F0502020204030204" pitchFamily="34" charset="0"/>
                  <a:cs typeface="Latha"/>
                </a:rPr>
                <a:t> [Java programs] </a:t>
              </a:r>
              <a:endParaRPr lang="en-IN" sz="1100" dirty="0">
                <a:effectLst/>
                <a:latin typeface="Calibri" panose="020F0502020204030204" pitchFamily="34" charset="0"/>
                <a:ea typeface="Calibri" panose="020F0502020204030204" pitchFamily="34" charset="0"/>
                <a:cs typeface="Latha"/>
              </a:endParaRPr>
            </a:p>
          </p:txBody>
        </p:sp>
        <p:sp>
          <p:nvSpPr>
            <p:cNvPr id="18" name="AutoShape 35"/>
            <p:cNvSpPr>
              <a:spLocks noChangeArrowheads="1"/>
            </p:cNvSpPr>
            <p:nvPr/>
          </p:nvSpPr>
          <p:spPr bwMode="auto">
            <a:xfrm>
              <a:off x="746792" y="2356442"/>
              <a:ext cx="1405885" cy="773514"/>
            </a:xfrm>
            <a:prstGeom prst="flowChartDocument">
              <a:avLst/>
            </a:prstGeom>
            <a:gradFill rotWithShape="1">
              <a:gsLst>
                <a:gs pos="0">
                  <a:schemeClr val="accent6">
                    <a:lumMod val="60000"/>
                    <a:lumOff val="40000"/>
                    <a:alpha val="21001"/>
                  </a:schemeClr>
                </a:gs>
                <a:gs pos="50000">
                  <a:schemeClr val="accent6">
                    <a:lumMod val="100000"/>
                    <a:lumOff val="0"/>
                    <a:alpha val="52000"/>
                  </a:schemeClr>
                </a:gs>
                <a:gs pos="100000">
                  <a:schemeClr val="accent6">
                    <a:lumMod val="60000"/>
                    <a:lumOff val="40000"/>
                    <a:alpha val="21001"/>
                  </a:schemeClr>
                </a:gs>
              </a:gsLst>
              <a:lin ang="5400000" scaled="1"/>
            </a:gradFill>
            <a:ln w="12700">
              <a:solidFill>
                <a:schemeClr val="accent6">
                  <a:lumMod val="100000"/>
                  <a:lumOff val="0"/>
                </a:schemeClr>
              </a:solidFill>
              <a:miter lim="800000"/>
              <a:headEnd/>
              <a:tailEnd/>
            </a:ln>
            <a:effectLst>
              <a:outerShdw dist="28398" dir="3806097" algn="ctr" rotWithShape="0">
                <a:schemeClr val="accent6">
                  <a:lumMod val="50000"/>
                  <a:lumOff val="0"/>
                </a:schemeClr>
              </a:outerShdw>
            </a:effectLst>
          </p:spPr>
          <p:txBody>
            <a:bodyPr rot="0" vert="horz" wrap="square" lIns="91440" tIns="45720" rIns="91440" bIns="45720" anchor="t" anchorCtr="0" upright="1">
              <a:noAutofit/>
            </a:bodyPr>
            <a:lstStyle/>
            <a:p>
              <a:pPr>
                <a:lnSpc>
                  <a:spcPct val="107000"/>
                </a:lnSpc>
                <a:spcAft>
                  <a:spcPts val="800"/>
                </a:spcAft>
              </a:pPr>
              <a:r>
                <a:rPr lang="en-IN" sz="1100" dirty="0">
                  <a:solidFill>
                    <a:srgbClr val="FFFFFF"/>
                  </a:solidFill>
                  <a:effectLst/>
                  <a:latin typeface="Calibri" panose="020F0502020204030204" pitchFamily="34" charset="0"/>
                  <a:ea typeface="Calibri" panose="020F0502020204030204" pitchFamily="34" charset="0"/>
                  <a:cs typeface="Latha"/>
                </a:rPr>
                <a:t>PIG</a:t>
              </a:r>
              <a:endParaRPr lang="en-IN" sz="1100" dirty="0">
                <a:effectLst/>
                <a:latin typeface="Calibri" panose="020F0502020204030204" pitchFamily="34" charset="0"/>
                <a:ea typeface="Calibri" panose="020F0502020204030204" pitchFamily="34" charset="0"/>
                <a:cs typeface="Latha"/>
              </a:endParaRPr>
            </a:p>
            <a:p>
              <a:pPr>
                <a:lnSpc>
                  <a:spcPct val="107000"/>
                </a:lnSpc>
                <a:spcAft>
                  <a:spcPts val="800"/>
                </a:spcAft>
              </a:pPr>
              <a:r>
                <a:rPr lang="en-IN" sz="1100" dirty="0">
                  <a:solidFill>
                    <a:srgbClr val="FFFFFF"/>
                  </a:solidFill>
                  <a:effectLst/>
                  <a:latin typeface="Calibri" panose="020F0502020204030204" pitchFamily="34" charset="0"/>
                  <a:ea typeface="Calibri" panose="020F0502020204030204" pitchFamily="34" charset="0"/>
                  <a:cs typeface="Latha"/>
                </a:rPr>
                <a:t> [SCRIPTING Langue] </a:t>
              </a:r>
              <a:endParaRPr lang="en-IN" sz="1100" dirty="0">
                <a:effectLst/>
                <a:latin typeface="Calibri" panose="020F0502020204030204" pitchFamily="34" charset="0"/>
                <a:ea typeface="Calibri" panose="020F0502020204030204" pitchFamily="34" charset="0"/>
                <a:cs typeface="Latha"/>
              </a:endParaRPr>
            </a:p>
          </p:txBody>
        </p:sp>
        <p:cxnSp>
          <p:nvCxnSpPr>
            <p:cNvPr id="19" name="AutoShape 36"/>
            <p:cNvCxnSpPr>
              <a:cxnSpLocks noChangeShapeType="1"/>
              <a:stCxn id="18" idx="0"/>
            </p:cNvCxnSpPr>
            <p:nvPr/>
          </p:nvCxnSpPr>
          <p:spPr bwMode="auto">
            <a:xfrm flipV="1">
              <a:off x="1449684" y="1395725"/>
              <a:ext cx="2994068" cy="96071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AutoShape 37"/>
            <p:cNvCxnSpPr>
              <a:cxnSpLocks noChangeShapeType="1"/>
              <a:stCxn id="17" idx="0"/>
              <a:endCxn id="8" idx="2"/>
            </p:cNvCxnSpPr>
            <p:nvPr/>
          </p:nvCxnSpPr>
          <p:spPr bwMode="auto">
            <a:xfrm flipV="1">
              <a:off x="4794248" y="1701130"/>
              <a:ext cx="313097" cy="6553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38"/>
            <p:cNvCxnSpPr>
              <a:cxnSpLocks noChangeShapeType="1"/>
              <a:stCxn id="18" idx="2"/>
              <a:endCxn id="13" idx="6"/>
            </p:cNvCxnSpPr>
            <p:nvPr/>
          </p:nvCxnSpPr>
          <p:spPr bwMode="auto">
            <a:xfrm>
              <a:off x="1449684" y="3086755"/>
              <a:ext cx="1602783" cy="6064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39"/>
            <p:cNvCxnSpPr>
              <a:cxnSpLocks noChangeShapeType="1"/>
              <a:stCxn id="17" idx="2"/>
              <a:endCxn id="13" idx="6"/>
            </p:cNvCxnSpPr>
            <p:nvPr/>
          </p:nvCxnSpPr>
          <p:spPr bwMode="auto">
            <a:xfrm flipH="1">
              <a:off x="3052467" y="3159156"/>
              <a:ext cx="1741781" cy="5340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4713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181" y="128472"/>
            <a:ext cx="10772775" cy="838937"/>
          </a:xfrm>
        </p:spPr>
        <p:txBody>
          <a:bodyPr>
            <a:normAutofit/>
          </a:bodyPr>
          <a:lstStyle/>
          <a:p>
            <a:r>
              <a:rPr lang="en-US" sz="3600" dirty="0" smtClean="0">
                <a:latin typeface="Times New Roman" panose="02020603050405020304" pitchFamily="18" charset="0"/>
                <a:cs typeface="Times New Roman" panose="02020603050405020304" pitchFamily="18" charset="0"/>
              </a:rPr>
              <a:t>USE CASE DIAGRAM</a:t>
            </a:r>
            <a:endParaRPr lang="en-IN"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491409" y="1121611"/>
            <a:ext cx="6122504" cy="5398235"/>
          </a:xfrm>
          <a:prstGeom prst="rect">
            <a:avLst/>
          </a:prstGeom>
        </p:spPr>
      </p:pic>
    </p:spTree>
    <p:extLst>
      <p:ext uri="{BB962C8B-B14F-4D97-AF65-F5344CB8AC3E}">
        <p14:creationId xmlns:p14="http://schemas.microsoft.com/office/powerpoint/2010/main" val="131871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Pre-processing Model</a:t>
            </a: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Data </a:t>
            </a:r>
            <a:r>
              <a:rPr lang="en-IN" dirty="0">
                <a:latin typeface="Times New Roman" panose="02020603050405020304" pitchFamily="18" charset="0"/>
                <a:cs typeface="Times New Roman" panose="02020603050405020304" pitchFamily="18" charset="0"/>
              </a:rPr>
              <a:t>Migration Model with Sqoop</a:t>
            </a: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Data </a:t>
            </a:r>
            <a:r>
              <a:rPr lang="en-IN" dirty="0">
                <a:latin typeface="Times New Roman" panose="02020603050405020304" pitchFamily="18" charset="0"/>
                <a:cs typeface="Times New Roman" panose="02020603050405020304" pitchFamily="18" charset="0"/>
              </a:rPr>
              <a:t>Analytic Module with HIVE</a:t>
            </a: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Data </a:t>
            </a:r>
            <a:r>
              <a:rPr lang="en-IN" dirty="0">
                <a:latin typeface="Times New Roman" panose="02020603050405020304" pitchFamily="18" charset="0"/>
                <a:cs typeface="Times New Roman" panose="02020603050405020304" pitchFamily="18" charset="0"/>
              </a:rPr>
              <a:t>Analytic Module with PIG</a:t>
            </a: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Data </a:t>
            </a:r>
            <a:r>
              <a:rPr lang="en-IN" dirty="0">
                <a:latin typeface="Times New Roman" panose="02020603050405020304" pitchFamily="18" charset="0"/>
                <a:cs typeface="Times New Roman" panose="02020603050405020304" pitchFamily="18" charset="0"/>
              </a:rPr>
              <a:t>Analytic Module with </a:t>
            </a:r>
            <a:r>
              <a:rPr lang="en-IN" dirty="0" smtClean="0">
                <a:latin typeface="Times New Roman" panose="02020603050405020304" pitchFamily="18" charset="0"/>
                <a:cs typeface="Times New Roman" panose="02020603050405020304" pitchFamily="18" charset="0"/>
              </a:rPr>
              <a:t>MapReduce</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Data Visualization Module with 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361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676" y="244612"/>
            <a:ext cx="10461350" cy="746171"/>
          </a:xfrm>
        </p:spPr>
        <p:txBody>
          <a:bodyPr>
            <a:noAutofit/>
          </a:bodyPr>
          <a:lstStyle/>
          <a:p>
            <a:r>
              <a:rPr lang="en-IN" sz="3600" dirty="0">
                <a:latin typeface="Times New Roman" panose="02020603050405020304" pitchFamily="18" charset="0"/>
                <a:cs typeface="Times New Roman" panose="02020603050405020304" pitchFamily="18" charset="0"/>
              </a:rPr>
              <a:t>Data Pre-processing Model</a:t>
            </a:r>
            <a:br>
              <a:rPr lang="en-IN" sz="3600" dirty="0">
                <a:latin typeface="Times New Roman" panose="02020603050405020304" pitchFamily="18" charset="0"/>
                <a:cs typeface="Times New Roman" panose="02020603050405020304" pitchFamily="18" charset="0"/>
              </a:rPr>
            </a:br>
            <a:endParaRPr lang="en-IN" sz="3600" dirty="0"/>
          </a:p>
        </p:txBody>
      </p:sp>
      <p:sp>
        <p:nvSpPr>
          <p:cNvPr id="3" name="Content Placeholder 2"/>
          <p:cNvSpPr>
            <a:spLocks noGrp="1"/>
          </p:cNvSpPr>
          <p:nvPr>
            <p:ph sz="half" idx="1"/>
          </p:nvPr>
        </p:nvSpPr>
        <p:spPr/>
        <p:txBody>
          <a:bodyPr>
            <a:normAutofit/>
          </a:bodyPr>
          <a:lstStyle/>
          <a:p>
            <a:pPr algn="just"/>
            <a:r>
              <a:rPr lang="en-US" sz="1600" dirty="0">
                <a:latin typeface="Times New Roman" pitchFamily="18" charset="0"/>
                <a:cs typeface="Times New Roman" pitchFamily="18" charset="0"/>
              </a:rPr>
              <a:t>In this module we have to create Data set for Crime dataset it contain set of information  such that crime detail for different areas in particular Chennai city. This data set will be first provide into MySQL database with help of this dataset we analysis this project.</a:t>
            </a:r>
          </a:p>
          <a:p>
            <a:pPr algn="just"/>
            <a:endParaRPr lang="en-IN" sz="1600" dirty="0"/>
          </a:p>
        </p:txBody>
      </p:sp>
      <p:sp>
        <p:nvSpPr>
          <p:cNvPr id="5" name="Oval 4"/>
          <p:cNvSpPr/>
          <p:nvPr/>
        </p:nvSpPr>
        <p:spPr>
          <a:xfrm>
            <a:off x="6093309" y="2047828"/>
            <a:ext cx="1428542" cy="11326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Datasets</a:t>
            </a:r>
            <a:endParaRPr lang="en-IN" dirty="0"/>
          </a:p>
        </p:txBody>
      </p:sp>
      <p:pic>
        <p:nvPicPr>
          <p:cNvPr id="6" name="Picture 5" descr="Image result for data preprocessing steps diagram"/>
          <p:cNvPicPr/>
          <p:nvPr/>
        </p:nvPicPr>
        <p:blipFill>
          <a:blip r:embed="rId2">
            <a:extLst>
              <a:ext uri="{28A0092B-C50C-407E-A947-70E740481C1C}">
                <a14:useLocalDpi xmlns:a14="http://schemas.microsoft.com/office/drawing/2010/main" val="0"/>
              </a:ext>
            </a:extLst>
          </a:blip>
          <a:srcRect/>
          <a:stretch>
            <a:fillRect/>
          </a:stretch>
        </p:blipFill>
        <p:spPr bwMode="auto">
          <a:xfrm>
            <a:off x="7521851" y="1258956"/>
            <a:ext cx="4219575" cy="3362325"/>
          </a:xfrm>
          <a:prstGeom prst="rect">
            <a:avLst/>
          </a:prstGeom>
          <a:noFill/>
          <a:ln>
            <a:noFill/>
          </a:ln>
        </p:spPr>
      </p:pic>
      <p:sp>
        <p:nvSpPr>
          <p:cNvPr id="7" name="Can 6"/>
          <p:cNvSpPr/>
          <p:nvPr/>
        </p:nvSpPr>
        <p:spPr>
          <a:xfrm>
            <a:off x="9011478" y="5102087"/>
            <a:ext cx="1298713" cy="1351722"/>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Crime database(</a:t>
            </a:r>
            <a:r>
              <a:rPr lang="en-US" dirty="0" err="1" smtClean="0"/>
              <a:t>chennai</a:t>
            </a:r>
            <a:r>
              <a:rPr lang="en-US" dirty="0" smtClean="0"/>
              <a:t>)</a:t>
            </a:r>
            <a:endParaRPr lang="en-IN" dirty="0"/>
          </a:p>
        </p:txBody>
      </p:sp>
      <p:cxnSp>
        <p:nvCxnSpPr>
          <p:cNvPr id="9" name="Straight Arrow Connector 8"/>
          <p:cNvCxnSpPr>
            <a:stCxn id="5" idx="6"/>
          </p:cNvCxnSpPr>
          <p:nvPr/>
        </p:nvCxnSpPr>
        <p:spPr>
          <a:xfrm flipV="1">
            <a:off x="7521851" y="2584174"/>
            <a:ext cx="721001" cy="3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1"/>
          </p:cNvCxnSpPr>
          <p:nvPr/>
        </p:nvCxnSpPr>
        <p:spPr>
          <a:xfrm>
            <a:off x="9631639" y="4621281"/>
            <a:ext cx="29196" cy="480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3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71E0A8-DA6F-4DC5-84AA-9AE90625C277}">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6B64549-C1F2-49EA-8B2D-5EF61BF1CE56}">
  <ds:schemaRefs>
    <ds:schemaRef ds:uri="http://schemas.microsoft.com/sharepoint/v3/contenttype/forms"/>
  </ds:schemaRefs>
</ds:datastoreItem>
</file>

<file path=customXml/itemProps3.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Metropolitan</Template>
  <TotalTime>0</TotalTime>
  <Words>1179</Words>
  <Application>Microsoft Office PowerPoint</Application>
  <PresentationFormat>Widescreen</PresentationFormat>
  <Paragraphs>100</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Latha</vt:lpstr>
      <vt:lpstr>Times New Roman</vt:lpstr>
      <vt:lpstr>Wingdings</vt:lpstr>
      <vt:lpstr>3_Metropolitan</vt:lpstr>
      <vt:lpstr>  A SYSTEMATIC APPROACH FOR ANALYZING CYBERCRIME OCCURENCES USING BIG DATA </vt:lpstr>
      <vt:lpstr>Agenda / Topics</vt:lpstr>
      <vt:lpstr>Project Description</vt:lpstr>
      <vt:lpstr>Existing System</vt:lpstr>
      <vt:lpstr>SYSTEM REQUIREMENTS</vt:lpstr>
      <vt:lpstr>SYSTEM ARCHITECTURE DIAGRAM </vt:lpstr>
      <vt:lpstr>USE CASE DIAGRAM</vt:lpstr>
      <vt:lpstr>Module Description</vt:lpstr>
      <vt:lpstr>Data Pre-processing Model </vt:lpstr>
      <vt:lpstr>Data Migration Model with SQOOP </vt:lpstr>
      <vt:lpstr>Data Analytic Module with HIVE </vt:lpstr>
      <vt:lpstr>Data Analytic Module with PIG </vt:lpstr>
      <vt:lpstr>Data Analytic Module with MapReduce </vt:lpstr>
      <vt:lpstr>Data Visualization Module with R </vt:lpstr>
      <vt:lpstr>Dataset Description</vt:lpstr>
      <vt:lpstr>Conclusion</vt:lpstr>
      <vt:lpstr>Reference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4</cp:revision>
  <dcterms:created xsi:type="dcterms:W3CDTF">2013-06-12T19:28:15Z</dcterms:created>
  <dcterms:modified xsi:type="dcterms:W3CDTF">2018-03-07T02:59:45Z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