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4"/>
  </p:notesMasterIdLst>
  <p:sldIdLst>
    <p:sldId id="285" r:id="rId2"/>
    <p:sldId id="286" r:id="rId3"/>
    <p:sldId id="287" r:id="rId4"/>
    <p:sldId id="288" r:id="rId5"/>
    <p:sldId id="289" r:id="rId6"/>
    <p:sldId id="290" r:id="rId7"/>
    <p:sldId id="291" r:id="rId8"/>
    <p:sldId id="292" r:id="rId9"/>
    <p:sldId id="293" r:id="rId10"/>
    <p:sldId id="294" r:id="rId11"/>
    <p:sldId id="295" r:id="rId12"/>
    <p:sldId id="296" r:id="rId13"/>
  </p:sldIdLst>
  <p:sldSz cx="12192000" cy="6858000"/>
  <p:notesSz cx="12192000" cy="6858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1074" y="60"/>
      </p:cViewPr>
      <p:guideLst>
        <p:guide orient="horz" pos="2880"/>
        <p:guide pos="2160"/>
      </p:guideLst>
    </p:cSldViewPr>
  </p:slideViewPr>
  <p:notesTextViewPr>
    <p:cViewPr>
      <p:scale>
        <a:sx n="100" d="100"/>
        <a:sy n="100" d="100"/>
      </p:scale>
      <p:origin x="0" y="0"/>
    </p:cViewPr>
  </p:notesTextViewPr>
  <p:notesViewPr>
    <p:cSldViewPr>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gs" Target="tags/tag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19-09-2024</a:t>
            </a:fld>
            <a:endParaRPr lang="en-IN"/>
          </a:p>
        </p:txBody>
      </p:sp>
      <p:sp>
        <p:nvSpPr>
          <p:cNvPr id="1048703"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sp>
      <p:sp>
        <p:nvSpPr>
          <p:cNvPr id="1048704"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Slide Image Placeholder 1"/>
          <p:cNvSpPr>
            <a:spLocks noGrp="1" noRot="1" noChangeAspect="1"/>
          </p:cNvSpPr>
          <p:nvPr>
            <p:ph type="sldImg"/>
          </p:nvPr>
        </p:nvSpPr>
        <p:spPr/>
      </p:sp>
      <p:sp>
        <p:nvSpPr>
          <p:cNvPr id="1048655" name="Notes Placeholder 2"/>
          <p:cNvSpPr>
            <a:spLocks noGrp="1"/>
          </p:cNvSpPr>
          <p:nvPr>
            <p:ph type="body" idx="1"/>
          </p:nvPr>
        </p:nvSpPr>
        <p:spPr/>
        <p:txBody>
          <a:bodyPr/>
          <a:lstStyle/>
          <a:p>
            <a:endParaRPr lang="en-IN"/>
          </a:p>
        </p:txBody>
      </p:sp>
      <p:sp>
        <p:nvSpPr>
          <p:cNvPr id="1048656"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4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4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64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4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104864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a:t>‹#›</a:t>
            </a:fld>
            <a:endParaRPr spc="1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7"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8" name="Holder 3"/>
          <p:cNvSpPr>
            <a:spLocks noGrp="1"/>
          </p:cNvSpPr>
          <p:nvPr>
            <p:ph type="body" idx="1"/>
          </p:nvPr>
        </p:nvSpPr>
        <p:spPr/>
        <p:txBody>
          <a:bodyPr lIns="0" tIns="0" rIns="0" bIns="0"/>
          <a:lstStyle/>
          <a:p>
            <a:endParaRPr/>
          </a:p>
        </p:txBody>
      </p:sp>
      <p:sp>
        <p:nvSpPr>
          <p:cNvPr id="1048689"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0"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1048691"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a:t>‹#›</a:t>
            </a:fld>
            <a:endParaRPr spc="1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3"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4"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104869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a:t>‹#›</a:t>
            </a:fld>
            <a:endParaRPr spc="1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a:t>‹#›</a:t>
            </a:fld>
            <a:endParaRPr spc="1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8"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9"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1048700"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a:t>‹#›</a:t>
            </a:fld>
            <a:endParaRPr spc="10"/>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Office_Excel_2007_Workbook1.xlsx" /><Relationship Id="rId2" Type="http://schemas.openxmlformats.org/officeDocument/2006/relationships/image" Target="../media/image11.png" /><Relationship Id="rId1" Type="http://schemas.openxmlformats.org/officeDocument/2006/relationships/slideLayout" Target="../slideLayouts/slideLayout4.xml" /><Relationship Id="rId6" Type="http://schemas.openxmlformats.org/officeDocument/2006/relationships/image" Target="../media/image14.png" /><Relationship Id="rId5" Type="http://schemas.openxmlformats.org/officeDocument/2006/relationships/image" Target="../media/image13.png" /><Relationship Id="rId4" Type="http://schemas.openxmlformats.org/officeDocument/2006/relationships/image" Target="../media/image12.emf"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png" /><Relationship Id="rId1" Type="http://schemas.openxmlformats.org/officeDocument/2006/relationships/slideLayout" Target="../slideLayouts/slideLayout4.xml" /><Relationship Id="rId4" Type="http://schemas.openxmlformats.org/officeDocument/2006/relationships/image" Target="../media/image5.jpeg"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97191" name="Group 2097190"/>
          <p:cNvGrpSpPr/>
          <p:nvPr/>
        </p:nvGrpSpPr>
        <p:grpSpPr>
          <a:xfrm>
            <a:off x="876299" y="990600"/>
            <a:ext cx="1743075" cy="1333500"/>
            <a:chOff x="241299" y="355600"/>
            <a:chExt cx="1743075" cy="1333500"/>
          </a:xfrm>
        </p:grpSpPr>
        <p:sp>
          <p:nvSpPr>
            <p:cNvPr id="2097192" name="object 3"/>
            <p:cNvSpPr/>
            <p:nvPr/>
          </p:nvSpPr>
          <p:spPr>
            <a:xfrm>
              <a:off x="241299" y="631825"/>
              <a:ext cx="1228725" cy="1057275"/>
            </a:xfrm>
            <a:solidFill>
              <a:srgbClr val="5FCAEE"/>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ct val="0"/>
                </a:lnSpc>
                <a:spcBef>
                  <a:spcPct val="0"/>
                </a:spcBef>
                <a:spcAft>
                  <a:spcPct val="0"/>
                </a:spcAft>
              </a:pPr>
              <a:endParaRPr/>
            </a:p>
          </p:txBody>
        </p:sp>
        <p:sp>
          <p:nvSpPr>
            <p:cNvPr id="2097193" name="object 4"/>
            <p:cNvSpPr/>
            <p:nvPr/>
          </p:nvSpPr>
          <p:spPr>
            <a:xfrm>
              <a:off x="1336674" y="355600"/>
              <a:ext cx="647700" cy="561975"/>
            </a:xfrm>
            <a:solidFill>
              <a:srgbClr val="2D936B"/>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ct val="0"/>
                </a:lnSpc>
                <a:spcBef>
                  <a:spcPct val="0"/>
                </a:spcBef>
                <a:spcAft>
                  <a:spcPct val="0"/>
                </a:spcAft>
              </a:pPr>
              <a:endParaRPr/>
            </a:p>
          </p:txBody>
        </p:sp>
      </p:grpSp>
      <p:sp>
        <p:nvSpPr>
          <p:cNvPr id="2097194" name="object 5"/>
          <p:cNvSpPr/>
          <p:nvPr/>
        </p:nvSpPr>
        <p:spPr>
          <a:xfrm>
            <a:off x="3752850" y="1190625"/>
            <a:ext cx="1666875" cy="1438275"/>
          </a:xfrm>
          <a:solidFill>
            <a:srgbClr val="42D0A1"/>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ct val="0"/>
              </a:lnSpc>
              <a:spcBef>
                <a:spcPct val="0"/>
              </a:spcBef>
              <a:spcAft>
                <a:spcPct val="0"/>
              </a:spcAft>
            </a:pPr>
            <a:endParaRPr/>
          </a:p>
        </p:txBody>
      </p:sp>
      <p:sp>
        <p:nvSpPr>
          <p:cNvPr id="2097195" name="object 6"/>
          <p:cNvSpPr/>
          <p:nvPr/>
        </p:nvSpPr>
        <p:spPr>
          <a:xfrm>
            <a:off x="3800475" y="5229225"/>
            <a:ext cx="723900" cy="619125"/>
          </a:xfrm>
          <a:solidFill>
            <a:srgbClr val="42AF51"/>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ct val="0"/>
              </a:lnSpc>
              <a:spcBef>
                <a:spcPct val="0"/>
              </a:spcBef>
              <a:spcAft>
                <a:spcPct val="0"/>
              </a:spcAft>
            </a:pPr>
            <a:endParaRPr/>
          </a:p>
        </p:txBody>
      </p:sp>
      <p:sp>
        <p:nvSpPr>
          <p:cNvPr id="2097196" name="Holder 2"/>
          <p:cNvSpPr>
            <a:spLocks noGrp="1"/>
          </p:cNvSpPr>
          <p:nvPr>
            <p:ph type="ctrTitle"/>
          </p:nvPr>
        </p:nvSpPr>
        <p:spPr>
          <a:xfrm>
            <a:off x="-828675" y="19665"/>
            <a:ext cx="9982200" cy="504190"/>
          </a:xfrm>
          <a:prstGeom prst="rect">
            <a:avLst/>
          </a:prstGeom>
          <a:noFill/>
        </p:spPr>
        <p:txBody>
          <a:bodyPr wrap="square" lIns="0" tIns="16510" rIns="0" bIns="0" anchor="t">
            <a:spAutoFit/>
          </a:bodyPr>
          <a:lstStyle>
            <a:lvl1pPr>
              <a:defRPr sz="3200" b="0" i="0">
                <a:solidFill>
                  <a:schemeClr val="tx1"/>
                </a:solidFill>
                <a:latin typeface="Trebuchet MS"/>
                <a:cs typeface="Trebuchet MS"/>
              </a:defRPr>
            </a:lvl1pPr>
          </a:lstStyle>
          <a:p>
            <a:pPr marL="3213735" marR="0" indent="0" algn="l">
              <a:lnSpc>
                <a:spcPct val="100000"/>
              </a:lnSpc>
              <a:spcBef>
                <a:spcPts val="130"/>
              </a:spcBef>
              <a:spcAft>
                <a:spcPct val="0"/>
              </a:spcAft>
            </a:pPr>
            <a:r>
              <a:rPr sz="3200" b="1" spc="0" baseline="0">
                <a:solidFill>
                  <a:srgbClr val="0F0F0F"/>
                </a:solidFill>
                <a:latin typeface="&quot;Times New Roman&quot;"/>
              </a:rPr>
              <a:t>Employee Data Analysis using Excel</a:t>
            </a:r>
          </a:p>
        </p:txBody>
      </p:sp>
      <p:pic>
        <p:nvPicPr>
          <p:cNvPr id="2097197" name="object 9"/>
          <p:cNvPicPr/>
          <p:nvPr/>
        </p:nvPicPr>
        <p:blipFill>
          <a:blip r:embed="rId3"/>
          <a:stretch>
            <a:fillRect/>
          </a:stretch>
        </p:blipFill>
        <p:spPr>
          <a:xfrm>
            <a:off x="676275" y="6467475"/>
            <a:ext cx="2143125" cy="200025"/>
          </a:xfrm>
          <a:prstGeom prst="rect">
            <a:avLst/>
          </a:prstGeom>
        </p:spPr>
      </p:pic>
      <p:sp>
        <p:nvSpPr>
          <p:cNvPr id="2097198" name="Holder 6"/>
          <p:cNvSpPr>
            <a:spLocks noGrp="1"/>
          </p:cNvSpPr>
          <p:nvPr>
            <p:ph type="sldNum" sz="quarter" idx="7"/>
          </p:nvPr>
        </p:nvSpPr>
        <p:spPr>
          <a:xfrm>
            <a:off x="11353418" y="6473337"/>
            <a:ext cx="151129" cy="174625"/>
          </a:xfrm>
          <a:noFill/>
        </p:spPr>
        <p:txBody>
          <a:bodyPr wrap="square" lIns="0" tIns="6985" rIns="0" bIns="0" anchor="t"/>
          <a:lstStyle>
            <a:lvl1pPr>
              <a:defRPr sz="1100" b="0" i="0">
                <a:solidFill>
                  <a:srgbClr val="2D936B"/>
                </a:solidFill>
                <a:latin typeface="Trebuchet MS"/>
                <a:cs typeface="Trebuchet MS"/>
              </a:defRPr>
            </a:lvl1pPr>
          </a:lstStyle>
          <a:p>
            <a:pPr marL="38100" marR="0" indent="0" algn="l">
              <a:lnSpc>
                <a:spcPct val="100000"/>
              </a:lnSpc>
              <a:spcBef>
                <a:spcPts val="55"/>
              </a:spcBef>
              <a:spcAft>
                <a:spcPct val="0"/>
              </a:spcAft>
            </a:pPr>
            <a:r>
              <a:rPr sz="1100" spc="10" baseline="0">
                <a:solidFill>
                  <a:srgbClr val="2D936B"/>
                </a:solidFill>
                <a:latin typeface="&quot;Trebuchet MS&quot;"/>
              </a:rPr>
              <a:t>1</a:t>
            </a:r>
          </a:p>
        </p:txBody>
      </p:sp>
      <p:sp>
        <p:nvSpPr>
          <p:cNvPr id="2097199" name="TextBox 13"/>
          <p:cNvSpPr/>
          <p:nvPr/>
        </p:nvSpPr>
        <p:spPr>
          <a:xfrm>
            <a:off x="1680605" y="1909762"/>
            <a:ext cx="8958437" cy="4906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marL="0" marR="0" indent="0" algn="l">
              <a:lnSpc>
                <a:spcPct val="100000"/>
              </a:lnSpc>
              <a:spcBef>
                <a:spcPct val="0"/>
              </a:spcBef>
              <a:spcAft>
                <a:spcPct val="0"/>
              </a:spcAft>
            </a:pPr>
            <a:r>
              <a:rPr sz="2400" b="1" i="1" spc="0" baseline="0" dirty="0">
                <a:solidFill>
                  <a:srgbClr val="000000"/>
                </a:solidFill>
                <a:latin typeface="Calibri"/>
              </a:rPr>
              <a:t>NAME                : </a:t>
            </a:r>
            <a:r>
              <a:rPr lang="en-IN" sz="2400" b="1" i="1" spc="0" baseline="0" dirty="0" err="1">
                <a:solidFill>
                  <a:srgbClr val="000000"/>
                </a:solidFill>
                <a:latin typeface="Calibri"/>
              </a:rPr>
              <a:t>N.harish</a:t>
            </a:r>
            <a:r>
              <a:rPr lang="en-IN" sz="2400" b="1" i="1" spc="0" baseline="0" dirty="0">
                <a:solidFill>
                  <a:srgbClr val="000000"/>
                </a:solidFill>
                <a:latin typeface="Calibri"/>
              </a:rPr>
              <a:t> </a:t>
            </a:r>
            <a:r>
              <a:rPr lang="en-IN" sz="2400" b="1" i="1" spc="0" baseline="0" dirty="0" err="1">
                <a:solidFill>
                  <a:srgbClr val="000000"/>
                </a:solidFill>
                <a:latin typeface="Calibri"/>
              </a:rPr>
              <a:t>k</a:t>
            </a:r>
            <a:r>
              <a:rPr lang="en-IN" sz="2400" b="1" i="1" dirty="0" err="1">
                <a:solidFill>
                  <a:srgbClr val="000000"/>
                </a:solidFill>
                <a:latin typeface="Calibri"/>
              </a:rPr>
              <a:t>umar</a:t>
            </a:r>
            <a:endParaRPr sz="2400" b="1" i="1" spc="0" baseline="0" dirty="0">
              <a:solidFill>
                <a:srgbClr val="000000"/>
              </a:solidFill>
              <a:latin typeface="Calibri"/>
            </a:endParaRPr>
          </a:p>
          <a:p>
            <a:pPr marL="0" marR="0" indent="0" algn="l">
              <a:lnSpc>
                <a:spcPct val="100000"/>
              </a:lnSpc>
              <a:spcBef>
                <a:spcPct val="0"/>
              </a:spcBef>
              <a:spcAft>
                <a:spcPct val="0"/>
              </a:spcAft>
            </a:pPr>
            <a:r>
              <a:rPr baseline="0" dirty="0">
                <a:latin typeface="inherit"/>
              </a:rPr>
              <a:t>&amp;</a:t>
            </a:r>
            <a:r>
              <a:rPr baseline="0" dirty="0" err="1">
                <a:latin typeface="inherit"/>
              </a:rPr>
              <a:t>nbsp</a:t>
            </a:r>
            <a:r>
              <a:rPr baseline="0" dirty="0">
                <a:latin typeface="inherit"/>
              </a:rPr>
              <a:t>;</a:t>
            </a:r>
          </a:p>
          <a:p>
            <a:pPr marL="0" marR="0" indent="0" algn="l">
              <a:lnSpc>
                <a:spcPct val="100000"/>
              </a:lnSpc>
              <a:spcBef>
                <a:spcPct val="0"/>
              </a:spcBef>
              <a:spcAft>
                <a:spcPct val="0"/>
              </a:spcAft>
            </a:pPr>
            <a:r>
              <a:rPr sz="2400" b="1" i="1" spc="0" baseline="0" dirty="0">
                <a:solidFill>
                  <a:srgbClr val="000000"/>
                </a:solidFill>
                <a:latin typeface="Calibri"/>
              </a:rPr>
              <a:t>REGISTER NO.  : 3122182</a:t>
            </a:r>
            <a:r>
              <a:rPr lang="en-IN" sz="2400" b="1" i="1" spc="0" baseline="0" dirty="0">
                <a:solidFill>
                  <a:srgbClr val="000000"/>
                </a:solidFill>
                <a:latin typeface="Calibri"/>
              </a:rPr>
              <a:t>05</a:t>
            </a:r>
            <a:endParaRPr sz="2400" b="1" i="1" spc="0" baseline="0" dirty="0">
              <a:solidFill>
                <a:srgbClr val="000000"/>
              </a:solidFill>
              <a:latin typeface="Calibri"/>
            </a:endParaRPr>
          </a:p>
          <a:p>
            <a:pPr marL="0" marR="0" indent="0" algn="l">
              <a:lnSpc>
                <a:spcPct val="100000"/>
              </a:lnSpc>
              <a:spcBef>
                <a:spcPct val="0"/>
              </a:spcBef>
              <a:spcAft>
                <a:spcPct val="0"/>
              </a:spcAft>
            </a:pPr>
            <a:r>
              <a:rPr baseline="0" dirty="0">
                <a:latin typeface="inherit"/>
              </a:rPr>
              <a:t>&amp;</a:t>
            </a:r>
            <a:r>
              <a:rPr baseline="0" dirty="0" err="1">
                <a:latin typeface="inherit"/>
              </a:rPr>
              <a:t>nbsp</a:t>
            </a:r>
            <a:r>
              <a:rPr baseline="0" dirty="0">
                <a:latin typeface="inherit"/>
              </a:rPr>
              <a:t>;</a:t>
            </a:r>
          </a:p>
          <a:p>
            <a:pPr marL="0" marR="0" indent="0" algn="l">
              <a:lnSpc>
                <a:spcPct val="100000"/>
              </a:lnSpc>
              <a:spcBef>
                <a:spcPct val="0"/>
              </a:spcBef>
              <a:spcAft>
                <a:spcPct val="0"/>
              </a:spcAft>
            </a:pPr>
            <a:r>
              <a:rPr sz="2400" b="1" i="1" spc="0" baseline="0" dirty="0">
                <a:solidFill>
                  <a:srgbClr val="000000"/>
                </a:solidFill>
                <a:latin typeface="Calibri"/>
              </a:rPr>
              <a:t>DEPARTMENT: COMMERCE</a:t>
            </a:r>
            <a:endParaRPr lang="en-IN" sz="2400" b="1" i="1" spc="0" baseline="0" dirty="0">
              <a:solidFill>
                <a:srgbClr val="000000"/>
              </a:solidFill>
              <a:latin typeface="Calibri"/>
            </a:endParaRPr>
          </a:p>
          <a:p>
            <a:pPr marL="0" marR="0" indent="0" algn="l">
              <a:lnSpc>
                <a:spcPct val="100000"/>
              </a:lnSpc>
              <a:spcBef>
                <a:spcPct val="0"/>
              </a:spcBef>
              <a:spcAft>
                <a:spcPct val="0"/>
              </a:spcAft>
            </a:pPr>
            <a:endParaRPr lang="en-IN" sz="2400" b="1" i="1" spc="0" baseline="0" dirty="0">
              <a:solidFill>
                <a:srgbClr val="000000"/>
              </a:solidFill>
              <a:latin typeface="Calibri"/>
            </a:endParaRPr>
          </a:p>
          <a:p>
            <a:pPr marL="0" marR="0" indent="0" algn="l">
              <a:lnSpc>
                <a:spcPct val="100000"/>
              </a:lnSpc>
              <a:spcBef>
                <a:spcPct val="0"/>
              </a:spcBef>
              <a:spcAft>
                <a:spcPct val="0"/>
              </a:spcAft>
            </a:pPr>
            <a:r>
              <a:rPr lang="en-IN" sz="2400" b="1" i="1" dirty="0">
                <a:solidFill>
                  <a:srgbClr val="000000"/>
                </a:solidFill>
                <a:latin typeface="Calibri"/>
              </a:rPr>
              <a:t>User Name : </a:t>
            </a:r>
            <a:r>
              <a:rPr lang="en-IN" sz="2400" b="1" i="1" spc="0" baseline="0" dirty="0">
                <a:solidFill>
                  <a:srgbClr val="000000"/>
                </a:solidFill>
                <a:latin typeface="Calibri"/>
              </a:rPr>
              <a:t>FBA094D786E42019735434D2CBAB42B2</a:t>
            </a:r>
            <a:r>
              <a:rPr baseline="0" dirty="0">
                <a:latin typeface="inherit"/>
              </a:rPr>
              <a:t>&amp;</a:t>
            </a:r>
            <a:endParaRPr lang="en-IN" baseline="0" dirty="0">
              <a:latin typeface="inherit"/>
            </a:endParaRPr>
          </a:p>
          <a:p>
            <a:pPr marL="0" marR="0" indent="0" algn="l">
              <a:lnSpc>
                <a:spcPct val="100000"/>
              </a:lnSpc>
              <a:spcBef>
                <a:spcPct val="0"/>
              </a:spcBef>
              <a:spcAft>
                <a:spcPct val="0"/>
              </a:spcAft>
            </a:pPr>
            <a:endParaRPr baseline="0" dirty="0">
              <a:latin typeface="inherit"/>
            </a:endParaRPr>
          </a:p>
          <a:p>
            <a:pPr marL="0" marR="0" indent="0" algn="l">
              <a:lnSpc>
                <a:spcPct val="100000"/>
              </a:lnSpc>
              <a:spcBef>
                <a:spcPct val="0"/>
              </a:spcBef>
              <a:spcAft>
                <a:spcPct val="0"/>
              </a:spcAft>
            </a:pPr>
            <a:r>
              <a:rPr sz="2400" b="1" i="1" spc="0" baseline="0" dirty="0">
                <a:solidFill>
                  <a:srgbClr val="000000"/>
                </a:solidFill>
                <a:latin typeface="Calibri"/>
              </a:rPr>
              <a:t>COLLEGE          :  GOVERNMENT ARTS &amp;amp; SCIENCE </a:t>
            </a:r>
          </a:p>
          <a:p>
            <a:pPr marL="0" marR="0" indent="0" algn="l">
              <a:lnSpc>
                <a:spcPct val="100000"/>
              </a:lnSpc>
              <a:spcBef>
                <a:spcPct val="0"/>
              </a:spcBef>
              <a:spcAft>
                <a:spcPct val="0"/>
              </a:spcAft>
            </a:pPr>
            <a:r>
              <a:rPr sz="2400" b="1" i="1" spc="0" baseline="0" dirty="0">
                <a:solidFill>
                  <a:srgbClr val="000000"/>
                </a:solidFill>
                <a:latin typeface="Calibri"/>
              </a:rPr>
              <a:t>                               Dr. </a:t>
            </a:r>
            <a:r>
              <a:rPr sz="2400" b="1" i="1" spc="0" baseline="0" dirty="0" err="1">
                <a:solidFill>
                  <a:srgbClr val="000000"/>
                </a:solidFill>
                <a:latin typeface="Calibri"/>
              </a:rPr>
              <a:t>RadhaKrishnan</a:t>
            </a:r>
            <a:r>
              <a:rPr sz="2400" b="1" i="1" spc="0" baseline="0" dirty="0">
                <a:solidFill>
                  <a:srgbClr val="000000"/>
                </a:solidFill>
                <a:latin typeface="Calibri"/>
              </a:rPr>
              <a:t> Nagar,Tondiarpet,ch-12</a:t>
            </a:r>
          </a:p>
          <a:p>
            <a:pPr marL="0" marR="0" indent="0" algn="l">
              <a:lnSpc>
                <a:spcPct val="100000"/>
              </a:lnSpc>
              <a:spcBef>
                <a:spcPct val="0"/>
              </a:spcBef>
              <a:spcAft>
                <a:spcPct val="0"/>
              </a:spcAft>
            </a:pPr>
            <a:endParaRPr sz="2400" b="1" i="1" spc="0" baseline="0" dirty="0">
              <a:solidFill>
                <a:srgbClr val="000000"/>
              </a:solidFill>
              <a:latin typeface="Calibri"/>
            </a:endParaRPr>
          </a:p>
          <a:p>
            <a:pPr marL="0" marR="0" indent="0" algn="l">
              <a:lnSpc>
                <a:spcPct val="100000"/>
              </a:lnSpc>
              <a:spcBef>
                <a:spcPct val="0"/>
              </a:spcBef>
              <a:spcAft>
                <a:spcPct val="0"/>
              </a:spcAft>
            </a:pPr>
            <a:endParaRPr sz="2400" b="1" i="1" spc="0" baseline="0" dirty="0">
              <a:solidFill>
                <a:srgbClr val="000000"/>
              </a:solidFill>
              <a:latin typeface="Calibri"/>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p:nvPr/>
        </p:nvPicPr>
        <p:blipFill>
          <a:blip r:embed="rId2"/>
          <a:stretch>
            <a:fillRect/>
          </a:stretch>
        </p:blipFill>
        <p:spPr>
          <a:xfrm>
            <a:off x="1666875" y="6467475"/>
            <a:ext cx="76200" cy="177800"/>
          </a:xfrm>
          <a:prstGeom prst="rect">
            <a:avLst/>
          </a:prstGeom>
        </p:spPr>
      </p:pic>
      <p:sp>
        <p:nvSpPr>
          <p:cNvPr id="1048675"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10</a:t>
            </a:fld>
            <a:endParaRPr sz="1100">
              <a:latin typeface="Trebuchet MS"/>
              <a:cs typeface="Trebuchet MS"/>
            </a:endParaRPr>
          </a:p>
        </p:txBody>
      </p:sp>
      <p:sp>
        <p:nvSpPr>
          <p:cNvPr id="1048676" name="object 8"/>
          <p:cNvSpPr txBox="1"/>
          <p:nvPr/>
        </p:nvSpPr>
        <p:spPr>
          <a:xfrm>
            <a:off x="739775" y="291147"/>
            <a:ext cx="3303904" cy="1461135"/>
          </a:xfrm>
          <a:prstGeom prst="rect">
            <a:avLst/>
          </a:prstGeom>
          <a:solidFill>
            <a:srgbClr val="00B0F0"/>
          </a:solidFill>
          <a:ln>
            <a:solidFill>
              <a:srgbClr val="00B0F0"/>
            </a:solidFill>
          </a:ln>
        </p:spPr>
        <p:txBody>
          <a:bodyPr vert="horz" wrap="square" lIns="0" tIns="13335" rIns="0" bIns="0" rtlCol="0">
            <a:spAutoFit/>
          </a:bodyPr>
          <a:lstStyle/>
          <a:p>
            <a:pPr marL="12700">
              <a:lnSpc>
                <a:spcPct val="100000"/>
              </a:lnSpc>
              <a:spcBef>
                <a:spcPts val="105"/>
              </a:spcBef>
            </a:pPr>
            <a:r>
              <a:rPr sz="4800" b="1" u="sng" spc="15">
                <a:latin typeface="Trebuchet MS"/>
                <a:cs typeface="Trebuchet MS"/>
              </a:rPr>
              <a:t>M</a:t>
            </a:r>
            <a:r>
              <a:rPr sz="4800" b="1" u="sng">
                <a:latin typeface="Trebuchet MS"/>
                <a:cs typeface="Trebuchet MS"/>
              </a:rPr>
              <a:t>O</a:t>
            </a:r>
            <a:r>
              <a:rPr sz="4800" b="1" u="sng" spc="-15">
                <a:latin typeface="Trebuchet MS"/>
                <a:cs typeface="Trebuchet MS"/>
              </a:rPr>
              <a:t>D</a:t>
            </a:r>
            <a:r>
              <a:rPr sz="4800" b="1" u="sng" spc="-35">
                <a:latin typeface="Trebuchet MS"/>
                <a:cs typeface="Trebuchet MS"/>
              </a:rPr>
              <a:t>E</a:t>
            </a:r>
            <a:r>
              <a:rPr sz="4800" b="1" u="sng" spc="-30">
                <a:latin typeface="Trebuchet MS"/>
                <a:cs typeface="Trebuchet MS"/>
              </a:rPr>
              <a:t>LL</a:t>
            </a:r>
            <a:r>
              <a:rPr sz="4800" b="1" u="sng" spc="-5">
                <a:latin typeface="Trebuchet MS"/>
                <a:cs typeface="Trebuchet MS"/>
              </a:rPr>
              <a:t>I</a:t>
            </a:r>
            <a:r>
              <a:rPr sz="4800" b="1" u="sng" spc="30">
                <a:latin typeface="Trebuchet MS"/>
                <a:cs typeface="Trebuchet MS"/>
              </a:rPr>
              <a:t>N</a:t>
            </a:r>
            <a:r>
              <a:rPr sz="4800" b="1" u="sng" spc="5">
                <a:latin typeface="Trebuchet MS"/>
                <a:cs typeface="Trebuchet MS"/>
              </a:rPr>
              <a:t>G</a:t>
            </a:r>
            <a:endParaRPr sz="4800" u="sng">
              <a:latin typeface="Trebuchet MS"/>
              <a:cs typeface="Trebuchet MS"/>
            </a:endParaRPr>
          </a:p>
        </p:txBody>
      </p:sp>
      <p:sp>
        <p:nvSpPr>
          <p:cNvPr id="1048677"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TextBox 1"/>
          <p:cNvSpPr txBox="1"/>
          <p:nvPr/>
        </p:nvSpPr>
        <p:spPr>
          <a:xfrm>
            <a:off x="739775" y="1447800"/>
            <a:ext cx="7108825" cy="3647441"/>
          </a:xfrm>
          <a:prstGeom prst="rect">
            <a:avLst/>
          </a:prstGeom>
          <a:noFill/>
        </p:spPr>
        <p:txBody>
          <a:bodyPr wrap="square" rtlCol="0">
            <a:spAutoFit/>
          </a:bodyPr>
          <a:lstStyle/>
          <a:p>
            <a:pPr marL="514350" indent="-514350">
              <a:buFont typeface="+mj-lt"/>
              <a:buAutoNum type="romanLcPeriod"/>
            </a:pPr>
            <a:r>
              <a:rPr lang="en-US" sz="2400" b="1"/>
              <a:t>Data cleaning.</a:t>
            </a:r>
          </a:p>
          <a:p>
            <a:pPr marL="514350" indent="-514350">
              <a:buFont typeface="+mj-lt"/>
              <a:buAutoNum type="romanLcPeriod"/>
            </a:pPr>
            <a:r>
              <a:rPr lang="en-US" sz="2400" b="1"/>
              <a:t>Creating table.</a:t>
            </a:r>
          </a:p>
          <a:p>
            <a:pPr marL="514350" indent="-514350">
              <a:buFont typeface="+mj-lt"/>
              <a:buAutoNum type="romanLcPeriod"/>
            </a:pPr>
            <a:r>
              <a:rPr lang="en-US" sz="2400" b="1"/>
              <a:t>Creating pivot chart.</a:t>
            </a:r>
          </a:p>
          <a:p>
            <a:pPr marL="514350" indent="-514350">
              <a:buFont typeface="+mj-lt"/>
              <a:buAutoNum type="romanLcPeriod"/>
            </a:pPr>
            <a:r>
              <a:rPr lang="en-US" sz="2400" b="1"/>
              <a:t>Creating dashboard.</a:t>
            </a:r>
          </a:p>
          <a:p>
            <a:pPr marL="514350" indent="-514350">
              <a:buFont typeface="+mj-lt"/>
              <a:buAutoNum type="romanLcPeriod"/>
            </a:pPr>
            <a:r>
              <a:rPr lang="en-US" sz="2400" b="1"/>
              <a:t>Inserting pivot chart in dashboard.</a:t>
            </a:r>
          </a:p>
          <a:p>
            <a:pPr marL="514350" indent="-514350">
              <a:buFont typeface="+mj-lt"/>
              <a:buAutoNum type="romanLcPeriod"/>
            </a:pPr>
            <a:r>
              <a:rPr lang="en-US" sz="2400" b="1"/>
              <a:t>Inserting formulas in dash board to make interaction.</a:t>
            </a:r>
          </a:p>
          <a:p>
            <a:pPr marL="514350" indent="-514350">
              <a:buFont typeface="+mj-lt"/>
              <a:buAutoNum type="romanLcPeriod"/>
            </a:pPr>
            <a:r>
              <a:rPr lang="en-US" sz="2400" b="1"/>
              <a:t>Creating interactive dashboard by putting all together elements. </a:t>
            </a:r>
          </a:p>
          <a:p>
            <a:pPr marL="514350" indent="-514350">
              <a:buFont typeface="+mj-lt"/>
              <a:buAutoNum type="romanLcPeriod"/>
            </a:pPr>
            <a:endParaRPr lang="en-IN" sz="2400" b="1"/>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p:nvPr/>
        </p:nvPicPr>
        <p:blipFill>
          <a:blip r:embed="rId2"/>
          <a:stretch>
            <a:fillRect/>
          </a:stretch>
        </p:blipFill>
        <p:spPr>
          <a:xfrm>
            <a:off x="1666875" y="6467475"/>
            <a:ext cx="76200" cy="177800"/>
          </a:xfrm>
          <a:prstGeom prst="rect">
            <a:avLst/>
          </a:prstGeom>
        </p:spPr>
      </p:pic>
      <p:sp>
        <p:nvSpPr>
          <p:cNvPr id="1048682"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u="sng">
                <a:solidFill>
                  <a:srgbClr val="00B0F0"/>
                </a:solidFill>
              </a:rPr>
              <a:t>R</a:t>
            </a:r>
            <a:r>
              <a:rPr u="sng" spc="-40">
                <a:solidFill>
                  <a:srgbClr val="00B0F0"/>
                </a:solidFill>
              </a:rPr>
              <a:t>E</a:t>
            </a:r>
            <a:r>
              <a:rPr u="sng" spc="15">
                <a:solidFill>
                  <a:srgbClr val="00B0F0"/>
                </a:solidFill>
              </a:rPr>
              <a:t>S</a:t>
            </a:r>
            <a:r>
              <a:rPr u="sng" spc="-30">
                <a:solidFill>
                  <a:srgbClr val="00B0F0"/>
                </a:solidFill>
              </a:rPr>
              <a:t>U</a:t>
            </a:r>
            <a:r>
              <a:rPr u="sng" spc="-405">
                <a:solidFill>
                  <a:srgbClr val="00B0F0"/>
                </a:solidFill>
              </a:rPr>
              <a:t>L</a:t>
            </a:r>
            <a:r>
              <a:rPr u="sng">
                <a:solidFill>
                  <a:srgbClr val="00B0F0"/>
                </a:solidFill>
              </a:rPr>
              <a:t>TS</a:t>
            </a:r>
          </a:p>
        </p:txBody>
      </p:sp>
      <p:sp>
        <p:nvSpPr>
          <p:cNvPr id="1048683"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11</a:t>
            </a:fld>
            <a:endParaRPr sz="1100">
              <a:latin typeface="Trebuchet MS"/>
              <a:cs typeface="Trebuchet MS"/>
            </a:endParaRPr>
          </a:p>
        </p:txBody>
      </p:sp>
      <p:graphicFrame>
        <p:nvGraphicFramePr>
          <p:cNvPr id="4194304" name="Object 14"/>
          <p:cNvGraphicFramePr>
            <a:graphicFrameLocks noChangeAspect="1"/>
          </p:cNvGraphicFramePr>
          <p:nvPr/>
        </p:nvGraphicFramePr>
        <p:xfrm>
          <a:off x="4038600" y="432678"/>
          <a:ext cx="1052310" cy="2525544"/>
        </p:xfrm>
        <a:graphic>
          <a:graphicData uri="http://schemas.openxmlformats.org/presentationml/2006/ole">
            <mc:AlternateContent xmlns:mc="http://schemas.openxmlformats.org/markup-compatibility/2006">
              <mc:Choice xmlns:v="urn:schemas-microsoft-com:vml" Requires="v">
                <p:oleObj name="Worksheet" showAsIcon="1" r:id="rId3" imgW="1052310" imgH="2525544" progId="Excel.Sheet.12">
                  <p:embed/>
                </p:oleObj>
              </mc:Choice>
              <mc:Fallback>
                <p:oleObj name="Worksheet" showAsIcon="1" r:id="rId3" imgW="1052310" imgH="2525544" progId="Excel.Sheet.12">
                  <p:embed/>
                  <p:pic>
                    <p:nvPicPr>
                      <p:cNvPr id="4194304" name="Object 14"/>
                      <p:cNvPicPr/>
                      <p:nvPr/>
                    </p:nvPicPr>
                    <p:blipFill>
                      <a:blip r:embed="rId4"/>
                      <a:stretch>
                        <a:fillRect/>
                      </a:stretch>
                    </p:blipFill>
                    <p:spPr>
                      <a:xfrm>
                        <a:off x="4038600" y="432678"/>
                        <a:ext cx="1052310" cy="2525544"/>
                      </a:xfrm>
                      <a:prstGeom prst="rect">
                        <a:avLst/>
                      </a:prstGeom>
                    </p:spPr>
                  </p:pic>
                </p:oleObj>
              </mc:Fallback>
            </mc:AlternateContent>
          </a:graphicData>
        </a:graphic>
      </p:graphicFrame>
      <p:sp>
        <p:nvSpPr>
          <p:cNvPr id="1048684" name="TextBox 15"/>
          <p:cNvSpPr txBox="1"/>
          <p:nvPr/>
        </p:nvSpPr>
        <p:spPr>
          <a:xfrm>
            <a:off x="5483925" y="698904"/>
            <a:ext cx="3124200" cy="369332"/>
          </a:xfrm>
          <a:prstGeom prst="rect">
            <a:avLst/>
          </a:prstGeom>
          <a:noFill/>
        </p:spPr>
        <p:txBody>
          <a:bodyPr wrap="square" rtlCol="0">
            <a:spAutoFit/>
          </a:bodyPr>
          <a:lstStyle/>
          <a:p>
            <a:r>
              <a:rPr lang="en-US" b="1"/>
              <a:t>(click  to open  file)</a:t>
            </a:r>
            <a:endParaRPr lang="en-IN" b="1"/>
          </a:p>
        </p:txBody>
      </p:sp>
      <p:pic>
        <p:nvPicPr>
          <p:cNvPr id="2097169" name="Picture 19"/>
          <p:cNvPicPr>
            <a:picLocks noChangeAspect="1"/>
          </p:cNvPicPr>
          <p:nvPr/>
        </p:nvPicPr>
        <p:blipFill>
          <a:blip r:embed="rId5"/>
          <a:stretch>
            <a:fillRect/>
          </a:stretch>
        </p:blipFill>
        <p:spPr>
          <a:xfrm>
            <a:off x="523006" y="1351165"/>
            <a:ext cx="8468594" cy="4863933"/>
          </a:xfrm>
          <a:prstGeom prst="rect">
            <a:avLst/>
          </a:prstGeom>
        </p:spPr>
      </p:pic>
      <p:pic>
        <p:nvPicPr>
          <p:cNvPr id="2097170" name="Graphic 21" descr="Right pointing backhand index"/>
          <p:cNvPicPr>
            <a:picLocks noChangeAspect="1"/>
          </p:cNvPicPr>
          <p:nvPr/>
        </p:nvPicPr>
        <p:blipFill>
          <a:blip r:embed="rId6"/>
          <a:stretch>
            <a:fillRect/>
          </a:stretch>
        </p:blipFill>
        <p:spPr>
          <a:xfrm flipH="1">
            <a:off x="5026725" y="654970"/>
            <a:ext cx="457200" cy="457200"/>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Title 1"/>
          <p:cNvSpPr>
            <a:spLocks noGrp="1"/>
          </p:cNvSpPr>
          <p:nvPr>
            <p:ph type="title"/>
          </p:nvPr>
        </p:nvSpPr>
        <p:spPr>
          <a:xfrm>
            <a:off x="755332" y="385444"/>
            <a:ext cx="10681335" cy="723901"/>
          </a:xfrm>
        </p:spPr>
        <p:txBody>
          <a:bodyPr/>
          <a:lstStyle/>
          <a:p>
            <a:r>
              <a:rPr lang="en-US" u="sng">
                <a:solidFill>
                  <a:srgbClr val="00B0F0"/>
                </a:solidFill>
                <a:latin typeface="Times New Roman" panose="02020603050405020304" pitchFamily="18" charset="0"/>
                <a:cs typeface="Times New Roman" panose="02020603050405020304" pitchFamily="18" charset="0"/>
              </a:rPr>
              <a:t>Conclusion</a:t>
            </a:r>
            <a:r>
              <a:rPr lang="en-GB" u="sng">
                <a:solidFill>
                  <a:srgbClr val="00B0F0"/>
                </a:solidFill>
                <a:latin typeface="Times New Roman" panose="02020603050405020304" pitchFamily="18" charset="0"/>
                <a:cs typeface="Times New Roman" panose="02020603050405020304" pitchFamily="18" charset="0"/>
              </a:rPr>
              <a:t> :</a:t>
            </a:r>
            <a:endParaRPr lang="en-IN" u="sng">
              <a:solidFill>
                <a:srgbClr val="00B0F0"/>
              </a:solidFill>
              <a:latin typeface="Times New Roman" panose="02020603050405020304" pitchFamily="18" charset="0"/>
              <a:cs typeface="Times New Roman" panose="02020603050405020304" pitchFamily="18" charset="0"/>
            </a:endParaRPr>
          </a:p>
        </p:txBody>
      </p:sp>
      <p:sp>
        <p:nvSpPr>
          <p:cNvPr id="1048686" name="TextBox 2"/>
          <p:cNvSpPr txBox="1"/>
          <p:nvPr/>
        </p:nvSpPr>
        <p:spPr>
          <a:xfrm>
            <a:off x="755332" y="1447800"/>
            <a:ext cx="8083868" cy="2936240"/>
          </a:xfrm>
          <a:prstGeom prst="rect">
            <a:avLst/>
          </a:prstGeom>
          <a:noFill/>
          <a:ln>
            <a:solidFill>
              <a:schemeClr val="accent1">
                <a:lumMod val="20000"/>
                <a:lumOff val="80000"/>
              </a:schemeClr>
            </a:solidFill>
          </a:ln>
        </p:spPr>
        <p:txBody>
          <a:bodyPr wrap="square" rtlCol="0">
            <a:spAutoFit/>
          </a:bodyPr>
          <a:lstStyle/>
          <a:p>
            <a:r>
              <a:rPr lang="en-US" sz="2400" b="1">
                <a:solidFill>
                  <a:schemeClr val="accent3">
                    <a:lumMod val="75000"/>
                  </a:schemeClr>
                </a:solidFill>
                <a:latin typeface="Arial" panose="020B0604020202020204" pitchFamily="34" charset="0"/>
                <a:cs typeface="Arial" panose="020B0604020202020204" pitchFamily="34" charset="0"/>
              </a:rPr>
              <a:t>“The average salary and age analysis reveals important trends and patterns within the organization. By understanding these metrics, the company can make informed decisions to optimize compensation strategies, support career development, and align with industry standards. This analysis serves as a foundation for ongoing workforce planning and strategic decision-making”</a:t>
            </a:r>
            <a:endParaRPr lang="en-IN" sz="2400" b="1">
              <a:solidFill>
                <a:schemeClr val="accent3">
                  <a:lumMod val="75000"/>
                </a:schemeClr>
              </a:solidFill>
              <a:latin typeface="Arial" panose="020B0604020202020204" pitchFamily="34" charset="0"/>
              <a:cs typeface="Arial" panose="020B0604020202020204" pitchFamily="34"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7"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8" name="object 3"/>
          <p:cNvGrpSpPr/>
          <p:nvPr/>
        </p:nvGrpSpPr>
        <p:grpSpPr>
          <a:xfrm>
            <a:off x="7443849" y="0"/>
            <a:ext cx="4752975" cy="6863080"/>
            <a:chOff x="7443849" y="0"/>
            <a:chExt cx="4752975" cy="6863080"/>
          </a:xfrm>
        </p:grpSpPr>
        <p:sp>
          <p:nvSpPr>
            <p:cNvPr id="104865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5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6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6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6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6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6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6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6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6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68"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9"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0"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1"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u="sng" spc="5">
                <a:solidFill>
                  <a:srgbClr val="00B0F0"/>
                </a:solidFill>
              </a:rPr>
              <a:t>PROJECT</a:t>
            </a:r>
            <a:r>
              <a:rPr sz="4250" u="sng" spc="-85">
                <a:solidFill>
                  <a:srgbClr val="00B0F0"/>
                </a:solidFill>
              </a:rPr>
              <a:t> </a:t>
            </a:r>
            <a:r>
              <a:rPr sz="4250" u="sng" spc="25">
                <a:solidFill>
                  <a:srgbClr val="00B0F0"/>
                </a:solidFill>
              </a:rPr>
              <a:t>TITLE</a:t>
            </a:r>
            <a:endParaRPr sz="4250" u="sng">
              <a:solidFill>
                <a:srgbClr val="00B0F0"/>
              </a:solidFill>
            </a:endParaRPr>
          </a:p>
        </p:txBody>
      </p:sp>
      <p:grpSp>
        <p:nvGrpSpPr>
          <p:cNvPr id="39" name="object 18"/>
          <p:cNvGrpSpPr/>
          <p:nvPr/>
        </p:nvGrpSpPr>
        <p:grpSpPr>
          <a:xfrm>
            <a:off x="466725" y="6410325"/>
            <a:ext cx="3705225" cy="295275"/>
            <a:chOff x="466725" y="6410325"/>
            <a:chExt cx="3705225" cy="295275"/>
          </a:xfrm>
        </p:grpSpPr>
        <p:pic>
          <p:nvPicPr>
            <p:cNvPr id="2097164" name="object 19"/>
            <p:cNvPicPr/>
            <p:nvPr/>
          </p:nvPicPr>
          <p:blipFill>
            <a:blip r:embed="rId2"/>
            <a:stretch>
              <a:fillRect/>
            </a:stretch>
          </p:blipFill>
          <p:spPr>
            <a:xfrm>
              <a:off x="676275" y="6467475"/>
              <a:ext cx="2143125" cy="200025"/>
            </a:xfrm>
            <a:prstGeom prst="rect">
              <a:avLst/>
            </a:prstGeom>
          </p:spPr>
        </p:pic>
        <p:pic>
          <p:nvPicPr>
            <p:cNvPr id="2097165" name="object 20"/>
            <p:cNvPicPr/>
            <p:nvPr/>
          </p:nvPicPr>
          <p:blipFill>
            <a:blip r:embed="rId3"/>
            <a:stretch>
              <a:fillRect/>
            </a:stretch>
          </p:blipFill>
          <p:spPr>
            <a:xfrm>
              <a:off x="466725" y="6410325"/>
              <a:ext cx="3705225" cy="295275"/>
            </a:xfrm>
            <a:prstGeom prst="rect">
              <a:avLst/>
            </a:prstGeom>
          </p:spPr>
        </p:pic>
      </p:grpSp>
      <p:sp>
        <p:nvSpPr>
          <p:cNvPr id="104867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2</a:t>
            </a:fld>
            <a:endParaRPr spc="10"/>
          </a:p>
        </p:txBody>
      </p:sp>
      <p:sp>
        <p:nvSpPr>
          <p:cNvPr id="1048673" name="TextBox 22"/>
          <p:cNvSpPr txBox="1"/>
          <p:nvPr/>
        </p:nvSpPr>
        <p:spPr>
          <a:xfrm>
            <a:off x="1217522" y="2123271"/>
            <a:ext cx="8593228" cy="1412241"/>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average salary &amp; average age analysis </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5"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0" name="object 3"/>
          <p:cNvGrpSpPr/>
          <p:nvPr/>
        </p:nvGrpSpPr>
        <p:grpSpPr>
          <a:xfrm>
            <a:off x="7443849" y="0"/>
            <a:ext cx="4752975" cy="6863080"/>
            <a:chOff x="7443849" y="0"/>
            <a:chExt cx="4752975" cy="6863080"/>
          </a:xfrm>
        </p:grpSpPr>
        <p:sp>
          <p:nvSpPr>
            <p:cNvPr id="1048626"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7"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8"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9"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0"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1"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2"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3"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4"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5"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6"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37"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8"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60" name="object 17"/>
          <p:cNvPicPr/>
          <p:nvPr/>
        </p:nvPicPr>
        <p:blipFill>
          <a:blip r:embed="rId2"/>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61" name="object 19"/>
            <p:cNvPicPr/>
            <p:nvPr/>
          </p:nvPicPr>
          <p:blipFill>
            <a:blip r:embed="rId3"/>
            <a:stretch>
              <a:fillRect/>
            </a:stretch>
          </p:blipFill>
          <p:spPr>
            <a:xfrm>
              <a:off x="466725" y="6410325"/>
              <a:ext cx="3705225" cy="295275"/>
            </a:xfrm>
            <a:prstGeom prst="rect">
              <a:avLst/>
            </a:prstGeom>
          </p:spPr>
        </p:pic>
        <p:pic>
          <p:nvPicPr>
            <p:cNvPr id="2097162" name="object 20"/>
            <p:cNvPicPr/>
            <p:nvPr/>
          </p:nvPicPr>
          <p:blipFill>
            <a:blip r:embed="rId4"/>
            <a:stretch>
              <a:fillRect/>
            </a:stretch>
          </p:blipFill>
          <p:spPr>
            <a:xfrm>
              <a:off x="47625" y="3819523"/>
              <a:ext cx="1733550" cy="3009898"/>
            </a:xfrm>
            <a:prstGeom prst="rect">
              <a:avLst/>
            </a:prstGeom>
          </p:spPr>
        </p:pic>
      </p:grpSp>
      <p:sp>
        <p:nvSpPr>
          <p:cNvPr id="1048639" name="object 21"/>
          <p:cNvSpPr txBox="1">
            <a:spLocks noGrp="1"/>
          </p:cNvSpPr>
          <p:nvPr>
            <p:ph type="title"/>
          </p:nvPr>
        </p:nvSpPr>
        <p:spPr>
          <a:xfrm>
            <a:off x="739775" y="445388"/>
            <a:ext cx="3313241" cy="737236"/>
          </a:xfrm>
          <a:prstGeom prst="rect">
            <a:avLst/>
          </a:prstGeom>
        </p:spPr>
        <p:txBody>
          <a:bodyPr vert="horz" wrap="square" lIns="0" tIns="13335" rIns="0" bIns="0" rtlCol="0">
            <a:spAutoFit/>
          </a:bodyPr>
          <a:lstStyle/>
          <a:p>
            <a:pPr marL="12700">
              <a:lnSpc>
                <a:spcPct val="100000"/>
              </a:lnSpc>
              <a:spcBef>
                <a:spcPts val="105"/>
              </a:spcBef>
            </a:pPr>
            <a:r>
              <a:rPr u="sng" spc="25">
                <a:solidFill>
                  <a:srgbClr val="00B0F0"/>
                </a:solidFill>
              </a:rPr>
              <a:t>A</a:t>
            </a:r>
            <a:r>
              <a:rPr u="sng" spc="-5">
                <a:solidFill>
                  <a:srgbClr val="00B0F0"/>
                </a:solidFill>
              </a:rPr>
              <a:t>G</a:t>
            </a:r>
            <a:r>
              <a:rPr u="sng" spc="-35">
                <a:solidFill>
                  <a:srgbClr val="00B0F0"/>
                </a:solidFill>
              </a:rPr>
              <a:t>E</a:t>
            </a:r>
            <a:r>
              <a:rPr u="sng" spc="15">
                <a:solidFill>
                  <a:srgbClr val="00B0F0"/>
                </a:solidFill>
              </a:rPr>
              <a:t>N</a:t>
            </a:r>
            <a:r>
              <a:rPr u="sng">
                <a:solidFill>
                  <a:srgbClr val="00B0F0"/>
                </a:solidFill>
              </a:rPr>
              <a:t>DA</a:t>
            </a:r>
          </a:p>
        </p:txBody>
      </p:sp>
      <p:sp>
        <p:nvSpPr>
          <p:cNvPr id="1048640"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3</a:t>
            </a:fld>
            <a:endParaRPr spc="10"/>
          </a:p>
        </p:txBody>
      </p:sp>
      <p:sp>
        <p:nvSpPr>
          <p:cNvPr id="1048641" name="TextBox 22"/>
          <p:cNvSpPr txBox="1"/>
          <p:nvPr/>
        </p:nvSpPr>
        <p:spPr>
          <a:xfrm>
            <a:off x="2509807" y="1041533"/>
            <a:ext cx="5029200" cy="4282440"/>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object 2"/>
          <p:cNvGrpSpPr/>
          <p:nvPr/>
        </p:nvGrpSpPr>
        <p:grpSpPr>
          <a:xfrm>
            <a:off x="7991475" y="2933700"/>
            <a:ext cx="2762250" cy="3257550"/>
            <a:chOff x="7991475" y="2933700"/>
            <a:chExt cx="2762250" cy="3257550"/>
          </a:xfrm>
        </p:grpSpPr>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7" name="object 5"/>
            <p:cNvPicPr/>
            <p:nvPr/>
          </p:nvPicPr>
          <p:blipFill>
            <a:blip r:embed="rId2"/>
            <a:stretch>
              <a:fillRect/>
            </a:stretch>
          </p:blipFill>
          <p:spPr>
            <a:xfrm>
              <a:off x="7991475" y="2933700"/>
              <a:ext cx="2762250" cy="3257550"/>
            </a:xfrm>
            <a:prstGeom prst="rect">
              <a:avLst/>
            </a:prstGeom>
          </p:spPr>
        </p:pic>
      </p:grpSp>
      <p:sp>
        <p:nvSpPr>
          <p:cNvPr id="1048615" name="object 7"/>
          <p:cNvSpPr txBox="1">
            <a:spLocks noGrp="1"/>
          </p:cNvSpPr>
          <p:nvPr>
            <p:ph type="title"/>
          </p:nvPr>
        </p:nvSpPr>
        <p:spPr>
          <a:xfrm>
            <a:off x="533400" y="533400"/>
            <a:ext cx="66335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u="sng" spc="-20">
                <a:solidFill>
                  <a:srgbClr val="00B0F0"/>
                </a:solidFill>
              </a:rPr>
              <a:t>P</a:t>
            </a:r>
            <a:r>
              <a:rPr sz="4400" u="sng" spc="15">
                <a:solidFill>
                  <a:srgbClr val="00B0F0"/>
                </a:solidFill>
              </a:rPr>
              <a:t>ROB</a:t>
            </a:r>
            <a:r>
              <a:rPr sz="4400" u="sng" spc="55">
                <a:solidFill>
                  <a:srgbClr val="00B0F0"/>
                </a:solidFill>
              </a:rPr>
              <a:t>L</a:t>
            </a:r>
            <a:r>
              <a:rPr sz="4400" u="sng" spc="-20">
                <a:solidFill>
                  <a:srgbClr val="00B0F0"/>
                </a:solidFill>
              </a:rPr>
              <a:t>E</a:t>
            </a:r>
            <a:r>
              <a:rPr sz="4400" u="sng" spc="20">
                <a:solidFill>
                  <a:srgbClr val="00B0F0"/>
                </a:solidFill>
              </a:rPr>
              <a:t>M</a:t>
            </a:r>
            <a:r>
              <a:rPr sz="4400" u="sng">
                <a:solidFill>
                  <a:srgbClr val="00B0F0"/>
                </a:solidFill>
              </a:rPr>
              <a:t>	</a:t>
            </a:r>
            <a:r>
              <a:rPr sz="4400" u="sng" spc="10">
                <a:solidFill>
                  <a:srgbClr val="00B0F0"/>
                </a:solidFill>
              </a:rPr>
              <a:t>S</a:t>
            </a:r>
            <a:r>
              <a:rPr sz="4400" u="sng" spc="-370">
                <a:solidFill>
                  <a:srgbClr val="00B0F0"/>
                </a:solidFill>
              </a:rPr>
              <a:t>T</a:t>
            </a:r>
            <a:r>
              <a:rPr sz="4400" u="sng" spc="-375">
                <a:solidFill>
                  <a:srgbClr val="00B0F0"/>
                </a:solidFill>
              </a:rPr>
              <a:t>A</a:t>
            </a:r>
            <a:r>
              <a:rPr sz="4400" u="sng" spc="15">
                <a:solidFill>
                  <a:srgbClr val="00B0F0"/>
                </a:solidFill>
              </a:rPr>
              <a:t>T</a:t>
            </a:r>
            <a:r>
              <a:rPr sz="4400" u="sng" spc="-10">
                <a:solidFill>
                  <a:srgbClr val="00B0F0"/>
                </a:solidFill>
              </a:rPr>
              <a:t>E</a:t>
            </a:r>
            <a:r>
              <a:rPr sz="4400" u="sng" spc="-20">
                <a:solidFill>
                  <a:srgbClr val="00B0F0"/>
                </a:solidFill>
              </a:rPr>
              <a:t>ME</a:t>
            </a:r>
            <a:r>
              <a:rPr sz="4400" u="sng" spc="10">
                <a:solidFill>
                  <a:srgbClr val="00B0F0"/>
                </a:solidFill>
              </a:rPr>
              <a:t>NT</a:t>
            </a:r>
            <a:endParaRPr sz="4400" u="sng">
              <a:solidFill>
                <a:srgbClr val="00B0F0"/>
              </a:solidFill>
            </a:endParaRPr>
          </a:p>
        </p:txBody>
      </p:sp>
      <p:pic>
        <p:nvPicPr>
          <p:cNvPr id="2097158" name="object 8"/>
          <p:cNvPicPr/>
          <p:nvPr/>
        </p:nvPicPr>
        <p:blipFill>
          <a:blip r:embed="rId3"/>
          <a:stretch>
            <a:fillRect/>
          </a:stretch>
        </p:blipFill>
        <p:spPr>
          <a:xfrm>
            <a:off x="676275" y="6467475"/>
            <a:ext cx="2143125" cy="200025"/>
          </a:xfrm>
          <a:prstGeom prst="rect">
            <a:avLst/>
          </a:prstGeom>
        </p:spPr>
      </p:pic>
      <p:sp>
        <p:nvSpPr>
          <p:cNvPr id="1048616"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4</a:t>
            </a:fld>
            <a:endParaRPr spc="10"/>
          </a:p>
        </p:txBody>
      </p:sp>
      <p:sp>
        <p:nvSpPr>
          <p:cNvPr id="1048617" name="TextBox 10"/>
          <p:cNvSpPr txBox="1"/>
          <p:nvPr/>
        </p:nvSpPr>
        <p:spPr>
          <a:xfrm>
            <a:off x="533400" y="1600200"/>
            <a:ext cx="7162800" cy="2504441"/>
          </a:xfrm>
          <a:prstGeom prst="rect">
            <a:avLst/>
          </a:prstGeom>
          <a:noFill/>
        </p:spPr>
        <p:txBody>
          <a:bodyPr wrap="square" rtlCol="0">
            <a:spAutoFit/>
          </a:bodyPr>
          <a:lstStyle/>
          <a:p>
            <a:r>
              <a:rPr lang="en-US" sz="3200" b="1"/>
              <a:t>THE PROBLEM  IS  TO IDENTIFY  AVERAGE  SALARY AND AGE OF THE EMPLOYEE ACCORDING TO THEIR DEPARTMENT,GENDER &amp;  ROLE(ex:manager,process excecutive).</a:t>
            </a:r>
            <a:endParaRPr lang="en-IN" sz="3200" b="1"/>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object 2"/>
          <p:cNvGrpSpPr/>
          <p:nvPr/>
        </p:nvGrpSpPr>
        <p:grpSpPr>
          <a:xfrm>
            <a:off x="8658225" y="2647950"/>
            <a:ext cx="3533775" cy="3810000"/>
            <a:chOff x="8658225" y="2647950"/>
            <a:chExt cx="3533775" cy="3810000"/>
          </a:xfrm>
        </p:grpSpPr>
        <p:sp>
          <p:nvSpPr>
            <p:cNvPr id="104860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0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5" name="object 5"/>
            <p:cNvPicPr/>
            <p:nvPr/>
          </p:nvPicPr>
          <p:blipFill>
            <a:blip r:embed="rId2"/>
            <a:stretch>
              <a:fillRect/>
            </a:stretch>
          </p:blipFill>
          <p:spPr>
            <a:xfrm>
              <a:off x="8658225" y="2647950"/>
              <a:ext cx="3533775" cy="3810000"/>
            </a:xfrm>
            <a:prstGeom prst="rect">
              <a:avLst/>
            </a:prstGeom>
          </p:spPr>
        </p:pic>
      </p:grpSp>
      <p:sp>
        <p:nvSpPr>
          <p:cNvPr id="1048607"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a:solidFill>
                  <a:srgbClr val="00B0F0"/>
                </a:solidFill>
              </a:rPr>
              <a:t>PROJECT	</a:t>
            </a:r>
            <a:r>
              <a:rPr sz="4250" u="sng" spc="-20">
                <a:solidFill>
                  <a:srgbClr val="00B0F0"/>
                </a:solidFill>
              </a:rPr>
              <a:t>OVERVIEW</a:t>
            </a:r>
            <a:endParaRPr sz="4250" u="sng">
              <a:solidFill>
                <a:srgbClr val="00B0F0"/>
              </a:solidFill>
            </a:endParaRPr>
          </a:p>
        </p:txBody>
      </p:sp>
      <p:pic>
        <p:nvPicPr>
          <p:cNvPr id="2097156" name="object 8"/>
          <p:cNvPicPr/>
          <p:nvPr/>
        </p:nvPicPr>
        <p:blipFill>
          <a:blip r:embed="rId3"/>
          <a:stretch>
            <a:fillRect/>
          </a:stretch>
        </p:blipFill>
        <p:spPr>
          <a:xfrm>
            <a:off x="676275" y="6467475"/>
            <a:ext cx="2143125" cy="200025"/>
          </a:xfrm>
          <a:prstGeom prst="rect">
            <a:avLst/>
          </a:prstGeom>
        </p:spPr>
      </p:pic>
      <p:sp>
        <p:nvSpPr>
          <p:cNvPr id="104860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5</a:t>
            </a:fld>
            <a:endParaRPr spc="10"/>
          </a:p>
        </p:txBody>
      </p:sp>
      <p:sp>
        <p:nvSpPr>
          <p:cNvPr id="1048609" name="TextBox 8"/>
          <p:cNvSpPr txBox="1"/>
          <p:nvPr/>
        </p:nvSpPr>
        <p:spPr>
          <a:xfrm>
            <a:off x="381000" y="1828800"/>
            <a:ext cx="8277225" cy="1513839"/>
          </a:xfrm>
          <a:prstGeom prst="rect">
            <a:avLst/>
          </a:prstGeom>
          <a:noFill/>
        </p:spPr>
        <p:txBody>
          <a:bodyPr wrap="square" rtlCol="0">
            <a:spAutoFit/>
          </a:bodyPr>
          <a:lstStyle/>
          <a:p>
            <a:r>
              <a:rPr lang="en-US" sz="2400"/>
              <a:t>IN THIS ANALYSIS IM GOING TO EASE THE PROCESS OF IDENTIFY  THE EMPLOYEES AVERAGE SALARY  &amp; AVERAGE AGE USING  EXCEL, WITH THE HELP OF BELOW MENTIONED TOOLS IN  EXCEL.</a:t>
            </a:r>
            <a:endParaRPr lang="en-IN" sz="2400"/>
          </a:p>
        </p:txBody>
      </p:sp>
      <p:sp>
        <p:nvSpPr>
          <p:cNvPr id="1048610" name="TextBox 11"/>
          <p:cNvSpPr txBox="1"/>
          <p:nvPr/>
        </p:nvSpPr>
        <p:spPr>
          <a:xfrm>
            <a:off x="381000" y="3154740"/>
            <a:ext cx="8277225" cy="1869440"/>
          </a:xfrm>
          <a:prstGeom prst="rect">
            <a:avLst/>
          </a:prstGeom>
          <a:noFill/>
        </p:spPr>
        <p:txBody>
          <a:bodyPr wrap="square" rtlCol="0">
            <a:spAutoFit/>
          </a:bodyPr>
          <a:lstStyle/>
          <a:p>
            <a:pPr marL="285750" indent="-285750">
              <a:buFont typeface="Wingdings" panose="05000000000000000000" pitchFamily="2" charset="2"/>
              <a:buChar char="§"/>
            </a:pPr>
            <a:r>
              <a:rPr lang="en-US" sz="2400"/>
              <a:t>TABLES.</a:t>
            </a:r>
          </a:p>
          <a:p>
            <a:pPr marL="285750" indent="-285750">
              <a:buFont typeface="Wingdings" panose="05000000000000000000" pitchFamily="2" charset="2"/>
              <a:buChar char="§"/>
            </a:pPr>
            <a:r>
              <a:rPr lang="en-US" sz="2400"/>
              <a:t>SLICERS.</a:t>
            </a:r>
          </a:p>
          <a:p>
            <a:pPr marL="285750" indent="-285750">
              <a:buFont typeface="Wingdings" panose="05000000000000000000" pitchFamily="2" charset="2"/>
              <a:buChar char="§"/>
            </a:pPr>
            <a:r>
              <a:rPr lang="en-US" sz="2400"/>
              <a:t>PIVOT CHART(</a:t>
            </a:r>
            <a:r>
              <a:rPr lang="en-US" sz="2400">
                <a:solidFill>
                  <a:schemeClr val="tx2">
                    <a:lumMod val="60000"/>
                    <a:lumOff val="40000"/>
                  </a:schemeClr>
                </a:solidFill>
              </a:rPr>
              <a:t>LINE CHART,PIE CHART &amp; BAR CHART</a:t>
            </a:r>
            <a:r>
              <a:rPr lang="en-US" sz="2400"/>
              <a:t>).</a:t>
            </a:r>
          </a:p>
          <a:p>
            <a:pPr marL="285750" indent="-285750">
              <a:buFont typeface="Wingdings" panose="05000000000000000000" pitchFamily="2" charset="2"/>
              <a:buChar char="§"/>
            </a:pPr>
            <a:r>
              <a:rPr lang="en-US" sz="2400"/>
              <a:t>BY INSERTING FORMULA TO MAKE INTERACTIVE DASHBOARD.</a:t>
            </a:r>
            <a:endParaRPr lang="en-IN" sz="240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597" name="object 5"/>
          <p:cNvSpPr txBox="1">
            <a:spLocks noGrp="1"/>
          </p:cNvSpPr>
          <p:nvPr>
            <p:ph type="title"/>
          </p:nvPr>
        </p:nvSpPr>
        <p:spPr>
          <a:xfrm>
            <a:off x="457200" y="990600"/>
            <a:ext cx="6082348" cy="570669"/>
          </a:xfrm>
          <a:prstGeom prst="rect">
            <a:avLst/>
          </a:prstGeom>
        </p:spPr>
        <p:txBody>
          <a:bodyPr vert="horz" wrap="square" lIns="0" tIns="16510" rIns="0" bIns="0" rtlCol="0">
            <a:spAutoFit/>
          </a:bodyPr>
          <a:lstStyle/>
          <a:p>
            <a:pPr marL="12700">
              <a:lnSpc>
                <a:spcPct val="100000"/>
              </a:lnSpc>
              <a:spcBef>
                <a:spcPts val="130"/>
              </a:spcBef>
            </a:pPr>
            <a:r>
              <a:rPr sz="3600" u="sng" spc="25">
                <a:solidFill>
                  <a:srgbClr val="00B0F0"/>
                </a:solidFill>
              </a:rPr>
              <a:t>W</a:t>
            </a:r>
            <a:r>
              <a:rPr sz="3600" u="sng" spc="-20">
                <a:solidFill>
                  <a:srgbClr val="00B0F0"/>
                </a:solidFill>
              </a:rPr>
              <a:t>H</a:t>
            </a:r>
            <a:r>
              <a:rPr sz="3600" u="sng" spc="20">
                <a:solidFill>
                  <a:srgbClr val="00B0F0"/>
                </a:solidFill>
              </a:rPr>
              <a:t>O</a:t>
            </a:r>
            <a:r>
              <a:rPr sz="3600" u="sng" spc="-235">
                <a:solidFill>
                  <a:srgbClr val="00B0F0"/>
                </a:solidFill>
              </a:rPr>
              <a:t> </a:t>
            </a:r>
            <a:r>
              <a:rPr sz="3600" u="sng" spc="-10">
                <a:solidFill>
                  <a:srgbClr val="00B0F0"/>
                </a:solidFill>
              </a:rPr>
              <a:t>AR</a:t>
            </a:r>
            <a:r>
              <a:rPr sz="3600" u="sng" spc="15">
                <a:solidFill>
                  <a:srgbClr val="00B0F0"/>
                </a:solidFill>
              </a:rPr>
              <a:t>E</a:t>
            </a:r>
            <a:r>
              <a:rPr sz="3600" u="sng" spc="-35">
                <a:solidFill>
                  <a:srgbClr val="00B0F0"/>
                </a:solidFill>
              </a:rPr>
              <a:t> </a:t>
            </a:r>
            <a:r>
              <a:rPr sz="3600" u="sng" spc="-10">
                <a:solidFill>
                  <a:srgbClr val="00B0F0"/>
                </a:solidFill>
              </a:rPr>
              <a:t>T</a:t>
            </a:r>
            <a:r>
              <a:rPr sz="3600" u="sng" spc="-15">
                <a:solidFill>
                  <a:srgbClr val="00B0F0"/>
                </a:solidFill>
              </a:rPr>
              <a:t>H</a:t>
            </a:r>
            <a:r>
              <a:rPr sz="3600" u="sng" spc="15">
                <a:solidFill>
                  <a:srgbClr val="00B0F0"/>
                </a:solidFill>
              </a:rPr>
              <a:t>E</a:t>
            </a:r>
            <a:r>
              <a:rPr sz="3600" u="sng" spc="-35">
                <a:solidFill>
                  <a:srgbClr val="00B0F0"/>
                </a:solidFill>
              </a:rPr>
              <a:t> </a:t>
            </a:r>
            <a:r>
              <a:rPr sz="3600" u="sng" spc="-20">
                <a:solidFill>
                  <a:srgbClr val="00B0F0"/>
                </a:solidFill>
              </a:rPr>
              <a:t>E</a:t>
            </a:r>
            <a:r>
              <a:rPr sz="3600" u="sng" spc="30">
                <a:solidFill>
                  <a:srgbClr val="00B0F0"/>
                </a:solidFill>
              </a:rPr>
              <a:t>N</a:t>
            </a:r>
            <a:r>
              <a:rPr sz="3600" u="sng" spc="15">
                <a:solidFill>
                  <a:srgbClr val="00B0F0"/>
                </a:solidFill>
              </a:rPr>
              <a:t>D</a:t>
            </a:r>
            <a:r>
              <a:rPr sz="3600" u="sng" spc="-45">
                <a:solidFill>
                  <a:srgbClr val="00B0F0"/>
                </a:solidFill>
              </a:rPr>
              <a:t> </a:t>
            </a:r>
            <a:r>
              <a:rPr sz="3600" u="sng">
                <a:solidFill>
                  <a:srgbClr val="00B0F0"/>
                </a:solidFill>
              </a:rPr>
              <a:t>U</a:t>
            </a:r>
            <a:r>
              <a:rPr sz="3600" u="sng" spc="10">
                <a:solidFill>
                  <a:srgbClr val="00B0F0"/>
                </a:solidFill>
              </a:rPr>
              <a:t>S</a:t>
            </a:r>
            <a:r>
              <a:rPr sz="3600" u="sng" spc="-25">
                <a:solidFill>
                  <a:srgbClr val="00B0F0"/>
                </a:solidFill>
              </a:rPr>
              <a:t>E</a:t>
            </a:r>
            <a:r>
              <a:rPr sz="3600" u="sng" spc="-10">
                <a:solidFill>
                  <a:srgbClr val="00B0F0"/>
                </a:solidFill>
              </a:rPr>
              <a:t>R</a:t>
            </a:r>
            <a:r>
              <a:rPr sz="3600" u="sng" spc="5">
                <a:solidFill>
                  <a:srgbClr val="00B0F0"/>
                </a:solidFill>
              </a:rPr>
              <a:t>S?</a:t>
            </a:r>
            <a:endParaRPr sz="3600" u="sng">
              <a:solidFill>
                <a:srgbClr val="00B0F0"/>
              </a:solidFill>
            </a:endParaRPr>
          </a:p>
        </p:txBody>
      </p:sp>
      <p:pic>
        <p:nvPicPr>
          <p:cNvPr id="2097152" name="object 6"/>
          <p:cNvPicPr/>
          <p:nvPr/>
        </p:nvPicPr>
        <p:blipFill>
          <a:blip r:embed="rId2"/>
          <a:stretch>
            <a:fillRect/>
          </a:stretch>
        </p:blipFill>
        <p:spPr>
          <a:xfrm>
            <a:off x="723900" y="6172200"/>
            <a:ext cx="2181225" cy="485775"/>
          </a:xfrm>
          <a:prstGeom prst="rect">
            <a:avLst/>
          </a:prstGeom>
        </p:spPr>
      </p:pic>
      <p:sp>
        <p:nvSpPr>
          <p:cNvPr id="104859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6</a:t>
            </a:fld>
            <a:endParaRPr spc="10"/>
          </a:p>
        </p:txBody>
      </p:sp>
      <p:sp>
        <p:nvSpPr>
          <p:cNvPr id="1048599" name="TextBox 6"/>
          <p:cNvSpPr txBox="1"/>
          <p:nvPr/>
        </p:nvSpPr>
        <p:spPr>
          <a:xfrm>
            <a:off x="457200" y="1905000"/>
            <a:ext cx="8077200" cy="2504441"/>
          </a:xfrm>
          <a:prstGeom prst="rect">
            <a:avLst/>
          </a:prstGeom>
          <a:noFill/>
        </p:spPr>
        <p:txBody>
          <a:bodyPr wrap="square" rtlCol="0">
            <a:spAutoFit/>
          </a:bodyPr>
          <a:lstStyle/>
          <a:p>
            <a:pPr marL="457200" indent="-457200">
              <a:buFont typeface="+mj-lt"/>
              <a:buAutoNum type="alphaUcPeriod"/>
            </a:pPr>
            <a:r>
              <a:rPr lang="en-US" sz="3200"/>
              <a:t>Human Resources (HR) Department</a:t>
            </a:r>
          </a:p>
          <a:p>
            <a:pPr marL="457200" indent="-457200">
              <a:buFont typeface="+mj-lt"/>
              <a:buAutoNum type="alphaUcPeriod"/>
            </a:pPr>
            <a:r>
              <a:rPr lang="en-US" sz="3200"/>
              <a:t>Finance Department</a:t>
            </a:r>
          </a:p>
          <a:p>
            <a:pPr marL="457200" indent="-457200">
              <a:buFont typeface="+mj-lt"/>
              <a:buAutoNum type="alphaUcPeriod"/>
            </a:pPr>
            <a:r>
              <a:rPr lang="en-US" sz="3200"/>
              <a:t>Compensation and Benefits Specialists</a:t>
            </a:r>
          </a:p>
          <a:p>
            <a:pPr marL="457200" indent="-457200">
              <a:buFont typeface="+mj-lt"/>
              <a:buAutoNum type="alphaUcPeriod"/>
            </a:pPr>
            <a:r>
              <a:rPr lang="en-US" sz="3200"/>
              <a:t>Operational Managers</a:t>
            </a:r>
          </a:p>
          <a:p>
            <a:pPr marL="457200" indent="-457200">
              <a:buFont typeface="+mj-lt"/>
              <a:buAutoNum type="alphaUcPeriod"/>
            </a:pPr>
            <a:r>
              <a:rPr lang="en-US" sz="3200"/>
              <a:t> IT and Data Management Teams</a:t>
            </a:r>
            <a:endParaRPr lang="en-IN" sz="320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object 2"/>
          <p:cNvPicPr/>
          <p:nvPr/>
        </p:nvPicPr>
        <p:blipFill>
          <a:blip r:embed="rId2"/>
          <a:stretch>
            <a:fillRect/>
          </a:stretch>
        </p:blipFill>
        <p:spPr>
          <a:xfrm>
            <a:off x="0" y="1476375"/>
            <a:ext cx="2695574" cy="3248025"/>
          </a:xfrm>
          <a:prstGeom prst="rect">
            <a:avLst/>
          </a:prstGeom>
        </p:spPr>
      </p:pic>
      <p:sp>
        <p:nvSpPr>
          <p:cNvPr id="104860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0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02"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u="sng" spc="10">
                <a:solidFill>
                  <a:srgbClr val="00B0F0"/>
                </a:solidFill>
              </a:rPr>
              <a:t>O</a:t>
            </a:r>
            <a:r>
              <a:rPr sz="3600" u="sng" spc="25">
                <a:solidFill>
                  <a:srgbClr val="00B0F0"/>
                </a:solidFill>
              </a:rPr>
              <a:t>U</a:t>
            </a:r>
            <a:r>
              <a:rPr sz="3600" u="sng">
                <a:solidFill>
                  <a:srgbClr val="00B0F0"/>
                </a:solidFill>
              </a:rPr>
              <a:t>R</a:t>
            </a:r>
            <a:r>
              <a:rPr sz="3600" u="sng" spc="5">
                <a:solidFill>
                  <a:srgbClr val="00B0F0"/>
                </a:solidFill>
              </a:rPr>
              <a:t> </a:t>
            </a:r>
            <a:r>
              <a:rPr sz="3600" u="sng" spc="25">
                <a:solidFill>
                  <a:srgbClr val="00B0F0"/>
                </a:solidFill>
              </a:rPr>
              <a:t>S</a:t>
            </a:r>
            <a:r>
              <a:rPr sz="3600" u="sng" spc="10">
                <a:solidFill>
                  <a:srgbClr val="00B0F0"/>
                </a:solidFill>
              </a:rPr>
              <a:t>O</a:t>
            </a:r>
            <a:r>
              <a:rPr sz="3600" u="sng" spc="25">
                <a:solidFill>
                  <a:srgbClr val="00B0F0"/>
                </a:solidFill>
              </a:rPr>
              <a:t>LU</a:t>
            </a:r>
            <a:r>
              <a:rPr sz="3600" u="sng" spc="-35">
                <a:solidFill>
                  <a:srgbClr val="00B0F0"/>
                </a:solidFill>
              </a:rPr>
              <a:t>T</a:t>
            </a:r>
            <a:r>
              <a:rPr sz="3600" u="sng" spc="-30">
                <a:solidFill>
                  <a:srgbClr val="00B0F0"/>
                </a:solidFill>
              </a:rPr>
              <a:t>I</a:t>
            </a:r>
            <a:r>
              <a:rPr sz="3600" u="sng" spc="10">
                <a:solidFill>
                  <a:srgbClr val="00B0F0"/>
                </a:solidFill>
              </a:rPr>
              <a:t>O</a:t>
            </a:r>
            <a:r>
              <a:rPr sz="3600" u="sng">
                <a:solidFill>
                  <a:srgbClr val="00B0F0"/>
                </a:solidFill>
              </a:rPr>
              <a:t>N</a:t>
            </a:r>
            <a:r>
              <a:rPr sz="3600" u="sng" spc="-345">
                <a:solidFill>
                  <a:srgbClr val="00B0F0"/>
                </a:solidFill>
              </a:rPr>
              <a:t> </a:t>
            </a:r>
            <a:r>
              <a:rPr sz="3600" u="sng" spc="-35">
                <a:solidFill>
                  <a:srgbClr val="00B0F0"/>
                </a:solidFill>
              </a:rPr>
              <a:t>A</a:t>
            </a:r>
            <a:r>
              <a:rPr sz="3600" u="sng" spc="-5">
                <a:solidFill>
                  <a:srgbClr val="00B0F0"/>
                </a:solidFill>
              </a:rPr>
              <a:t>N</a:t>
            </a:r>
            <a:r>
              <a:rPr sz="3600" u="sng">
                <a:solidFill>
                  <a:srgbClr val="00B0F0"/>
                </a:solidFill>
              </a:rPr>
              <a:t>D</a:t>
            </a:r>
            <a:r>
              <a:rPr sz="3600" u="sng" spc="35">
                <a:solidFill>
                  <a:srgbClr val="00B0F0"/>
                </a:solidFill>
              </a:rPr>
              <a:t> </a:t>
            </a:r>
            <a:r>
              <a:rPr sz="3600" u="sng" spc="-30">
                <a:solidFill>
                  <a:srgbClr val="00B0F0"/>
                </a:solidFill>
              </a:rPr>
              <a:t>I</a:t>
            </a:r>
            <a:r>
              <a:rPr sz="3600" u="sng" spc="-35">
                <a:solidFill>
                  <a:srgbClr val="00B0F0"/>
                </a:solidFill>
              </a:rPr>
              <a:t>T</a:t>
            </a:r>
            <a:r>
              <a:rPr sz="3600" u="sng">
                <a:solidFill>
                  <a:srgbClr val="00B0F0"/>
                </a:solidFill>
              </a:rPr>
              <a:t>S</a:t>
            </a:r>
            <a:r>
              <a:rPr sz="3600" u="sng" spc="60">
                <a:solidFill>
                  <a:srgbClr val="00B0F0"/>
                </a:solidFill>
              </a:rPr>
              <a:t> </a:t>
            </a:r>
            <a:r>
              <a:rPr sz="3600" u="sng" spc="-295">
                <a:solidFill>
                  <a:srgbClr val="00B0F0"/>
                </a:solidFill>
              </a:rPr>
              <a:t>V</a:t>
            </a:r>
            <a:r>
              <a:rPr sz="3600" u="sng" spc="-35">
                <a:solidFill>
                  <a:srgbClr val="00B0F0"/>
                </a:solidFill>
              </a:rPr>
              <a:t>A</a:t>
            </a:r>
            <a:r>
              <a:rPr sz="3600" u="sng" spc="25">
                <a:solidFill>
                  <a:srgbClr val="00B0F0"/>
                </a:solidFill>
              </a:rPr>
              <a:t>LU</a:t>
            </a:r>
            <a:r>
              <a:rPr sz="3600" u="sng">
                <a:solidFill>
                  <a:srgbClr val="00B0F0"/>
                </a:solidFill>
              </a:rPr>
              <a:t>E</a:t>
            </a:r>
            <a:r>
              <a:rPr sz="3600" u="sng" spc="-65">
                <a:solidFill>
                  <a:srgbClr val="00B0F0"/>
                </a:solidFill>
              </a:rPr>
              <a:t> </a:t>
            </a:r>
            <a:r>
              <a:rPr sz="3600" u="sng" spc="-15">
                <a:solidFill>
                  <a:srgbClr val="00B0F0"/>
                </a:solidFill>
              </a:rPr>
              <a:t>P</a:t>
            </a:r>
            <a:r>
              <a:rPr sz="3600" u="sng" spc="-30">
                <a:solidFill>
                  <a:srgbClr val="00B0F0"/>
                </a:solidFill>
              </a:rPr>
              <a:t>R</a:t>
            </a:r>
            <a:r>
              <a:rPr sz="3600" u="sng" spc="10">
                <a:solidFill>
                  <a:srgbClr val="00B0F0"/>
                </a:solidFill>
              </a:rPr>
              <a:t>O</a:t>
            </a:r>
            <a:r>
              <a:rPr sz="3600" u="sng" spc="-15">
                <a:solidFill>
                  <a:srgbClr val="00B0F0"/>
                </a:solidFill>
              </a:rPr>
              <a:t>P</a:t>
            </a:r>
            <a:r>
              <a:rPr sz="3600" u="sng" spc="10">
                <a:solidFill>
                  <a:srgbClr val="00B0F0"/>
                </a:solidFill>
              </a:rPr>
              <a:t>O</a:t>
            </a:r>
            <a:r>
              <a:rPr sz="3600" u="sng" spc="25">
                <a:solidFill>
                  <a:srgbClr val="00B0F0"/>
                </a:solidFill>
              </a:rPr>
              <a:t>S</a:t>
            </a:r>
            <a:r>
              <a:rPr sz="3600" u="sng" spc="-30">
                <a:solidFill>
                  <a:srgbClr val="00B0F0"/>
                </a:solidFill>
              </a:rPr>
              <a:t>I</a:t>
            </a:r>
            <a:r>
              <a:rPr sz="3600" u="sng" spc="-35">
                <a:solidFill>
                  <a:srgbClr val="00B0F0"/>
                </a:solidFill>
              </a:rPr>
              <a:t>T</a:t>
            </a:r>
            <a:r>
              <a:rPr sz="3600" u="sng" spc="-30">
                <a:solidFill>
                  <a:srgbClr val="00B0F0"/>
                </a:solidFill>
              </a:rPr>
              <a:t>I</a:t>
            </a:r>
            <a:r>
              <a:rPr sz="3600" u="sng" spc="10">
                <a:solidFill>
                  <a:srgbClr val="00B0F0"/>
                </a:solidFill>
              </a:rPr>
              <a:t>O</a:t>
            </a:r>
            <a:r>
              <a:rPr sz="3600" u="sng">
                <a:solidFill>
                  <a:srgbClr val="00B0F0"/>
                </a:solidFill>
              </a:rPr>
              <a:t>N</a:t>
            </a:r>
          </a:p>
        </p:txBody>
      </p:sp>
      <p:pic>
        <p:nvPicPr>
          <p:cNvPr id="2097154" name="object 7"/>
          <p:cNvPicPr/>
          <p:nvPr/>
        </p:nvPicPr>
        <p:blipFill>
          <a:blip r:embed="rId3"/>
          <a:stretch>
            <a:fillRect/>
          </a:stretch>
        </p:blipFill>
        <p:spPr>
          <a:xfrm>
            <a:off x="676275" y="6467475"/>
            <a:ext cx="2143125" cy="200025"/>
          </a:xfrm>
          <a:prstGeom prst="rect">
            <a:avLst/>
          </a:prstGeom>
        </p:spPr>
      </p:pic>
      <p:sp>
        <p:nvSpPr>
          <p:cNvPr id="1048603"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7</a:t>
            </a:fld>
            <a:endParaRPr spc="10"/>
          </a:p>
        </p:txBody>
      </p:sp>
      <p:sp>
        <p:nvSpPr>
          <p:cNvPr id="1048604" name="TextBox 7"/>
          <p:cNvSpPr txBox="1"/>
          <p:nvPr/>
        </p:nvSpPr>
        <p:spPr>
          <a:xfrm>
            <a:off x="2971800" y="1733549"/>
            <a:ext cx="6248400" cy="5019041"/>
          </a:xfrm>
          <a:prstGeom prst="rect">
            <a:avLst/>
          </a:prstGeom>
          <a:noFill/>
        </p:spPr>
        <p:txBody>
          <a:bodyPr wrap="square" rtlCol="0">
            <a:spAutoFit/>
          </a:bodyPr>
          <a:lstStyle/>
          <a:p>
            <a:pPr marL="342900" indent="-342900">
              <a:buFont typeface="Wingdings" panose="05000000000000000000" pitchFamily="2" charset="2"/>
              <a:buChar char="q"/>
            </a:pPr>
            <a:r>
              <a:rPr lang="en-US" sz="2400" b="1"/>
              <a:t>User-Friendly Interface:</a:t>
            </a:r>
            <a:endParaRPr lang="en-US" sz="2400"/>
          </a:p>
          <a:p>
            <a:pPr>
              <a:buFont typeface="Arial" panose="020B0604020202020204" pitchFamily="34" charset="0"/>
              <a:buChar char="•"/>
            </a:pPr>
            <a:r>
              <a:rPr lang="en-US" sz="2000" b="1"/>
              <a:t>Accessibility</a:t>
            </a:r>
            <a:r>
              <a:rPr lang="en-US" sz="2000"/>
              <a:t> </a:t>
            </a:r>
          </a:p>
          <a:p>
            <a:pPr>
              <a:buFont typeface="Arial" panose="020B0604020202020204" pitchFamily="34" charset="0"/>
              <a:buChar char="•"/>
            </a:pPr>
            <a:r>
              <a:rPr lang="en-US" sz="2000" b="1"/>
              <a:t>Ease of Use</a:t>
            </a:r>
          </a:p>
          <a:p>
            <a:pPr marL="342900" indent="-342900">
              <a:buFont typeface="Wingdings" panose="05000000000000000000" pitchFamily="2" charset="2"/>
              <a:buChar char="q"/>
            </a:pPr>
            <a:r>
              <a:rPr lang="en-US" sz="2400" b="1"/>
              <a:t>Comprehensive Data Management:</a:t>
            </a:r>
            <a:endParaRPr lang="en-US" sz="2400"/>
          </a:p>
          <a:p>
            <a:pPr>
              <a:buFont typeface="Arial" panose="020B0604020202020204" pitchFamily="34" charset="0"/>
              <a:buChar char="•"/>
            </a:pPr>
            <a:r>
              <a:rPr lang="en-US" sz="2000" b="1"/>
              <a:t>Data Organization</a:t>
            </a:r>
            <a:endParaRPr lang="en-US" sz="2000"/>
          </a:p>
          <a:p>
            <a:pPr>
              <a:buFont typeface="Arial" panose="020B0604020202020204" pitchFamily="34" charset="0"/>
              <a:buChar char="•"/>
            </a:pPr>
            <a:r>
              <a:rPr lang="en-US" sz="2000" b="1"/>
              <a:t>Data Integration</a:t>
            </a:r>
          </a:p>
          <a:p>
            <a:pPr marL="342900" indent="-342900">
              <a:buFont typeface="Wingdings" panose="05000000000000000000" pitchFamily="2" charset="2"/>
              <a:buChar char="q"/>
            </a:pPr>
            <a:r>
              <a:rPr lang="en-US" sz="2400" b="1"/>
              <a:t>Advanced Analytical Tools:</a:t>
            </a:r>
            <a:endParaRPr lang="en-US" sz="2400"/>
          </a:p>
          <a:p>
            <a:pPr>
              <a:buFont typeface="Arial" panose="020B0604020202020204" pitchFamily="34" charset="0"/>
              <a:buChar char="•"/>
            </a:pPr>
            <a:r>
              <a:rPr lang="en-US" sz="2000" b="1"/>
              <a:t>Formulas and Functions</a:t>
            </a:r>
          </a:p>
          <a:p>
            <a:pPr>
              <a:buFont typeface="Arial" panose="020B0604020202020204" pitchFamily="34" charset="0"/>
              <a:buChar char="•"/>
            </a:pPr>
            <a:r>
              <a:rPr lang="en-US" sz="2000" b="1"/>
              <a:t>PivotTables</a:t>
            </a:r>
          </a:p>
          <a:p>
            <a:pPr marL="342900" indent="-342900">
              <a:buFont typeface="Wingdings" panose="05000000000000000000" pitchFamily="2" charset="2"/>
              <a:buChar char="q"/>
            </a:pPr>
            <a:r>
              <a:rPr lang="en-US" sz="2400" b="1"/>
              <a:t>Visual Representation:</a:t>
            </a:r>
            <a:endParaRPr lang="en-US" sz="2400"/>
          </a:p>
          <a:p>
            <a:pPr>
              <a:buFont typeface="Arial" panose="020B0604020202020204" pitchFamily="34" charset="0"/>
              <a:buChar char="•"/>
            </a:pPr>
            <a:r>
              <a:rPr lang="en-US" sz="2000" b="1"/>
              <a:t>Charts and Graphs</a:t>
            </a:r>
          </a:p>
          <a:p>
            <a:pPr marL="342900" indent="-342900">
              <a:buFont typeface="Wingdings" panose="05000000000000000000" pitchFamily="2" charset="2"/>
              <a:buChar char="q"/>
            </a:pPr>
            <a:r>
              <a:rPr lang="en-IN" sz="2400" b="1"/>
              <a:t>Scenario Analysis</a:t>
            </a:r>
            <a:r>
              <a:rPr lang="en-IN" sz="2400"/>
              <a:t>:</a:t>
            </a:r>
          </a:p>
          <a:p>
            <a:pPr marL="342900" indent="-342900">
              <a:buFont typeface="Wingdings" panose="05000000000000000000" pitchFamily="2" charset="2"/>
              <a:buChar char="§"/>
            </a:pPr>
            <a:r>
              <a:rPr lang="en-IN" sz="2000" b="1"/>
              <a:t>Used to analyse different situation</a:t>
            </a:r>
          </a:p>
          <a:p>
            <a:pPr marL="342900" indent="-342900">
              <a:buFont typeface="Wingdings" panose="05000000000000000000" pitchFamily="2" charset="2"/>
              <a:buChar char="§"/>
            </a:pPr>
            <a:endParaRPr lang="en-IN" sz="2400"/>
          </a:p>
          <a:p>
            <a:pPr marL="342900" indent="-342900">
              <a:buFont typeface="Arial" panose="020B0604020202020204" pitchFamily="34" charset="0"/>
              <a:buChar char="•"/>
            </a:pPr>
            <a:endParaRPr lang="en-US" sz="240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a:xfrm>
            <a:off x="755332" y="55813"/>
            <a:ext cx="10681335" cy="723901"/>
          </a:xfrm>
        </p:spPr>
        <p:txBody>
          <a:bodyPr/>
          <a:lstStyle/>
          <a:p>
            <a:r>
              <a:rPr lang="en-IN" u="sng">
                <a:solidFill>
                  <a:srgbClr val="00B0F0"/>
                </a:solidFill>
              </a:rPr>
              <a:t>Dataset Description</a:t>
            </a:r>
          </a:p>
        </p:txBody>
      </p:sp>
      <p:sp>
        <p:nvSpPr>
          <p:cNvPr id="1048612" name="TextBox 2"/>
          <p:cNvSpPr txBox="1"/>
          <p:nvPr/>
        </p:nvSpPr>
        <p:spPr>
          <a:xfrm>
            <a:off x="755332" y="1175165"/>
            <a:ext cx="7321868" cy="5463541"/>
          </a:xfrm>
          <a:prstGeom prst="rect">
            <a:avLst/>
          </a:prstGeom>
          <a:noFill/>
        </p:spPr>
        <p:txBody>
          <a:bodyPr wrap="square" rtlCol="0">
            <a:spAutoFit/>
          </a:bodyPr>
          <a:lstStyle/>
          <a:p>
            <a:r>
              <a:rPr lang="en-US" sz="2800" b="1"/>
              <a:t>Data Overview</a:t>
            </a:r>
            <a:r>
              <a:rPr lang="en-US" b="1"/>
              <a:t>:</a:t>
            </a:r>
          </a:p>
          <a:p>
            <a:r>
              <a:rPr lang="en-US" b="1"/>
              <a:t>The dataset contains information about employees within an organization, including their salaries and ages. This data is used to calculate and analyze average salary and average age metrics.</a:t>
            </a:r>
          </a:p>
          <a:p>
            <a:r>
              <a:rPr lang="en-IN" sz="2800" b="1"/>
              <a:t>Data Fields</a:t>
            </a:r>
            <a:r>
              <a:rPr lang="en-IN" b="1"/>
              <a:t>:</a:t>
            </a:r>
          </a:p>
          <a:p>
            <a:pPr marL="342900" indent="-342900">
              <a:buFont typeface="+mj-lt"/>
              <a:buAutoNum type="arabicPeriod"/>
            </a:pPr>
            <a:r>
              <a:rPr lang="en-US" b="1"/>
              <a:t>ID</a:t>
            </a:r>
          </a:p>
          <a:p>
            <a:pPr marL="342900" indent="-342900">
              <a:buFont typeface="+mj-lt"/>
              <a:buAutoNum type="arabicPeriod"/>
            </a:pPr>
            <a:r>
              <a:rPr lang="en-US" b="1"/>
              <a:t>Name	</a:t>
            </a:r>
          </a:p>
          <a:p>
            <a:pPr marL="342900" indent="-342900">
              <a:buFont typeface="+mj-lt"/>
              <a:buAutoNum type="arabicPeriod"/>
            </a:pPr>
            <a:r>
              <a:rPr lang="en-US" b="1"/>
              <a:t>Surname</a:t>
            </a:r>
          </a:p>
          <a:p>
            <a:pPr marL="342900" indent="-342900">
              <a:buFont typeface="+mj-lt"/>
              <a:buAutoNum type="arabicPeriod"/>
            </a:pPr>
            <a:r>
              <a:rPr lang="en-US" b="1"/>
              <a:t>Age	</a:t>
            </a:r>
          </a:p>
          <a:p>
            <a:pPr marL="342900" indent="-342900">
              <a:buFont typeface="+mj-lt"/>
              <a:buAutoNum type="arabicPeriod"/>
            </a:pPr>
            <a:r>
              <a:rPr lang="en-US" b="1"/>
              <a:t>Tenure	</a:t>
            </a:r>
          </a:p>
          <a:p>
            <a:pPr marL="342900" indent="-342900">
              <a:buFont typeface="+mj-lt"/>
              <a:buAutoNum type="arabicPeriod"/>
            </a:pPr>
            <a:r>
              <a:rPr lang="en-US" b="1"/>
              <a:t>Gender	</a:t>
            </a:r>
          </a:p>
          <a:p>
            <a:pPr marL="342900" indent="-342900">
              <a:buFont typeface="+mj-lt"/>
              <a:buAutoNum type="arabicPeriod"/>
            </a:pPr>
            <a:r>
              <a:rPr lang="en-US" b="1"/>
              <a:t>Region	</a:t>
            </a:r>
          </a:p>
          <a:p>
            <a:pPr marL="342900" indent="-342900">
              <a:buFont typeface="+mj-lt"/>
              <a:buAutoNum type="arabicPeriod"/>
            </a:pPr>
            <a:r>
              <a:rPr lang="en-US" b="1"/>
              <a:t>Department	</a:t>
            </a:r>
          </a:p>
          <a:p>
            <a:pPr marL="342900" indent="-342900">
              <a:buFont typeface="+mj-lt"/>
              <a:buAutoNum type="arabicPeriod"/>
            </a:pPr>
            <a:r>
              <a:rPr lang="en-US" b="1"/>
              <a:t>Manager	</a:t>
            </a:r>
          </a:p>
          <a:p>
            <a:pPr marL="342900" indent="-342900">
              <a:buFont typeface="+mj-lt"/>
              <a:buAutoNum type="arabicPeriod"/>
            </a:pPr>
            <a:r>
              <a:rPr lang="en-US" b="1"/>
              <a:t>Hours</a:t>
            </a:r>
          </a:p>
          <a:p>
            <a:pPr marL="342900" indent="-342900">
              <a:buFont typeface="+mj-lt"/>
              <a:buAutoNum type="arabicPeriod"/>
            </a:pPr>
            <a:r>
              <a:rPr lang="en-US" b="1"/>
              <a:t>Salary Band	</a:t>
            </a:r>
          </a:p>
          <a:p>
            <a:pPr marL="342900" indent="-342900">
              <a:buFont typeface="+mj-lt"/>
              <a:buAutoNum type="arabicPeriod"/>
            </a:pPr>
            <a:r>
              <a:rPr lang="en-US" b="1"/>
              <a:t>Salary</a:t>
            </a:r>
          </a:p>
          <a:p>
            <a:pPr marL="342900" indent="-342900">
              <a:buFont typeface="+mj-lt"/>
              <a:buAutoNum type="arabicPeriod"/>
            </a:pPr>
            <a:r>
              <a:rPr lang="en-US" b="1"/>
              <a:t>Performance</a:t>
            </a:r>
          </a:p>
          <a:p>
            <a:pPr marL="342900" indent="-342900">
              <a:buFont typeface="+mj-lt"/>
              <a:buAutoNum type="arabicPeriod"/>
            </a:pPr>
            <a:endParaRPr lang="en-IN"/>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1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0"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9" name="object 6"/>
          <p:cNvPicPr/>
          <p:nvPr/>
        </p:nvPicPr>
        <p:blipFill>
          <a:blip r:embed="rId2"/>
          <a:stretch>
            <a:fillRect/>
          </a:stretch>
        </p:blipFill>
        <p:spPr>
          <a:xfrm>
            <a:off x="66675" y="3381373"/>
            <a:ext cx="2466975" cy="3419475"/>
          </a:xfrm>
          <a:prstGeom prst="rect">
            <a:avLst/>
          </a:prstGeom>
        </p:spPr>
      </p:pic>
      <p:sp>
        <p:nvSpPr>
          <p:cNvPr id="1048622"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u="sng" spc="15">
                <a:solidFill>
                  <a:srgbClr val="00B0F0"/>
                </a:solidFill>
              </a:rPr>
              <a:t>THE</a:t>
            </a:r>
            <a:r>
              <a:rPr sz="4250" u="sng" spc="20">
                <a:solidFill>
                  <a:srgbClr val="00B0F0"/>
                </a:solidFill>
              </a:rPr>
              <a:t> </a:t>
            </a:r>
            <a:r>
              <a:rPr lang="en-US" sz="4250" u="sng" spc="20">
                <a:solidFill>
                  <a:srgbClr val="00B0F0"/>
                </a:solidFill>
              </a:rPr>
              <a:t>"</a:t>
            </a:r>
            <a:r>
              <a:rPr sz="4250" u="sng" spc="10">
                <a:solidFill>
                  <a:srgbClr val="00B0F0"/>
                </a:solidFill>
              </a:rPr>
              <a:t>WOW</a:t>
            </a:r>
            <a:r>
              <a:rPr lang="en-US" sz="4250" u="sng" spc="10">
                <a:solidFill>
                  <a:srgbClr val="00B0F0"/>
                </a:solidFill>
              </a:rPr>
              <a:t>"</a:t>
            </a:r>
            <a:r>
              <a:rPr sz="4250" u="sng" spc="85">
                <a:solidFill>
                  <a:srgbClr val="00B0F0"/>
                </a:solidFill>
              </a:rPr>
              <a:t> </a:t>
            </a:r>
            <a:r>
              <a:rPr sz="4250" u="sng" spc="10">
                <a:solidFill>
                  <a:srgbClr val="00B0F0"/>
                </a:solidFill>
              </a:rPr>
              <a:t>IN</a:t>
            </a:r>
            <a:r>
              <a:rPr sz="4250" u="sng" spc="-5">
                <a:solidFill>
                  <a:srgbClr val="00B0F0"/>
                </a:solidFill>
              </a:rPr>
              <a:t> </a:t>
            </a:r>
            <a:r>
              <a:rPr sz="4250" u="sng" spc="15">
                <a:solidFill>
                  <a:srgbClr val="00B0F0"/>
                </a:solidFill>
              </a:rPr>
              <a:t>OUR</a:t>
            </a:r>
            <a:r>
              <a:rPr sz="4250" u="sng" spc="-10">
                <a:solidFill>
                  <a:srgbClr val="00B0F0"/>
                </a:solidFill>
              </a:rPr>
              <a:t> </a:t>
            </a:r>
            <a:r>
              <a:rPr sz="4250" u="sng" spc="20">
                <a:solidFill>
                  <a:srgbClr val="00B0F0"/>
                </a:solidFill>
              </a:rPr>
              <a:t>SOLUTION</a:t>
            </a:r>
            <a:endParaRPr sz="4250" u="sng">
              <a:solidFill>
                <a:srgbClr val="00B0F0"/>
              </a:solidFill>
            </a:endParaRPr>
          </a:p>
        </p:txBody>
      </p:sp>
      <p:sp>
        <p:nvSpPr>
          <p:cNvPr id="1048623"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9</a:t>
            </a:fld>
            <a:endParaRPr sz="1100">
              <a:latin typeface="Trebuchet MS"/>
              <a:cs typeface="Trebuchet MS"/>
            </a:endParaRPr>
          </a:p>
        </p:txBody>
      </p:sp>
      <p:sp>
        <p:nvSpPr>
          <p:cNvPr id="1048624" name="TextBox 8"/>
          <p:cNvSpPr txBox="1"/>
          <p:nvPr/>
        </p:nvSpPr>
        <p:spPr>
          <a:xfrm>
            <a:off x="2743200" y="2354703"/>
            <a:ext cx="8534018" cy="3025141"/>
          </a:xfrm>
          <a:prstGeom prst="rect">
            <a:avLst/>
          </a:prstGeom>
          <a:noFill/>
        </p:spPr>
        <p:txBody>
          <a:bodyPr wrap="square" rtlCol="0">
            <a:spAutoFit/>
          </a:bodyPr>
          <a:lstStyle/>
          <a:p>
            <a:pPr marL="571500" indent="-571500" algn="l">
              <a:buFont typeface="+mj-lt"/>
              <a:buAutoNum type="romanUcPeriod"/>
            </a:pPr>
            <a:r>
              <a:rPr lang="en-US" sz="2800" b="0" i="0">
                <a:solidFill>
                  <a:srgbClr val="0D0D0D"/>
                </a:solidFill>
                <a:effectLst/>
                <a:latin typeface="Times New Roman" panose="02020603050405020304" pitchFamily="18" charset="0"/>
                <a:cs typeface="Times New Roman" panose="02020603050405020304" pitchFamily="18" charset="0"/>
              </a:rPr>
              <a:t>Dynamic Dashboards</a:t>
            </a:r>
          </a:p>
          <a:p>
            <a:pPr marL="571500" indent="-571500" algn="l">
              <a:buFont typeface="+mj-lt"/>
              <a:buAutoNum type="romanUcPeriod"/>
            </a:pPr>
            <a:r>
              <a:rPr lang="en-US" sz="2800" b="0" i="0">
                <a:solidFill>
                  <a:srgbClr val="0D0D0D"/>
                </a:solidFill>
                <a:effectLst/>
                <a:latin typeface="Times New Roman" panose="02020603050405020304" pitchFamily="18" charset="0"/>
                <a:cs typeface="Times New Roman" panose="02020603050405020304" pitchFamily="18" charset="0"/>
              </a:rPr>
              <a:t>Advanced Data Visualization</a:t>
            </a:r>
          </a:p>
          <a:p>
            <a:pPr marL="571500" indent="-571500" algn="l">
              <a:buFont typeface="+mj-lt"/>
              <a:buAutoNum type="romanUcPeriod"/>
            </a:pPr>
            <a:r>
              <a:rPr lang="en-US" sz="2800" b="0" i="0">
                <a:solidFill>
                  <a:srgbClr val="0D0D0D"/>
                </a:solidFill>
                <a:effectLst/>
                <a:latin typeface="Times New Roman" panose="02020603050405020304" pitchFamily="18" charset="0"/>
                <a:cs typeface="Times New Roman" panose="02020603050405020304" pitchFamily="18" charset="0"/>
              </a:rPr>
              <a:t>Segmentation Analysis</a:t>
            </a:r>
          </a:p>
          <a:p>
            <a:pPr marL="571500" indent="-571500" algn="l">
              <a:buFont typeface="+mj-lt"/>
              <a:buAutoNum type="romanUcPeriod"/>
            </a:pPr>
            <a:r>
              <a:rPr lang="en-US" sz="2800" b="0" i="0">
                <a:solidFill>
                  <a:srgbClr val="0D0D0D"/>
                </a:solidFill>
                <a:effectLst/>
                <a:latin typeface="Times New Roman" panose="02020603050405020304" pitchFamily="18" charset="0"/>
                <a:cs typeface="Times New Roman" panose="02020603050405020304" pitchFamily="18" charset="0"/>
              </a:rPr>
              <a:t>Comparative Analysis</a:t>
            </a:r>
          </a:p>
          <a:p>
            <a:pPr marL="571500" indent="-571500" algn="l">
              <a:buFont typeface="+mj-lt"/>
              <a:buAutoNum type="romanUcPeriod"/>
            </a:pPr>
            <a:r>
              <a:rPr lang="en-US" sz="2800" b="0" i="0">
                <a:solidFill>
                  <a:srgbClr val="0D0D0D"/>
                </a:solidFill>
                <a:effectLst/>
                <a:latin typeface="Times New Roman" panose="02020603050405020304" pitchFamily="18" charset="0"/>
                <a:cs typeface="Times New Roman" panose="02020603050405020304" pitchFamily="18" charset="0"/>
              </a:rPr>
              <a:t>Interactive Reports</a:t>
            </a:r>
          </a:p>
          <a:p>
            <a:pPr marL="571500" indent="-571500" algn="l">
              <a:buFont typeface="+mj-lt"/>
              <a:buAutoNum type="romanUcPeriod"/>
            </a:pPr>
            <a:r>
              <a:rPr lang="en-US" sz="2800">
                <a:solidFill>
                  <a:srgbClr val="0D0D0D"/>
                </a:solidFill>
                <a:latin typeface="Times New Roman" panose="02020603050405020304" pitchFamily="18" charset="0"/>
                <a:cs typeface="Times New Roman" panose="02020603050405020304" pitchFamily="18" charset="0"/>
              </a:rPr>
              <a:t>Slicers</a:t>
            </a:r>
            <a:endParaRPr lang="en-US" sz="2800" b="0" i="0">
              <a:solidFill>
                <a:srgbClr val="0D0D0D"/>
              </a:solidFill>
              <a:effectLst/>
              <a:latin typeface="Times New Roman" panose="02020603050405020304" pitchFamily="18" charset="0"/>
              <a:cs typeface="Times New Roman" panose="02020603050405020304" pitchFamily="18" charset="0"/>
            </a:endParaRPr>
          </a:p>
          <a:p>
            <a:endParaRPr lang="en-IN" sz="2800">
              <a:latin typeface="Times New Roman" panose="02020603050405020304" pitchFamily="18" charset="0"/>
              <a:cs typeface="Times New Roman" panose="02020603050405020304" pitchFamily="18" charset="0"/>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29"/>
  <p:tag name="AS_OS" val="Unix 5.4.0.192"/>
  <p:tag name="AS_RELEASE_DATE" val="2022.12.14"/>
  <p:tag name="AS_TITLE" val="Aspose.Slides for .NET5"/>
  <p:tag name="AS_VERSION" val="22.1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Paragraphs>96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harishfz10@gmail.com</cp:lastModifiedBy>
  <cp:revision>2</cp:revision>
  <dcterms:created xsi:type="dcterms:W3CDTF">2024-03-28T17:07:22Z</dcterms:created>
  <dcterms:modified xsi:type="dcterms:W3CDTF">2024-09-19T05:22:31Z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ICV">
    <vt:lpwstr>b37de6b140b2479e8fcaacae3b8fa51e</vt:lpwstr>
  </property>
  <property fmtid="{D5CDD505-2E9C-101B-9397-08002B2CF9AE}" pid="4" name="LastSaved">
    <vt:filetime>2024-03-29T00:00:00Z</vt:filetime>
  </property>
</Properties>
</file>