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22" r:id="rId1"/>
  </p:sldMasterIdLst>
  <p:notesMasterIdLst>
    <p:notesMasterId r:id="rId13"/>
  </p:notesMasterIdLst>
  <p:sldIdLst>
    <p:sldId id="256" r:id="rId2"/>
    <p:sldId id="262" r:id="rId3"/>
    <p:sldId id="263" r:id="rId4"/>
    <p:sldId id="260" r:id="rId5"/>
    <p:sldId id="265" r:id="rId6"/>
    <p:sldId id="279" r:id="rId7"/>
    <p:sldId id="276" r:id="rId8"/>
    <p:sldId id="280" r:id="rId9"/>
    <p:sldId id="272"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7303"/>
  </p:normalViewPr>
  <p:slideViewPr>
    <p:cSldViewPr snapToGrid="0">
      <p:cViewPr>
        <p:scale>
          <a:sx n="88" d="100"/>
          <a:sy n="88" d="100"/>
        </p:scale>
        <p:origin x="3384" y="1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09A5E-F61E-A546-BF8E-D1C029163B6C}" type="doc">
      <dgm:prSet loTypeId="urn:microsoft.com/office/officeart/2005/8/layout/hProcess9" loCatId="" qsTypeId="urn:microsoft.com/office/officeart/2005/8/quickstyle/simple1" qsCatId="simple" csTypeId="urn:microsoft.com/office/officeart/2005/8/colors/accent0_3" csCatId="mainScheme" phldr="1"/>
      <dgm:spPr/>
    </dgm:pt>
    <dgm:pt modelId="{33470DBE-2E74-1C47-A30F-E2F728D99A1F}">
      <dgm:prSet phldrT="[Text]" custT="1"/>
      <dgm:spPr/>
      <dgm:t>
        <a:bodyPr/>
        <a:lstStyle/>
        <a:p>
          <a:pPr>
            <a:buFont typeface="Arial" panose="020B0604020202020204" pitchFamily="34" charset="0"/>
            <a:buChar char="•"/>
          </a:pPr>
          <a:r>
            <a:rPr lang="en-US" sz="2000" b="0" i="0" dirty="0"/>
            <a:t>Text data preprocessing</a:t>
          </a:r>
          <a:endParaRPr lang="en-US" sz="2000" dirty="0"/>
        </a:p>
      </dgm:t>
    </dgm:pt>
    <dgm:pt modelId="{49918F29-10E2-E645-9C9E-7F6F1AF265B8}" type="parTrans" cxnId="{77F175A3-F723-8C48-B6CB-D9DA1208968C}">
      <dgm:prSet/>
      <dgm:spPr/>
      <dgm:t>
        <a:bodyPr/>
        <a:lstStyle/>
        <a:p>
          <a:endParaRPr lang="en-US"/>
        </a:p>
      </dgm:t>
    </dgm:pt>
    <dgm:pt modelId="{896979B8-96E6-FE43-BB47-7D52B0EE6B8A}" type="sibTrans" cxnId="{77F175A3-F723-8C48-B6CB-D9DA1208968C}">
      <dgm:prSet/>
      <dgm:spPr/>
      <dgm:t>
        <a:bodyPr/>
        <a:lstStyle/>
        <a:p>
          <a:endParaRPr lang="en-US"/>
        </a:p>
      </dgm:t>
    </dgm:pt>
    <dgm:pt modelId="{549E595E-BD4D-734D-AE41-F8B906117430}">
      <dgm:prSet custT="1"/>
      <dgm:spPr/>
      <dgm:t>
        <a:bodyPr/>
        <a:lstStyle/>
        <a:p>
          <a:pPr>
            <a:buFont typeface="Arial" panose="020B0604020202020204" pitchFamily="34" charset="0"/>
            <a:buChar char="•"/>
          </a:pPr>
          <a:r>
            <a:rPr lang="en-US" sz="2000" b="0" i="0" dirty="0"/>
            <a:t>Topic modeling using BERTopic</a:t>
          </a:r>
        </a:p>
      </dgm:t>
    </dgm:pt>
    <dgm:pt modelId="{B0E76E49-D03F-BA45-82E1-EC56DA42F75B}" type="parTrans" cxnId="{BAB5DD21-4280-7C4D-89B5-9AFAB784FA73}">
      <dgm:prSet/>
      <dgm:spPr/>
      <dgm:t>
        <a:bodyPr/>
        <a:lstStyle/>
        <a:p>
          <a:endParaRPr lang="en-US"/>
        </a:p>
      </dgm:t>
    </dgm:pt>
    <dgm:pt modelId="{E7360A28-38B2-7B46-9108-8AA60429F8ED}" type="sibTrans" cxnId="{BAB5DD21-4280-7C4D-89B5-9AFAB784FA73}">
      <dgm:prSet/>
      <dgm:spPr/>
      <dgm:t>
        <a:bodyPr/>
        <a:lstStyle/>
        <a:p>
          <a:endParaRPr lang="en-US"/>
        </a:p>
      </dgm:t>
    </dgm:pt>
    <dgm:pt modelId="{AD3EBE21-E618-0C40-B844-051AE1093DDB}">
      <dgm:prSet custT="1"/>
      <dgm:spPr/>
      <dgm:t>
        <a:bodyPr/>
        <a:lstStyle/>
        <a:p>
          <a:pPr>
            <a:buFont typeface="Arial" panose="020B0604020202020204" pitchFamily="34" charset="0"/>
            <a:buChar char="•"/>
          </a:pPr>
          <a:r>
            <a:rPr lang="en-US" sz="2000" b="0" i="0" dirty="0"/>
            <a:t>Extract Topics from topic modeling</a:t>
          </a:r>
        </a:p>
      </dgm:t>
    </dgm:pt>
    <dgm:pt modelId="{BFF1BF3B-64EB-C74B-AA9A-B195D8F461F7}" type="parTrans" cxnId="{79D5B835-19FD-F949-88F5-FE5CB7240AFB}">
      <dgm:prSet/>
      <dgm:spPr/>
      <dgm:t>
        <a:bodyPr/>
        <a:lstStyle/>
        <a:p>
          <a:endParaRPr lang="en-US"/>
        </a:p>
      </dgm:t>
    </dgm:pt>
    <dgm:pt modelId="{10FA0E2D-1D2F-1D4C-BA5B-03F820DF619C}" type="sibTrans" cxnId="{79D5B835-19FD-F949-88F5-FE5CB7240AFB}">
      <dgm:prSet/>
      <dgm:spPr/>
      <dgm:t>
        <a:bodyPr/>
        <a:lstStyle/>
        <a:p>
          <a:endParaRPr lang="en-US"/>
        </a:p>
      </dgm:t>
    </dgm:pt>
    <dgm:pt modelId="{9C3D3761-E398-6944-818E-BF617F88CEEC}">
      <dgm:prSet custT="1"/>
      <dgm:spPr/>
      <dgm:t>
        <a:bodyPr/>
        <a:lstStyle/>
        <a:p>
          <a:pPr>
            <a:buFont typeface="Arial" panose="020B0604020202020204" pitchFamily="34" charset="0"/>
            <a:buChar char="•"/>
          </a:pPr>
          <a:r>
            <a:rPr lang="en-US" sz="2000" b="0" i="0" dirty="0"/>
            <a:t>Topic similarities</a:t>
          </a:r>
        </a:p>
      </dgm:t>
    </dgm:pt>
    <dgm:pt modelId="{722A9904-294D-8D41-822C-4617596B0CA1}" type="parTrans" cxnId="{7861C1E5-B5A9-0C46-AE2B-7BA8E6A40318}">
      <dgm:prSet/>
      <dgm:spPr/>
      <dgm:t>
        <a:bodyPr/>
        <a:lstStyle/>
        <a:p>
          <a:endParaRPr lang="en-US"/>
        </a:p>
      </dgm:t>
    </dgm:pt>
    <dgm:pt modelId="{26E5EE32-6E6F-6245-89D8-6C7A9CA2F63E}" type="sibTrans" cxnId="{7861C1E5-B5A9-0C46-AE2B-7BA8E6A40318}">
      <dgm:prSet/>
      <dgm:spPr/>
      <dgm:t>
        <a:bodyPr/>
        <a:lstStyle/>
        <a:p>
          <a:endParaRPr lang="en-US"/>
        </a:p>
      </dgm:t>
    </dgm:pt>
    <dgm:pt modelId="{9DDDF31C-F63E-CC49-9611-4262BEA0541A}">
      <dgm:prSet custT="1"/>
      <dgm:spPr/>
      <dgm:t>
        <a:bodyPr/>
        <a:lstStyle/>
        <a:p>
          <a:pPr>
            <a:buFont typeface="Arial" panose="020B0604020202020204" pitchFamily="34" charset="0"/>
            <a:buChar char="•"/>
          </a:pPr>
          <a:r>
            <a:rPr lang="en-US" sz="2000" b="0" i="0" dirty="0"/>
            <a:t>Visualizations</a:t>
          </a:r>
        </a:p>
      </dgm:t>
    </dgm:pt>
    <dgm:pt modelId="{7A000F3D-FED7-D84A-B22C-E50A3C6A7191}" type="parTrans" cxnId="{B26F98BA-B147-CB42-9ED0-04FFC40D07AA}">
      <dgm:prSet/>
      <dgm:spPr/>
      <dgm:t>
        <a:bodyPr/>
        <a:lstStyle/>
        <a:p>
          <a:endParaRPr lang="en-US"/>
        </a:p>
      </dgm:t>
    </dgm:pt>
    <dgm:pt modelId="{E6531B92-19B9-D442-A4E8-92554BDF0306}" type="sibTrans" cxnId="{B26F98BA-B147-CB42-9ED0-04FFC40D07AA}">
      <dgm:prSet/>
      <dgm:spPr/>
      <dgm:t>
        <a:bodyPr/>
        <a:lstStyle/>
        <a:p>
          <a:endParaRPr lang="en-US"/>
        </a:p>
      </dgm:t>
    </dgm:pt>
    <dgm:pt modelId="{96EBD855-29FC-E04B-A7B8-53C56D1839E9}" type="pres">
      <dgm:prSet presAssocID="{C0A09A5E-F61E-A546-BF8E-D1C029163B6C}" presName="CompostProcess" presStyleCnt="0">
        <dgm:presLayoutVars>
          <dgm:dir/>
          <dgm:resizeHandles val="exact"/>
        </dgm:presLayoutVars>
      </dgm:prSet>
      <dgm:spPr/>
    </dgm:pt>
    <dgm:pt modelId="{25AAFB81-DC16-BE4F-B0A4-7C497766A3A8}" type="pres">
      <dgm:prSet presAssocID="{C0A09A5E-F61E-A546-BF8E-D1C029163B6C}" presName="arrow" presStyleLbl="bgShp" presStyleIdx="0" presStyleCnt="1"/>
      <dgm:spPr/>
    </dgm:pt>
    <dgm:pt modelId="{42C3AB02-C152-FF49-8AB2-5A46B81FC87D}" type="pres">
      <dgm:prSet presAssocID="{C0A09A5E-F61E-A546-BF8E-D1C029163B6C}" presName="linearProcess" presStyleCnt="0"/>
      <dgm:spPr/>
    </dgm:pt>
    <dgm:pt modelId="{1466CB38-ED89-FF4C-9243-CB416D962962}" type="pres">
      <dgm:prSet presAssocID="{33470DBE-2E74-1C47-A30F-E2F728D99A1F}" presName="textNode" presStyleLbl="node1" presStyleIdx="0" presStyleCnt="5">
        <dgm:presLayoutVars>
          <dgm:bulletEnabled val="1"/>
        </dgm:presLayoutVars>
      </dgm:prSet>
      <dgm:spPr/>
    </dgm:pt>
    <dgm:pt modelId="{71695625-58D7-E346-90A8-B17F05C44DCC}" type="pres">
      <dgm:prSet presAssocID="{896979B8-96E6-FE43-BB47-7D52B0EE6B8A}" presName="sibTrans" presStyleCnt="0"/>
      <dgm:spPr/>
    </dgm:pt>
    <dgm:pt modelId="{1588A8F6-EBFE-B341-930B-3327ABEBF5C9}" type="pres">
      <dgm:prSet presAssocID="{549E595E-BD4D-734D-AE41-F8B906117430}" presName="textNode" presStyleLbl="node1" presStyleIdx="1" presStyleCnt="5">
        <dgm:presLayoutVars>
          <dgm:bulletEnabled val="1"/>
        </dgm:presLayoutVars>
      </dgm:prSet>
      <dgm:spPr/>
    </dgm:pt>
    <dgm:pt modelId="{5224034B-592B-344F-9BDD-7A67F68694FE}" type="pres">
      <dgm:prSet presAssocID="{E7360A28-38B2-7B46-9108-8AA60429F8ED}" presName="sibTrans" presStyleCnt="0"/>
      <dgm:spPr/>
    </dgm:pt>
    <dgm:pt modelId="{7303AC75-1DDA-714E-AEEE-0629C5B98397}" type="pres">
      <dgm:prSet presAssocID="{AD3EBE21-E618-0C40-B844-051AE1093DDB}" presName="textNode" presStyleLbl="node1" presStyleIdx="2" presStyleCnt="5">
        <dgm:presLayoutVars>
          <dgm:bulletEnabled val="1"/>
        </dgm:presLayoutVars>
      </dgm:prSet>
      <dgm:spPr/>
    </dgm:pt>
    <dgm:pt modelId="{4E6A27F6-F341-524C-B1A2-07E342103C6A}" type="pres">
      <dgm:prSet presAssocID="{10FA0E2D-1D2F-1D4C-BA5B-03F820DF619C}" presName="sibTrans" presStyleCnt="0"/>
      <dgm:spPr/>
    </dgm:pt>
    <dgm:pt modelId="{30C8A055-7F83-2646-884F-C0E2C40CB6E5}" type="pres">
      <dgm:prSet presAssocID="{9C3D3761-E398-6944-818E-BF617F88CEEC}" presName="textNode" presStyleLbl="node1" presStyleIdx="3" presStyleCnt="5">
        <dgm:presLayoutVars>
          <dgm:bulletEnabled val="1"/>
        </dgm:presLayoutVars>
      </dgm:prSet>
      <dgm:spPr/>
    </dgm:pt>
    <dgm:pt modelId="{D03ADBB4-B831-B64B-A013-11E43FD694FE}" type="pres">
      <dgm:prSet presAssocID="{26E5EE32-6E6F-6245-89D8-6C7A9CA2F63E}" presName="sibTrans" presStyleCnt="0"/>
      <dgm:spPr/>
    </dgm:pt>
    <dgm:pt modelId="{354F0D25-F3AF-4641-961A-C6F7A952791D}" type="pres">
      <dgm:prSet presAssocID="{9DDDF31C-F63E-CC49-9611-4262BEA0541A}" presName="textNode" presStyleLbl="node1" presStyleIdx="4" presStyleCnt="5">
        <dgm:presLayoutVars>
          <dgm:bulletEnabled val="1"/>
        </dgm:presLayoutVars>
      </dgm:prSet>
      <dgm:spPr/>
    </dgm:pt>
  </dgm:ptLst>
  <dgm:cxnLst>
    <dgm:cxn modelId="{15EBEB1F-1511-984E-BD75-9607C10F7EF0}" type="presOf" srcId="{9C3D3761-E398-6944-818E-BF617F88CEEC}" destId="{30C8A055-7F83-2646-884F-C0E2C40CB6E5}" srcOrd="0" destOrd="0" presId="urn:microsoft.com/office/officeart/2005/8/layout/hProcess9"/>
    <dgm:cxn modelId="{BAB5DD21-4280-7C4D-89B5-9AFAB784FA73}" srcId="{C0A09A5E-F61E-A546-BF8E-D1C029163B6C}" destId="{549E595E-BD4D-734D-AE41-F8B906117430}" srcOrd="1" destOrd="0" parTransId="{B0E76E49-D03F-BA45-82E1-EC56DA42F75B}" sibTransId="{E7360A28-38B2-7B46-9108-8AA60429F8ED}"/>
    <dgm:cxn modelId="{32F99F32-A98E-A344-84D2-C922A37E8C5F}" type="presOf" srcId="{33470DBE-2E74-1C47-A30F-E2F728D99A1F}" destId="{1466CB38-ED89-FF4C-9243-CB416D962962}" srcOrd="0" destOrd="0" presId="urn:microsoft.com/office/officeart/2005/8/layout/hProcess9"/>
    <dgm:cxn modelId="{79D5B835-19FD-F949-88F5-FE5CB7240AFB}" srcId="{C0A09A5E-F61E-A546-BF8E-D1C029163B6C}" destId="{AD3EBE21-E618-0C40-B844-051AE1093DDB}" srcOrd="2" destOrd="0" parTransId="{BFF1BF3B-64EB-C74B-AA9A-B195D8F461F7}" sibTransId="{10FA0E2D-1D2F-1D4C-BA5B-03F820DF619C}"/>
    <dgm:cxn modelId="{961DAE5E-B7E3-814B-8BA3-5809B426D461}" type="presOf" srcId="{AD3EBE21-E618-0C40-B844-051AE1093DDB}" destId="{7303AC75-1DDA-714E-AEEE-0629C5B98397}" srcOrd="0" destOrd="0" presId="urn:microsoft.com/office/officeart/2005/8/layout/hProcess9"/>
    <dgm:cxn modelId="{CD081562-AF4A-924B-86CA-E9A9600FD4B4}" type="presOf" srcId="{549E595E-BD4D-734D-AE41-F8B906117430}" destId="{1588A8F6-EBFE-B341-930B-3327ABEBF5C9}" srcOrd="0" destOrd="0" presId="urn:microsoft.com/office/officeart/2005/8/layout/hProcess9"/>
    <dgm:cxn modelId="{74BF3169-1839-EC46-8611-2A3ED793ABC2}" type="presOf" srcId="{9DDDF31C-F63E-CC49-9611-4262BEA0541A}" destId="{354F0D25-F3AF-4641-961A-C6F7A952791D}" srcOrd="0" destOrd="0" presId="urn:microsoft.com/office/officeart/2005/8/layout/hProcess9"/>
    <dgm:cxn modelId="{77F175A3-F723-8C48-B6CB-D9DA1208968C}" srcId="{C0A09A5E-F61E-A546-BF8E-D1C029163B6C}" destId="{33470DBE-2E74-1C47-A30F-E2F728D99A1F}" srcOrd="0" destOrd="0" parTransId="{49918F29-10E2-E645-9C9E-7F6F1AF265B8}" sibTransId="{896979B8-96E6-FE43-BB47-7D52B0EE6B8A}"/>
    <dgm:cxn modelId="{A276FCB1-819D-AA45-B3E5-FE990F25284D}" type="presOf" srcId="{C0A09A5E-F61E-A546-BF8E-D1C029163B6C}" destId="{96EBD855-29FC-E04B-A7B8-53C56D1839E9}" srcOrd="0" destOrd="0" presId="urn:microsoft.com/office/officeart/2005/8/layout/hProcess9"/>
    <dgm:cxn modelId="{B26F98BA-B147-CB42-9ED0-04FFC40D07AA}" srcId="{C0A09A5E-F61E-A546-BF8E-D1C029163B6C}" destId="{9DDDF31C-F63E-CC49-9611-4262BEA0541A}" srcOrd="4" destOrd="0" parTransId="{7A000F3D-FED7-D84A-B22C-E50A3C6A7191}" sibTransId="{E6531B92-19B9-D442-A4E8-92554BDF0306}"/>
    <dgm:cxn modelId="{7861C1E5-B5A9-0C46-AE2B-7BA8E6A40318}" srcId="{C0A09A5E-F61E-A546-BF8E-D1C029163B6C}" destId="{9C3D3761-E398-6944-818E-BF617F88CEEC}" srcOrd="3" destOrd="0" parTransId="{722A9904-294D-8D41-822C-4617596B0CA1}" sibTransId="{26E5EE32-6E6F-6245-89D8-6C7A9CA2F63E}"/>
    <dgm:cxn modelId="{72DA8156-3B76-1E49-A183-632C6878EE58}" type="presParOf" srcId="{96EBD855-29FC-E04B-A7B8-53C56D1839E9}" destId="{25AAFB81-DC16-BE4F-B0A4-7C497766A3A8}" srcOrd="0" destOrd="0" presId="urn:microsoft.com/office/officeart/2005/8/layout/hProcess9"/>
    <dgm:cxn modelId="{A9D3B076-C32E-6D4D-96A4-93BF4D16F066}" type="presParOf" srcId="{96EBD855-29FC-E04B-A7B8-53C56D1839E9}" destId="{42C3AB02-C152-FF49-8AB2-5A46B81FC87D}" srcOrd="1" destOrd="0" presId="urn:microsoft.com/office/officeart/2005/8/layout/hProcess9"/>
    <dgm:cxn modelId="{608F1480-1172-7D4D-BD11-4ECA346BE5E5}" type="presParOf" srcId="{42C3AB02-C152-FF49-8AB2-5A46B81FC87D}" destId="{1466CB38-ED89-FF4C-9243-CB416D962962}" srcOrd="0" destOrd="0" presId="urn:microsoft.com/office/officeart/2005/8/layout/hProcess9"/>
    <dgm:cxn modelId="{FA7E9C5D-A4D3-BD4C-9B71-0A5C4CD75BCE}" type="presParOf" srcId="{42C3AB02-C152-FF49-8AB2-5A46B81FC87D}" destId="{71695625-58D7-E346-90A8-B17F05C44DCC}" srcOrd="1" destOrd="0" presId="urn:microsoft.com/office/officeart/2005/8/layout/hProcess9"/>
    <dgm:cxn modelId="{D43003F9-DC21-EC41-9459-A601B0693E17}" type="presParOf" srcId="{42C3AB02-C152-FF49-8AB2-5A46B81FC87D}" destId="{1588A8F6-EBFE-B341-930B-3327ABEBF5C9}" srcOrd="2" destOrd="0" presId="urn:microsoft.com/office/officeart/2005/8/layout/hProcess9"/>
    <dgm:cxn modelId="{31A769E9-D920-794D-9E31-D2E50910F722}" type="presParOf" srcId="{42C3AB02-C152-FF49-8AB2-5A46B81FC87D}" destId="{5224034B-592B-344F-9BDD-7A67F68694FE}" srcOrd="3" destOrd="0" presId="urn:microsoft.com/office/officeart/2005/8/layout/hProcess9"/>
    <dgm:cxn modelId="{0D048702-DB2C-0446-91B2-A7D3D6BE1047}" type="presParOf" srcId="{42C3AB02-C152-FF49-8AB2-5A46B81FC87D}" destId="{7303AC75-1DDA-714E-AEEE-0629C5B98397}" srcOrd="4" destOrd="0" presId="urn:microsoft.com/office/officeart/2005/8/layout/hProcess9"/>
    <dgm:cxn modelId="{653CC7B4-61F4-284F-B6EA-DCCA7D4BD443}" type="presParOf" srcId="{42C3AB02-C152-FF49-8AB2-5A46B81FC87D}" destId="{4E6A27F6-F341-524C-B1A2-07E342103C6A}" srcOrd="5" destOrd="0" presId="urn:microsoft.com/office/officeart/2005/8/layout/hProcess9"/>
    <dgm:cxn modelId="{B2ADD3C4-9BDB-EF41-8388-6E6E8AEF152B}" type="presParOf" srcId="{42C3AB02-C152-FF49-8AB2-5A46B81FC87D}" destId="{30C8A055-7F83-2646-884F-C0E2C40CB6E5}" srcOrd="6" destOrd="0" presId="urn:microsoft.com/office/officeart/2005/8/layout/hProcess9"/>
    <dgm:cxn modelId="{2926077B-389D-1C41-BECB-00256E370A30}" type="presParOf" srcId="{42C3AB02-C152-FF49-8AB2-5A46B81FC87D}" destId="{D03ADBB4-B831-B64B-A013-11E43FD694FE}" srcOrd="7" destOrd="0" presId="urn:microsoft.com/office/officeart/2005/8/layout/hProcess9"/>
    <dgm:cxn modelId="{C910A6D0-B15D-F344-99F6-F2E569992F83}" type="presParOf" srcId="{42C3AB02-C152-FF49-8AB2-5A46B81FC87D}" destId="{354F0D25-F3AF-4641-961A-C6F7A952791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CB00A9-EA32-9B4A-AD37-17416B386A85}"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5FACC071-E228-0046-BB22-68D6EF2B6A7A}">
      <dgm:prSet phldrT="[Text]"/>
      <dgm:spPr/>
      <dgm:t>
        <a:bodyPr/>
        <a:lstStyle/>
        <a:p>
          <a:r>
            <a:rPr lang="en-US" dirty="0"/>
            <a:t>Removing stop words</a:t>
          </a:r>
        </a:p>
      </dgm:t>
    </dgm:pt>
    <dgm:pt modelId="{CF9D97F3-8149-5949-9BAA-0C8E6ECC7FF0}" type="parTrans" cxnId="{0C5336AA-3ED7-E747-B83B-E8E2049B84C4}">
      <dgm:prSet/>
      <dgm:spPr/>
      <dgm:t>
        <a:bodyPr/>
        <a:lstStyle/>
        <a:p>
          <a:endParaRPr lang="en-US"/>
        </a:p>
      </dgm:t>
    </dgm:pt>
    <dgm:pt modelId="{D7B64CDC-C1F8-E442-8736-6FDA32D9307B}" type="sibTrans" cxnId="{0C5336AA-3ED7-E747-B83B-E8E2049B84C4}">
      <dgm:prSet/>
      <dgm:spPr/>
      <dgm:t>
        <a:bodyPr/>
        <a:lstStyle/>
        <a:p>
          <a:endParaRPr lang="en-US"/>
        </a:p>
      </dgm:t>
    </dgm:pt>
    <dgm:pt modelId="{6B98EE80-A008-DC41-BE7D-A4B9AF2D2250}">
      <dgm:prSet/>
      <dgm:spPr/>
      <dgm:t>
        <a:bodyPr/>
        <a:lstStyle/>
        <a:p>
          <a:r>
            <a:rPr lang="en-US" dirty="0"/>
            <a:t>Stemming</a:t>
          </a:r>
        </a:p>
      </dgm:t>
    </dgm:pt>
    <dgm:pt modelId="{4FABE116-6FE0-1443-8465-C46D5A430AFA}" type="parTrans" cxnId="{EB0054AA-171C-6545-B74C-C61B2D2738E6}">
      <dgm:prSet/>
      <dgm:spPr/>
      <dgm:t>
        <a:bodyPr/>
        <a:lstStyle/>
        <a:p>
          <a:endParaRPr lang="en-US"/>
        </a:p>
      </dgm:t>
    </dgm:pt>
    <dgm:pt modelId="{9EBD714E-B95C-3346-BE31-33A59C51AED7}" type="sibTrans" cxnId="{EB0054AA-171C-6545-B74C-C61B2D2738E6}">
      <dgm:prSet/>
      <dgm:spPr/>
      <dgm:t>
        <a:bodyPr/>
        <a:lstStyle/>
        <a:p>
          <a:endParaRPr lang="en-US"/>
        </a:p>
      </dgm:t>
    </dgm:pt>
    <dgm:pt modelId="{9C220389-28D8-A047-99C1-F312882F2067}">
      <dgm:prSet/>
      <dgm:spPr/>
      <dgm:t>
        <a:bodyPr/>
        <a:lstStyle/>
        <a:p>
          <a:r>
            <a:rPr lang="en-US"/>
            <a:t>Lemmatization</a:t>
          </a:r>
          <a:endParaRPr lang="en-US" dirty="0"/>
        </a:p>
      </dgm:t>
    </dgm:pt>
    <dgm:pt modelId="{0AB82F84-E766-9F40-96F2-B15F6F87E6D6}" type="parTrans" cxnId="{B372A647-8CD0-5C4A-BCA6-AE98425DD492}">
      <dgm:prSet/>
      <dgm:spPr/>
      <dgm:t>
        <a:bodyPr/>
        <a:lstStyle/>
        <a:p>
          <a:endParaRPr lang="en-US"/>
        </a:p>
      </dgm:t>
    </dgm:pt>
    <dgm:pt modelId="{4F8980BF-694B-554D-9CB7-734BEBD62C02}" type="sibTrans" cxnId="{B372A647-8CD0-5C4A-BCA6-AE98425DD492}">
      <dgm:prSet/>
      <dgm:spPr/>
      <dgm:t>
        <a:bodyPr/>
        <a:lstStyle/>
        <a:p>
          <a:endParaRPr lang="en-US"/>
        </a:p>
      </dgm:t>
    </dgm:pt>
    <dgm:pt modelId="{AFE6208D-9C56-1E49-B7AD-A5BA38D9BB59}">
      <dgm:prSet/>
      <dgm:spPr/>
      <dgm:t>
        <a:bodyPr/>
        <a:lstStyle/>
        <a:p>
          <a:r>
            <a:rPr lang="en-US" dirty="0"/>
            <a:t>Handling noisy data and special characters</a:t>
          </a:r>
        </a:p>
      </dgm:t>
    </dgm:pt>
    <dgm:pt modelId="{664F324E-95EA-4448-946B-14602BC87809}" type="parTrans" cxnId="{5946A6E5-4230-D344-B90A-A2ED2E6AC7BD}">
      <dgm:prSet/>
      <dgm:spPr/>
      <dgm:t>
        <a:bodyPr/>
        <a:lstStyle/>
        <a:p>
          <a:endParaRPr lang="en-US"/>
        </a:p>
      </dgm:t>
    </dgm:pt>
    <dgm:pt modelId="{7FFE3D2F-982A-6B49-BDB8-E1B709741A8E}" type="sibTrans" cxnId="{5946A6E5-4230-D344-B90A-A2ED2E6AC7BD}">
      <dgm:prSet/>
      <dgm:spPr/>
      <dgm:t>
        <a:bodyPr/>
        <a:lstStyle/>
        <a:p>
          <a:endParaRPr lang="en-US"/>
        </a:p>
      </dgm:t>
    </dgm:pt>
    <dgm:pt modelId="{F0F05232-D558-9E4C-A928-39B5C68E62C3}" type="pres">
      <dgm:prSet presAssocID="{48CB00A9-EA32-9B4A-AD37-17416B386A85}" presName="hierChild1" presStyleCnt="0">
        <dgm:presLayoutVars>
          <dgm:chPref val="1"/>
          <dgm:dir/>
          <dgm:animOne val="branch"/>
          <dgm:animLvl val="lvl"/>
          <dgm:resizeHandles/>
        </dgm:presLayoutVars>
      </dgm:prSet>
      <dgm:spPr/>
    </dgm:pt>
    <dgm:pt modelId="{7ADB512C-0457-744A-A7BC-E95DAD72EB2B}" type="pres">
      <dgm:prSet presAssocID="{5FACC071-E228-0046-BB22-68D6EF2B6A7A}" presName="hierRoot1" presStyleCnt="0"/>
      <dgm:spPr/>
    </dgm:pt>
    <dgm:pt modelId="{0ABEF825-6B38-D44C-8D7A-E5AC710D13D5}" type="pres">
      <dgm:prSet presAssocID="{5FACC071-E228-0046-BB22-68D6EF2B6A7A}" presName="composite" presStyleCnt="0"/>
      <dgm:spPr/>
    </dgm:pt>
    <dgm:pt modelId="{0F325D2A-4236-B145-AA4A-65F5D18D6267}" type="pres">
      <dgm:prSet presAssocID="{5FACC071-E228-0046-BB22-68D6EF2B6A7A}" presName="background" presStyleLbl="node0" presStyleIdx="0" presStyleCnt="4"/>
      <dgm:spPr/>
    </dgm:pt>
    <dgm:pt modelId="{4D9130CD-3CFB-7842-9165-CFF847606DC9}" type="pres">
      <dgm:prSet presAssocID="{5FACC071-E228-0046-BB22-68D6EF2B6A7A}" presName="text" presStyleLbl="fgAcc0" presStyleIdx="0" presStyleCnt="4">
        <dgm:presLayoutVars>
          <dgm:chPref val="3"/>
        </dgm:presLayoutVars>
      </dgm:prSet>
      <dgm:spPr/>
    </dgm:pt>
    <dgm:pt modelId="{BCFD7B31-7A2B-BC44-A491-BC22AA721D43}" type="pres">
      <dgm:prSet presAssocID="{5FACC071-E228-0046-BB22-68D6EF2B6A7A}" presName="hierChild2" presStyleCnt="0"/>
      <dgm:spPr/>
    </dgm:pt>
    <dgm:pt modelId="{B9BF395F-CBA5-3A43-A6A8-3B722DB4BCD2}" type="pres">
      <dgm:prSet presAssocID="{6B98EE80-A008-DC41-BE7D-A4B9AF2D2250}" presName="hierRoot1" presStyleCnt="0"/>
      <dgm:spPr/>
    </dgm:pt>
    <dgm:pt modelId="{C2396EC2-2CA8-4C43-9639-C21F5BF10533}" type="pres">
      <dgm:prSet presAssocID="{6B98EE80-A008-DC41-BE7D-A4B9AF2D2250}" presName="composite" presStyleCnt="0"/>
      <dgm:spPr/>
    </dgm:pt>
    <dgm:pt modelId="{C3653FB9-BFAA-D240-BA71-2CF8B6E32092}" type="pres">
      <dgm:prSet presAssocID="{6B98EE80-A008-DC41-BE7D-A4B9AF2D2250}" presName="background" presStyleLbl="node0" presStyleIdx="1" presStyleCnt="4"/>
      <dgm:spPr/>
    </dgm:pt>
    <dgm:pt modelId="{9EC2F0C3-509D-794E-B41E-DB4F604FCB0F}" type="pres">
      <dgm:prSet presAssocID="{6B98EE80-A008-DC41-BE7D-A4B9AF2D2250}" presName="text" presStyleLbl="fgAcc0" presStyleIdx="1" presStyleCnt="4">
        <dgm:presLayoutVars>
          <dgm:chPref val="3"/>
        </dgm:presLayoutVars>
      </dgm:prSet>
      <dgm:spPr/>
    </dgm:pt>
    <dgm:pt modelId="{DB670FC2-C3FF-4E42-9E9D-34674241C7DF}" type="pres">
      <dgm:prSet presAssocID="{6B98EE80-A008-DC41-BE7D-A4B9AF2D2250}" presName="hierChild2" presStyleCnt="0"/>
      <dgm:spPr/>
    </dgm:pt>
    <dgm:pt modelId="{DB7717C7-3F69-0348-A983-3647361C3A8C}" type="pres">
      <dgm:prSet presAssocID="{9C220389-28D8-A047-99C1-F312882F2067}" presName="hierRoot1" presStyleCnt="0"/>
      <dgm:spPr/>
    </dgm:pt>
    <dgm:pt modelId="{FBE2A499-4C43-184B-893C-C88D2EE1EE93}" type="pres">
      <dgm:prSet presAssocID="{9C220389-28D8-A047-99C1-F312882F2067}" presName="composite" presStyleCnt="0"/>
      <dgm:spPr/>
    </dgm:pt>
    <dgm:pt modelId="{6C060055-F7CC-3A41-9CB0-8D4209A956E1}" type="pres">
      <dgm:prSet presAssocID="{9C220389-28D8-A047-99C1-F312882F2067}" presName="background" presStyleLbl="node0" presStyleIdx="2" presStyleCnt="4"/>
      <dgm:spPr/>
    </dgm:pt>
    <dgm:pt modelId="{85B40989-9B01-B642-B054-F9AEC0DBC1D3}" type="pres">
      <dgm:prSet presAssocID="{9C220389-28D8-A047-99C1-F312882F2067}" presName="text" presStyleLbl="fgAcc0" presStyleIdx="2" presStyleCnt="4">
        <dgm:presLayoutVars>
          <dgm:chPref val="3"/>
        </dgm:presLayoutVars>
      </dgm:prSet>
      <dgm:spPr/>
    </dgm:pt>
    <dgm:pt modelId="{44C9A3D5-5270-9E4C-B890-C1285384D2EC}" type="pres">
      <dgm:prSet presAssocID="{9C220389-28D8-A047-99C1-F312882F2067}" presName="hierChild2" presStyleCnt="0"/>
      <dgm:spPr/>
    </dgm:pt>
    <dgm:pt modelId="{28A7CF26-0006-194C-9FFF-83B771C36A4D}" type="pres">
      <dgm:prSet presAssocID="{AFE6208D-9C56-1E49-B7AD-A5BA38D9BB59}" presName="hierRoot1" presStyleCnt="0"/>
      <dgm:spPr/>
    </dgm:pt>
    <dgm:pt modelId="{C1D33D97-E891-9B41-81BE-21270FA293AC}" type="pres">
      <dgm:prSet presAssocID="{AFE6208D-9C56-1E49-B7AD-A5BA38D9BB59}" presName="composite" presStyleCnt="0"/>
      <dgm:spPr/>
    </dgm:pt>
    <dgm:pt modelId="{41F23319-A495-824D-8110-8F484C848E77}" type="pres">
      <dgm:prSet presAssocID="{AFE6208D-9C56-1E49-B7AD-A5BA38D9BB59}" presName="background" presStyleLbl="node0" presStyleIdx="3" presStyleCnt="4"/>
      <dgm:spPr/>
    </dgm:pt>
    <dgm:pt modelId="{30BF3CD2-D9FC-A241-A064-D063F441A6A9}" type="pres">
      <dgm:prSet presAssocID="{AFE6208D-9C56-1E49-B7AD-A5BA38D9BB59}" presName="text" presStyleLbl="fgAcc0" presStyleIdx="3" presStyleCnt="4">
        <dgm:presLayoutVars>
          <dgm:chPref val="3"/>
        </dgm:presLayoutVars>
      </dgm:prSet>
      <dgm:spPr/>
    </dgm:pt>
    <dgm:pt modelId="{9B5F90E9-F509-6045-87D6-6FA0E6C305FB}" type="pres">
      <dgm:prSet presAssocID="{AFE6208D-9C56-1E49-B7AD-A5BA38D9BB59}" presName="hierChild2" presStyleCnt="0"/>
      <dgm:spPr/>
    </dgm:pt>
  </dgm:ptLst>
  <dgm:cxnLst>
    <dgm:cxn modelId="{6DC4B216-FCA5-D84C-8A02-C98B56FE85CA}" type="presOf" srcId="{48CB00A9-EA32-9B4A-AD37-17416B386A85}" destId="{F0F05232-D558-9E4C-A928-39B5C68E62C3}" srcOrd="0" destOrd="0" presId="urn:microsoft.com/office/officeart/2005/8/layout/hierarchy1"/>
    <dgm:cxn modelId="{B372A647-8CD0-5C4A-BCA6-AE98425DD492}" srcId="{48CB00A9-EA32-9B4A-AD37-17416B386A85}" destId="{9C220389-28D8-A047-99C1-F312882F2067}" srcOrd="2" destOrd="0" parTransId="{0AB82F84-E766-9F40-96F2-B15F6F87E6D6}" sibTransId="{4F8980BF-694B-554D-9CB7-734BEBD62C02}"/>
    <dgm:cxn modelId="{8058C75B-8285-F144-8691-7BD9625AFBA1}" type="presOf" srcId="{6B98EE80-A008-DC41-BE7D-A4B9AF2D2250}" destId="{9EC2F0C3-509D-794E-B41E-DB4F604FCB0F}" srcOrd="0" destOrd="0" presId="urn:microsoft.com/office/officeart/2005/8/layout/hierarchy1"/>
    <dgm:cxn modelId="{D4B07A86-DB11-4A40-8369-F78CC8C2FF03}" type="presOf" srcId="{9C220389-28D8-A047-99C1-F312882F2067}" destId="{85B40989-9B01-B642-B054-F9AEC0DBC1D3}" srcOrd="0" destOrd="0" presId="urn:microsoft.com/office/officeart/2005/8/layout/hierarchy1"/>
    <dgm:cxn modelId="{0C5336AA-3ED7-E747-B83B-E8E2049B84C4}" srcId="{48CB00A9-EA32-9B4A-AD37-17416B386A85}" destId="{5FACC071-E228-0046-BB22-68D6EF2B6A7A}" srcOrd="0" destOrd="0" parTransId="{CF9D97F3-8149-5949-9BAA-0C8E6ECC7FF0}" sibTransId="{D7B64CDC-C1F8-E442-8736-6FDA32D9307B}"/>
    <dgm:cxn modelId="{EB0054AA-171C-6545-B74C-C61B2D2738E6}" srcId="{48CB00A9-EA32-9B4A-AD37-17416B386A85}" destId="{6B98EE80-A008-DC41-BE7D-A4B9AF2D2250}" srcOrd="1" destOrd="0" parTransId="{4FABE116-6FE0-1443-8465-C46D5A430AFA}" sibTransId="{9EBD714E-B95C-3346-BE31-33A59C51AED7}"/>
    <dgm:cxn modelId="{D9E2EAB5-50B0-1341-A3FD-880F684C2584}" type="presOf" srcId="{AFE6208D-9C56-1E49-B7AD-A5BA38D9BB59}" destId="{30BF3CD2-D9FC-A241-A064-D063F441A6A9}" srcOrd="0" destOrd="0" presId="urn:microsoft.com/office/officeart/2005/8/layout/hierarchy1"/>
    <dgm:cxn modelId="{5946A6E5-4230-D344-B90A-A2ED2E6AC7BD}" srcId="{48CB00A9-EA32-9B4A-AD37-17416B386A85}" destId="{AFE6208D-9C56-1E49-B7AD-A5BA38D9BB59}" srcOrd="3" destOrd="0" parTransId="{664F324E-95EA-4448-946B-14602BC87809}" sibTransId="{7FFE3D2F-982A-6B49-BDB8-E1B709741A8E}"/>
    <dgm:cxn modelId="{C14116F8-303F-7A44-89BD-7FB01C2DC7EC}" type="presOf" srcId="{5FACC071-E228-0046-BB22-68D6EF2B6A7A}" destId="{4D9130CD-3CFB-7842-9165-CFF847606DC9}" srcOrd="0" destOrd="0" presId="urn:microsoft.com/office/officeart/2005/8/layout/hierarchy1"/>
    <dgm:cxn modelId="{FEB16D2B-B507-F543-A3D8-464CFE9809C4}" type="presParOf" srcId="{F0F05232-D558-9E4C-A928-39B5C68E62C3}" destId="{7ADB512C-0457-744A-A7BC-E95DAD72EB2B}" srcOrd="0" destOrd="0" presId="urn:microsoft.com/office/officeart/2005/8/layout/hierarchy1"/>
    <dgm:cxn modelId="{074DC390-A63C-6A4A-8CDC-C44F3318ABA3}" type="presParOf" srcId="{7ADB512C-0457-744A-A7BC-E95DAD72EB2B}" destId="{0ABEF825-6B38-D44C-8D7A-E5AC710D13D5}" srcOrd="0" destOrd="0" presId="urn:microsoft.com/office/officeart/2005/8/layout/hierarchy1"/>
    <dgm:cxn modelId="{E3CF2D14-8239-4D40-B121-FCC829EEF734}" type="presParOf" srcId="{0ABEF825-6B38-D44C-8D7A-E5AC710D13D5}" destId="{0F325D2A-4236-B145-AA4A-65F5D18D6267}" srcOrd="0" destOrd="0" presId="urn:microsoft.com/office/officeart/2005/8/layout/hierarchy1"/>
    <dgm:cxn modelId="{EFF1F692-9722-EB49-8887-F4F7D32A3057}" type="presParOf" srcId="{0ABEF825-6B38-D44C-8D7A-E5AC710D13D5}" destId="{4D9130CD-3CFB-7842-9165-CFF847606DC9}" srcOrd="1" destOrd="0" presId="urn:microsoft.com/office/officeart/2005/8/layout/hierarchy1"/>
    <dgm:cxn modelId="{E4BC7E79-C8AC-DF40-921E-ED3D702CB126}" type="presParOf" srcId="{7ADB512C-0457-744A-A7BC-E95DAD72EB2B}" destId="{BCFD7B31-7A2B-BC44-A491-BC22AA721D43}" srcOrd="1" destOrd="0" presId="urn:microsoft.com/office/officeart/2005/8/layout/hierarchy1"/>
    <dgm:cxn modelId="{EC0E327C-1B5F-E646-921E-D4D6440078B5}" type="presParOf" srcId="{F0F05232-D558-9E4C-A928-39B5C68E62C3}" destId="{B9BF395F-CBA5-3A43-A6A8-3B722DB4BCD2}" srcOrd="1" destOrd="0" presId="urn:microsoft.com/office/officeart/2005/8/layout/hierarchy1"/>
    <dgm:cxn modelId="{B404A736-95FD-7342-9DC4-9A68CBC58418}" type="presParOf" srcId="{B9BF395F-CBA5-3A43-A6A8-3B722DB4BCD2}" destId="{C2396EC2-2CA8-4C43-9639-C21F5BF10533}" srcOrd="0" destOrd="0" presId="urn:microsoft.com/office/officeart/2005/8/layout/hierarchy1"/>
    <dgm:cxn modelId="{7674FEC3-F728-9C40-9A02-014CB148C48E}" type="presParOf" srcId="{C2396EC2-2CA8-4C43-9639-C21F5BF10533}" destId="{C3653FB9-BFAA-D240-BA71-2CF8B6E32092}" srcOrd="0" destOrd="0" presId="urn:microsoft.com/office/officeart/2005/8/layout/hierarchy1"/>
    <dgm:cxn modelId="{31AC0A0E-3B67-C840-8BEC-A45CC34219FA}" type="presParOf" srcId="{C2396EC2-2CA8-4C43-9639-C21F5BF10533}" destId="{9EC2F0C3-509D-794E-B41E-DB4F604FCB0F}" srcOrd="1" destOrd="0" presId="urn:microsoft.com/office/officeart/2005/8/layout/hierarchy1"/>
    <dgm:cxn modelId="{132361C1-7967-C24C-BE36-ED0E8411C280}" type="presParOf" srcId="{B9BF395F-CBA5-3A43-A6A8-3B722DB4BCD2}" destId="{DB670FC2-C3FF-4E42-9E9D-34674241C7DF}" srcOrd="1" destOrd="0" presId="urn:microsoft.com/office/officeart/2005/8/layout/hierarchy1"/>
    <dgm:cxn modelId="{37CC15E6-4271-E74A-82DE-3881E37BB5F6}" type="presParOf" srcId="{F0F05232-D558-9E4C-A928-39B5C68E62C3}" destId="{DB7717C7-3F69-0348-A983-3647361C3A8C}" srcOrd="2" destOrd="0" presId="urn:microsoft.com/office/officeart/2005/8/layout/hierarchy1"/>
    <dgm:cxn modelId="{07F6087D-D9B5-FB4E-A8F4-347786E174E3}" type="presParOf" srcId="{DB7717C7-3F69-0348-A983-3647361C3A8C}" destId="{FBE2A499-4C43-184B-893C-C88D2EE1EE93}" srcOrd="0" destOrd="0" presId="urn:microsoft.com/office/officeart/2005/8/layout/hierarchy1"/>
    <dgm:cxn modelId="{1E532BBB-CA8A-F143-B83E-2E0728C7F06D}" type="presParOf" srcId="{FBE2A499-4C43-184B-893C-C88D2EE1EE93}" destId="{6C060055-F7CC-3A41-9CB0-8D4209A956E1}" srcOrd="0" destOrd="0" presId="urn:microsoft.com/office/officeart/2005/8/layout/hierarchy1"/>
    <dgm:cxn modelId="{EAE54A9F-CEB3-7747-820D-33F02107D7FB}" type="presParOf" srcId="{FBE2A499-4C43-184B-893C-C88D2EE1EE93}" destId="{85B40989-9B01-B642-B054-F9AEC0DBC1D3}" srcOrd="1" destOrd="0" presId="urn:microsoft.com/office/officeart/2005/8/layout/hierarchy1"/>
    <dgm:cxn modelId="{710DEA51-0C89-404D-B8FC-E80672F0B29F}" type="presParOf" srcId="{DB7717C7-3F69-0348-A983-3647361C3A8C}" destId="{44C9A3D5-5270-9E4C-B890-C1285384D2EC}" srcOrd="1" destOrd="0" presId="urn:microsoft.com/office/officeart/2005/8/layout/hierarchy1"/>
    <dgm:cxn modelId="{DAB15F66-B6CA-A641-B16E-2778A8149F40}" type="presParOf" srcId="{F0F05232-D558-9E4C-A928-39B5C68E62C3}" destId="{28A7CF26-0006-194C-9FFF-83B771C36A4D}" srcOrd="3" destOrd="0" presId="urn:microsoft.com/office/officeart/2005/8/layout/hierarchy1"/>
    <dgm:cxn modelId="{281554BF-ED57-4343-9B02-9EEB85FAA689}" type="presParOf" srcId="{28A7CF26-0006-194C-9FFF-83B771C36A4D}" destId="{C1D33D97-E891-9B41-81BE-21270FA293AC}" srcOrd="0" destOrd="0" presId="urn:microsoft.com/office/officeart/2005/8/layout/hierarchy1"/>
    <dgm:cxn modelId="{BBE44955-4C15-7C43-9F8F-6FB75898D718}" type="presParOf" srcId="{C1D33D97-E891-9B41-81BE-21270FA293AC}" destId="{41F23319-A495-824D-8110-8F484C848E77}" srcOrd="0" destOrd="0" presId="urn:microsoft.com/office/officeart/2005/8/layout/hierarchy1"/>
    <dgm:cxn modelId="{2960A13C-9016-6A47-BAA9-073376723011}" type="presParOf" srcId="{C1D33D97-E891-9B41-81BE-21270FA293AC}" destId="{30BF3CD2-D9FC-A241-A064-D063F441A6A9}" srcOrd="1" destOrd="0" presId="urn:microsoft.com/office/officeart/2005/8/layout/hierarchy1"/>
    <dgm:cxn modelId="{FFB4F930-74C8-A746-A11D-B5C609B20B2C}" type="presParOf" srcId="{28A7CF26-0006-194C-9FFF-83B771C36A4D}" destId="{9B5F90E9-F509-6045-87D6-6FA0E6C305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2C15-CE8B-4053-9F52-6DB13654E664}"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A70D37BC-5A35-4226-A3DC-2C84D39C0F04}">
      <dgm:prSet/>
      <dgm:spPr/>
      <dgm:t>
        <a:bodyPr/>
        <a:lstStyle/>
        <a:p>
          <a:r>
            <a:rPr lang="en-US" b="0" i="0"/>
            <a:t>Plastic Pollution and Single-Use Items</a:t>
          </a:r>
          <a:endParaRPr lang="en-US"/>
        </a:p>
      </dgm:t>
    </dgm:pt>
    <dgm:pt modelId="{161365ED-50B2-4921-A30D-F98E336B0F7C}" type="parTrans" cxnId="{EF89EACE-5839-481F-B214-F0084237B231}">
      <dgm:prSet/>
      <dgm:spPr/>
      <dgm:t>
        <a:bodyPr/>
        <a:lstStyle/>
        <a:p>
          <a:endParaRPr lang="en-US"/>
        </a:p>
      </dgm:t>
    </dgm:pt>
    <dgm:pt modelId="{2A65FE70-4EC4-4EDD-8253-4301141A3BD0}" type="sibTrans" cxnId="{EF89EACE-5839-481F-B214-F0084237B231}">
      <dgm:prSet/>
      <dgm:spPr/>
      <dgm:t>
        <a:bodyPr/>
        <a:lstStyle/>
        <a:p>
          <a:endParaRPr lang="en-US"/>
        </a:p>
      </dgm:t>
    </dgm:pt>
    <dgm:pt modelId="{F6D4039E-0F31-4160-A682-0B794AE75033}">
      <dgm:prSet/>
      <dgm:spPr/>
      <dgm:t>
        <a:bodyPr/>
        <a:lstStyle/>
        <a:p>
          <a:r>
            <a:rPr lang="en-US" b="0" i="0"/>
            <a:t>Medical and Hazardous Waste</a:t>
          </a:r>
          <a:endParaRPr lang="en-US"/>
        </a:p>
      </dgm:t>
    </dgm:pt>
    <dgm:pt modelId="{A2451DB7-9C45-439E-BAB7-4D35B8A3F6D8}" type="parTrans" cxnId="{7BE9A1DC-2797-4673-82CE-46D3AA4F0412}">
      <dgm:prSet/>
      <dgm:spPr/>
      <dgm:t>
        <a:bodyPr/>
        <a:lstStyle/>
        <a:p>
          <a:endParaRPr lang="en-US"/>
        </a:p>
      </dgm:t>
    </dgm:pt>
    <dgm:pt modelId="{E5C3F222-59CA-4A8D-9F82-BCB6F7ACC738}" type="sibTrans" cxnId="{7BE9A1DC-2797-4673-82CE-46D3AA4F0412}">
      <dgm:prSet/>
      <dgm:spPr/>
      <dgm:t>
        <a:bodyPr/>
        <a:lstStyle/>
        <a:p>
          <a:endParaRPr lang="en-US"/>
        </a:p>
      </dgm:t>
    </dgm:pt>
    <dgm:pt modelId="{608E5835-CAE1-483C-964F-17257DAC432B}">
      <dgm:prSet/>
      <dgm:spPr/>
      <dgm:t>
        <a:bodyPr/>
        <a:lstStyle/>
        <a:p>
          <a:r>
            <a:rPr lang="en-US" b="0" i="0"/>
            <a:t>Miscellaneous Debris and Small Items</a:t>
          </a:r>
          <a:endParaRPr lang="en-US"/>
        </a:p>
      </dgm:t>
    </dgm:pt>
    <dgm:pt modelId="{57EFB252-C1D4-4FD7-AA39-834A432D36B7}" type="parTrans" cxnId="{55186842-32F7-471C-858B-BCAD8F279830}">
      <dgm:prSet/>
      <dgm:spPr/>
      <dgm:t>
        <a:bodyPr/>
        <a:lstStyle/>
        <a:p>
          <a:endParaRPr lang="en-US"/>
        </a:p>
      </dgm:t>
    </dgm:pt>
    <dgm:pt modelId="{4E3414D6-E9C3-4E8B-8F0C-38362346D8A5}" type="sibTrans" cxnId="{55186842-32F7-471C-858B-BCAD8F279830}">
      <dgm:prSet/>
      <dgm:spPr/>
      <dgm:t>
        <a:bodyPr/>
        <a:lstStyle/>
        <a:p>
          <a:endParaRPr lang="en-US"/>
        </a:p>
      </dgm:t>
    </dgm:pt>
    <dgm:pt modelId="{FC73B0F9-9D6C-4818-BD1A-C8A3B7F3C9F4}">
      <dgm:prSet/>
      <dgm:spPr/>
      <dgm:t>
        <a:bodyPr/>
        <a:lstStyle/>
        <a:p>
          <a:r>
            <a:rPr lang="en-US" b="0" i="0"/>
            <a:t>Specific Waste Types</a:t>
          </a:r>
          <a:endParaRPr lang="en-US"/>
        </a:p>
      </dgm:t>
    </dgm:pt>
    <dgm:pt modelId="{1B0EEDCE-C5DD-4EAC-8BCD-C5B7645F0C50}" type="parTrans" cxnId="{C28CA20B-B26D-4A98-BF3D-8718E53D9D6E}">
      <dgm:prSet/>
      <dgm:spPr/>
      <dgm:t>
        <a:bodyPr/>
        <a:lstStyle/>
        <a:p>
          <a:endParaRPr lang="en-US"/>
        </a:p>
      </dgm:t>
    </dgm:pt>
    <dgm:pt modelId="{80F36E3F-9372-4657-ACCA-B3E6E542D7AD}" type="sibTrans" cxnId="{C28CA20B-B26D-4A98-BF3D-8718E53D9D6E}">
      <dgm:prSet/>
      <dgm:spPr/>
      <dgm:t>
        <a:bodyPr/>
        <a:lstStyle/>
        <a:p>
          <a:endParaRPr lang="en-US"/>
        </a:p>
      </dgm:t>
    </dgm:pt>
    <dgm:pt modelId="{DAC5150E-649F-B64F-9363-F785A69CC91D}" type="pres">
      <dgm:prSet presAssocID="{09AE2C15-CE8B-4053-9F52-6DB13654E664}" presName="matrix" presStyleCnt="0">
        <dgm:presLayoutVars>
          <dgm:chMax val="1"/>
          <dgm:dir/>
          <dgm:resizeHandles val="exact"/>
        </dgm:presLayoutVars>
      </dgm:prSet>
      <dgm:spPr/>
    </dgm:pt>
    <dgm:pt modelId="{FC19FCF3-55CB-0747-B01A-436EABB26B11}" type="pres">
      <dgm:prSet presAssocID="{09AE2C15-CE8B-4053-9F52-6DB13654E664}" presName="diamond" presStyleLbl="bgShp" presStyleIdx="0" presStyleCnt="1"/>
      <dgm:spPr/>
    </dgm:pt>
    <dgm:pt modelId="{DBF5E86A-1069-7A41-A494-D9DDEAC32B73}" type="pres">
      <dgm:prSet presAssocID="{09AE2C15-CE8B-4053-9F52-6DB13654E664}" presName="quad1" presStyleLbl="node1" presStyleIdx="0" presStyleCnt="4">
        <dgm:presLayoutVars>
          <dgm:chMax val="0"/>
          <dgm:chPref val="0"/>
          <dgm:bulletEnabled val="1"/>
        </dgm:presLayoutVars>
      </dgm:prSet>
      <dgm:spPr/>
    </dgm:pt>
    <dgm:pt modelId="{52C545AF-7A8F-C948-BE51-B21311D1CA19}" type="pres">
      <dgm:prSet presAssocID="{09AE2C15-CE8B-4053-9F52-6DB13654E664}" presName="quad2" presStyleLbl="node1" presStyleIdx="1" presStyleCnt="4">
        <dgm:presLayoutVars>
          <dgm:chMax val="0"/>
          <dgm:chPref val="0"/>
          <dgm:bulletEnabled val="1"/>
        </dgm:presLayoutVars>
      </dgm:prSet>
      <dgm:spPr/>
    </dgm:pt>
    <dgm:pt modelId="{B6AA5D78-5C43-FD49-813E-3EB09C6CA604}" type="pres">
      <dgm:prSet presAssocID="{09AE2C15-CE8B-4053-9F52-6DB13654E664}" presName="quad3" presStyleLbl="node1" presStyleIdx="2" presStyleCnt="4">
        <dgm:presLayoutVars>
          <dgm:chMax val="0"/>
          <dgm:chPref val="0"/>
          <dgm:bulletEnabled val="1"/>
        </dgm:presLayoutVars>
      </dgm:prSet>
      <dgm:spPr/>
    </dgm:pt>
    <dgm:pt modelId="{7184604F-6ABB-D041-948E-1903C47475F8}" type="pres">
      <dgm:prSet presAssocID="{09AE2C15-CE8B-4053-9F52-6DB13654E664}" presName="quad4" presStyleLbl="node1" presStyleIdx="3" presStyleCnt="4">
        <dgm:presLayoutVars>
          <dgm:chMax val="0"/>
          <dgm:chPref val="0"/>
          <dgm:bulletEnabled val="1"/>
        </dgm:presLayoutVars>
      </dgm:prSet>
      <dgm:spPr/>
    </dgm:pt>
  </dgm:ptLst>
  <dgm:cxnLst>
    <dgm:cxn modelId="{C28CA20B-B26D-4A98-BF3D-8718E53D9D6E}" srcId="{09AE2C15-CE8B-4053-9F52-6DB13654E664}" destId="{FC73B0F9-9D6C-4818-BD1A-C8A3B7F3C9F4}" srcOrd="3" destOrd="0" parTransId="{1B0EEDCE-C5DD-4EAC-8BCD-C5B7645F0C50}" sibTransId="{80F36E3F-9372-4657-ACCA-B3E6E542D7AD}"/>
    <dgm:cxn modelId="{F299A12A-9568-7844-9CA4-6755C0448637}" type="presOf" srcId="{F6D4039E-0F31-4160-A682-0B794AE75033}" destId="{52C545AF-7A8F-C948-BE51-B21311D1CA19}" srcOrd="0" destOrd="0" presId="urn:microsoft.com/office/officeart/2005/8/layout/matrix3"/>
    <dgm:cxn modelId="{D544B22A-C506-C843-BF64-0E4CEC2FDE6A}" type="presOf" srcId="{608E5835-CAE1-483C-964F-17257DAC432B}" destId="{B6AA5D78-5C43-FD49-813E-3EB09C6CA604}" srcOrd="0" destOrd="0" presId="urn:microsoft.com/office/officeart/2005/8/layout/matrix3"/>
    <dgm:cxn modelId="{55186842-32F7-471C-858B-BCAD8F279830}" srcId="{09AE2C15-CE8B-4053-9F52-6DB13654E664}" destId="{608E5835-CAE1-483C-964F-17257DAC432B}" srcOrd="2" destOrd="0" parTransId="{57EFB252-C1D4-4FD7-AA39-834A432D36B7}" sibTransId="{4E3414D6-E9C3-4E8B-8F0C-38362346D8A5}"/>
    <dgm:cxn modelId="{3D518D80-CB66-C745-BE0F-72AD180101E4}" type="presOf" srcId="{09AE2C15-CE8B-4053-9F52-6DB13654E664}" destId="{DAC5150E-649F-B64F-9363-F785A69CC91D}" srcOrd="0" destOrd="0" presId="urn:microsoft.com/office/officeart/2005/8/layout/matrix3"/>
    <dgm:cxn modelId="{C84720A0-0463-1E4B-843E-0736336402AC}" type="presOf" srcId="{FC73B0F9-9D6C-4818-BD1A-C8A3B7F3C9F4}" destId="{7184604F-6ABB-D041-948E-1903C47475F8}" srcOrd="0" destOrd="0" presId="urn:microsoft.com/office/officeart/2005/8/layout/matrix3"/>
    <dgm:cxn modelId="{184322BA-8972-FB45-BA22-9767834C9863}" type="presOf" srcId="{A70D37BC-5A35-4226-A3DC-2C84D39C0F04}" destId="{DBF5E86A-1069-7A41-A494-D9DDEAC32B73}" srcOrd="0" destOrd="0" presId="urn:microsoft.com/office/officeart/2005/8/layout/matrix3"/>
    <dgm:cxn modelId="{EF89EACE-5839-481F-B214-F0084237B231}" srcId="{09AE2C15-CE8B-4053-9F52-6DB13654E664}" destId="{A70D37BC-5A35-4226-A3DC-2C84D39C0F04}" srcOrd="0" destOrd="0" parTransId="{161365ED-50B2-4921-A30D-F98E336B0F7C}" sibTransId="{2A65FE70-4EC4-4EDD-8253-4301141A3BD0}"/>
    <dgm:cxn modelId="{7BE9A1DC-2797-4673-82CE-46D3AA4F0412}" srcId="{09AE2C15-CE8B-4053-9F52-6DB13654E664}" destId="{F6D4039E-0F31-4160-A682-0B794AE75033}" srcOrd="1" destOrd="0" parTransId="{A2451DB7-9C45-439E-BAB7-4D35B8A3F6D8}" sibTransId="{E5C3F222-59CA-4A8D-9F82-BCB6F7ACC738}"/>
    <dgm:cxn modelId="{CF548B5E-3E2B-4C40-B0F1-3FA166CC6A3E}" type="presParOf" srcId="{DAC5150E-649F-B64F-9363-F785A69CC91D}" destId="{FC19FCF3-55CB-0747-B01A-436EABB26B11}" srcOrd="0" destOrd="0" presId="urn:microsoft.com/office/officeart/2005/8/layout/matrix3"/>
    <dgm:cxn modelId="{7A85BC08-35A3-8B49-814E-4C70D38660F4}" type="presParOf" srcId="{DAC5150E-649F-B64F-9363-F785A69CC91D}" destId="{DBF5E86A-1069-7A41-A494-D9DDEAC32B73}" srcOrd="1" destOrd="0" presId="urn:microsoft.com/office/officeart/2005/8/layout/matrix3"/>
    <dgm:cxn modelId="{43BB7C26-C142-2B4A-9162-BA051055E32E}" type="presParOf" srcId="{DAC5150E-649F-B64F-9363-F785A69CC91D}" destId="{52C545AF-7A8F-C948-BE51-B21311D1CA19}" srcOrd="2" destOrd="0" presId="urn:microsoft.com/office/officeart/2005/8/layout/matrix3"/>
    <dgm:cxn modelId="{88A3C2FC-D485-954E-ABAF-EBAAD0C1C3DC}" type="presParOf" srcId="{DAC5150E-649F-B64F-9363-F785A69CC91D}" destId="{B6AA5D78-5C43-FD49-813E-3EB09C6CA604}" srcOrd="3" destOrd="0" presId="urn:microsoft.com/office/officeart/2005/8/layout/matrix3"/>
    <dgm:cxn modelId="{BD8EDBF4-DA26-D440-9872-EF6392E5BAFB}" type="presParOf" srcId="{DAC5150E-649F-B64F-9363-F785A69CC91D}" destId="{7184604F-6ABB-D041-948E-1903C47475F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AFB81-DC16-BE4F-B0A4-7C497766A3A8}">
      <dsp:nvSpPr>
        <dsp:cNvPr id="0" name=""/>
        <dsp:cNvSpPr/>
      </dsp:nvSpPr>
      <dsp:spPr>
        <a:xfrm>
          <a:off x="788670" y="0"/>
          <a:ext cx="8938260" cy="435752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6CB38-ED89-FF4C-9243-CB416D962962}">
      <dsp:nvSpPr>
        <dsp:cNvPr id="0" name=""/>
        <dsp:cNvSpPr/>
      </dsp:nvSpPr>
      <dsp:spPr>
        <a:xfrm>
          <a:off x="3080"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Text data preprocessing</a:t>
          </a:r>
          <a:endParaRPr lang="en-US" sz="2000" kern="1200" dirty="0"/>
        </a:p>
      </dsp:txBody>
      <dsp:txXfrm>
        <a:off x="88167" y="1392344"/>
        <a:ext cx="1684432" cy="1572835"/>
      </dsp:txXfrm>
    </dsp:sp>
    <dsp:sp modelId="{1588A8F6-EBFE-B341-930B-3327ABEBF5C9}">
      <dsp:nvSpPr>
        <dsp:cNvPr id="0" name=""/>
        <dsp:cNvSpPr/>
      </dsp:nvSpPr>
      <dsp:spPr>
        <a:xfrm>
          <a:off x="2166788"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modeling using BERTopic</a:t>
          </a:r>
        </a:p>
      </dsp:txBody>
      <dsp:txXfrm>
        <a:off x="2251875" y="1392344"/>
        <a:ext cx="1684432" cy="1572835"/>
      </dsp:txXfrm>
    </dsp:sp>
    <dsp:sp modelId="{7303AC75-1DDA-714E-AEEE-0629C5B98397}">
      <dsp:nvSpPr>
        <dsp:cNvPr id="0" name=""/>
        <dsp:cNvSpPr/>
      </dsp:nvSpPr>
      <dsp:spPr>
        <a:xfrm>
          <a:off x="4330496"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Extract Topics from topic modeling</a:t>
          </a:r>
        </a:p>
      </dsp:txBody>
      <dsp:txXfrm>
        <a:off x="4415583" y="1392344"/>
        <a:ext cx="1684432" cy="1572835"/>
      </dsp:txXfrm>
    </dsp:sp>
    <dsp:sp modelId="{30C8A055-7F83-2646-884F-C0E2C40CB6E5}">
      <dsp:nvSpPr>
        <dsp:cNvPr id="0" name=""/>
        <dsp:cNvSpPr/>
      </dsp:nvSpPr>
      <dsp:spPr>
        <a:xfrm>
          <a:off x="6494204"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Topic similarities</a:t>
          </a:r>
        </a:p>
      </dsp:txBody>
      <dsp:txXfrm>
        <a:off x="6579291" y="1392344"/>
        <a:ext cx="1684432" cy="1572835"/>
      </dsp:txXfrm>
    </dsp:sp>
    <dsp:sp modelId="{354F0D25-F3AF-4641-961A-C6F7A952791D}">
      <dsp:nvSpPr>
        <dsp:cNvPr id="0" name=""/>
        <dsp:cNvSpPr/>
      </dsp:nvSpPr>
      <dsp:spPr>
        <a:xfrm>
          <a:off x="8657912" y="1307257"/>
          <a:ext cx="1854606" cy="174300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0" i="0" kern="1200" dirty="0"/>
            <a:t>Visualizations</a:t>
          </a:r>
        </a:p>
      </dsp:txBody>
      <dsp:txXfrm>
        <a:off x="8742999" y="1392344"/>
        <a:ext cx="1684432" cy="1572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25D2A-4236-B145-AA4A-65F5D18D6267}">
      <dsp:nvSpPr>
        <dsp:cNvPr id="0" name=""/>
        <dsp:cNvSpPr/>
      </dsp:nvSpPr>
      <dsp:spPr>
        <a:xfrm>
          <a:off x="3080"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130CD-3CFB-7842-9165-CFF847606DC9}">
      <dsp:nvSpPr>
        <dsp:cNvPr id="0" name=""/>
        <dsp:cNvSpPr/>
      </dsp:nvSpPr>
      <dsp:spPr>
        <a:xfrm>
          <a:off x="247486"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Removing stop words</a:t>
          </a:r>
        </a:p>
      </dsp:txBody>
      <dsp:txXfrm>
        <a:off x="288396" y="1499873"/>
        <a:ext cx="2117829" cy="1314957"/>
      </dsp:txXfrm>
    </dsp:sp>
    <dsp:sp modelId="{C3653FB9-BFAA-D240-BA71-2CF8B6E32092}">
      <dsp:nvSpPr>
        <dsp:cNvPr id="0" name=""/>
        <dsp:cNvSpPr/>
      </dsp:nvSpPr>
      <dsp:spPr>
        <a:xfrm>
          <a:off x="2691541"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2F0C3-509D-794E-B41E-DB4F604FCB0F}">
      <dsp:nvSpPr>
        <dsp:cNvPr id="0" name=""/>
        <dsp:cNvSpPr/>
      </dsp:nvSpPr>
      <dsp:spPr>
        <a:xfrm>
          <a:off x="293594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Stemming</a:t>
          </a:r>
        </a:p>
      </dsp:txBody>
      <dsp:txXfrm>
        <a:off x="2976857" y="1499873"/>
        <a:ext cx="2117829" cy="1314957"/>
      </dsp:txXfrm>
    </dsp:sp>
    <dsp:sp modelId="{6C060055-F7CC-3A41-9CB0-8D4209A956E1}">
      <dsp:nvSpPr>
        <dsp:cNvPr id="0" name=""/>
        <dsp:cNvSpPr/>
      </dsp:nvSpPr>
      <dsp:spPr>
        <a:xfrm>
          <a:off x="5380002"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40989-9B01-B642-B054-F9AEC0DBC1D3}">
      <dsp:nvSpPr>
        <dsp:cNvPr id="0" name=""/>
        <dsp:cNvSpPr/>
      </dsp:nvSpPr>
      <dsp:spPr>
        <a:xfrm>
          <a:off x="5624407"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Lemmatization</a:t>
          </a:r>
          <a:endParaRPr lang="en-US" sz="2300" kern="1200" dirty="0"/>
        </a:p>
      </dsp:txBody>
      <dsp:txXfrm>
        <a:off x="5665317" y="1499873"/>
        <a:ext cx="2117829" cy="1314957"/>
      </dsp:txXfrm>
    </dsp:sp>
    <dsp:sp modelId="{41F23319-A495-824D-8110-8F484C848E77}">
      <dsp:nvSpPr>
        <dsp:cNvPr id="0" name=""/>
        <dsp:cNvSpPr/>
      </dsp:nvSpPr>
      <dsp:spPr>
        <a:xfrm>
          <a:off x="8068463" y="1226778"/>
          <a:ext cx="2199649" cy="13967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F3CD2-D9FC-A241-A064-D063F441A6A9}">
      <dsp:nvSpPr>
        <dsp:cNvPr id="0" name=""/>
        <dsp:cNvSpPr/>
      </dsp:nvSpPr>
      <dsp:spPr>
        <a:xfrm>
          <a:off x="8312868" y="1458963"/>
          <a:ext cx="2199649" cy="13967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noisy data and special characters</a:t>
          </a:r>
        </a:p>
      </dsp:txBody>
      <dsp:txXfrm>
        <a:off x="8353778" y="1499873"/>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9FCF3-55CB-0747-B01A-436EABB26B11}">
      <dsp:nvSpPr>
        <dsp:cNvPr id="0" name=""/>
        <dsp:cNvSpPr/>
      </dsp:nvSpPr>
      <dsp:spPr>
        <a:xfrm>
          <a:off x="3082131" y="0"/>
          <a:ext cx="4351338" cy="4351338"/>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5E86A-1069-7A41-A494-D9DDEAC32B73}">
      <dsp:nvSpPr>
        <dsp:cNvPr id="0" name=""/>
        <dsp:cNvSpPr/>
      </dsp:nvSpPr>
      <dsp:spPr>
        <a:xfrm>
          <a:off x="3495508" y="413377"/>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Plastic Pollution and Single-Use Items</a:t>
          </a:r>
          <a:endParaRPr lang="en-US" sz="1800" kern="1200"/>
        </a:p>
      </dsp:txBody>
      <dsp:txXfrm>
        <a:off x="3578350" y="496219"/>
        <a:ext cx="1531337" cy="1531337"/>
      </dsp:txXfrm>
    </dsp:sp>
    <dsp:sp modelId="{52C545AF-7A8F-C948-BE51-B21311D1CA19}">
      <dsp:nvSpPr>
        <dsp:cNvPr id="0" name=""/>
        <dsp:cNvSpPr/>
      </dsp:nvSpPr>
      <dsp:spPr>
        <a:xfrm>
          <a:off x="5323070" y="413377"/>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Medical and Hazardous Waste</a:t>
          </a:r>
          <a:endParaRPr lang="en-US" sz="1800" kern="1200"/>
        </a:p>
      </dsp:txBody>
      <dsp:txXfrm>
        <a:off x="5405912" y="496219"/>
        <a:ext cx="1531337" cy="1531337"/>
      </dsp:txXfrm>
    </dsp:sp>
    <dsp:sp modelId="{B6AA5D78-5C43-FD49-813E-3EB09C6CA604}">
      <dsp:nvSpPr>
        <dsp:cNvPr id="0" name=""/>
        <dsp:cNvSpPr/>
      </dsp:nvSpPr>
      <dsp:spPr>
        <a:xfrm>
          <a:off x="3495508" y="2240939"/>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Miscellaneous Debris and Small Items</a:t>
          </a:r>
          <a:endParaRPr lang="en-US" sz="1800" kern="1200"/>
        </a:p>
      </dsp:txBody>
      <dsp:txXfrm>
        <a:off x="3578350" y="2323781"/>
        <a:ext cx="1531337" cy="1531337"/>
      </dsp:txXfrm>
    </dsp:sp>
    <dsp:sp modelId="{7184604F-6ABB-D041-948E-1903C47475F8}">
      <dsp:nvSpPr>
        <dsp:cNvPr id="0" name=""/>
        <dsp:cNvSpPr/>
      </dsp:nvSpPr>
      <dsp:spPr>
        <a:xfrm>
          <a:off x="5323070" y="2240939"/>
          <a:ext cx="1697021" cy="169702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Specific Waste Types</a:t>
          </a:r>
          <a:endParaRPr lang="en-US" sz="1800" kern="120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61848-D8B9-6643-8C79-8210C916612D}" type="datetimeFigureOut">
              <a:rPr lang="en-US" smtClean="0"/>
              <a:t>7/28/23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EF4C2-AE9E-024A-B84A-5DD3D9EE9E0F}" type="slidenum">
              <a:rPr lang="en-US" smtClean="0"/>
              <a:t>‹#›</a:t>
            </a:fld>
            <a:endParaRPr lang="en-US"/>
          </a:p>
        </p:txBody>
      </p:sp>
    </p:spTree>
    <p:extLst>
      <p:ext uri="{BB962C8B-B14F-4D97-AF65-F5344CB8AC3E}">
        <p14:creationId xmlns:p14="http://schemas.microsoft.com/office/powerpoint/2010/main" val="384669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Information Extraction: Textual data contains a vast amount of information, ranging from articles, books, reports, emails, social media posts, customer reviews, and more. Analyzing and extracting insights from this data can provide valuable information about customer sentiments, market trends, emerging topics, and potential business opportunities. </a:t>
            </a:r>
          </a:p>
          <a:p>
            <a:endParaRPr lang="en-US" b="0" i="0" dirty="0">
              <a:solidFill>
                <a:srgbClr val="374151"/>
              </a:solidFill>
              <a:effectLst/>
              <a:latin typeface="Söhne"/>
            </a:endParaRPr>
          </a:p>
          <a:p>
            <a:r>
              <a:rPr lang="en-US" b="0" i="0" dirty="0">
                <a:solidFill>
                  <a:srgbClr val="374151"/>
                </a:solidFill>
                <a:effectLst/>
                <a:latin typeface="Söhne"/>
              </a:rPr>
              <a:t>Knowledge Discovery: Textual data analysis can uncover hidden patterns, relationships, and knowledge within the text. By applying techniques like text mining and topic modeling, organizations can extract meaningful insights, discover trends, and make data-driven decisions.</a:t>
            </a:r>
          </a:p>
          <a:p>
            <a:endParaRPr lang="en-US" b="0" i="0" dirty="0">
              <a:solidFill>
                <a:srgbClr val="374151"/>
              </a:solidFill>
              <a:effectLst/>
              <a:latin typeface="Söhne"/>
            </a:endParaRPr>
          </a:p>
          <a:p>
            <a:r>
              <a:rPr lang="en-US" b="0" i="0" dirty="0">
                <a:solidFill>
                  <a:srgbClr val="374151"/>
                </a:solidFill>
                <a:effectLst/>
                <a:latin typeface="Söhne"/>
              </a:rPr>
              <a:t>Customer Understanding: Textual data, such as customer feedback, reviews, and support tickets, provides valuable insights into customer preferences, satisfaction levels, and pain points. Analyzing this data helps businesses understand their customers better, improve products or services, and enhance customer experiences.</a:t>
            </a:r>
          </a:p>
          <a:p>
            <a:endParaRPr lang="en-US" b="0" i="0" dirty="0">
              <a:solidFill>
                <a:srgbClr val="374151"/>
              </a:solidFill>
              <a:effectLst/>
              <a:latin typeface="Söhne"/>
            </a:endParaRPr>
          </a:p>
          <a:p>
            <a:r>
              <a:rPr lang="en-US" b="0" i="0" dirty="0">
                <a:solidFill>
                  <a:srgbClr val="D1D5DB"/>
                </a:solidFill>
                <a:effectLst/>
                <a:latin typeface="Söhne"/>
              </a:rPr>
              <a:t>Online Reviews: Online reviews play a crucial role in shaping consumers' purchasing decisions. Analyzing textual reviews from platforms like e-commerce websites, social media, and review aggregators provides valuable insights into product or service performance, customer satisfaction, and areas for improvement. Sentiment analysis and opinion mining techniques help in understanding the sentiment expressed in the reviews, identifying key features or aspects being discussed, and assessing overall customer satisfaction. This information aids businesses in monitoring their online reputation, addressing customer concerns, and making informed business decisions.</a:t>
            </a:r>
          </a:p>
          <a:p>
            <a:endParaRPr lang="en-US" b="0" i="0" dirty="0">
              <a:solidFill>
                <a:srgbClr val="D1D5DB"/>
              </a:solidFill>
              <a:effectLst/>
              <a:latin typeface="Söhne"/>
            </a:endParaRPr>
          </a:p>
          <a:p>
            <a:r>
              <a:rPr lang="en-US" b="0" i="0" dirty="0">
                <a:solidFill>
                  <a:srgbClr val="D1D5DB"/>
                </a:solidFill>
                <a:effectLst/>
                <a:latin typeface="Söhne"/>
              </a:rPr>
              <a:t>Newspaper Article: Newspaper articles are a rich source of information about current events, news, opinions, and trends. Textual analysis of newspaper articles enables researchers, journalists, and organizations to understand public sentiment, track evolving topics, and gain insights into societal, economic, and political trends. Natural language processing techniques can be employed to extract key entities, detect named entities like people, organizations, and locations, and identify relationships and trends discussed in the articles. Analyzing newspaper articles helps in media monitoring, trend analysis, and obtaining a comprehensive view of current affairs.</a:t>
            </a: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1</a:t>
            </a:fld>
            <a:endParaRPr lang="en-US"/>
          </a:p>
        </p:txBody>
      </p:sp>
    </p:spTree>
    <p:extLst>
      <p:ext uri="{BB962C8B-B14F-4D97-AF65-F5344CB8AC3E}">
        <p14:creationId xmlns:p14="http://schemas.microsoft.com/office/powerpoint/2010/main" val="39856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Let's consider a large collection of news articles related to the automotive industry. Manually reading and categorizing thousands of articles would be time-consuming and impractical. However, using topic modeling, we can automatically extract the main topics present in the dataset, such as "electric vehicles," "autonomous driving," "vehicle safety," "industry regulations," and so on. This allows us to quickly understand the content distribution, identify emerging trends, and gain insights into the industry without the need for manual effort.</a:t>
            </a:r>
          </a:p>
          <a:p>
            <a:br>
              <a:rPr lang="en-US" dirty="0"/>
            </a:br>
            <a:r>
              <a:rPr lang="en-US" b="0" i="0" dirty="0">
                <a:solidFill>
                  <a:srgbClr val="222222"/>
                </a:solidFill>
                <a:effectLst/>
                <a:latin typeface="Lato" panose="020F0502020204030203" pitchFamily="34" charset="0"/>
              </a:rPr>
              <a:t>And this is where natural language processing comes up trumps.</a:t>
            </a:r>
            <a:br>
              <a:rPr lang="en-US" b="0" i="0" dirty="0">
                <a:solidFill>
                  <a:srgbClr val="222222"/>
                </a:solidFill>
                <a:effectLst/>
                <a:latin typeface="Lato" panose="020F0502020204030203" pitchFamily="34" charset="0"/>
              </a:rPr>
            </a:br>
            <a:endParaRPr lang="en-US"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74151"/>
                </a:solidFill>
                <a:latin typeface="Söhne"/>
              </a:rPr>
              <a:t>Analyzing to understand the impact of marine debris </a:t>
            </a:r>
            <a:br>
              <a:rPr lang="en-US" b="0" i="0" dirty="0">
                <a:solidFill>
                  <a:srgbClr val="222222"/>
                </a:solidFill>
                <a:effectLst/>
                <a:latin typeface="Lato" panose="020F0502020204030203" pitchFamily="34" charset="0"/>
              </a:rPr>
            </a:br>
            <a:r>
              <a:rPr lang="en-US" b="0" i="0" dirty="0">
                <a:solidFill>
                  <a:srgbClr val="222222"/>
                </a:solidFill>
                <a:effectLst/>
                <a:latin typeface="Lato" panose="020F0502020204030203" pitchFamily="34" charset="0"/>
              </a:rPr>
              <a:t>Certainly! Here's an example related to the Tampa Bay Estuary marine debris dataset:</a:t>
            </a:r>
          </a:p>
          <a:p>
            <a:r>
              <a:rPr lang="en-US" b="0" i="0" dirty="0">
                <a:solidFill>
                  <a:srgbClr val="222222"/>
                </a:solidFill>
                <a:effectLst/>
                <a:latin typeface="Lato" panose="020F0502020204030203" pitchFamily="34" charset="0"/>
              </a:rPr>
              <a:t>- Challenges in Analyzing Large Volumes of Textual Data:</a:t>
            </a:r>
          </a:p>
          <a:p>
            <a:r>
              <a:rPr lang="en-US" b="0" i="0" dirty="0">
                <a:solidFill>
                  <a:srgbClr val="222222"/>
                </a:solidFill>
                <a:effectLst/>
                <a:latin typeface="Lato" panose="020F0502020204030203" pitchFamily="34" charset="0"/>
              </a:rPr>
              <a:t>   - The Tampa Bay Estuary marine debris dataset contains a vast amount of textual data, such as research papers, reports, and surveys, focused on studying and documenting marine debris in the estuary. Manually analyzing this extensive collection of text would be time-consuming and challenging.</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Extracting Meaningful Insights and Patterns:</a:t>
            </a:r>
          </a:p>
          <a:p>
            <a:r>
              <a:rPr lang="en-US" b="0" i="0" dirty="0">
                <a:solidFill>
                  <a:srgbClr val="222222"/>
                </a:solidFill>
                <a:effectLst/>
                <a:latin typeface="Lato" panose="020F0502020204030203" pitchFamily="34" charset="0"/>
              </a:rPr>
              <a:t>   - By applying topic modeling to the Tampa Bay Estuary marine debris dataset, we can extract meaningful insights and patterns:</a:t>
            </a:r>
          </a:p>
          <a:p>
            <a:r>
              <a:rPr lang="en-US" b="0" i="0" dirty="0">
                <a:solidFill>
                  <a:srgbClr val="222222"/>
                </a:solidFill>
                <a:effectLst/>
                <a:latin typeface="Lato" panose="020F0502020204030203" pitchFamily="34" charset="0"/>
              </a:rPr>
              <a:t>      - Identifying key topics: Topic modeling algorithms can uncover the main themes discussed in the textual data, such as "plastic pollution," "impact on marine life," "beach cleanup efforts," or "sources of marine debris."</a:t>
            </a:r>
          </a:p>
          <a:p>
            <a:r>
              <a:rPr lang="en-US" b="0" i="0" dirty="0">
                <a:solidFill>
                  <a:srgbClr val="222222"/>
                </a:solidFill>
                <a:effectLst/>
                <a:latin typeface="Lato" panose="020F0502020204030203" pitchFamily="34" charset="0"/>
              </a:rPr>
              <a:t>      - Understanding content distribution: Topic modeling reveals the prevalence and importance of each topic within the dataset, enabling us to identify which topics are most frequently discussed and potentially areas of concern.</a:t>
            </a:r>
          </a:p>
          <a:p>
            <a:r>
              <a:rPr lang="en-US" b="0" i="0" dirty="0">
                <a:solidFill>
                  <a:srgbClr val="222222"/>
                </a:solidFill>
                <a:effectLst/>
                <a:latin typeface="Lato" panose="020F0502020204030203" pitchFamily="34" charset="0"/>
              </a:rPr>
              <a:t>      - Document clustering and organization: Topic modeling allows us to group similar documents together based on their thematic content. For example, we can cluster research papers focusing on the impacts of marine debris on marine life or reports on cleanup initiatives.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just"/>
            <a:r>
              <a:rPr lang="en-US" b="0" i="0" dirty="0">
                <a:solidFill>
                  <a:srgbClr val="222222"/>
                </a:solidFill>
                <a:effectLst/>
                <a:latin typeface="Lato" panose="020F0502020204030203" pitchFamily="34" charset="0"/>
              </a:rPr>
              <a:t>Topic modelling is recognizing the words from the topics present in the document or the corpus of data. This is useful because extracting the words from a document takes more time and is much more complex than extracting them from topics present in the document. For example, there are 1000 documents and 500 words in each document. So to process this it requires 500*1000 = 500000 threads. So when you divide the document containing certain topics then if there are 5 topics present in it, the processing is just 5*500 words = 2500 threads.</a:t>
            </a:r>
          </a:p>
          <a:p>
            <a:pPr algn="just"/>
            <a:r>
              <a:rPr lang="en-US" b="0" i="0" dirty="0">
                <a:solidFill>
                  <a:srgbClr val="222222"/>
                </a:solidFill>
                <a:effectLst/>
                <a:latin typeface="Lato" panose="020F0502020204030203" pitchFamily="34" charset="0"/>
              </a:rPr>
              <a:t>This looks simple than processing the entire document and this is how topic modelling has come up to solve the problem and also visualizing things better.</a:t>
            </a: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Utilizing Natural Language Processing for Review Analysis and Decision-Making.</a:t>
            </a:r>
          </a:p>
          <a:p>
            <a:pPr algn="just"/>
            <a:r>
              <a:rPr lang="en-US" b="0" i="0" dirty="0">
                <a:solidFill>
                  <a:srgbClr val="222222"/>
                </a:solidFill>
                <a:effectLst/>
                <a:latin typeface="Lato" panose="020F0502020204030203" pitchFamily="34" charset="0"/>
              </a:rPr>
              <a:t>Unfortunately, it turned out to be a bad decision as the battery backup was well below par. I didn’t go through the reviews of the product and made a hasty decision to buy it based on its ratings alone. And I know I’m not the only one out there who made this mistake!</a:t>
            </a:r>
          </a:p>
          <a:p>
            <a:pPr algn="just"/>
            <a:r>
              <a:rPr lang="en-US" b="0" i="0" dirty="0">
                <a:solidFill>
                  <a:srgbClr val="222222"/>
                </a:solidFill>
                <a:effectLst/>
                <a:latin typeface="Lato" panose="020F0502020204030203" pitchFamily="34" charset="0"/>
              </a:rPr>
              <a:t>Ratings alone do not give a complete picture of the products we wish to purchase, as I found to my detriment. So, as a precautionary measure, I always advise people to read a product’s reviews before deciding whether to buy it or not.</a:t>
            </a:r>
          </a:p>
          <a:p>
            <a:pPr algn="just"/>
            <a:r>
              <a:rPr lang="en-US" b="0" i="0" dirty="0">
                <a:solidFill>
                  <a:srgbClr val="222222"/>
                </a:solidFill>
                <a:effectLst/>
                <a:latin typeface="Lato" panose="020F0502020204030203" pitchFamily="34" charset="0"/>
              </a:rPr>
              <a:t>But then an interesting problem comes up. What if the number of reviews is in the hundreds or thousands? It’s just not feasible to go through all those reviews, right? And this is where natural language processing comes up trumps.</a:t>
            </a:r>
          </a:p>
          <a:p>
            <a:br>
              <a:rPr lang="en-US" dirty="0"/>
            </a:b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0" i="0" dirty="0">
                <a:solidFill>
                  <a:srgbClr val="222222"/>
                </a:solidFill>
                <a:effectLst/>
                <a:latin typeface="Lato" panose="020F0502020204030203" pitchFamily="34" charset="0"/>
              </a:rPr>
              <a:t>Automotive industry:</a:t>
            </a:r>
            <a:br>
              <a:rPr lang="en-US" b="0" i="0" dirty="0">
                <a:solidFill>
                  <a:srgbClr val="222222"/>
                </a:solidFill>
                <a:effectLst/>
                <a:latin typeface="Lato" panose="020F0502020204030203" pitchFamily="34" charset="0"/>
              </a:rPr>
            </a:br>
            <a:r>
              <a:rPr lang="en-US" b="0" i="0" dirty="0">
                <a:solidFill>
                  <a:srgbClr val="374151"/>
                </a:solidFill>
                <a:effectLst/>
                <a:latin typeface="Söhne"/>
              </a:rPr>
              <a:t>Imagine we have a massive collection of news articles about the automotive industry. It would be almost impossible to read and categorize each article individually. However, with topic modeling, we can automatically discover the main topics discussed in these articles, such as "electric vehicles," "autonomous driving," "vehicle safety," or "industry regulations." This gives us a quick understanding of what the articles are about and how important each topic is within the industry. It helps us navigate through the vast amount of information and extract valuable insights without having to read every single article.</a:t>
            </a:r>
          </a:p>
          <a:p>
            <a:endParaRPr lang="en-US" b="0" i="0" dirty="0">
              <a:solidFill>
                <a:srgbClr val="374151"/>
              </a:solidFill>
              <a:effectLst/>
              <a:latin typeface="Söhne"/>
            </a:endParaRP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Introduction to Topic Modeling as a Solution:</a:t>
            </a:r>
          </a:p>
          <a:p>
            <a:r>
              <a:rPr lang="en-US" b="0" i="0" dirty="0">
                <a:solidFill>
                  <a:srgbClr val="222222"/>
                </a:solidFill>
                <a:effectLst/>
                <a:latin typeface="Lato" panose="020F0502020204030203" pitchFamily="34" charset="0"/>
              </a:rPr>
              <a:t>   - Given the challenges of analyzing the Tampa Bay Estuary marine debris dataset and the need to extract meaningful insights, topic modeling serves as a valuable solution:</a:t>
            </a:r>
          </a:p>
          <a:p>
            <a:r>
              <a:rPr lang="en-US" b="0" i="0" dirty="0">
                <a:solidFill>
                  <a:srgbClr val="222222"/>
                </a:solidFill>
                <a:effectLst/>
                <a:latin typeface="Lato" panose="020F0502020204030203" pitchFamily="34" charset="0"/>
              </a:rPr>
              <a:t>      - Instead of manually reading through numerous research papers and reports, topic modeling automates the process by identifying the main topics present in the dataset.</a:t>
            </a:r>
          </a:p>
          <a:p>
            <a:r>
              <a:rPr lang="en-US" b="0" i="0" dirty="0">
                <a:solidFill>
                  <a:srgbClr val="222222"/>
                </a:solidFill>
                <a:effectLst/>
                <a:latin typeface="Lato" panose="020F0502020204030203" pitchFamily="34" charset="0"/>
              </a:rPr>
              <a:t>      - Topic modeling provides a quantitative representation of the textual data, allowing for efficient analysis and exploration of the marine debris-related topics.</a:t>
            </a:r>
          </a:p>
          <a:p>
            <a:r>
              <a:rPr lang="en-US" b="0" i="0" dirty="0">
                <a:solidFill>
                  <a:srgbClr val="222222"/>
                </a:solidFill>
                <a:effectLst/>
                <a:latin typeface="Lato" panose="020F0502020204030203" pitchFamily="34" charset="0"/>
              </a:rPr>
              <a:t>      - By leveraging topic modeling, we can gain valuable insights into the patterns, trends, and areas of focus in the Tampa Bay Estuary marine debris dataset, contributing to informed decision-making and targeted mitigation efforts.</a:t>
            </a:r>
          </a:p>
          <a:p>
            <a:br>
              <a:rPr lang="en-US" dirty="0"/>
            </a:br>
            <a:endParaRPr lang="en-US" b="0" i="0" dirty="0">
              <a:solidFill>
                <a:srgbClr val="2222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2</a:t>
            </a:fld>
            <a:endParaRPr lang="en-US"/>
          </a:p>
        </p:txBody>
      </p:sp>
    </p:spTree>
    <p:extLst>
      <p:ext uri="{BB962C8B-B14F-4D97-AF65-F5344CB8AC3E}">
        <p14:creationId xmlns:p14="http://schemas.microsoft.com/office/powerpoint/2010/main" val="254083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data transformation process involves three essential steps: removing punctuations, stemming, and lemmatization. Punctuation removal helps clean the text, while stemming reduces words to their root forms, and lemmatization converts words to their base or dictionary forms. These transformations are crucial for preparing the data for further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5</a:t>
            </a:fld>
            <a:endParaRPr lang="en-US"/>
          </a:p>
        </p:txBody>
      </p:sp>
    </p:spTree>
    <p:extLst>
      <p:ext uri="{BB962C8B-B14F-4D97-AF65-F5344CB8AC3E}">
        <p14:creationId xmlns:p14="http://schemas.microsoft.com/office/powerpoint/2010/main" val="427500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Plastic Pollution and Single-Use Items: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includes topics that primarily focus on various forms of plastic pollution, single-use items, and their detrimental impact on marine ecosystems. These topics cover a wide range of plastic waste, including beverage bottles, packaging, cups, lids, straws, and other disposable items commonly found in marine debris. Additionally, it addresses the issue of plastic fishing gear, which poses significant threats to marine life. By grouping these topics together, we highlight the pervasive problem of plastic pollution in marine environments and the urgent need to address single-use plastic waste and its harmful consequences.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Miscellaneous Debris and Small Items: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encompasses topics that revolve around miscellaneous debris and smaller plastic items commonly found in marine debris. It includes items like medical waste, junk mail, vehicle-related debris, and other small debris fragments. While these items may not be as prominent as plastic pollution, they still contribute to litter and environmental hazards in marine ecosystems. By grouping these topics together, we recognize the importance of addressing the wide variety of debris, no matter how small, to maintain the cleanliness and health of marine environments.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Specific Waste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label represents topics that are focused on specific types of waste items, such as food and drink pouches, sports equipment, and textiles/metal waste. While they may not be as prevalent in the dataset compared to plastic items, they are still essential to address as they present unique challenges in waste management and recycling efforts. By grouping these topics separately, we acknowledge the significance of specific waste types and their potential environmental impact in marine environments.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3CEF4C2-AE9E-024A-B84A-5DD3D9EE9E0F}" type="slidenum">
              <a:rPr lang="en-US" smtClean="0"/>
              <a:t>7</a:t>
            </a:fld>
            <a:endParaRPr lang="en-US"/>
          </a:p>
        </p:txBody>
      </p:sp>
    </p:spTree>
    <p:extLst>
      <p:ext uri="{BB962C8B-B14F-4D97-AF65-F5344CB8AC3E}">
        <p14:creationId xmlns:p14="http://schemas.microsoft.com/office/powerpoint/2010/main" val="171872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0E0F-C9E4-CD09-88C2-47540870A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5D220-1223-3F49-B4DC-C5E53948F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8A640E-9579-6E4E-91F9-C6140D4CECAB}"/>
              </a:ext>
            </a:extLst>
          </p:cNvPr>
          <p:cNvSpPr>
            <a:spLocks noGrp="1"/>
          </p:cNvSpPr>
          <p:nvPr>
            <p:ph type="dt" sz="half" idx="10"/>
          </p:nvPr>
        </p:nvSpPr>
        <p:spPr/>
        <p:txBody>
          <a:bodyPr/>
          <a:lstStyle/>
          <a:p>
            <a:fld id="{B71A1423-0BB8-714A-BF63-7E7053126916}" type="datetime1">
              <a:rPr lang="en-US" smtClean="0"/>
              <a:t>7/28/23</a:t>
            </a:fld>
            <a:endParaRPr lang="en-US"/>
          </a:p>
        </p:txBody>
      </p:sp>
      <p:sp>
        <p:nvSpPr>
          <p:cNvPr id="5" name="Footer Placeholder 4">
            <a:extLst>
              <a:ext uri="{FF2B5EF4-FFF2-40B4-BE49-F238E27FC236}">
                <a16:creationId xmlns:a16="http://schemas.microsoft.com/office/drawing/2014/main" id="{A07F3D05-0E66-4708-1024-8B459530CAA8}"/>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77E6E9DD-04C8-9112-2866-2DECED29B98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41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889F-7F79-3C4B-F52C-18CEE42874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AD35E2-7B4B-05EA-9276-720F33595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F0138-181D-9DAF-AA54-1BC5EE6A5874}"/>
              </a:ext>
            </a:extLst>
          </p:cNvPr>
          <p:cNvSpPr>
            <a:spLocks noGrp="1"/>
          </p:cNvSpPr>
          <p:nvPr>
            <p:ph type="dt" sz="half" idx="10"/>
          </p:nvPr>
        </p:nvSpPr>
        <p:spPr/>
        <p:txBody>
          <a:bodyPr/>
          <a:lstStyle/>
          <a:p>
            <a:fld id="{AB3C9F1D-6BBF-3C43-B44C-F0B02CDFE4F2}" type="datetime1">
              <a:rPr lang="en-US" smtClean="0"/>
              <a:t>7/28/23</a:t>
            </a:fld>
            <a:endParaRPr lang="en-US"/>
          </a:p>
        </p:txBody>
      </p:sp>
      <p:sp>
        <p:nvSpPr>
          <p:cNvPr id="5" name="Footer Placeholder 4">
            <a:extLst>
              <a:ext uri="{FF2B5EF4-FFF2-40B4-BE49-F238E27FC236}">
                <a16:creationId xmlns:a16="http://schemas.microsoft.com/office/drawing/2014/main" id="{5E23A862-FAE5-678E-4639-9E388D09A040}"/>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A72B698C-E633-FD46-00D5-691FC2D703A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22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CB4A5-1135-457D-DF1D-80CBF6607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A42BD-4717-25CB-337E-3E890439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253B2-2A50-2FF1-5BE4-C34B5C49BE9E}"/>
              </a:ext>
            </a:extLst>
          </p:cNvPr>
          <p:cNvSpPr>
            <a:spLocks noGrp="1"/>
          </p:cNvSpPr>
          <p:nvPr>
            <p:ph type="dt" sz="half" idx="10"/>
          </p:nvPr>
        </p:nvSpPr>
        <p:spPr/>
        <p:txBody>
          <a:bodyPr/>
          <a:lstStyle/>
          <a:p>
            <a:fld id="{4C5FBF0A-5660-C141-AAA8-2018CA891622}" type="datetime1">
              <a:rPr lang="en-US" smtClean="0"/>
              <a:t>7/28/23</a:t>
            </a:fld>
            <a:endParaRPr lang="en-US"/>
          </a:p>
        </p:txBody>
      </p:sp>
      <p:sp>
        <p:nvSpPr>
          <p:cNvPr id="5" name="Footer Placeholder 4">
            <a:extLst>
              <a:ext uri="{FF2B5EF4-FFF2-40B4-BE49-F238E27FC236}">
                <a16:creationId xmlns:a16="http://schemas.microsoft.com/office/drawing/2014/main" id="{C98704C6-E499-3042-7540-9CB52EEB70BB}"/>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42AF9077-CE7A-8313-EAE3-DF217FA6DA8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913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E67A-4135-0958-20F8-404D8F3DD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DDEE2-57A0-BCAB-E393-ECC526189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693D2-D308-9C7B-1ADA-66D86A369BC6}"/>
              </a:ext>
            </a:extLst>
          </p:cNvPr>
          <p:cNvSpPr>
            <a:spLocks noGrp="1"/>
          </p:cNvSpPr>
          <p:nvPr>
            <p:ph type="dt" sz="half" idx="10"/>
          </p:nvPr>
        </p:nvSpPr>
        <p:spPr/>
        <p:txBody>
          <a:bodyPr/>
          <a:lstStyle/>
          <a:p>
            <a:fld id="{9138A254-91D2-094A-B958-5E6726F78CBC}" type="datetime1">
              <a:rPr lang="en-US" smtClean="0"/>
              <a:t>7/28/23</a:t>
            </a:fld>
            <a:endParaRPr lang="en-US"/>
          </a:p>
        </p:txBody>
      </p:sp>
      <p:sp>
        <p:nvSpPr>
          <p:cNvPr id="5" name="Footer Placeholder 4">
            <a:extLst>
              <a:ext uri="{FF2B5EF4-FFF2-40B4-BE49-F238E27FC236}">
                <a16:creationId xmlns:a16="http://schemas.microsoft.com/office/drawing/2014/main" id="{99F99ED2-BBB3-D168-B094-516D3DF5A4BC}"/>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CF6285F2-E2BE-4766-CF0A-34180DC4E6A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48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315-E197-6FB5-6AC7-9288AF311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37AB5-F9C9-87F5-F6F9-A317E5E41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8314E-6850-A66A-735B-F4FC9BDEFC81}"/>
              </a:ext>
            </a:extLst>
          </p:cNvPr>
          <p:cNvSpPr>
            <a:spLocks noGrp="1"/>
          </p:cNvSpPr>
          <p:nvPr>
            <p:ph type="dt" sz="half" idx="10"/>
          </p:nvPr>
        </p:nvSpPr>
        <p:spPr/>
        <p:txBody>
          <a:bodyPr/>
          <a:lstStyle/>
          <a:p>
            <a:fld id="{777800AC-B94D-E84F-92B7-75B97AA8C2F0}" type="datetime1">
              <a:rPr lang="en-US" smtClean="0"/>
              <a:t>7/28/23</a:t>
            </a:fld>
            <a:endParaRPr lang="en-US" dirty="0"/>
          </a:p>
        </p:txBody>
      </p:sp>
      <p:sp>
        <p:nvSpPr>
          <p:cNvPr id="5" name="Footer Placeholder 4">
            <a:extLst>
              <a:ext uri="{FF2B5EF4-FFF2-40B4-BE49-F238E27FC236}">
                <a16:creationId xmlns:a16="http://schemas.microsoft.com/office/drawing/2014/main" id="{95EE28AE-0221-5F66-9174-62C9E4DCB57F}"/>
              </a:ext>
            </a:extLst>
          </p:cNvPr>
          <p:cNvSpPr>
            <a:spLocks noGrp="1"/>
          </p:cNvSpPr>
          <p:nvPr>
            <p:ph type="ftr" sz="quarter" idx="11"/>
          </p:nvPr>
        </p:nvSpPr>
        <p:spPr/>
        <p:txBody>
          <a:body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12D70F8B-5A28-E5EE-3337-EB77AEF9CEE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435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24FD-27D4-C07B-AAD8-590136A16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529D7-AD2C-BB74-2E18-284C132F4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700C9-BA23-AE9D-BDF6-A574E8E37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557C3E-042A-E796-2B8A-66C3075A8B89}"/>
              </a:ext>
            </a:extLst>
          </p:cNvPr>
          <p:cNvSpPr>
            <a:spLocks noGrp="1"/>
          </p:cNvSpPr>
          <p:nvPr>
            <p:ph type="dt" sz="half" idx="10"/>
          </p:nvPr>
        </p:nvSpPr>
        <p:spPr/>
        <p:txBody>
          <a:bodyPr/>
          <a:lstStyle/>
          <a:p>
            <a:fld id="{D2FD6572-CC47-8F43-80E0-E1F8DDEBA540}" type="datetime1">
              <a:rPr lang="en-US" smtClean="0"/>
              <a:t>7/28/23</a:t>
            </a:fld>
            <a:endParaRPr lang="en-US"/>
          </a:p>
        </p:txBody>
      </p:sp>
      <p:sp>
        <p:nvSpPr>
          <p:cNvPr id="6" name="Footer Placeholder 5">
            <a:extLst>
              <a:ext uri="{FF2B5EF4-FFF2-40B4-BE49-F238E27FC236}">
                <a16:creationId xmlns:a16="http://schemas.microsoft.com/office/drawing/2014/main" id="{D959AE28-FE17-6FF8-41B9-1AB79947A543}"/>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08AA1FE6-77CC-438B-9C69-F1F84B3A2145}"/>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200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3776-9D43-11ED-FD95-3364D9000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2C395-2A12-822E-413F-9B3F4EC55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BCD03-2C65-4B75-894B-A85064A9E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4A3E3-7EB5-080F-630F-F71168EA5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EF729-020F-94E8-AB32-5EE9B198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48E184-D790-5739-AEEE-0F19A28CD8C0}"/>
              </a:ext>
            </a:extLst>
          </p:cNvPr>
          <p:cNvSpPr>
            <a:spLocks noGrp="1"/>
          </p:cNvSpPr>
          <p:nvPr>
            <p:ph type="dt" sz="half" idx="10"/>
          </p:nvPr>
        </p:nvSpPr>
        <p:spPr/>
        <p:txBody>
          <a:bodyPr/>
          <a:lstStyle/>
          <a:p>
            <a:fld id="{4CF2EC89-1C6B-0741-B19F-732AC4E8EC9F}" type="datetime1">
              <a:rPr lang="en-US" smtClean="0"/>
              <a:t>7/28/23</a:t>
            </a:fld>
            <a:endParaRPr lang="en-US"/>
          </a:p>
        </p:txBody>
      </p:sp>
      <p:sp>
        <p:nvSpPr>
          <p:cNvPr id="8" name="Footer Placeholder 7">
            <a:extLst>
              <a:ext uri="{FF2B5EF4-FFF2-40B4-BE49-F238E27FC236}">
                <a16:creationId xmlns:a16="http://schemas.microsoft.com/office/drawing/2014/main" id="{5A0D1E19-D987-18A7-AA04-4B52DCB4ECC4}"/>
              </a:ext>
            </a:extLst>
          </p:cNvPr>
          <p:cNvSpPr>
            <a:spLocks noGrp="1"/>
          </p:cNvSpPr>
          <p:nvPr>
            <p:ph type="ftr" sz="quarter" idx="11"/>
          </p:nvPr>
        </p:nvSpPr>
        <p:spPr/>
        <p:txBody>
          <a:bodyPr/>
          <a:lstStyle/>
          <a:p>
            <a:r>
              <a:rPr lang="en-US"/>
              <a:t>Ashok Harishma - Topic Modeling</a:t>
            </a:r>
          </a:p>
        </p:txBody>
      </p:sp>
      <p:sp>
        <p:nvSpPr>
          <p:cNvPr id="9" name="Slide Number Placeholder 8">
            <a:extLst>
              <a:ext uri="{FF2B5EF4-FFF2-40B4-BE49-F238E27FC236}">
                <a16:creationId xmlns:a16="http://schemas.microsoft.com/office/drawing/2014/main" id="{99680813-62E3-2BB5-3008-9479D4CE54B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8814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7CCE-B0BC-8418-F0B6-17B44AC5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B1D50-3647-A369-F72C-E2A98526E3CB}"/>
              </a:ext>
            </a:extLst>
          </p:cNvPr>
          <p:cNvSpPr>
            <a:spLocks noGrp="1"/>
          </p:cNvSpPr>
          <p:nvPr>
            <p:ph type="dt" sz="half" idx="10"/>
          </p:nvPr>
        </p:nvSpPr>
        <p:spPr/>
        <p:txBody>
          <a:bodyPr/>
          <a:lstStyle/>
          <a:p>
            <a:fld id="{3EFBE28F-C436-CD40-A59F-ED70633BE7F0}" type="datetime1">
              <a:rPr lang="en-US" smtClean="0"/>
              <a:t>7/28/23</a:t>
            </a:fld>
            <a:endParaRPr lang="en-US"/>
          </a:p>
        </p:txBody>
      </p:sp>
      <p:sp>
        <p:nvSpPr>
          <p:cNvPr id="4" name="Footer Placeholder 3">
            <a:extLst>
              <a:ext uri="{FF2B5EF4-FFF2-40B4-BE49-F238E27FC236}">
                <a16:creationId xmlns:a16="http://schemas.microsoft.com/office/drawing/2014/main" id="{C9C4E9BF-75DC-FCC1-FFD2-BC80E63BFB69}"/>
              </a:ext>
            </a:extLst>
          </p:cNvPr>
          <p:cNvSpPr>
            <a:spLocks noGrp="1"/>
          </p:cNvSpPr>
          <p:nvPr>
            <p:ph type="ftr" sz="quarter" idx="11"/>
          </p:nvPr>
        </p:nvSpPr>
        <p:spPr/>
        <p:txBody>
          <a:bodyPr/>
          <a:lstStyle/>
          <a:p>
            <a:r>
              <a:rPr lang="en-US"/>
              <a:t>Ashok Harishma - Topic Modeling</a:t>
            </a:r>
          </a:p>
        </p:txBody>
      </p:sp>
      <p:sp>
        <p:nvSpPr>
          <p:cNvPr id="5" name="Slide Number Placeholder 4">
            <a:extLst>
              <a:ext uri="{FF2B5EF4-FFF2-40B4-BE49-F238E27FC236}">
                <a16:creationId xmlns:a16="http://schemas.microsoft.com/office/drawing/2014/main" id="{CAB40AD5-AC22-DB8D-6B3A-903285C3E53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7923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CE6AD-9D3C-0272-5818-5CF880778D76}"/>
              </a:ext>
            </a:extLst>
          </p:cNvPr>
          <p:cNvSpPr>
            <a:spLocks noGrp="1"/>
          </p:cNvSpPr>
          <p:nvPr>
            <p:ph type="dt" sz="half" idx="10"/>
          </p:nvPr>
        </p:nvSpPr>
        <p:spPr/>
        <p:txBody>
          <a:bodyPr/>
          <a:lstStyle/>
          <a:p>
            <a:fld id="{AA31D7BE-2469-0D45-B20B-CCE3C3104B74}" type="datetime1">
              <a:rPr lang="en-US" smtClean="0"/>
              <a:t>7/28/23</a:t>
            </a:fld>
            <a:endParaRPr lang="en-US"/>
          </a:p>
        </p:txBody>
      </p:sp>
      <p:sp>
        <p:nvSpPr>
          <p:cNvPr id="3" name="Footer Placeholder 2">
            <a:extLst>
              <a:ext uri="{FF2B5EF4-FFF2-40B4-BE49-F238E27FC236}">
                <a16:creationId xmlns:a16="http://schemas.microsoft.com/office/drawing/2014/main" id="{BD8467E9-3608-5253-8AD9-EC9840180CAB}"/>
              </a:ext>
            </a:extLst>
          </p:cNvPr>
          <p:cNvSpPr>
            <a:spLocks noGrp="1"/>
          </p:cNvSpPr>
          <p:nvPr>
            <p:ph type="ftr" sz="quarter" idx="11"/>
          </p:nvPr>
        </p:nvSpPr>
        <p:spPr/>
        <p:txBody>
          <a:bodyPr/>
          <a:lstStyle/>
          <a:p>
            <a:r>
              <a:rPr lang="en-US"/>
              <a:t>Ashok Harishma - Topic Modeling</a:t>
            </a:r>
          </a:p>
        </p:txBody>
      </p:sp>
      <p:sp>
        <p:nvSpPr>
          <p:cNvPr id="4" name="Slide Number Placeholder 3">
            <a:extLst>
              <a:ext uri="{FF2B5EF4-FFF2-40B4-BE49-F238E27FC236}">
                <a16:creationId xmlns:a16="http://schemas.microsoft.com/office/drawing/2014/main" id="{98860EEF-0C25-C8FE-DDD1-39B83487407A}"/>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3083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81FA-0F7A-FF47-A1A1-86570313F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0A7A5-6B1D-D5B7-FB29-6E2D35C90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4F1F6-6F10-0FF4-748C-37E82DDF2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DE8E3-7C6D-ECB0-F914-56F186A2FA6E}"/>
              </a:ext>
            </a:extLst>
          </p:cNvPr>
          <p:cNvSpPr>
            <a:spLocks noGrp="1"/>
          </p:cNvSpPr>
          <p:nvPr>
            <p:ph type="dt" sz="half" idx="10"/>
          </p:nvPr>
        </p:nvSpPr>
        <p:spPr/>
        <p:txBody>
          <a:bodyPr/>
          <a:lstStyle/>
          <a:p>
            <a:fld id="{45CB4F10-D962-9D45-B210-1FA686CD969F}" type="datetime1">
              <a:rPr lang="en-US" smtClean="0"/>
              <a:t>7/28/23</a:t>
            </a:fld>
            <a:endParaRPr lang="en-US"/>
          </a:p>
        </p:txBody>
      </p:sp>
      <p:sp>
        <p:nvSpPr>
          <p:cNvPr id="6" name="Footer Placeholder 5">
            <a:extLst>
              <a:ext uri="{FF2B5EF4-FFF2-40B4-BE49-F238E27FC236}">
                <a16:creationId xmlns:a16="http://schemas.microsoft.com/office/drawing/2014/main" id="{0F95FBA8-5A85-2A67-896F-FFD0A9641F6F}"/>
              </a:ext>
            </a:extLst>
          </p:cNvPr>
          <p:cNvSpPr>
            <a:spLocks noGrp="1"/>
          </p:cNvSpPr>
          <p:nvPr>
            <p:ph type="ftr" sz="quarter" idx="11"/>
          </p:nvPr>
        </p:nvSpPr>
        <p:spPr/>
        <p:txBody>
          <a:bodyPr/>
          <a:lstStyle/>
          <a:p>
            <a:r>
              <a:rPr lang="en-US"/>
              <a:t>Ashok Harishma - Topic Modeling</a:t>
            </a:r>
          </a:p>
        </p:txBody>
      </p:sp>
      <p:sp>
        <p:nvSpPr>
          <p:cNvPr id="7" name="Slide Number Placeholder 6">
            <a:extLst>
              <a:ext uri="{FF2B5EF4-FFF2-40B4-BE49-F238E27FC236}">
                <a16:creationId xmlns:a16="http://schemas.microsoft.com/office/drawing/2014/main" id="{E5A9E629-92A8-9CE9-6E7B-1D70938460D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42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4FB5-61F0-F0AD-A9C6-676FA6C3B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78E21A-6843-68EB-6011-001CE7DCE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15B6F-CEE1-DAAF-1403-691915D23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DE0DD-82B6-7E85-CA7A-257983FF587A}"/>
              </a:ext>
            </a:extLst>
          </p:cNvPr>
          <p:cNvSpPr>
            <a:spLocks noGrp="1"/>
          </p:cNvSpPr>
          <p:nvPr>
            <p:ph type="dt" sz="half" idx="10"/>
          </p:nvPr>
        </p:nvSpPr>
        <p:spPr/>
        <p:txBody>
          <a:bodyPr/>
          <a:lstStyle/>
          <a:p>
            <a:fld id="{F3012033-FD96-094E-9742-9D796FC0B355}" type="datetime1">
              <a:rPr lang="en-US" smtClean="0"/>
              <a:t>7/28/23</a:t>
            </a:fld>
            <a:endParaRPr lang="en-US"/>
          </a:p>
        </p:txBody>
      </p:sp>
      <p:sp>
        <p:nvSpPr>
          <p:cNvPr id="6" name="Footer Placeholder 5">
            <a:extLst>
              <a:ext uri="{FF2B5EF4-FFF2-40B4-BE49-F238E27FC236}">
                <a16:creationId xmlns:a16="http://schemas.microsoft.com/office/drawing/2014/main" id="{BD0ECAF2-551A-FBD2-898A-02FD9C709C14}"/>
              </a:ext>
            </a:extLst>
          </p:cNvPr>
          <p:cNvSpPr>
            <a:spLocks noGrp="1"/>
          </p:cNvSpPr>
          <p:nvPr>
            <p:ph type="ftr" sz="quarter" idx="11"/>
          </p:nvPr>
        </p:nvSpPr>
        <p:spPr/>
        <p:txBody>
          <a:bodyPr/>
          <a:lstStyle/>
          <a:p>
            <a:r>
              <a:rPr lang="en-US"/>
              <a:t>Ashok Harishma - Topic Modeling</a:t>
            </a:r>
            <a:endParaRPr lang="en-US" dirty="0"/>
          </a:p>
        </p:txBody>
      </p:sp>
      <p:sp>
        <p:nvSpPr>
          <p:cNvPr id="7" name="Slide Number Placeholder 6">
            <a:extLst>
              <a:ext uri="{FF2B5EF4-FFF2-40B4-BE49-F238E27FC236}">
                <a16:creationId xmlns:a16="http://schemas.microsoft.com/office/drawing/2014/main" id="{5651F9EE-DE6B-945B-B387-5C6E3032592E}"/>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3804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0256-E5DC-8EA0-0D0A-C3FA2C849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D75F15-1D87-EF34-8EC7-0971C5E79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97382-6581-DF87-28A7-D226F0D4D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98973-1B1B-3C4E-AA2A-AE72C58D71EF}" type="datetime1">
              <a:rPr lang="en-US" smtClean="0"/>
              <a:t>7/28/23</a:t>
            </a:fld>
            <a:endParaRPr lang="en-US" dirty="0"/>
          </a:p>
        </p:txBody>
      </p:sp>
      <p:sp>
        <p:nvSpPr>
          <p:cNvPr id="5" name="Footer Placeholder 4">
            <a:extLst>
              <a:ext uri="{FF2B5EF4-FFF2-40B4-BE49-F238E27FC236}">
                <a16:creationId xmlns:a16="http://schemas.microsoft.com/office/drawing/2014/main" id="{CB8B9829-0597-4567-26CF-942D04963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Ashok Harishma - Topic Modeling</a:t>
            </a:r>
            <a:endParaRPr lang="en-US" dirty="0"/>
          </a:p>
        </p:txBody>
      </p:sp>
      <p:sp>
        <p:nvSpPr>
          <p:cNvPr id="6" name="Slide Number Placeholder 5">
            <a:extLst>
              <a:ext uri="{FF2B5EF4-FFF2-40B4-BE49-F238E27FC236}">
                <a16:creationId xmlns:a16="http://schemas.microsoft.com/office/drawing/2014/main" id="{505BFB3B-0861-76E4-F15A-D70BAB27B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192283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E92368-BDC8-AFB8-66EF-A5699B731235}"/>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Topic modeling</a:t>
            </a:r>
          </a:p>
        </p:txBody>
      </p:sp>
    </p:spTree>
    <p:extLst>
      <p:ext uri="{BB962C8B-B14F-4D97-AF65-F5344CB8AC3E}">
        <p14:creationId xmlns:p14="http://schemas.microsoft.com/office/powerpoint/2010/main" val="183112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5942CF-5AD8-8D80-E3B1-FDB1A0B5BDBA}"/>
              </a:ext>
            </a:extLst>
          </p:cNvPr>
          <p:cNvPicPr>
            <a:picLocks noGrp="1" noChangeAspect="1"/>
          </p:cNvPicPr>
          <p:nvPr>
            <p:ph idx="1"/>
          </p:nvPr>
        </p:nvPicPr>
        <p:blipFill rotWithShape="1">
          <a:blip r:embed="rId2"/>
          <a:srcRect r="425" b="-1"/>
          <a:stretch/>
        </p:blipFill>
        <p:spPr>
          <a:xfrm>
            <a:off x="110837" y="0"/>
            <a:ext cx="11970328" cy="6356350"/>
          </a:xfrm>
          <a:prstGeom prst="rect">
            <a:avLst/>
          </a:prstGeom>
        </p:spPr>
      </p:pic>
      <p:sp>
        <p:nvSpPr>
          <p:cNvPr id="4" name="Date Placeholder 3">
            <a:extLst>
              <a:ext uri="{FF2B5EF4-FFF2-40B4-BE49-F238E27FC236}">
                <a16:creationId xmlns:a16="http://schemas.microsoft.com/office/drawing/2014/main" id="{419AEC0D-4621-016A-ED4F-43F3C8A3033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7D0CAEA-77DA-1549-A548-B101076A4C0C}" type="datetime1">
              <a:rPr lang="en-US" smtClean="0"/>
              <a:t>7/28/23</a:t>
            </a:fld>
            <a:endParaRPr lang="en-US"/>
          </a:p>
        </p:txBody>
      </p:sp>
      <p:sp>
        <p:nvSpPr>
          <p:cNvPr id="5" name="Footer Placeholder 4">
            <a:extLst>
              <a:ext uri="{FF2B5EF4-FFF2-40B4-BE49-F238E27FC236}">
                <a16:creationId xmlns:a16="http://schemas.microsoft.com/office/drawing/2014/main" id="{A5AF2D06-182C-08D1-8194-963068E5648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3BA1C497-4E53-E678-9ED3-12C69292A3F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9</a:t>
            </a:fld>
            <a:endParaRPr lang="en-US"/>
          </a:p>
        </p:txBody>
      </p:sp>
    </p:spTree>
    <p:extLst>
      <p:ext uri="{BB962C8B-B14F-4D97-AF65-F5344CB8AC3E}">
        <p14:creationId xmlns:p14="http://schemas.microsoft.com/office/powerpoint/2010/main" val="36282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C382F2-9138-8CFF-48E1-C4D7755D7EC1}"/>
              </a:ext>
            </a:extLst>
          </p:cNvPr>
          <p:cNvPicPr>
            <a:picLocks noChangeAspect="1"/>
          </p:cNvPicPr>
          <p:nvPr/>
        </p:nvPicPr>
        <p:blipFill>
          <a:blip r:embed="rId2"/>
          <a:stretch>
            <a:fillRect/>
          </a:stretch>
        </p:blipFill>
        <p:spPr>
          <a:xfrm>
            <a:off x="124691" y="0"/>
            <a:ext cx="11956473" cy="6356350"/>
          </a:xfrm>
          <a:prstGeom prst="rect">
            <a:avLst/>
          </a:prstGeom>
        </p:spPr>
      </p:pic>
      <p:sp>
        <p:nvSpPr>
          <p:cNvPr id="4" name="Date Placeholder 3">
            <a:extLst>
              <a:ext uri="{FF2B5EF4-FFF2-40B4-BE49-F238E27FC236}">
                <a16:creationId xmlns:a16="http://schemas.microsoft.com/office/drawing/2014/main" id="{8A7FBAD6-E08F-F028-A72E-B906B39D4A3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C361F630-D6C4-0146-A324-4181071EE63A}" type="datetime1">
              <a:rPr lang="en-US" smtClean="0"/>
              <a:t>7/28/23</a:t>
            </a:fld>
            <a:endParaRPr lang="en-US"/>
          </a:p>
        </p:txBody>
      </p:sp>
      <p:sp>
        <p:nvSpPr>
          <p:cNvPr id="5" name="Footer Placeholder 4">
            <a:extLst>
              <a:ext uri="{FF2B5EF4-FFF2-40B4-BE49-F238E27FC236}">
                <a16:creationId xmlns:a16="http://schemas.microsoft.com/office/drawing/2014/main" id="{06FC33CF-D464-B19D-7C3B-F23663ED19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5EC493E3-FBD4-BAB0-99A7-4242BE061F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10</a:t>
            </a:fld>
            <a:endParaRPr lang="en-US"/>
          </a:p>
        </p:txBody>
      </p:sp>
    </p:spTree>
    <p:extLst>
      <p:ext uri="{BB962C8B-B14F-4D97-AF65-F5344CB8AC3E}">
        <p14:creationId xmlns:p14="http://schemas.microsoft.com/office/powerpoint/2010/main" val="128550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81D67-7684-633F-1ABB-EE3432FDDCF6}"/>
              </a:ext>
            </a:extLst>
          </p:cNvPr>
          <p:cNvSpPr>
            <a:spLocks noGrp="1"/>
          </p:cNvSpPr>
          <p:nvPr>
            <p:ph type="title"/>
          </p:nvPr>
        </p:nvSpPr>
        <p:spPr>
          <a:xfrm>
            <a:off x="4654296" y="329184"/>
            <a:ext cx="6894576" cy="1783080"/>
          </a:xfrm>
        </p:spPr>
        <p:txBody>
          <a:bodyPr anchor="b">
            <a:normAutofit/>
          </a:bodyPr>
          <a:lstStyle/>
          <a:p>
            <a:r>
              <a:rPr lang="en-US" sz="5400" dirty="0"/>
              <a:t>Importance of textual data</a:t>
            </a:r>
          </a:p>
        </p:txBody>
      </p:sp>
      <p:pic>
        <p:nvPicPr>
          <p:cNvPr id="16" name="Picture 7" descr="Rolls of Newspaper">
            <a:extLst>
              <a:ext uri="{FF2B5EF4-FFF2-40B4-BE49-F238E27FC236}">
                <a16:creationId xmlns:a16="http://schemas.microsoft.com/office/drawing/2014/main" id="{CB5C6BD7-90E8-2E22-C118-D15C59306E95}"/>
              </a:ext>
            </a:extLst>
          </p:cNvPr>
          <p:cNvPicPr>
            <a:picLocks noChangeAspect="1"/>
          </p:cNvPicPr>
          <p:nvPr/>
        </p:nvPicPr>
        <p:blipFill rotWithShape="1">
          <a:blip r:embed="rId3"/>
          <a:srcRect l="46446" r="1411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189A0D-D492-B04C-D5CC-B4D1963748DF}"/>
              </a:ext>
            </a:extLst>
          </p:cNvPr>
          <p:cNvSpPr>
            <a:spLocks noGrp="1"/>
          </p:cNvSpPr>
          <p:nvPr>
            <p:ph idx="1"/>
          </p:nvPr>
        </p:nvSpPr>
        <p:spPr>
          <a:xfrm>
            <a:off x="4654296" y="2706624"/>
            <a:ext cx="6894576" cy="3483864"/>
          </a:xfrm>
        </p:spPr>
        <p:txBody>
          <a:bodyPr>
            <a:normAutofit/>
          </a:bodyPr>
          <a:lstStyle/>
          <a:p>
            <a:r>
              <a:rPr lang="en-US" sz="2200" dirty="0"/>
              <a:t>Information extraction</a:t>
            </a:r>
          </a:p>
          <a:p>
            <a:r>
              <a:rPr lang="en-US" sz="2200" dirty="0"/>
              <a:t>Knowledge discovery</a:t>
            </a:r>
          </a:p>
          <a:p>
            <a:r>
              <a:rPr lang="en-US" sz="2200" dirty="0"/>
              <a:t>Customer understanding</a:t>
            </a:r>
          </a:p>
          <a:p>
            <a:r>
              <a:rPr lang="en-US" sz="2200" dirty="0"/>
              <a:t>Online reviews</a:t>
            </a:r>
          </a:p>
          <a:p>
            <a:r>
              <a:rPr lang="en-US" sz="2200" dirty="0"/>
              <a:t>Newspaper article</a:t>
            </a:r>
          </a:p>
        </p:txBody>
      </p:sp>
      <p:sp>
        <p:nvSpPr>
          <p:cNvPr id="4" name="Date Placeholder 3">
            <a:extLst>
              <a:ext uri="{FF2B5EF4-FFF2-40B4-BE49-F238E27FC236}">
                <a16:creationId xmlns:a16="http://schemas.microsoft.com/office/drawing/2014/main" id="{FC3A7D3E-299F-DB7A-4DD8-EB84DD8C7A19}"/>
              </a:ext>
            </a:extLst>
          </p:cNvPr>
          <p:cNvSpPr>
            <a:spLocks noGrp="1"/>
          </p:cNvSpPr>
          <p:nvPr>
            <p:ph type="dt" sz="half" idx="10"/>
          </p:nvPr>
        </p:nvSpPr>
        <p:spPr>
          <a:xfrm>
            <a:off x="838200" y="6356350"/>
            <a:ext cx="2743200" cy="365125"/>
          </a:xfrm>
        </p:spPr>
        <p:txBody>
          <a:bodyPr>
            <a:normAutofit/>
          </a:bodyPr>
          <a:lstStyle/>
          <a:p>
            <a:pPr>
              <a:spcAft>
                <a:spcPts val="600"/>
              </a:spcAft>
            </a:pPr>
            <a:fld id="{61E5EA73-7722-A74B-94AA-F9D055889AB2}" type="datetime1">
              <a:rPr lang="en-US" smtClean="0">
                <a:solidFill>
                  <a:srgbClr val="FFFFFF"/>
                </a:solidFill>
              </a:rPr>
              <a:t>7/28/23</a:t>
            </a:fld>
            <a:endParaRPr lang="en-US">
              <a:solidFill>
                <a:srgbClr val="FFFFFF"/>
              </a:solidFill>
            </a:endParaRPr>
          </a:p>
        </p:txBody>
      </p:sp>
      <p:sp>
        <p:nvSpPr>
          <p:cNvPr id="5" name="Footer Placeholder 4">
            <a:extLst>
              <a:ext uri="{FF2B5EF4-FFF2-40B4-BE49-F238E27FC236}">
                <a16:creationId xmlns:a16="http://schemas.microsoft.com/office/drawing/2014/main" id="{303E843C-94F0-13EF-36EB-82F6CBB0CBB0}"/>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Ashok Harishma - Topic Modeling</a:t>
            </a:r>
          </a:p>
        </p:txBody>
      </p:sp>
      <p:sp>
        <p:nvSpPr>
          <p:cNvPr id="6" name="Slide Number Placeholder 5">
            <a:extLst>
              <a:ext uri="{FF2B5EF4-FFF2-40B4-BE49-F238E27FC236}">
                <a16:creationId xmlns:a16="http://schemas.microsoft.com/office/drawing/2014/main" id="{1F108A4C-B803-DDE7-330C-E5CEB7B4358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1</a:t>
            </a:fld>
            <a:endParaRPr lang="en-US"/>
          </a:p>
        </p:txBody>
      </p:sp>
    </p:spTree>
    <p:extLst>
      <p:ext uri="{BB962C8B-B14F-4D97-AF65-F5344CB8AC3E}">
        <p14:creationId xmlns:p14="http://schemas.microsoft.com/office/powerpoint/2010/main" val="390115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B9B9B-5A1B-213E-AE42-08E7475A9F7A}"/>
              </a:ext>
            </a:extLst>
          </p:cNvPr>
          <p:cNvSpPr>
            <a:spLocks noGrp="1"/>
          </p:cNvSpPr>
          <p:nvPr>
            <p:ph type="title"/>
          </p:nvPr>
        </p:nvSpPr>
        <p:spPr>
          <a:xfrm>
            <a:off x="545592" y="1023772"/>
            <a:ext cx="6986015" cy="1062096"/>
          </a:xfrm>
        </p:spPr>
        <p:txBody>
          <a:bodyPr anchor="b">
            <a:normAutofit/>
          </a:bodyPr>
          <a:lstStyle/>
          <a:p>
            <a:r>
              <a:rPr lang="en-US" sz="5400" dirty="0"/>
              <a:t>Why topic modeling?</a:t>
            </a:r>
          </a:p>
        </p:txBody>
      </p:sp>
      <p:pic>
        <p:nvPicPr>
          <p:cNvPr id="7" name="Picture 6">
            <a:extLst>
              <a:ext uri="{FF2B5EF4-FFF2-40B4-BE49-F238E27FC236}">
                <a16:creationId xmlns:a16="http://schemas.microsoft.com/office/drawing/2014/main" id="{0804F5ED-1A0D-2B3D-BA25-6A4BC6CBCF92}"/>
              </a:ext>
            </a:extLst>
          </p:cNvPr>
          <p:cNvPicPr>
            <a:picLocks noChangeAspect="1"/>
          </p:cNvPicPr>
          <p:nvPr/>
        </p:nvPicPr>
        <p:blipFill>
          <a:blip r:embed="rId3"/>
          <a:stretch>
            <a:fillRect/>
          </a:stretch>
        </p:blipFill>
        <p:spPr>
          <a:xfrm>
            <a:off x="6554113" y="1411182"/>
            <a:ext cx="5347876" cy="3585704"/>
          </a:xfrm>
          <a:prstGeom prst="rect">
            <a:avLst/>
          </a:prstGeom>
        </p:spPr>
      </p:pic>
      <p:sp>
        <p:nvSpPr>
          <p:cNvPr id="2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CA06B1-5370-D344-2AEC-61282A445170}"/>
              </a:ext>
            </a:extLst>
          </p:cNvPr>
          <p:cNvSpPr>
            <a:spLocks noGrp="1"/>
          </p:cNvSpPr>
          <p:nvPr>
            <p:ph idx="1"/>
          </p:nvPr>
        </p:nvSpPr>
        <p:spPr>
          <a:xfrm>
            <a:off x="612648" y="2504819"/>
            <a:ext cx="6986016" cy="3672144"/>
          </a:xfrm>
        </p:spPr>
        <p:txBody>
          <a:bodyPr>
            <a:normAutofit/>
          </a:bodyPr>
          <a:lstStyle/>
          <a:p>
            <a:pPr>
              <a:buFont typeface="Wingdings" pitchFamily="2" charset="2"/>
              <a:buChar char="v"/>
            </a:pPr>
            <a:r>
              <a:rPr lang="en-US" sz="2200" dirty="0"/>
              <a:t>Challenges in analyzing large volumes of textual data</a:t>
            </a:r>
          </a:p>
          <a:p>
            <a:pPr>
              <a:buFont typeface="Wingdings" pitchFamily="2" charset="2"/>
              <a:buChar char="v"/>
            </a:pPr>
            <a:r>
              <a:rPr lang="en-US" sz="2200" dirty="0"/>
              <a:t>Extracting meaningful insights and patterns</a:t>
            </a:r>
          </a:p>
          <a:p>
            <a:pPr>
              <a:buFont typeface="Wingdings" pitchFamily="2" charset="2"/>
              <a:buChar char="v"/>
            </a:pPr>
            <a:r>
              <a:rPr lang="en-US" sz="2200" dirty="0"/>
              <a:t>Introduction to topic modeling as a solution</a:t>
            </a:r>
          </a:p>
          <a:p>
            <a:pPr>
              <a:buFont typeface="Wingdings" pitchFamily="2" charset="2"/>
              <a:buChar char="v"/>
            </a:pPr>
            <a:endParaRPr lang="en-US" sz="2200" dirty="0"/>
          </a:p>
          <a:p>
            <a:pPr>
              <a:buFont typeface="Wingdings" pitchFamily="2" charset="2"/>
              <a:buChar char="v"/>
            </a:pPr>
            <a:r>
              <a:rPr lang="en-US" sz="2200" dirty="0"/>
              <a:t>Example</a:t>
            </a:r>
          </a:p>
          <a:p>
            <a:pPr lvl="1">
              <a:buFont typeface="Wingdings" pitchFamily="2" charset="2"/>
              <a:buChar char="v"/>
            </a:pPr>
            <a:r>
              <a:rPr lang="en-US" sz="2200" b="0" i="0" dirty="0">
                <a:effectLst/>
                <a:latin typeface="Söhne"/>
              </a:rPr>
              <a:t>Utilizing Natural Language Processing for Review Analysis and Decision-Making.</a:t>
            </a:r>
          </a:p>
          <a:p>
            <a:pPr lvl="1">
              <a:buFont typeface="Wingdings" pitchFamily="2" charset="2"/>
              <a:buChar char="v"/>
            </a:pPr>
            <a:r>
              <a:rPr lang="en-US" sz="2200" dirty="0">
                <a:latin typeface="Söhne"/>
              </a:rPr>
              <a:t>Analyzing news articles on Automotive Industry</a:t>
            </a:r>
          </a:p>
          <a:p>
            <a:pPr lvl="1">
              <a:buFont typeface="Wingdings" pitchFamily="2" charset="2"/>
              <a:buChar char="v"/>
            </a:pPr>
            <a:r>
              <a:rPr lang="en-US" sz="2200" dirty="0">
                <a:latin typeface="Söhne"/>
              </a:rPr>
              <a:t>Analyzing to understand the impact of marine debris </a:t>
            </a:r>
          </a:p>
          <a:p>
            <a:pPr marL="457200" lvl="1" indent="0">
              <a:buNone/>
            </a:pPr>
            <a:endParaRPr lang="en-US" sz="2200" dirty="0">
              <a:latin typeface="Söhne"/>
            </a:endParaRPr>
          </a:p>
          <a:p>
            <a:pPr lvl="1">
              <a:buFont typeface="Wingdings" pitchFamily="2" charset="2"/>
              <a:buChar char="v"/>
            </a:pPr>
            <a:endParaRPr lang="en-US" sz="2200" dirty="0"/>
          </a:p>
          <a:p>
            <a:pPr lvl="1">
              <a:buFont typeface="Wingdings" pitchFamily="2" charset="2"/>
              <a:buChar char="v"/>
            </a:pPr>
            <a:endParaRPr lang="en-US" sz="2200" dirty="0"/>
          </a:p>
        </p:txBody>
      </p:sp>
      <p:pic>
        <p:nvPicPr>
          <p:cNvPr id="9" name="Picture 8">
            <a:extLst>
              <a:ext uri="{FF2B5EF4-FFF2-40B4-BE49-F238E27FC236}">
                <a16:creationId xmlns:a16="http://schemas.microsoft.com/office/drawing/2014/main" id="{48716EBB-2297-B3FF-BF70-5E7C6B8662FE}"/>
              </a:ext>
            </a:extLst>
          </p:cNvPr>
          <p:cNvPicPr>
            <a:picLocks noChangeAspect="1"/>
          </p:cNvPicPr>
          <p:nvPr/>
        </p:nvPicPr>
        <p:blipFill>
          <a:blip r:embed="rId4"/>
          <a:stretch>
            <a:fillRect/>
          </a:stretch>
        </p:blipFill>
        <p:spPr>
          <a:xfrm>
            <a:off x="7598663" y="681037"/>
            <a:ext cx="4045890" cy="5306781"/>
          </a:xfrm>
          <a:prstGeom prst="rect">
            <a:avLst/>
          </a:prstGeom>
        </p:spPr>
      </p:pic>
      <p:sp>
        <p:nvSpPr>
          <p:cNvPr id="4" name="Date Placeholder 3">
            <a:extLst>
              <a:ext uri="{FF2B5EF4-FFF2-40B4-BE49-F238E27FC236}">
                <a16:creationId xmlns:a16="http://schemas.microsoft.com/office/drawing/2014/main" id="{C2572426-4B2C-7978-902B-9E7220BEC5EB}"/>
              </a:ext>
            </a:extLst>
          </p:cNvPr>
          <p:cNvSpPr>
            <a:spLocks noGrp="1"/>
          </p:cNvSpPr>
          <p:nvPr>
            <p:ph type="dt" sz="half" idx="10"/>
          </p:nvPr>
        </p:nvSpPr>
        <p:spPr>
          <a:xfrm>
            <a:off x="838200" y="6356350"/>
            <a:ext cx="2743200" cy="365125"/>
          </a:xfrm>
        </p:spPr>
        <p:txBody>
          <a:bodyPr>
            <a:normAutofit/>
          </a:bodyPr>
          <a:lstStyle/>
          <a:p>
            <a:pPr>
              <a:spcAft>
                <a:spcPts val="600"/>
              </a:spcAft>
            </a:pPr>
            <a:fld id="{BA498B74-7460-074B-8A6C-A0163249B1FC}" type="datetime1">
              <a:rPr lang="en-US" smtClean="0"/>
              <a:t>7/28/23</a:t>
            </a:fld>
            <a:endParaRPr lang="en-US"/>
          </a:p>
        </p:txBody>
      </p:sp>
      <p:sp>
        <p:nvSpPr>
          <p:cNvPr id="5" name="Footer Placeholder 4">
            <a:extLst>
              <a:ext uri="{FF2B5EF4-FFF2-40B4-BE49-F238E27FC236}">
                <a16:creationId xmlns:a16="http://schemas.microsoft.com/office/drawing/2014/main" id="{01A09766-9C97-614D-1531-A2F6125A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Ashok Harishma - Topic Modeling</a:t>
            </a:r>
          </a:p>
        </p:txBody>
      </p:sp>
      <p:sp>
        <p:nvSpPr>
          <p:cNvPr id="6" name="Slide Number Placeholder 5">
            <a:extLst>
              <a:ext uri="{FF2B5EF4-FFF2-40B4-BE49-F238E27FC236}">
                <a16:creationId xmlns:a16="http://schemas.microsoft.com/office/drawing/2014/main" id="{20D43487-2E3C-7297-6946-AF9F12483D7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2</a:t>
            </a:fld>
            <a:endParaRPr lang="en-US"/>
          </a:p>
        </p:txBody>
      </p:sp>
      <p:pic>
        <p:nvPicPr>
          <p:cNvPr id="12" name="Picture 11" descr="Abstract background">
            <a:extLst>
              <a:ext uri="{FF2B5EF4-FFF2-40B4-BE49-F238E27FC236}">
                <a16:creationId xmlns:a16="http://schemas.microsoft.com/office/drawing/2014/main" id="{23E609E2-71E9-BB3E-27FD-D035FFCE30BD}"/>
              </a:ext>
            </a:extLst>
          </p:cNvPr>
          <p:cNvPicPr>
            <a:picLocks noChangeAspect="1"/>
          </p:cNvPicPr>
          <p:nvPr/>
        </p:nvPicPr>
        <p:blipFill rotWithShape="1">
          <a:blip r:embed="rId5"/>
          <a:srcRect t="25407" b="24526"/>
          <a:stretch/>
        </p:blipFill>
        <p:spPr>
          <a:xfrm>
            <a:off x="20" y="-61064"/>
            <a:ext cx="12191980" cy="1284739"/>
          </a:xfrm>
          <a:prstGeom prst="rect">
            <a:avLst/>
          </a:prstGeom>
        </p:spPr>
      </p:pic>
      <p:pic>
        <p:nvPicPr>
          <p:cNvPr id="11" name="Picture 10">
            <a:extLst>
              <a:ext uri="{FF2B5EF4-FFF2-40B4-BE49-F238E27FC236}">
                <a16:creationId xmlns:a16="http://schemas.microsoft.com/office/drawing/2014/main" id="{CEDEB125-AE39-BA54-A6C9-3C51985BF350}"/>
              </a:ext>
            </a:extLst>
          </p:cNvPr>
          <p:cNvPicPr>
            <a:picLocks noChangeAspect="1"/>
          </p:cNvPicPr>
          <p:nvPr/>
        </p:nvPicPr>
        <p:blipFill>
          <a:blip r:embed="rId6"/>
          <a:stretch>
            <a:fillRect/>
          </a:stretch>
        </p:blipFill>
        <p:spPr>
          <a:xfrm>
            <a:off x="7010997" y="614549"/>
            <a:ext cx="4800600" cy="4996541"/>
          </a:xfrm>
          <a:prstGeom prst="rect">
            <a:avLst/>
          </a:prstGeom>
        </p:spPr>
      </p:pic>
    </p:spTree>
    <p:extLst>
      <p:ext uri="{BB962C8B-B14F-4D97-AF65-F5344CB8AC3E}">
        <p14:creationId xmlns:p14="http://schemas.microsoft.com/office/powerpoint/2010/main" val="5906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trips(down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strVal val="#ppt_w*0.70"/>
                                          </p:val>
                                        </p:tav>
                                        <p:tav tm="100000">
                                          <p:val>
                                            <p:strVal val="#ppt_w"/>
                                          </p:val>
                                        </p:tav>
                                      </p:tavLst>
                                    </p:anim>
                                    <p:anim calcmode="lin" valueType="num">
                                      <p:cBhvr>
                                        <p:cTn id="41" dur="1000" fill="hold"/>
                                        <p:tgtEl>
                                          <p:spTgt spid="9"/>
                                        </p:tgtEl>
                                        <p:attrNameLst>
                                          <p:attrName>ppt_h</p:attrName>
                                        </p:attrNameLst>
                                      </p:cBhvr>
                                      <p:tavLst>
                                        <p:tav tm="0">
                                          <p:val>
                                            <p:strVal val="#ppt_h"/>
                                          </p:val>
                                        </p:tav>
                                        <p:tav tm="100000">
                                          <p:val>
                                            <p:strVal val="#ppt_h"/>
                                          </p:val>
                                        </p:tav>
                                      </p:tavLst>
                                    </p:anim>
                                    <p:animEffect transition="in" filter="fade">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
                                        <p:tgtEl>
                                          <p:spTgt spid="3">
                                            <p:txEl>
                                              <p:pRg st="7" end="7"/>
                                            </p:txEl>
                                          </p:spTgt>
                                        </p:tgtEl>
                                      </p:cBhvr>
                                    </p:animEffect>
                                    <p:anim calcmode="lin" valueType="num">
                                      <p:cBhvr>
                                        <p:cTn id="52" dur="4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400" fill="hold"/>
                                        <p:tgtEl>
                                          <p:spTgt spid="3">
                                            <p:txEl>
                                              <p:pRg st="7" end="7"/>
                                            </p:txEl>
                                          </p:spTgt>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3">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3">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5"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61"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62"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63" dur="1000" fill="hold"/>
                                        <p:tgtEl>
                                          <p:spTgt spid="11"/>
                                        </p:tgtEl>
                                        <p:attrNameLst>
                                          <p:attrName>ppt_h</p:attrName>
                                        </p:attrNameLst>
                                      </p:cBhvr>
                                      <p:tavLst>
                                        <p:tav tm="0">
                                          <p:val>
                                            <p:strVal val="#ppt_h"/>
                                          </p:val>
                                        </p:tav>
                                        <p:tav tm="100000">
                                          <p:val>
                                            <p:strVal val="#ppt_h"/>
                                          </p:val>
                                        </p:tav>
                                      </p:tavLst>
                                    </p:anim>
                                    <p:anim calcmode="lin" valueType="num">
                                      <p:cBhvr>
                                        <p:cTn id="64"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65"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66"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67" dur="1000" decel="50000">
                                          <p:stCondLst>
                                            <p:cond delay="0"/>
                                          </p:stCondLst>
                                        </p:cTn>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299C-1687-75FA-B032-920687E174D3}"/>
              </a:ext>
            </a:extLst>
          </p:cNvPr>
          <p:cNvSpPr>
            <a:spLocks noGrp="1"/>
          </p:cNvSpPr>
          <p:nvPr>
            <p:ph type="title"/>
          </p:nvPr>
        </p:nvSpPr>
        <p:spPr>
          <a:xfrm>
            <a:off x="841248" y="256032"/>
            <a:ext cx="10506456" cy="1014984"/>
          </a:xfrm>
        </p:spPr>
        <p:txBody>
          <a:bodyPr anchor="b">
            <a:normAutofit/>
          </a:bodyPr>
          <a:lstStyle/>
          <a:p>
            <a:r>
              <a:rPr lang="en-US" dirty="0"/>
              <a:t>How does topic modeling work?</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Date Placeholder 4">
            <a:extLst>
              <a:ext uri="{FF2B5EF4-FFF2-40B4-BE49-F238E27FC236}">
                <a16:creationId xmlns:a16="http://schemas.microsoft.com/office/drawing/2014/main" id="{D2B21857-FD15-815A-3CAA-B2C172339763}"/>
              </a:ext>
            </a:extLst>
          </p:cNvPr>
          <p:cNvSpPr>
            <a:spLocks noGrp="1"/>
          </p:cNvSpPr>
          <p:nvPr>
            <p:ph type="dt" sz="half" idx="10"/>
          </p:nvPr>
        </p:nvSpPr>
        <p:spPr>
          <a:xfrm>
            <a:off x="841248" y="6356350"/>
            <a:ext cx="2577503" cy="365125"/>
          </a:xfrm>
        </p:spPr>
        <p:txBody>
          <a:bodyPr>
            <a:normAutofit/>
          </a:bodyPr>
          <a:lstStyle/>
          <a:p>
            <a:pPr>
              <a:spcAft>
                <a:spcPts val="600"/>
              </a:spcAft>
            </a:pPr>
            <a:fld id="{EB9FF72A-4D5B-A14C-AE0E-FB5D5A68B7A1}" type="datetime1">
              <a:rPr lang="en-US" smtClean="0">
                <a:solidFill>
                  <a:schemeClr val="tx1">
                    <a:lumMod val="50000"/>
                    <a:lumOff val="50000"/>
                  </a:schemeClr>
                </a:solidFill>
              </a:rPr>
              <a:t>7/28/23</a:t>
            </a:fld>
            <a:endParaRPr lang="en-US">
              <a:solidFill>
                <a:schemeClr val="tx1">
                  <a:lumMod val="50000"/>
                  <a:lumOff val="50000"/>
                </a:schemeClr>
              </a:solidFill>
            </a:endParaRPr>
          </a:p>
        </p:txBody>
      </p:sp>
      <p:sp>
        <p:nvSpPr>
          <p:cNvPr id="6" name="Footer Placeholder 5">
            <a:extLst>
              <a:ext uri="{FF2B5EF4-FFF2-40B4-BE49-F238E27FC236}">
                <a16:creationId xmlns:a16="http://schemas.microsoft.com/office/drawing/2014/main" id="{7E3FAC9E-82C6-AA62-9F28-5B0F96C6DE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Ashok Harishma - Topic Modeling</a:t>
            </a:r>
          </a:p>
        </p:txBody>
      </p:sp>
      <p:sp>
        <p:nvSpPr>
          <p:cNvPr id="7" name="Slide Number Placeholder 6">
            <a:extLst>
              <a:ext uri="{FF2B5EF4-FFF2-40B4-BE49-F238E27FC236}">
                <a16:creationId xmlns:a16="http://schemas.microsoft.com/office/drawing/2014/main" id="{5CD975FE-A145-FD6A-6FF6-F051654B7759}"/>
              </a:ext>
            </a:extLst>
          </p:cNvPr>
          <p:cNvSpPr>
            <a:spLocks noGrp="1"/>
          </p:cNvSpPr>
          <p:nvPr>
            <p:ph type="sldNum" sz="quarter" idx="12"/>
          </p:nvPr>
        </p:nvSpPr>
        <p:spPr>
          <a:xfrm>
            <a:off x="8873254" y="6356350"/>
            <a:ext cx="2477498" cy="365125"/>
          </a:xfrm>
        </p:spPr>
        <p:txBody>
          <a:bodyPr>
            <a:normAutofit/>
          </a:bodyPr>
          <a:lstStyle/>
          <a:p>
            <a:pPr>
              <a:spcAft>
                <a:spcPts val="600"/>
              </a:spcAft>
            </a:pPr>
            <a:fld id="{4FAB73BC-B049-4115-A692-8D63A059BFB8}"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4" name="Content Placeholder 3">
            <a:extLst>
              <a:ext uri="{FF2B5EF4-FFF2-40B4-BE49-F238E27FC236}">
                <a16:creationId xmlns:a16="http://schemas.microsoft.com/office/drawing/2014/main" id="{EBD309B1-627C-6688-10FA-E519F9049629}"/>
              </a:ext>
            </a:extLst>
          </p:cNvPr>
          <p:cNvGraphicFramePr>
            <a:graphicFrameLocks noGrp="1"/>
          </p:cNvGraphicFramePr>
          <p:nvPr>
            <p:ph idx="1"/>
            <p:extLst>
              <p:ext uri="{D42A27DB-BD31-4B8C-83A1-F6EECF244321}">
                <p14:modId xmlns:p14="http://schemas.microsoft.com/office/powerpoint/2010/main" val="8650520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80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680-4A72-26D2-F3CD-914C1C9CBCCD}"/>
              </a:ext>
            </a:extLst>
          </p:cNvPr>
          <p:cNvSpPr>
            <a:spLocks noGrp="1"/>
          </p:cNvSpPr>
          <p:nvPr>
            <p:ph type="title"/>
          </p:nvPr>
        </p:nvSpPr>
        <p:spPr/>
        <p:txBody>
          <a:bodyPr/>
          <a:lstStyle/>
          <a:p>
            <a:r>
              <a:rPr lang="en-US" dirty="0"/>
              <a:t>Text Data Preprocessing</a:t>
            </a:r>
          </a:p>
        </p:txBody>
      </p:sp>
      <p:sp>
        <p:nvSpPr>
          <p:cNvPr id="4" name="Date Placeholder 3">
            <a:extLst>
              <a:ext uri="{FF2B5EF4-FFF2-40B4-BE49-F238E27FC236}">
                <a16:creationId xmlns:a16="http://schemas.microsoft.com/office/drawing/2014/main" id="{B5A8D5DF-D444-D4B4-CC00-8FCAE5897C23}"/>
              </a:ext>
            </a:extLst>
          </p:cNvPr>
          <p:cNvSpPr>
            <a:spLocks noGrp="1"/>
          </p:cNvSpPr>
          <p:nvPr>
            <p:ph type="dt" sz="half" idx="10"/>
          </p:nvPr>
        </p:nvSpPr>
        <p:spPr/>
        <p:txBody>
          <a:bodyPr/>
          <a:lstStyle/>
          <a:p>
            <a:fld id="{B08BD91F-C443-F04B-B029-41A771F345ED}" type="datetime1">
              <a:rPr lang="en-US" smtClean="0"/>
              <a:t>7/28/23</a:t>
            </a:fld>
            <a:endParaRPr lang="en-US"/>
          </a:p>
        </p:txBody>
      </p:sp>
      <p:sp>
        <p:nvSpPr>
          <p:cNvPr id="5" name="Footer Placeholder 4">
            <a:extLst>
              <a:ext uri="{FF2B5EF4-FFF2-40B4-BE49-F238E27FC236}">
                <a16:creationId xmlns:a16="http://schemas.microsoft.com/office/drawing/2014/main" id="{F0D6D023-6A37-B616-02D5-27B5D50E1E61}"/>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BD6609B4-BF55-69BD-870D-644B8B9DA37A}"/>
              </a:ext>
            </a:extLst>
          </p:cNvPr>
          <p:cNvSpPr>
            <a:spLocks noGrp="1"/>
          </p:cNvSpPr>
          <p:nvPr>
            <p:ph type="sldNum" sz="quarter" idx="12"/>
          </p:nvPr>
        </p:nvSpPr>
        <p:spPr/>
        <p:txBody>
          <a:bodyPr/>
          <a:lstStyle/>
          <a:p>
            <a:fld id="{4FAB73BC-B049-4115-A692-8D63A059BFB8}" type="slidenum">
              <a:rPr lang="en-US" smtClean="0"/>
              <a:t>4</a:t>
            </a:fld>
            <a:endParaRPr lang="en-US"/>
          </a:p>
        </p:txBody>
      </p:sp>
      <p:graphicFrame>
        <p:nvGraphicFramePr>
          <p:cNvPr id="8" name="Diagram 7">
            <a:extLst>
              <a:ext uri="{FF2B5EF4-FFF2-40B4-BE49-F238E27FC236}">
                <a16:creationId xmlns:a16="http://schemas.microsoft.com/office/drawing/2014/main" id="{A61B6D51-73AC-F0B0-196F-1CBD8C96BEFC}"/>
              </a:ext>
            </a:extLst>
          </p:cNvPr>
          <p:cNvGraphicFramePr/>
          <p:nvPr>
            <p:extLst>
              <p:ext uri="{D42A27DB-BD31-4B8C-83A1-F6EECF244321}">
                <p14:modId xmlns:p14="http://schemas.microsoft.com/office/powerpoint/2010/main" val="2185778992"/>
              </p:ext>
            </p:extLst>
          </p:nvPr>
        </p:nvGraphicFramePr>
        <p:xfrm>
          <a:off x="838199" y="1690688"/>
          <a:ext cx="10515599" cy="408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diagram of change and change&#10;&#10;Description automatically generated">
            <a:extLst>
              <a:ext uri="{FF2B5EF4-FFF2-40B4-BE49-F238E27FC236}">
                <a16:creationId xmlns:a16="http://schemas.microsoft.com/office/drawing/2014/main" id="{D2FA4B53-CE79-181B-00F9-807E7E8A7A4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6981" y="643466"/>
            <a:ext cx="8538037" cy="5571067"/>
          </a:xfrm>
          <a:prstGeom prst="rect">
            <a:avLst/>
          </a:prstGeom>
        </p:spPr>
      </p:pic>
      <p:sp>
        <p:nvSpPr>
          <p:cNvPr id="4" name="Date Placeholder 3">
            <a:extLst>
              <a:ext uri="{FF2B5EF4-FFF2-40B4-BE49-F238E27FC236}">
                <a16:creationId xmlns:a16="http://schemas.microsoft.com/office/drawing/2014/main" id="{0D739FC6-64DA-FACC-9B4A-6CA2AA6C2D6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9138A254-91D2-094A-B958-5E6726F78CBC}" type="datetime1">
              <a:rPr lang="en-US" smtClean="0"/>
              <a:pPr>
                <a:spcAft>
                  <a:spcPts val="600"/>
                </a:spcAft>
              </a:pPr>
              <a:t>7/28/23</a:t>
            </a:fld>
            <a:endParaRPr lang="en-US"/>
          </a:p>
        </p:txBody>
      </p:sp>
      <p:sp>
        <p:nvSpPr>
          <p:cNvPr id="5" name="Footer Placeholder 4">
            <a:extLst>
              <a:ext uri="{FF2B5EF4-FFF2-40B4-BE49-F238E27FC236}">
                <a16:creationId xmlns:a16="http://schemas.microsoft.com/office/drawing/2014/main" id="{4291D2B6-F6A0-8285-6D08-926B8CA4B12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71F18ECB-1F71-4B6B-9430-3816148519C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5</a:t>
            </a:fld>
            <a:endParaRPr lang="en-US"/>
          </a:p>
        </p:txBody>
      </p:sp>
    </p:spTree>
    <p:extLst>
      <p:ext uri="{BB962C8B-B14F-4D97-AF65-F5344CB8AC3E}">
        <p14:creationId xmlns:p14="http://schemas.microsoft.com/office/powerpoint/2010/main" val="115238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279C8-3003-8882-5CD5-A6CE85E3528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Topic Modeling Output</a:t>
            </a:r>
          </a:p>
        </p:txBody>
      </p:sp>
      <p:sp>
        <p:nvSpPr>
          <p:cNvPr id="4" name="Date Placeholder 3">
            <a:extLst>
              <a:ext uri="{FF2B5EF4-FFF2-40B4-BE49-F238E27FC236}">
                <a16:creationId xmlns:a16="http://schemas.microsoft.com/office/drawing/2014/main" id="{275220D6-C9C2-1EC2-BB6D-7439A563617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D1D2A31-F7B3-674A-957B-CAA5A3DBA076}" type="datetime1">
              <a:rPr lang="en-US" smtClean="0"/>
              <a:pPr>
                <a:spcAft>
                  <a:spcPts val="600"/>
                </a:spcAft>
              </a:pPr>
              <a:t>7/28/23</a:t>
            </a:fld>
            <a:endParaRPr lang="en-US"/>
          </a:p>
        </p:txBody>
      </p:sp>
      <p:sp>
        <p:nvSpPr>
          <p:cNvPr id="5" name="Footer Placeholder 4">
            <a:extLst>
              <a:ext uri="{FF2B5EF4-FFF2-40B4-BE49-F238E27FC236}">
                <a16:creationId xmlns:a16="http://schemas.microsoft.com/office/drawing/2014/main" id="{6FB5394D-25A0-3541-0C03-F0D731873A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Ashok Harishma - Topic Modeling</a:t>
            </a:r>
          </a:p>
        </p:txBody>
      </p:sp>
      <p:sp>
        <p:nvSpPr>
          <p:cNvPr id="6" name="Slide Number Placeholder 5">
            <a:extLst>
              <a:ext uri="{FF2B5EF4-FFF2-40B4-BE49-F238E27FC236}">
                <a16:creationId xmlns:a16="http://schemas.microsoft.com/office/drawing/2014/main" id="{84746C26-50AE-56DF-3E6E-CE88CDE078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FAB73BC-B049-4115-A692-8D63A059BFB8}" type="slidenum">
              <a:rPr lang="en-US"/>
              <a:pPr>
                <a:spcAft>
                  <a:spcPts val="600"/>
                </a:spcAft>
              </a:pPr>
              <a:t>6</a:t>
            </a:fld>
            <a:endParaRPr lang="en-US"/>
          </a:p>
        </p:txBody>
      </p:sp>
      <p:graphicFrame>
        <p:nvGraphicFramePr>
          <p:cNvPr id="9" name="Content Placeholder 8">
            <a:extLst>
              <a:ext uri="{FF2B5EF4-FFF2-40B4-BE49-F238E27FC236}">
                <a16:creationId xmlns:a16="http://schemas.microsoft.com/office/drawing/2014/main" id="{3F3BCF65-C8E9-2640-DF61-FB687FB0C21A}"/>
              </a:ext>
            </a:extLst>
          </p:cNvPr>
          <p:cNvGraphicFramePr>
            <a:graphicFrameLocks noGrp="1"/>
          </p:cNvGraphicFramePr>
          <p:nvPr>
            <p:ph idx="1"/>
            <p:extLst>
              <p:ext uri="{D42A27DB-BD31-4B8C-83A1-F6EECF244321}">
                <p14:modId xmlns:p14="http://schemas.microsoft.com/office/powerpoint/2010/main" val="2290415742"/>
              </p:ext>
            </p:extLst>
          </p:nvPr>
        </p:nvGraphicFramePr>
        <p:xfrm>
          <a:off x="976219" y="1675227"/>
          <a:ext cx="10239562" cy="4394211"/>
        </p:xfrm>
        <a:graphic>
          <a:graphicData uri="http://schemas.openxmlformats.org/drawingml/2006/table">
            <a:tbl>
              <a:tblPr firstRow="1" bandRow="1">
                <a:tableStyleId>{073A0DAA-6AF3-43AB-8588-CEC1D06C72B9}</a:tableStyleId>
              </a:tblPr>
              <a:tblGrid>
                <a:gridCol w="735195">
                  <a:extLst>
                    <a:ext uri="{9D8B030D-6E8A-4147-A177-3AD203B41FA5}">
                      <a16:colId xmlns:a16="http://schemas.microsoft.com/office/drawing/2014/main" val="2917808135"/>
                    </a:ext>
                  </a:extLst>
                </a:gridCol>
                <a:gridCol w="814496">
                  <a:extLst>
                    <a:ext uri="{9D8B030D-6E8A-4147-A177-3AD203B41FA5}">
                      <a16:colId xmlns:a16="http://schemas.microsoft.com/office/drawing/2014/main" val="2700492114"/>
                    </a:ext>
                  </a:extLst>
                </a:gridCol>
                <a:gridCol w="8689871">
                  <a:extLst>
                    <a:ext uri="{9D8B030D-6E8A-4147-A177-3AD203B41FA5}">
                      <a16:colId xmlns:a16="http://schemas.microsoft.com/office/drawing/2014/main" val="1035127627"/>
                    </a:ext>
                  </a:extLst>
                </a:gridCol>
              </a:tblGrid>
              <a:tr h="258483">
                <a:tc>
                  <a:txBody>
                    <a:bodyPr/>
                    <a:lstStyle/>
                    <a:p>
                      <a:pPr algn="l" fontAlgn="t"/>
                      <a:r>
                        <a:rPr lang="en-US" sz="1400" u="none" strike="noStrike">
                          <a:effectLst/>
                        </a:rPr>
                        <a:t>Topic</a:t>
                      </a:r>
                      <a:endParaRPr lang="en-US" sz="1400" b="1"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Count</a:t>
                      </a:r>
                      <a:endParaRPr lang="en-US" sz="1400" b="1"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Name</a:t>
                      </a:r>
                      <a:endParaRPr lang="en-US" sz="1400" b="1"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089282637"/>
                  </a:ext>
                </a:extLst>
              </a:tr>
              <a:tr h="258483">
                <a:tc>
                  <a:txBody>
                    <a:bodyPr/>
                    <a:lstStyle/>
                    <a:p>
                      <a:pPr algn="r" fontAlgn="t"/>
                      <a:r>
                        <a:rPr lang="en-US" sz="1400" u="none" strike="noStrike">
                          <a:effectLst/>
                        </a:rPr>
                        <a:t>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892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0_beverage bottle_beverage bottle container_bottle container_cigarette tobacco</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65212239"/>
                  </a:ext>
                </a:extLst>
              </a:tr>
              <a:tr h="258483">
                <a:tc>
                  <a:txBody>
                    <a:bodyPr/>
                    <a:lstStyle/>
                    <a:p>
                      <a:pPr algn="r" fontAlgn="t"/>
                      <a:r>
                        <a:rPr lang="en-US" sz="1400" u="none" strike="noStrike">
                          <a:effectLst/>
                        </a:rPr>
                        <a:t>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269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dirty="0">
                          <a:effectLst/>
                        </a:rPr>
                        <a:t>1_cup </a:t>
                      </a:r>
                      <a:r>
                        <a:rPr lang="en-US" sz="1400" u="none" strike="noStrike" dirty="0" err="1">
                          <a:effectLst/>
                        </a:rPr>
                        <a:t>cup_styrofoam</a:t>
                      </a:r>
                      <a:r>
                        <a:rPr lang="en-US" sz="1400" u="none" strike="noStrike" dirty="0">
                          <a:effectLst/>
                        </a:rPr>
                        <a:t> </a:t>
                      </a:r>
                      <a:r>
                        <a:rPr lang="en-US" sz="1400" u="none" strike="noStrike" dirty="0" err="1">
                          <a:effectLst/>
                        </a:rPr>
                        <a:t>cup_cup</a:t>
                      </a:r>
                      <a:r>
                        <a:rPr lang="en-US" sz="1400" u="none" strike="noStrike" dirty="0">
                          <a:effectLst/>
                        </a:rPr>
                        <a:t> </a:t>
                      </a:r>
                      <a:r>
                        <a:rPr lang="en-US" sz="1400" u="none" strike="noStrike" dirty="0" err="1">
                          <a:effectLst/>
                        </a:rPr>
                        <a:t>lid_cup</a:t>
                      </a:r>
                      <a:r>
                        <a:rPr lang="en-US" sz="1400" u="none" strike="noStrike" dirty="0">
                          <a:effectLst/>
                        </a:rPr>
                        <a:t> cup lid</a:t>
                      </a:r>
                      <a:endParaRPr lang="en-US" sz="1400" b="0" i="0" u="none" strike="noStrike" dirty="0">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4290897035"/>
                  </a:ext>
                </a:extLst>
              </a:tr>
              <a:tr h="258483">
                <a:tc>
                  <a:txBody>
                    <a:bodyPr/>
                    <a:lstStyle/>
                    <a:p>
                      <a:pPr algn="r" fontAlgn="t"/>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181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2_styrofoam piece_piece styrofoam piece_piece styrofoam_styrofoam piece styrofoam</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942391842"/>
                  </a:ext>
                </a:extLst>
              </a:tr>
              <a:tr h="258483">
                <a:tc>
                  <a:txBody>
                    <a:bodyPr/>
                    <a:lstStyle/>
                    <a:p>
                      <a:pPr algn="r" fontAlgn="t"/>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162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3_water bottle_bottle water_water bottle water_bottle water bottle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82132906"/>
                  </a:ext>
                </a:extLst>
              </a:tr>
              <a:tr h="258483">
                <a:tc>
                  <a:txBody>
                    <a:bodyPr/>
                    <a:lstStyle/>
                    <a:p>
                      <a:pPr algn="r" fontAlgn="t"/>
                      <a:r>
                        <a:rPr lang="en-US" sz="1400" u="none" strike="noStrike">
                          <a:effectLst/>
                        </a:rPr>
                        <a:t>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132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4_plastic plastic_plastic plastic plastic_fishing gear_fishing gear rope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75897815"/>
                  </a:ext>
                </a:extLst>
              </a:tr>
              <a:tr h="258483">
                <a:tc>
                  <a:txBody>
                    <a:bodyPr/>
                    <a:lstStyle/>
                    <a:p>
                      <a:pPr algn="r" fontAlgn="t"/>
                      <a:r>
                        <a:rPr lang="en-US" sz="1400" u="none" strike="noStrike">
                          <a:effectLst/>
                        </a:rPr>
                        <a:t>5</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120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5_bag film_film bag film_film bag_bag film bag</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073059618"/>
                  </a:ext>
                </a:extLst>
              </a:tr>
              <a:tr h="258483">
                <a:tc>
                  <a:txBody>
                    <a:bodyPr/>
                    <a:lstStyle/>
                    <a:p>
                      <a:pPr algn="r" fontAlgn="t"/>
                      <a:r>
                        <a:rPr lang="en-US" sz="1400" u="none" strike="noStrike">
                          <a:effectLst/>
                        </a:rPr>
                        <a:t>6</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114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6_bottle cap_cap bottle cap_bottle cap bottle_cap bottle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150909581"/>
                  </a:ext>
                </a:extLst>
              </a:tr>
              <a:tr h="258483">
                <a:tc>
                  <a:txBody>
                    <a:bodyPr/>
                    <a:lstStyle/>
                    <a:p>
                      <a:pPr algn="r" fontAlgn="t"/>
                      <a:r>
                        <a:rPr lang="en-US" sz="1400" u="none" strike="noStrike">
                          <a:effectLst/>
                        </a:rPr>
                        <a:t>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97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7_straw stirrer_straw stirrer straw_stirrer straw stirrer_stirrer straw</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051852378"/>
                  </a:ext>
                </a:extLst>
              </a:tr>
              <a:tr h="258483">
                <a:tc>
                  <a:txBody>
                    <a:bodyPr/>
                    <a:lstStyle/>
                    <a:p>
                      <a:pPr algn="r" fontAlgn="t"/>
                      <a:r>
                        <a:rPr lang="en-US" sz="1400" u="none" strike="noStrike">
                          <a:effectLst/>
                        </a:rPr>
                        <a:t>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77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8_hard fragment_hard fragment hard_fragment hard fragment_fragment hard</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99118315"/>
                  </a:ext>
                </a:extLst>
              </a:tr>
              <a:tr h="258483">
                <a:tc>
                  <a:txBody>
                    <a:bodyPr/>
                    <a:lstStyle/>
                    <a:p>
                      <a:pPr algn="r" fontAlgn="t"/>
                      <a:r>
                        <a:rPr lang="en-US" sz="1400" u="none" strike="noStrike">
                          <a:effectLst/>
                        </a:rPr>
                        <a:t>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59</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9_food drink pouch_food drink_drink pouch_pouch food drink</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94871264"/>
                  </a:ext>
                </a:extLst>
              </a:tr>
              <a:tr h="258483">
                <a:tc>
                  <a:txBody>
                    <a:bodyPr/>
                    <a:lstStyle/>
                    <a:p>
                      <a:pPr algn="r" fontAlgn="t"/>
                      <a:r>
                        <a:rPr lang="en-US" sz="1400" u="none" strike="noStrike">
                          <a:effectLst/>
                        </a:rPr>
                        <a:t>10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10_chip bag_bag chip bag_bag chip_chip bag chip</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592353165"/>
                  </a:ext>
                </a:extLst>
              </a:tr>
              <a:tr h="258483">
                <a:tc>
                  <a:txBody>
                    <a:bodyPr/>
                    <a:lstStyle/>
                    <a:p>
                      <a:pPr algn="r" fontAlgn="t"/>
                      <a:r>
                        <a:rPr lang="en-US" sz="1400" u="none" strike="noStrike">
                          <a:effectLst/>
                        </a:rPr>
                        <a:t>11</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58</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11_sport equipment_sport equipment sport_equipment sport equipment_equipment sport</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225219577"/>
                  </a:ext>
                </a:extLst>
              </a:tr>
              <a:tr h="258483">
                <a:tc>
                  <a:txBody>
                    <a:bodyPr/>
                    <a:lstStyle/>
                    <a:p>
                      <a:pPr algn="r" fontAlgn="t"/>
                      <a:r>
                        <a:rPr lang="en-US" sz="1400" u="none" strike="noStrike">
                          <a:effectLst/>
                        </a:rPr>
                        <a:t>12</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53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12_textile shoe_shoe textile shoe_shoe textile_textile shoe textile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2045827754"/>
                  </a:ext>
                </a:extLst>
              </a:tr>
              <a:tr h="258483">
                <a:tc>
                  <a:txBody>
                    <a:bodyPr/>
                    <a:lstStyle/>
                    <a:p>
                      <a:pPr algn="r" fontAlgn="t"/>
                      <a:r>
                        <a:rPr lang="en-US" sz="1400" u="none" strike="noStrike">
                          <a:effectLst/>
                        </a:rPr>
                        <a:t>13</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40</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13_medical waste_waste medical waste_waste medical_medical waste medical</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1534180571"/>
                  </a:ext>
                </a:extLst>
              </a:tr>
              <a:tr h="258483">
                <a:tc>
                  <a:txBody>
                    <a:bodyPr/>
                    <a:lstStyle/>
                    <a:p>
                      <a:pPr algn="r" fontAlgn="t"/>
                      <a:r>
                        <a:rPr lang="en-US" sz="1400" u="none" strike="noStrike">
                          <a:effectLst/>
                        </a:rPr>
                        <a:t>14</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27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a:effectLst/>
                        </a:rPr>
                        <a:t>14_paper paper_paper paper paper_junk mail_junk mail office</a:t>
                      </a:r>
                      <a:endParaRPr lang="en-US" sz="1400" b="0" i="0" u="none" strike="noStrike">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229202027"/>
                  </a:ext>
                </a:extLst>
              </a:tr>
              <a:tr h="258483">
                <a:tc>
                  <a:txBody>
                    <a:bodyPr/>
                    <a:lstStyle/>
                    <a:p>
                      <a:pPr algn="r" fontAlgn="t"/>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r" fontAlgn="t"/>
                      <a:r>
                        <a:rPr lang="en-US" sz="1400" u="none" strike="noStrike">
                          <a:effectLst/>
                        </a:rPr>
                        <a:t>17</a:t>
                      </a:r>
                      <a:endParaRPr lang="en-US" sz="1400" b="0" i="0" u="none" strike="noStrike">
                        <a:solidFill>
                          <a:srgbClr val="000000"/>
                        </a:solidFill>
                        <a:effectLst/>
                        <a:latin typeface="Times New Roman" panose="02020603050405020304" pitchFamily="18" charset="0"/>
                      </a:endParaRPr>
                    </a:p>
                  </a:txBody>
                  <a:tcPr marL="10752" marR="10752" marT="10752" marB="0"/>
                </a:tc>
                <a:tc>
                  <a:txBody>
                    <a:bodyPr/>
                    <a:lstStyle/>
                    <a:p>
                      <a:pPr algn="l" fontAlgn="t"/>
                      <a:r>
                        <a:rPr lang="en-US" sz="1400" u="none" strike="noStrike" dirty="0">
                          <a:effectLst/>
                        </a:rPr>
                        <a:t>15_vehicle </a:t>
                      </a:r>
                      <a:r>
                        <a:rPr lang="en-US" sz="1400" u="none" strike="noStrike" dirty="0" err="1">
                          <a:effectLst/>
                        </a:rPr>
                        <a:t>related_vehicle</a:t>
                      </a:r>
                      <a:r>
                        <a:rPr lang="en-US" sz="1400" u="none" strike="noStrike" dirty="0">
                          <a:effectLst/>
                        </a:rPr>
                        <a:t> related </a:t>
                      </a:r>
                      <a:r>
                        <a:rPr lang="en-US" sz="1400" u="none" strike="noStrike" dirty="0" err="1">
                          <a:effectLst/>
                        </a:rPr>
                        <a:t>vehicle_related</a:t>
                      </a:r>
                      <a:r>
                        <a:rPr lang="en-US" sz="1400" u="none" strike="noStrike" dirty="0">
                          <a:effectLst/>
                        </a:rPr>
                        <a:t> vehicle </a:t>
                      </a:r>
                      <a:r>
                        <a:rPr lang="en-US" sz="1400" u="none" strike="noStrike" dirty="0" err="1">
                          <a:effectLst/>
                        </a:rPr>
                        <a:t>related_related</a:t>
                      </a:r>
                      <a:r>
                        <a:rPr lang="en-US" sz="1400" u="none" strike="noStrike" dirty="0">
                          <a:effectLst/>
                        </a:rPr>
                        <a:t> vehicle</a:t>
                      </a:r>
                      <a:endParaRPr lang="en-US" sz="1400" b="0" i="0" u="none" strike="noStrike" dirty="0">
                        <a:solidFill>
                          <a:srgbClr val="000000"/>
                        </a:solidFill>
                        <a:effectLst/>
                        <a:latin typeface="Times New Roman" panose="02020603050405020304" pitchFamily="18" charset="0"/>
                      </a:endParaRPr>
                    </a:p>
                  </a:txBody>
                  <a:tcPr marL="10752" marR="10752" marT="10752" marB="0"/>
                </a:tc>
                <a:extLst>
                  <a:ext uri="{0D108BD9-81ED-4DB2-BD59-A6C34878D82A}">
                    <a16:rowId xmlns:a16="http://schemas.microsoft.com/office/drawing/2014/main" val="3445665598"/>
                  </a:ext>
                </a:extLst>
              </a:tr>
            </a:tbl>
          </a:graphicData>
        </a:graphic>
      </p:graphicFrame>
    </p:spTree>
    <p:extLst>
      <p:ext uri="{BB962C8B-B14F-4D97-AF65-F5344CB8AC3E}">
        <p14:creationId xmlns:p14="http://schemas.microsoft.com/office/powerpoint/2010/main" val="162320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EA57-C7AD-E398-F07B-327D925AFBD8}"/>
              </a:ext>
            </a:extLst>
          </p:cNvPr>
          <p:cNvSpPr>
            <a:spLocks noGrp="1"/>
          </p:cNvSpPr>
          <p:nvPr>
            <p:ph type="title"/>
          </p:nvPr>
        </p:nvSpPr>
        <p:spPr/>
        <p:txBody>
          <a:bodyPr/>
          <a:lstStyle/>
          <a:p>
            <a:r>
              <a:rPr lang="en-US" dirty="0"/>
              <a:t>Theme Analysis</a:t>
            </a:r>
          </a:p>
        </p:txBody>
      </p:sp>
      <p:graphicFrame>
        <p:nvGraphicFramePr>
          <p:cNvPr id="8" name="Content Placeholder 2">
            <a:extLst>
              <a:ext uri="{FF2B5EF4-FFF2-40B4-BE49-F238E27FC236}">
                <a16:creationId xmlns:a16="http://schemas.microsoft.com/office/drawing/2014/main" id="{EBF3E9D0-4A4D-A528-DB70-CBFA0A254348}"/>
              </a:ext>
            </a:extLst>
          </p:cNvPr>
          <p:cNvGraphicFramePr>
            <a:graphicFrameLocks noGrp="1"/>
          </p:cNvGraphicFramePr>
          <p:nvPr>
            <p:ph idx="1"/>
            <p:extLst>
              <p:ext uri="{D42A27DB-BD31-4B8C-83A1-F6EECF244321}">
                <p14:modId xmlns:p14="http://schemas.microsoft.com/office/powerpoint/2010/main" val="2913085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A8985501-081B-63F2-8C2A-0B9D1979B569}"/>
              </a:ext>
            </a:extLst>
          </p:cNvPr>
          <p:cNvSpPr>
            <a:spLocks noGrp="1"/>
          </p:cNvSpPr>
          <p:nvPr>
            <p:ph type="dt" sz="half" idx="10"/>
          </p:nvPr>
        </p:nvSpPr>
        <p:spPr/>
        <p:txBody>
          <a:bodyPr/>
          <a:lstStyle/>
          <a:p>
            <a:fld id="{9138A254-91D2-094A-B958-5E6726F78CBC}" type="datetime1">
              <a:rPr lang="en-US" smtClean="0"/>
              <a:t>7/28/23</a:t>
            </a:fld>
            <a:endParaRPr lang="en-US"/>
          </a:p>
        </p:txBody>
      </p:sp>
      <p:sp>
        <p:nvSpPr>
          <p:cNvPr id="5" name="Footer Placeholder 4">
            <a:extLst>
              <a:ext uri="{FF2B5EF4-FFF2-40B4-BE49-F238E27FC236}">
                <a16:creationId xmlns:a16="http://schemas.microsoft.com/office/drawing/2014/main" id="{C50E2CC2-4C2C-C6A0-18B9-CF80D7CE78B6}"/>
              </a:ext>
            </a:extLst>
          </p:cNvPr>
          <p:cNvSpPr>
            <a:spLocks noGrp="1"/>
          </p:cNvSpPr>
          <p:nvPr>
            <p:ph type="ftr" sz="quarter" idx="11"/>
          </p:nvPr>
        </p:nvSpPr>
        <p:spPr/>
        <p:txBody>
          <a:bodyPr/>
          <a:lstStyle/>
          <a:p>
            <a:r>
              <a:rPr lang="en-US"/>
              <a:t>Ashok Harishma - Topic Modeling</a:t>
            </a:r>
          </a:p>
        </p:txBody>
      </p:sp>
      <p:sp>
        <p:nvSpPr>
          <p:cNvPr id="6" name="Slide Number Placeholder 5">
            <a:extLst>
              <a:ext uri="{FF2B5EF4-FFF2-40B4-BE49-F238E27FC236}">
                <a16:creationId xmlns:a16="http://schemas.microsoft.com/office/drawing/2014/main" id="{8305BA83-CF92-1803-6414-68DC18CEBB88}"/>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81567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1CD3B-A977-6F6F-EF86-4D7E1BE6D461}"/>
              </a:ext>
            </a:extLst>
          </p:cNvPr>
          <p:cNvSpPr>
            <a:spLocks noGrp="1"/>
          </p:cNvSpPr>
          <p:nvPr>
            <p:ph type="title"/>
          </p:nvPr>
        </p:nvSpPr>
        <p:spPr>
          <a:xfrm>
            <a:off x="640080" y="325369"/>
            <a:ext cx="4368602" cy="1956841"/>
          </a:xfrm>
        </p:spPr>
        <p:txBody>
          <a:bodyPr anchor="b">
            <a:normAutofit/>
          </a:bodyPr>
          <a:lstStyle/>
          <a:p>
            <a:r>
              <a:rPr lang="en-US" sz="5400"/>
              <a:t>Challenges and Limitations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4C98C6-390D-FD56-94B8-7A1FEEBE89E7}"/>
              </a:ext>
            </a:extLst>
          </p:cNvPr>
          <p:cNvSpPr>
            <a:spLocks noGrp="1"/>
          </p:cNvSpPr>
          <p:nvPr>
            <p:ph idx="1"/>
          </p:nvPr>
        </p:nvSpPr>
        <p:spPr>
          <a:xfrm>
            <a:off x="640080" y="2872899"/>
            <a:ext cx="4243589" cy="3320668"/>
          </a:xfrm>
        </p:spPr>
        <p:txBody>
          <a:bodyPr>
            <a:normAutofit/>
          </a:bodyPr>
          <a:lstStyle/>
          <a:p>
            <a:r>
              <a:rPr lang="en-US" sz="2200" dirty="0"/>
              <a:t>Challenges in topic modeling (e.g., selecting optimal number of topics, domain-specific variations)</a:t>
            </a:r>
          </a:p>
          <a:p>
            <a:endParaRPr lang="en-US" sz="2200" dirty="0"/>
          </a:p>
        </p:txBody>
      </p:sp>
      <p:sp>
        <p:nvSpPr>
          <p:cNvPr id="4" name="Date Placeholder 3">
            <a:extLst>
              <a:ext uri="{FF2B5EF4-FFF2-40B4-BE49-F238E27FC236}">
                <a16:creationId xmlns:a16="http://schemas.microsoft.com/office/drawing/2014/main" id="{55B3C91C-88AD-9A87-B2A7-EA4776673085}"/>
              </a:ext>
            </a:extLst>
          </p:cNvPr>
          <p:cNvSpPr>
            <a:spLocks noGrp="1"/>
          </p:cNvSpPr>
          <p:nvPr>
            <p:ph type="dt" sz="half" idx="10"/>
          </p:nvPr>
        </p:nvSpPr>
        <p:spPr>
          <a:xfrm>
            <a:off x="838200" y="6356350"/>
            <a:ext cx="2743200" cy="365125"/>
          </a:xfrm>
        </p:spPr>
        <p:txBody>
          <a:bodyPr>
            <a:normAutofit/>
          </a:bodyPr>
          <a:lstStyle/>
          <a:p>
            <a:pPr>
              <a:spcAft>
                <a:spcPts val="600"/>
              </a:spcAft>
            </a:pPr>
            <a:fld id="{920AD309-B14C-6F4E-968B-FE52440D13A5}" type="datetime1">
              <a:rPr lang="en-US" smtClean="0"/>
              <a:pPr>
                <a:spcAft>
                  <a:spcPts val="600"/>
                </a:spcAft>
              </a:pPr>
              <a:t>7/28/23</a:t>
            </a:fld>
            <a:endParaRPr lang="en-US"/>
          </a:p>
        </p:txBody>
      </p:sp>
      <p:pic>
        <p:nvPicPr>
          <p:cNvPr id="8" name="Picture 7" descr="Maze">
            <a:extLst>
              <a:ext uri="{FF2B5EF4-FFF2-40B4-BE49-F238E27FC236}">
                <a16:creationId xmlns:a16="http://schemas.microsoft.com/office/drawing/2014/main" id="{D2742866-2C37-1A50-0ECC-F496A84C737C}"/>
              </a:ext>
            </a:extLst>
          </p:cNvPr>
          <p:cNvPicPr>
            <a:picLocks noChangeAspect="1"/>
          </p:cNvPicPr>
          <p:nvPr/>
        </p:nvPicPr>
        <p:blipFill rotWithShape="1">
          <a:blip r:embed="rId2"/>
          <a:srcRect l="13463" r="1958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5E91DFDB-9FE3-50A4-36B6-717E9E6C3A81}"/>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Ashok Harishma - Topic Modeling</a:t>
            </a:r>
          </a:p>
        </p:txBody>
      </p:sp>
      <p:sp>
        <p:nvSpPr>
          <p:cNvPr id="6" name="Slide Number Placeholder 5">
            <a:extLst>
              <a:ext uri="{FF2B5EF4-FFF2-40B4-BE49-F238E27FC236}">
                <a16:creationId xmlns:a16="http://schemas.microsoft.com/office/drawing/2014/main" id="{445AB81C-E28F-1652-8033-7045AB6C1731}"/>
              </a:ext>
            </a:extLst>
          </p:cNvPr>
          <p:cNvSpPr>
            <a:spLocks noGrp="1"/>
          </p:cNvSpPr>
          <p:nvPr>
            <p:ph type="sldNum" sz="quarter" idx="12"/>
          </p:nvPr>
        </p:nvSpPr>
        <p:spPr>
          <a:xfrm>
            <a:off x="10439400" y="6356350"/>
            <a:ext cx="914400" cy="365125"/>
          </a:xfrm>
        </p:spPr>
        <p:txBody>
          <a:bodyPr>
            <a:normAutofit/>
          </a:bodyPr>
          <a:lstStyle/>
          <a:p>
            <a:pPr>
              <a:spcAft>
                <a:spcPts val="600"/>
              </a:spcAft>
            </a:pPr>
            <a:fld id="{4FAB73BC-B049-4115-A692-8D63A059BFB8}"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342513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10643</TotalTime>
  <Words>2102</Words>
  <Application>Microsoft Macintosh PowerPoint</Application>
  <PresentationFormat>Widescreen</PresentationFormat>
  <Paragraphs>173</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Lato</vt:lpstr>
      <vt:lpstr>Söhne</vt:lpstr>
      <vt:lpstr>Times New Roman</vt:lpstr>
      <vt:lpstr>Wingdings</vt:lpstr>
      <vt:lpstr>Office Theme</vt:lpstr>
      <vt:lpstr>Topic modeling</vt:lpstr>
      <vt:lpstr>Importance of textual data</vt:lpstr>
      <vt:lpstr>Why topic modeling?</vt:lpstr>
      <vt:lpstr>How does topic modeling work?</vt:lpstr>
      <vt:lpstr>Text Data Preprocessing</vt:lpstr>
      <vt:lpstr>PowerPoint Presentation</vt:lpstr>
      <vt:lpstr>Topic Modeling Output</vt:lpstr>
      <vt:lpstr>Theme Analysis</vt:lpstr>
      <vt:lpstr>Challenges and Limitations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Harishma Ashok</dc:creator>
  <cp:lastModifiedBy>Harishma Ashok</cp:lastModifiedBy>
  <cp:revision>30</cp:revision>
  <dcterms:created xsi:type="dcterms:W3CDTF">2023-07-11T22:22:27Z</dcterms:created>
  <dcterms:modified xsi:type="dcterms:W3CDTF">2023-07-30T17:51:05Z</dcterms:modified>
</cp:coreProperties>
</file>