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922" r:id="rId1"/>
  </p:sldMasterIdLst>
  <p:notesMasterIdLst>
    <p:notesMasterId r:id="rId22"/>
  </p:notesMasterIdLst>
  <p:sldIdLst>
    <p:sldId id="256" r:id="rId2"/>
    <p:sldId id="262" r:id="rId3"/>
    <p:sldId id="263" r:id="rId4"/>
    <p:sldId id="260" r:id="rId5"/>
    <p:sldId id="265" r:id="rId6"/>
    <p:sldId id="266" r:id="rId7"/>
    <p:sldId id="267" r:id="rId8"/>
    <p:sldId id="268" r:id="rId9"/>
    <p:sldId id="269" r:id="rId10"/>
    <p:sldId id="270" r:id="rId11"/>
    <p:sldId id="271" r:id="rId12"/>
    <p:sldId id="272" r:id="rId13"/>
    <p:sldId id="273" r:id="rId14"/>
    <p:sldId id="259" r:id="rId15"/>
    <p:sldId id="257" r:id="rId16"/>
    <p:sldId id="258" r:id="rId17"/>
    <p:sldId id="261" r:id="rId18"/>
    <p:sldId id="276"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p:restoredTop sz="96395"/>
  </p:normalViewPr>
  <p:slideViewPr>
    <p:cSldViewPr snapToGrid="0">
      <p:cViewPr varScale="1">
        <p:scale>
          <a:sx n="124" d="100"/>
          <a:sy n="124" d="100"/>
        </p:scale>
        <p:origin x="200" y="3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A09A5E-F61E-A546-BF8E-D1C029163B6C}" type="doc">
      <dgm:prSet loTypeId="urn:microsoft.com/office/officeart/2005/8/layout/hProcess9" loCatId="" qsTypeId="urn:microsoft.com/office/officeart/2005/8/quickstyle/simple1" qsCatId="simple" csTypeId="urn:microsoft.com/office/officeart/2005/8/colors/accent0_3" csCatId="mainScheme" phldr="1"/>
      <dgm:spPr/>
    </dgm:pt>
    <dgm:pt modelId="{33470DBE-2E74-1C47-A30F-E2F728D99A1F}">
      <dgm:prSet phldrT="[Text]" custT="1"/>
      <dgm:spPr/>
      <dgm:t>
        <a:bodyPr/>
        <a:lstStyle/>
        <a:p>
          <a:pPr>
            <a:buFont typeface="Arial" panose="020B0604020202020204" pitchFamily="34" charset="0"/>
            <a:buChar char="•"/>
          </a:pPr>
          <a:r>
            <a:rPr lang="en-US" sz="2000" b="0" i="0" dirty="0"/>
            <a:t>Text data preprocessing</a:t>
          </a:r>
          <a:endParaRPr lang="en-US" sz="2000" dirty="0"/>
        </a:p>
      </dgm:t>
    </dgm:pt>
    <dgm:pt modelId="{49918F29-10E2-E645-9C9E-7F6F1AF265B8}" type="parTrans" cxnId="{77F175A3-F723-8C48-B6CB-D9DA1208968C}">
      <dgm:prSet/>
      <dgm:spPr/>
      <dgm:t>
        <a:bodyPr/>
        <a:lstStyle/>
        <a:p>
          <a:endParaRPr lang="en-US"/>
        </a:p>
      </dgm:t>
    </dgm:pt>
    <dgm:pt modelId="{896979B8-96E6-FE43-BB47-7D52B0EE6B8A}" type="sibTrans" cxnId="{77F175A3-F723-8C48-B6CB-D9DA1208968C}">
      <dgm:prSet/>
      <dgm:spPr/>
      <dgm:t>
        <a:bodyPr/>
        <a:lstStyle/>
        <a:p>
          <a:endParaRPr lang="en-US"/>
        </a:p>
      </dgm:t>
    </dgm:pt>
    <dgm:pt modelId="{549E595E-BD4D-734D-AE41-F8B906117430}">
      <dgm:prSet custT="1"/>
      <dgm:spPr/>
      <dgm:t>
        <a:bodyPr/>
        <a:lstStyle/>
        <a:p>
          <a:pPr>
            <a:buFont typeface="Arial" panose="020B0604020202020204" pitchFamily="34" charset="0"/>
            <a:buChar char="•"/>
          </a:pPr>
          <a:r>
            <a:rPr lang="en-US" sz="2000" b="0" i="0" dirty="0"/>
            <a:t>Topic modeling using BERTopic</a:t>
          </a:r>
        </a:p>
      </dgm:t>
    </dgm:pt>
    <dgm:pt modelId="{B0E76E49-D03F-BA45-82E1-EC56DA42F75B}" type="parTrans" cxnId="{BAB5DD21-4280-7C4D-89B5-9AFAB784FA73}">
      <dgm:prSet/>
      <dgm:spPr/>
      <dgm:t>
        <a:bodyPr/>
        <a:lstStyle/>
        <a:p>
          <a:endParaRPr lang="en-US"/>
        </a:p>
      </dgm:t>
    </dgm:pt>
    <dgm:pt modelId="{E7360A28-38B2-7B46-9108-8AA60429F8ED}" type="sibTrans" cxnId="{BAB5DD21-4280-7C4D-89B5-9AFAB784FA73}">
      <dgm:prSet/>
      <dgm:spPr/>
      <dgm:t>
        <a:bodyPr/>
        <a:lstStyle/>
        <a:p>
          <a:endParaRPr lang="en-US"/>
        </a:p>
      </dgm:t>
    </dgm:pt>
    <dgm:pt modelId="{AD3EBE21-E618-0C40-B844-051AE1093DDB}">
      <dgm:prSet custT="1"/>
      <dgm:spPr/>
      <dgm:t>
        <a:bodyPr/>
        <a:lstStyle/>
        <a:p>
          <a:pPr>
            <a:buFont typeface="Arial" panose="020B0604020202020204" pitchFamily="34" charset="0"/>
            <a:buChar char="•"/>
          </a:pPr>
          <a:r>
            <a:rPr lang="en-US" sz="2000" b="0" i="0" dirty="0"/>
            <a:t>Extract Topics from topic modeling</a:t>
          </a:r>
        </a:p>
      </dgm:t>
    </dgm:pt>
    <dgm:pt modelId="{BFF1BF3B-64EB-C74B-AA9A-B195D8F461F7}" type="parTrans" cxnId="{79D5B835-19FD-F949-88F5-FE5CB7240AFB}">
      <dgm:prSet/>
      <dgm:spPr/>
      <dgm:t>
        <a:bodyPr/>
        <a:lstStyle/>
        <a:p>
          <a:endParaRPr lang="en-US"/>
        </a:p>
      </dgm:t>
    </dgm:pt>
    <dgm:pt modelId="{10FA0E2D-1D2F-1D4C-BA5B-03F820DF619C}" type="sibTrans" cxnId="{79D5B835-19FD-F949-88F5-FE5CB7240AFB}">
      <dgm:prSet/>
      <dgm:spPr/>
      <dgm:t>
        <a:bodyPr/>
        <a:lstStyle/>
        <a:p>
          <a:endParaRPr lang="en-US"/>
        </a:p>
      </dgm:t>
    </dgm:pt>
    <dgm:pt modelId="{9C3D3761-E398-6944-818E-BF617F88CEEC}">
      <dgm:prSet custT="1"/>
      <dgm:spPr/>
      <dgm:t>
        <a:bodyPr/>
        <a:lstStyle/>
        <a:p>
          <a:pPr>
            <a:buFont typeface="Arial" panose="020B0604020202020204" pitchFamily="34" charset="0"/>
            <a:buChar char="•"/>
          </a:pPr>
          <a:r>
            <a:rPr lang="en-US" sz="2000" b="0" i="0" dirty="0"/>
            <a:t>Topic similarities</a:t>
          </a:r>
        </a:p>
      </dgm:t>
    </dgm:pt>
    <dgm:pt modelId="{722A9904-294D-8D41-822C-4617596B0CA1}" type="parTrans" cxnId="{7861C1E5-B5A9-0C46-AE2B-7BA8E6A40318}">
      <dgm:prSet/>
      <dgm:spPr/>
      <dgm:t>
        <a:bodyPr/>
        <a:lstStyle/>
        <a:p>
          <a:endParaRPr lang="en-US"/>
        </a:p>
      </dgm:t>
    </dgm:pt>
    <dgm:pt modelId="{26E5EE32-6E6F-6245-89D8-6C7A9CA2F63E}" type="sibTrans" cxnId="{7861C1E5-B5A9-0C46-AE2B-7BA8E6A40318}">
      <dgm:prSet/>
      <dgm:spPr/>
      <dgm:t>
        <a:bodyPr/>
        <a:lstStyle/>
        <a:p>
          <a:endParaRPr lang="en-US"/>
        </a:p>
      </dgm:t>
    </dgm:pt>
    <dgm:pt modelId="{9DDDF31C-F63E-CC49-9611-4262BEA0541A}">
      <dgm:prSet custT="1"/>
      <dgm:spPr/>
      <dgm:t>
        <a:bodyPr/>
        <a:lstStyle/>
        <a:p>
          <a:pPr>
            <a:buFont typeface="Arial" panose="020B0604020202020204" pitchFamily="34" charset="0"/>
            <a:buChar char="•"/>
          </a:pPr>
          <a:r>
            <a:rPr lang="en-US" sz="2000" b="0" i="0" dirty="0"/>
            <a:t>Visualizations</a:t>
          </a:r>
        </a:p>
      </dgm:t>
    </dgm:pt>
    <dgm:pt modelId="{7A000F3D-FED7-D84A-B22C-E50A3C6A7191}" type="parTrans" cxnId="{B26F98BA-B147-CB42-9ED0-04FFC40D07AA}">
      <dgm:prSet/>
      <dgm:spPr/>
      <dgm:t>
        <a:bodyPr/>
        <a:lstStyle/>
        <a:p>
          <a:endParaRPr lang="en-US"/>
        </a:p>
      </dgm:t>
    </dgm:pt>
    <dgm:pt modelId="{E6531B92-19B9-D442-A4E8-92554BDF0306}" type="sibTrans" cxnId="{B26F98BA-B147-CB42-9ED0-04FFC40D07AA}">
      <dgm:prSet/>
      <dgm:spPr/>
      <dgm:t>
        <a:bodyPr/>
        <a:lstStyle/>
        <a:p>
          <a:endParaRPr lang="en-US"/>
        </a:p>
      </dgm:t>
    </dgm:pt>
    <dgm:pt modelId="{96EBD855-29FC-E04B-A7B8-53C56D1839E9}" type="pres">
      <dgm:prSet presAssocID="{C0A09A5E-F61E-A546-BF8E-D1C029163B6C}" presName="CompostProcess" presStyleCnt="0">
        <dgm:presLayoutVars>
          <dgm:dir/>
          <dgm:resizeHandles val="exact"/>
        </dgm:presLayoutVars>
      </dgm:prSet>
      <dgm:spPr/>
    </dgm:pt>
    <dgm:pt modelId="{25AAFB81-DC16-BE4F-B0A4-7C497766A3A8}" type="pres">
      <dgm:prSet presAssocID="{C0A09A5E-F61E-A546-BF8E-D1C029163B6C}" presName="arrow" presStyleLbl="bgShp" presStyleIdx="0" presStyleCnt="1"/>
      <dgm:spPr/>
    </dgm:pt>
    <dgm:pt modelId="{42C3AB02-C152-FF49-8AB2-5A46B81FC87D}" type="pres">
      <dgm:prSet presAssocID="{C0A09A5E-F61E-A546-BF8E-D1C029163B6C}" presName="linearProcess" presStyleCnt="0"/>
      <dgm:spPr/>
    </dgm:pt>
    <dgm:pt modelId="{1466CB38-ED89-FF4C-9243-CB416D962962}" type="pres">
      <dgm:prSet presAssocID="{33470DBE-2E74-1C47-A30F-E2F728D99A1F}" presName="textNode" presStyleLbl="node1" presStyleIdx="0" presStyleCnt="5">
        <dgm:presLayoutVars>
          <dgm:bulletEnabled val="1"/>
        </dgm:presLayoutVars>
      </dgm:prSet>
      <dgm:spPr/>
    </dgm:pt>
    <dgm:pt modelId="{71695625-58D7-E346-90A8-B17F05C44DCC}" type="pres">
      <dgm:prSet presAssocID="{896979B8-96E6-FE43-BB47-7D52B0EE6B8A}" presName="sibTrans" presStyleCnt="0"/>
      <dgm:spPr/>
    </dgm:pt>
    <dgm:pt modelId="{1588A8F6-EBFE-B341-930B-3327ABEBF5C9}" type="pres">
      <dgm:prSet presAssocID="{549E595E-BD4D-734D-AE41-F8B906117430}" presName="textNode" presStyleLbl="node1" presStyleIdx="1" presStyleCnt="5">
        <dgm:presLayoutVars>
          <dgm:bulletEnabled val="1"/>
        </dgm:presLayoutVars>
      </dgm:prSet>
      <dgm:spPr/>
    </dgm:pt>
    <dgm:pt modelId="{5224034B-592B-344F-9BDD-7A67F68694FE}" type="pres">
      <dgm:prSet presAssocID="{E7360A28-38B2-7B46-9108-8AA60429F8ED}" presName="sibTrans" presStyleCnt="0"/>
      <dgm:spPr/>
    </dgm:pt>
    <dgm:pt modelId="{7303AC75-1DDA-714E-AEEE-0629C5B98397}" type="pres">
      <dgm:prSet presAssocID="{AD3EBE21-E618-0C40-B844-051AE1093DDB}" presName="textNode" presStyleLbl="node1" presStyleIdx="2" presStyleCnt="5">
        <dgm:presLayoutVars>
          <dgm:bulletEnabled val="1"/>
        </dgm:presLayoutVars>
      </dgm:prSet>
      <dgm:spPr/>
    </dgm:pt>
    <dgm:pt modelId="{4E6A27F6-F341-524C-B1A2-07E342103C6A}" type="pres">
      <dgm:prSet presAssocID="{10FA0E2D-1D2F-1D4C-BA5B-03F820DF619C}" presName="sibTrans" presStyleCnt="0"/>
      <dgm:spPr/>
    </dgm:pt>
    <dgm:pt modelId="{30C8A055-7F83-2646-884F-C0E2C40CB6E5}" type="pres">
      <dgm:prSet presAssocID="{9C3D3761-E398-6944-818E-BF617F88CEEC}" presName="textNode" presStyleLbl="node1" presStyleIdx="3" presStyleCnt="5">
        <dgm:presLayoutVars>
          <dgm:bulletEnabled val="1"/>
        </dgm:presLayoutVars>
      </dgm:prSet>
      <dgm:spPr/>
    </dgm:pt>
    <dgm:pt modelId="{D03ADBB4-B831-B64B-A013-11E43FD694FE}" type="pres">
      <dgm:prSet presAssocID="{26E5EE32-6E6F-6245-89D8-6C7A9CA2F63E}" presName="sibTrans" presStyleCnt="0"/>
      <dgm:spPr/>
    </dgm:pt>
    <dgm:pt modelId="{354F0D25-F3AF-4641-961A-C6F7A952791D}" type="pres">
      <dgm:prSet presAssocID="{9DDDF31C-F63E-CC49-9611-4262BEA0541A}" presName="textNode" presStyleLbl="node1" presStyleIdx="4" presStyleCnt="5">
        <dgm:presLayoutVars>
          <dgm:bulletEnabled val="1"/>
        </dgm:presLayoutVars>
      </dgm:prSet>
      <dgm:spPr/>
    </dgm:pt>
  </dgm:ptLst>
  <dgm:cxnLst>
    <dgm:cxn modelId="{15EBEB1F-1511-984E-BD75-9607C10F7EF0}" type="presOf" srcId="{9C3D3761-E398-6944-818E-BF617F88CEEC}" destId="{30C8A055-7F83-2646-884F-C0E2C40CB6E5}" srcOrd="0" destOrd="0" presId="urn:microsoft.com/office/officeart/2005/8/layout/hProcess9"/>
    <dgm:cxn modelId="{BAB5DD21-4280-7C4D-89B5-9AFAB784FA73}" srcId="{C0A09A5E-F61E-A546-BF8E-D1C029163B6C}" destId="{549E595E-BD4D-734D-AE41-F8B906117430}" srcOrd="1" destOrd="0" parTransId="{B0E76E49-D03F-BA45-82E1-EC56DA42F75B}" sibTransId="{E7360A28-38B2-7B46-9108-8AA60429F8ED}"/>
    <dgm:cxn modelId="{32F99F32-A98E-A344-84D2-C922A37E8C5F}" type="presOf" srcId="{33470DBE-2E74-1C47-A30F-E2F728D99A1F}" destId="{1466CB38-ED89-FF4C-9243-CB416D962962}" srcOrd="0" destOrd="0" presId="urn:microsoft.com/office/officeart/2005/8/layout/hProcess9"/>
    <dgm:cxn modelId="{79D5B835-19FD-F949-88F5-FE5CB7240AFB}" srcId="{C0A09A5E-F61E-A546-BF8E-D1C029163B6C}" destId="{AD3EBE21-E618-0C40-B844-051AE1093DDB}" srcOrd="2" destOrd="0" parTransId="{BFF1BF3B-64EB-C74B-AA9A-B195D8F461F7}" sibTransId="{10FA0E2D-1D2F-1D4C-BA5B-03F820DF619C}"/>
    <dgm:cxn modelId="{961DAE5E-B7E3-814B-8BA3-5809B426D461}" type="presOf" srcId="{AD3EBE21-E618-0C40-B844-051AE1093DDB}" destId="{7303AC75-1DDA-714E-AEEE-0629C5B98397}" srcOrd="0" destOrd="0" presId="urn:microsoft.com/office/officeart/2005/8/layout/hProcess9"/>
    <dgm:cxn modelId="{CD081562-AF4A-924B-86CA-E9A9600FD4B4}" type="presOf" srcId="{549E595E-BD4D-734D-AE41-F8B906117430}" destId="{1588A8F6-EBFE-B341-930B-3327ABEBF5C9}" srcOrd="0" destOrd="0" presId="urn:microsoft.com/office/officeart/2005/8/layout/hProcess9"/>
    <dgm:cxn modelId="{74BF3169-1839-EC46-8611-2A3ED793ABC2}" type="presOf" srcId="{9DDDF31C-F63E-CC49-9611-4262BEA0541A}" destId="{354F0D25-F3AF-4641-961A-C6F7A952791D}" srcOrd="0" destOrd="0" presId="urn:microsoft.com/office/officeart/2005/8/layout/hProcess9"/>
    <dgm:cxn modelId="{77F175A3-F723-8C48-B6CB-D9DA1208968C}" srcId="{C0A09A5E-F61E-A546-BF8E-D1C029163B6C}" destId="{33470DBE-2E74-1C47-A30F-E2F728D99A1F}" srcOrd="0" destOrd="0" parTransId="{49918F29-10E2-E645-9C9E-7F6F1AF265B8}" sibTransId="{896979B8-96E6-FE43-BB47-7D52B0EE6B8A}"/>
    <dgm:cxn modelId="{A276FCB1-819D-AA45-B3E5-FE990F25284D}" type="presOf" srcId="{C0A09A5E-F61E-A546-BF8E-D1C029163B6C}" destId="{96EBD855-29FC-E04B-A7B8-53C56D1839E9}" srcOrd="0" destOrd="0" presId="urn:microsoft.com/office/officeart/2005/8/layout/hProcess9"/>
    <dgm:cxn modelId="{B26F98BA-B147-CB42-9ED0-04FFC40D07AA}" srcId="{C0A09A5E-F61E-A546-BF8E-D1C029163B6C}" destId="{9DDDF31C-F63E-CC49-9611-4262BEA0541A}" srcOrd="4" destOrd="0" parTransId="{7A000F3D-FED7-D84A-B22C-E50A3C6A7191}" sibTransId="{E6531B92-19B9-D442-A4E8-92554BDF0306}"/>
    <dgm:cxn modelId="{7861C1E5-B5A9-0C46-AE2B-7BA8E6A40318}" srcId="{C0A09A5E-F61E-A546-BF8E-D1C029163B6C}" destId="{9C3D3761-E398-6944-818E-BF617F88CEEC}" srcOrd="3" destOrd="0" parTransId="{722A9904-294D-8D41-822C-4617596B0CA1}" sibTransId="{26E5EE32-6E6F-6245-89D8-6C7A9CA2F63E}"/>
    <dgm:cxn modelId="{72DA8156-3B76-1E49-A183-632C6878EE58}" type="presParOf" srcId="{96EBD855-29FC-E04B-A7B8-53C56D1839E9}" destId="{25AAFB81-DC16-BE4F-B0A4-7C497766A3A8}" srcOrd="0" destOrd="0" presId="urn:microsoft.com/office/officeart/2005/8/layout/hProcess9"/>
    <dgm:cxn modelId="{A9D3B076-C32E-6D4D-96A4-93BF4D16F066}" type="presParOf" srcId="{96EBD855-29FC-E04B-A7B8-53C56D1839E9}" destId="{42C3AB02-C152-FF49-8AB2-5A46B81FC87D}" srcOrd="1" destOrd="0" presId="urn:microsoft.com/office/officeart/2005/8/layout/hProcess9"/>
    <dgm:cxn modelId="{608F1480-1172-7D4D-BD11-4ECA346BE5E5}" type="presParOf" srcId="{42C3AB02-C152-FF49-8AB2-5A46B81FC87D}" destId="{1466CB38-ED89-FF4C-9243-CB416D962962}" srcOrd="0" destOrd="0" presId="urn:microsoft.com/office/officeart/2005/8/layout/hProcess9"/>
    <dgm:cxn modelId="{FA7E9C5D-A4D3-BD4C-9B71-0A5C4CD75BCE}" type="presParOf" srcId="{42C3AB02-C152-FF49-8AB2-5A46B81FC87D}" destId="{71695625-58D7-E346-90A8-B17F05C44DCC}" srcOrd="1" destOrd="0" presId="urn:microsoft.com/office/officeart/2005/8/layout/hProcess9"/>
    <dgm:cxn modelId="{D43003F9-DC21-EC41-9459-A601B0693E17}" type="presParOf" srcId="{42C3AB02-C152-FF49-8AB2-5A46B81FC87D}" destId="{1588A8F6-EBFE-B341-930B-3327ABEBF5C9}" srcOrd="2" destOrd="0" presId="urn:microsoft.com/office/officeart/2005/8/layout/hProcess9"/>
    <dgm:cxn modelId="{31A769E9-D920-794D-9E31-D2E50910F722}" type="presParOf" srcId="{42C3AB02-C152-FF49-8AB2-5A46B81FC87D}" destId="{5224034B-592B-344F-9BDD-7A67F68694FE}" srcOrd="3" destOrd="0" presId="urn:microsoft.com/office/officeart/2005/8/layout/hProcess9"/>
    <dgm:cxn modelId="{0D048702-DB2C-0446-91B2-A7D3D6BE1047}" type="presParOf" srcId="{42C3AB02-C152-FF49-8AB2-5A46B81FC87D}" destId="{7303AC75-1DDA-714E-AEEE-0629C5B98397}" srcOrd="4" destOrd="0" presId="urn:microsoft.com/office/officeart/2005/8/layout/hProcess9"/>
    <dgm:cxn modelId="{653CC7B4-61F4-284F-B6EA-DCCA7D4BD443}" type="presParOf" srcId="{42C3AB02-C152-FF49-8AB2-5A46B81FC87D}" destId="{4E6A27F6-F341-524C-B1A2-07E342103C6A}" srcOrd="5" destOrd="0" presId="urn:microsoft.com/office/officeart/2005/8/layout/hProcess9"/>
    <dgm:cxn modelId="{B2ADD3C4-9BDB-EF41-8388-6E6E8AEF152B}" type="presParOf" srcId="{42C3AB02-C152-FF49-8AB2-5A46B81FC87D}" destId="{30C8A055-7F83-2646-884F-C0E2C40CB6E5}" srcOrd="6" destOrd="0" presId="urn:microsoft.com/office/officeart/2005/8/layout/hProcess9"/>
    <dgm:cxn modelId="{2926077B-389D-1C41-BECB-00256E370A30}" type="presParOf" srcId="{42C3AB02-C152-FF49-8AB2-5A46B81FC87D}" destId="{D03ADBB4-B831-B64B-A013-11E43FD694FE}" srcOrd="7" destOrd="0" presId="urn:microsoft.com/office/officeart/2005/8/layout/hProcess9"/>
    <dgm:cxn modelId="{C910A6D0-B15D-F344-99F6-F2E569992F83}" type="presParOf" srcId="{42C3AB02-C152-FF49-8AB2-5A46B81FC87D}" destId="{354F0D25-F3AF-4641-961A-C6F7A952791D}"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CB00A9-EA32-9B4A-AD37-17416B386A85}"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5FACC071-E228-0046-BB22-68D6EF2B6A7A}">
      <dgm:prSet phldrT="[Text]"/>
      <dgm:spPr/>
      <dgm:t>
        <a:bodyPr/>
        <a:lstStyle/>
        <a:p>
          <a:r>
            <a:rPr lang="en-US" dirty="0"/>
            <a:t>Removing stop words</a:t>
          </a:r>
        </a:p>
      </dgm:t>
    </dgm:pt>
    <dgm:pt modelId="{CF9D97F3-8149-5949-9BAA-0C8E6ECC7FF0}" type="parTrans" cxnId="{0C5336AA-3ED7-E747-B83B-E8E2049B84C4}">
      <dgm:prSet/>
      <dgm:spPr/>
      <dgm:t>
        <a:bodyPr/>
        <a:lstStyle/>
        <a:p>
          <a:endParaRPr lang="en-US"/>
        </a:p>
      </dgm:t>
    </dgm:pt>
    <dgm:pt modelId="{D7B64CDC-C1F8-E442-8736-6FDA32D9307B}" type="sibTrans" cxnId="{0C5336AA-3ED7-E747-B83B-E8E2049B84C4}">
      <dgm:prSet/>
      <dgm:spPr/>
      <dgm:t>
        <a:bodyPr/>
        <a:lstStyle/>
        <a:p>
          <a:endParaRPr lang="en-US"/>
        </a:p>
      </dgm:t>
    </dgm:pt>
    <dgm:pt modelId="{6B98EE80-A008-DC41-BE7D-A4B9AF2D2250}">
      <dgm:prSet/>
      <dgm:spPr/>
      <dgm:t>
        <a:bodyPr/>
        <a:lstStyle/>
        <a:p>
          <a:r>
            <a:rPr lang="en-US" dirty="0"/>
            <a:t>Stemming</a:t>
          </a:r>
        </a:p>
      </dgm:t>
    </dgm:pt>
    <dgm:pt modelId="{4FABE116-6FE0-1443-8465-C46D5A430AFA}" type="parTrans" cxnId="{EB0054AA-171C-6545-B74C-C61B2D2738E6}">
      <dgm:prSet/>
      <dgm:spPr/>
      <dgm:t>
        <a:bodyPr/>
        <a:lstStyle/>
        <a:p>
          <a:endParaRPr lang="en-US"/>
        </a:p>
      </dgm:t>
    </dgm:pt>
    <dgm:pt modelId="{9EBD714E-B95C-3346-BE31-33A59C51AED7}" type="sibTrans" cxnId="{EB0054AA-171C-6545-B74C-C61B2D2738E6}">
      <dgm:prSet/>
      <dgm:spPr/>
      <dgm:t>
        <a:bodyPr/>
        <a:lstStyle/>
        <a:p>
          <a:endParaRPr lang="en-US"/>
        </a:p>
      </dgm:t>
    </dgm:pt>
    <dgm:pt modelId="{9C220389-28D8-A047-99C1-F312882F2067}">
      <dgm:prSet/>
      <dgm:spPr/>
      <dgm:t>
        <a:bodyPr/>
        <a:lstStyle/>
        <a:p>
          <a:r>
            <a:rPr lang="en-US"/>
            <a:t>Lemmatization</a:t>
          </a:r>
          <a:endParaRPr lang="en-US" dirty="0"/>
        </a:p>
      </dgm:t>
    </dgm:pt>
    <dgm:pt modelId="{0AB82F84-E766-9F40-96F2-B15F6F87E6D6}" type="parTrans" cxnId="{B372A647-8CD0-5C4A-BCA6-AE98425DD492}">
      <dgm:prSet/>
      <dgm:spPr/>
      <dgm:t>
        <a:bodyPr/>
        <a:lstStyle/>
        <a:p>
          <a:endParaRPr lang="en-US"/>
        </a:p>
      </dgm:t>
    </dgm:pt>
    <dgm:pt modelId="{4F8980BF-694B-554D-9CB7-734BEBD62C02}" type="sibTrans" cxnId="{B372A647-8CD0-5C4A-BCA6-AE98425DD492}">
      <dgm:prSet/>
      <dgm:spPr/>
      <dgm:t>
        <a:bodyPr/>
        <a:lstStyle/>
        <a:p>
          <a:endParaRPr lang="en-US"/>
        </a:p>
      </dgm:t>
    </dgm:pt>
    <dgm:pt modelId="{AFE6208D-9C56-1E49-B7AD-A5BA38D9BB59}">
      <dgm:prSet/>
      <dgm:spPr/>
      <dgm:t>
        <a:bodyPr/>
        <a:lstStyle/>
        <a:p>
          <a:r>
            <a:rPr lang="en-US" dirty="0"/>
            <a:t>Handling noisy data and special characters</a:t>
          </a:r>
        </a:p>
      </dgm:t>
    </dgm:pt>
    <dgm:pt modelId="{664F324E-95EA-4448-946B-14602BC87809}" type="parTrans" cxnId="{5946A6E5-4230-D344-B90A-A2ED2E6AC7BD}">
      <dgm:prSet/>
      <dgm:spPr/>
      <dgm:t>
        <a:bodyPr/>
        <a:lstStyle/>
        <a:p>
          <a:endParaRPr lang="en-US"/>
        </a:p>
      </dgm:t>
    </dgm:pt>
    <dgm:pt modelId="{7FFE3D2F-982A-6B49-BDB8-E1B709741A8E}" type="sibTrans" cxnId="{5946A6E5-4230-D344-B90A-A2ED2E6AC7BD}">
      <dgm:prSet/>
      <dgm:spPr/>
      <dgm:t>
        <a:bodyPr/>
        <a:lstStyle/>
        <a:p>
          <a:endParaRPr lang="en-US"/>
        </a:p>
      </dgm:t>
    </dgm:pt>
    <dgm:pt modelId="{F0F05232-D558-9E4C-A928-39B5C68E62C3}" type="pres">
      <dgm:prSet presAssocID="{48CB00A9-EA32-9B4A-AD37-17416B386A85}" presName="hierChild1" presStyleCnt="0">
        <dgm:presLayoutVars>
          <dgm:chPref val="1"/>
          <dgm:dir/>
          <dgm:animOne val="branch"/>
          <dgm:animLvl val="lvl"/>
          <dgm:resizeHandles/>
        </dgm:presLayoutVars>
      </dgm:prSet>
      <dgm:spPr/>
    </dgm:pt>
    <dgm:pt modelId="{7ADB512C-0457-744A-A7BC-E95DAD72EB2B}" type="pres">
      <dgm:prSet presAssocID="{5FACC071-E228-0046-BB22-68D6EF2B6A7A}" presName="hierRoot1" presStyleCnt="0"/>
      <dgm:spPr/>
    </dgm:pt>
    <dgm:pt modelId="{0ABEF825-6B38-D44C-8D7A-E5AC710D13D5}" type="pres">
      <dgm:prSet presAssocID="{5FACC071-E228-0046-BB22-68D6EF2B6A7A}" presName="composite" presStyleCnt="0"/>
      <dgm:spPr/>
    </dgm:pt>
    <dgm:pt modelId="{0F325D2A-4236-B145-AA4A-65F5D18D6267}" type="pres">
      <dgm:prSet presAssocID="{5FACC071-E228-0046-BB22-68D6EF2B6A7A}" presName="background" presStyleLbl="node0" presStyleIdx="0" presStyleCnt="4"/>
      <dgm:spPr/>
    </dgm:pt>
    <dgm:pt modelId="{4D9130CD-3CFB-7842-9165-CFF847606DC9}" type="pres">
      <dgm:prSet presAssocID="{5FACC071-E228-0046-BB22-68D6EF2B6A7A}" presName="text" presStyleLbl="fgAcc0" presStyleIdx="0" presStyleCnt="4">
        <dgm:presLayoutVars>
          <dgm:chPref val="3"/>
        </dgm:presLayoutVars>
      </dgm:prSet>
      <dgm:spPr/>
    </dgm:pt>
    <dgm:pt modelId="{BCFD7B31-7A2B-BC44-A491-BC22AA721D43}" type="pres">
      <dgm:prSet presAssocID="{5FACC071-E228-0046-BB22-68D6EF2B6A7A}" presName="hierChild2" presStyleCnt="0"/>
      <dgm:spPr/>
    </dgm:pt>
    <dgm:pt modelId="{B9BF395F-CBA5-3A43-A6A8-3B722DB4BCD2}" type="pres">
      <dgm:prSet presAssocID="{6B98EE80-A008-DC41-BE7D-A4B9AF2D2250}" presName="hierRoot1" presStyleCnt="0"/>
      <dgm:spPr/>
    </dgm:pt>
    <dgm:pt modelId="{C2396EC2-2CA8-4C43-9639-C21F5BF10533}" type="pres">
      <dgm:prSet presAssocID="{6B98EE80-A008-DC41-BE7D-A4B9AF2D2250}" presName="composite" presStyleCnt="0"/>
      <dgm:spPr/>
    </dgm:pt>
    <dgm:pt modelId="{C3653FB9-BFAA-D240-BA71-2CF8B6E32092}" type="pres">
      <dgm:prSet presAssocID="{6B98EE80-A008-DC41-BE7D-A4B9AF2D2250}" presName="background" presStyleLbl="node0" presStyleIdx="1" presStyleCnt="4"/>
      <dgm:spPr/>
    </dgm:pt>
    <dgm:pt modelId="{9EC2F0C3-509D-794E-B41E-DB4F604FCB0F}" type="pres">
      <dgm:prSet presAssocID="{6B98EE80-A008-DC41-BE7D-A4B9AF2D2250}" presName="text" presStyleLbl="fgAcc0" presStyleIdx="1" presStyleCnt="4">
        <dgm:presLayoutVars>
          <dgm:chPref val="3"/>
        </dgm:presLayoutVars>
      </dgm:prSet>
      <dgm:spPr/>
    </dgm:pt>
    <dgm:pt modelId="{DB670FC2-C3FF-4E42-9E9D-34674241C7DF}" type="pres">
      <dgm:prSet presAssocID="{6B98EE80-A008-DC41-BE7D-A4B9AF2D2250}" presName="hierChild2" presStyleCnt="0"/>
      <dgm:spPr/>
    </dgm:pt>
    <dgm:pt modelId="{DB7717C7-3F69-0348-A983-3647361C3A8C}" type="pres">
      <dgm:prSet presAssocID="{9C220389-28D8-A047-99C1-F312882F2067}" presName="hierRoot1" presStyleCnt="0"/>
      <dgm:spPr/>
    </dgm:pt>
    <dgm:pt modelId="{FBE2A499-4C43-184B-893C-C88D2EE1EE93}" type="pres">
      <dgm:prSet presAssocID="{9C220389-28D8-A047-99C1-F312882F2067}" presName="composite" presStyleCnt="0"/>
      <dgm:spPr/>
    </dgm:pt>
    <dgm:pt modelId="{6C060055-F7CC-3A41-9CB0-8D4209A956E1}" type="pres">
      <dgm:prSet presAssocID="{9C220389-28D8-A047-99C1-F312882F2067}" presName="background" presStyleLbl="node0" presStyleIdx="2" presStyleCnt="4"/>
      <dgm:spPr/>
    </dgm:pt>
    <dgm:pt modelId="{85B40989-9B01-B642-B054-F9AEC0DBC1D3}" type="pres">
      <dgm:prSet presAssocID="{9C220389-28D8-A047-99C1-F312882F2067}" presName="text" presStyleLbl="fgAcc0" presStyleIdx="2" presStyleCnt="4">
        <dgm:presLayoutVars>
          <dgm:chPref val="3"/>
        </dgm:presLayoutVars>
      </dgm:prSet>
      <dgm:spPr/>
    </dgm:pt>
    <dgm:pt modelId="{44C9A3D5-5270-9E4C-B890-C1285384D2EC}" type="pres">
      <dgm:prSet presAssocID="{9C220389-28D8-A047-99C1-F312882F2067}" presName="hierChild2" presStyleCnt="0"/>
      <dgm:spPr/>
    </dgm:pt>
    <dgm:pt modelId="{28A7CF26-0006-194C-9FFF-83B771C36A4D}" type="pres">
      <dgm:prSet presAssocID="{AFE6208D-9C56-1E49-B7AD-A5BA38D9BB59}" presName="hierRoot1" presStyleCnt="0"/>
      <dgm:spPr/>
    </dgm:pt>
    <dgm:pt modelId="{C1D33D97-E891-9B41-81BE-21270FA293AC}" type="pres">
      <dgm:prSet presAssocID="{AFE6208D-9C56-1E49-B7AD-A5BA38D9BB59}" presName="composite" presStyleCnt="0"/>
      <dgm:spPr/>
    </dgm:pt>
    <dgm:pt modelId="{41F23319-A495-824D-8110-8F484C848E77}" type="pres">
      <dgm:prSet presAssocID="{AFE6208D-9C56-1E49-B7AD-A5BA38D9BB59}" presName="background" presStyleLbl="node0" presStyleIdx="3" presStyleCnt="4"/>
      <dgm:spPr/>
    </dgm:pt>
    <dgm:pt modelId="{30BF3CD2-D9FC-A241-A064-D063F441A6A9}" type="pres">
      <dgm:prSet presAssocID="{AFE6208D-9C56-1E49-B7AD-A5BA38D9BB59}" presName="text" presStyleLbl="fgAcc0" presStyleIdx="3" presStyleCnt="4">
        <dgm:presLayoutVars>
          <dgm:chPref val="3"/>
        </dgm:presLayoutVars>
      </dgm:prSet>
      <dgm:spPr/>
    </dgm:pt>
    <dgm:pt modelId="{9B5F90E9-F509-6045-87D6-6FA0E6C305FB}" type="pres">
      <dgm:prSet presAssocID="{AFE6208D-9C56-1E49-B7AD-A5BA38D9BB59}" presName="hierChild2" presStyleCnt="0"/>
      <dgm:spPr/>
    </dgm:pt>
  </dgm:ptLst>
  <dgm:cxnLst>
    <dgm:cxn modelId="{6DC4B216-FCA5-D84C-8A02-C98B56FE85CA}" type="presOf" srcId="{48CB00A9-EA32-9B4A-AD37-17416B386A85}" destId="{F0F05232-D558-9E4C-A928-39B5C68E62C3}" srcOrd="0" destOrd="0" presId="urn:microsoft.com/office/officeart/2005/8/layout/hierarchy1"/>
    <dgm:cxn modelId="{B372A647-8CD0-5C4A-BCA6-AE98425DD492}" srcId="{48CB00A9-EA32-9B4A-AD37-17416B386A85}" destId="{9C220389-28D8-A047-99C1-F312882F2067}" srcOrd="2" destOrd="0" parTransId="{0AB82F84-E766-9F40-96F2-B15F6F87E6D6}" sibTransId="{4F8980BF-694B-554D-9CB7-734BEBD62C02}"/>
    <dgm:cxn modelId="{8058C75B-8285-F144-8691-7BD9625AFBA1}" type="presOf" srcId="{6B98EE80-A008-DC41-BE7D-A4B9AF2D2250}" destId="{9EC2F0C3-509D-794E-B41E-DB4F604FCB0F}" srcOrd="0" destOrd="0" presId="urn:microsoft.com/office/officeart/2005/8/layout/hierarchy1"/>
    <dgm:cxn modelId="{D4B07A86-DB11-4A40-8369-F78CC8C2FF03}" type="presOf" srcId="{9C220389-28D8-A047-99C1-F312882F2067}" destId="{85B40989-9B01-B642-B054-F9AEC0DBC1D3}" srcOrd="0" destOrd="0" presId="urn:microsoft.com/office/officeart/2005/8/layout/hierarchy1"/>
    <dgm:cxn modelId="{0C5336AA-3ED7-E747-B83B-E8E2049B84C4}" srcId="{48CB00A9-EA32-9B4A-AD37-17416B386A85}" destId="{5FACC071-E228-0046-BB22-68D6EF2B6A7A}" srcOrd="0" destOrd="0" parTransId="{CF9D97F3-8149-5949-9BAA-0C8E6ECC7FF0}" sibTransId="{D7B64CDC-C1F8-E442-8736-6FDA32D9307B}"/>
    <dgm:cxn modelId="{EB0054AA-171C-6545-B74C-C61B2D2738E6}" srcId="{48CB00A9-EA32-9B4A-AD37-17416B386A85}" destId="{6B98EE80-A008-DC41-BE7D-A4B9AF2D2250}" srcOrd="1" destOrd="0" parTransId="{4FABE116-6FE0-1443-8465-C46D5A430AFA}" sibTransId="{9EBD714E-B95C-3346-BE31-33A59C51AED7}"/>
    <dgm:cxn modelId="{D9E2EAB5-50B0-1341-A3FD-880F684C2584}" type="presOf" srcId="{AFE6208D-9C56-1E49-B7AD-A5BA38D9BB59}" destId="{30BF3CD2-D9FC-A241-A064-D063F441A6A9}" srcOrd="0" destOrd="0" presId="urn:microsoft.com/office/officeart/2005/8/layout/hierarchy1"/>
    <dgm:cxn modelId="{5946A6E5-4230-D344-B90A-A2ED2E6AC7BD}" srcId="{48CB00A9-EA32-9B4A-AD37-17416B386A85}" destId="{AFE6208D-9C56-1E49-B7AD-A5BA38D9BB59}" srcOrd="3" destOrd="0" parTransId="{664F324E-95EA-4448-946B-14602BC87809}" sibTransId="{7FFE3D2F-982A-6B49-BDB8-E1B709741A8E}"/>
    <dgm:cxn modelId="{C14116F8-303F-7A44-89BD-7FB01C2DC7EC}" type="presOf" srcId="{5FACC071-E228-0046-BB22-68D6EF2B6A7A}" destId="{4D9130CD-3CFB-7842-9165-CFF847606DC9}" srcOrd="0" destOrd="0" presId="urn:microsoft.com/office/officeart/2005/8/layout/hierarchy1"/>
    <dgm:cxn modelId="{FEB16D2B-B507-F543-A3D8-464CFE9809C4}" type="presParOf" srcId="{F0F05232-D558-9E4C-A928-39B5C68E62C3}" destId="{7ADB512C-0457-744A-A7BC-E95DAD72EB2B}" srcOrd="0" destOrd="0" presId="urn:microsoft.com/office/officeart/2005/8/layout/hierarchy1"/>
    <dgm:cxn modelId="{074DC390-A63C-6A4A-8CDC-C44F3318ABA3}" type="presParOf" srcId="{7ADB512C-0457-744A-A7BC-E95DAD72EB2B}" destId="{0ABEF825-6B38-D44C-8D7A-E5AC710D13D5}" srcOrd="0" destOrd="0" presId="urn:microsoft.com/office/officeart/2005/8/layout/hierarchy1"/>
    <dgm:cxn modelId="{E3CF2D14-8239-4D40-B121-FCC829EEF734}" type="presParOf" srcId="{0ABEF825-6B38-D44C-8D7A-E5AC710D13D5}" destId="{0F325D2A-4236-B145-AA4A-65F5D18D6267}" srcOrd="0" destOrd="0" presId="urn:microsoft.com/office/officeart/2005/8/layout/hierarchy1"/>
    <dgm:cxn modelId="{EFF1F692-9722-EB49-8887-F4F7D32A3057}" type="presParOf" srcId="{0ABEF825-6B38-D44C-8D7A-E5AC710D13D5}" destId="{4D9130CD-3CFB-7842-9165-CFF847606DC9}" srcOrd="1" destOrd="0" presId="urn:microsoft.com/office/officeart/2005/8/layout/hierarchy1"/>
    <dgm:cxn modelId="{E4BC7E79-C8AC-DF40-921E-ED3D702CB126}" type="presParOf" srcId="{7ADB512C-0457-744A-A7BC-E95DAD72EB2B}" destId="{BCFD7B31-7A2B-BC44-A491-BC22AA721D43}" srcOrd="1" destOrd="0" presId="urn:microsoft.com/office/officeart/2005/8/layout/hierarchy1"/>
    <dgm:cxn modelId="{EC0E327C-1B5F-E646-921E-D4D6440078B5}" type="presParOf" srcId="{F0F05232-D558-9E4C-A928-39B5C68E62C3}" destId="{B9BF395F-CBA5-3A43-A6A8-3B722DB4BCD2}" srcOrd="1" destOrd="0" presId="urn:microsoft.com/office/officeart/2005/8/layout/hierarchy1"/>
    <dgm:cxn modelId="{B404A736-95FD-7342-9DC4-9A68CBC58418}" type="presParOf" srcId="{B9BF395F-CBA5-3A43-A6A8-3B722DB4BCD2}" destId="{C2396EC2-2CA8-4C43-9639-C21F5BF10533}" srcOrd="0" destOrd="0" presId="urn:microsoft.com/office/officeart/2005/8/layout/hierarchy1"/>
    <dgm:cxn modelId="{7674FEC3-F728-9C40-9A02-014CB148C48E}" type="presParOf" srcId="{C2396EC2-2CA8-4C43-9639-C21F5BF10533}" destId="{C3653FB9-BFAA-D240-BA71-2CF8B6E32092}" srcOrd="0" destOrd="0" presId="urn:microsoft.com/office/officeart/2005/8/layout/hierarchy1"/>
    <dgm:cxn modelId="{31AC0A0E-3B67-C840-8BEC-A45CC34219FA}" type="presParOf" srcId="{C2396EC2-2CA8-4C43-9639-C21F5BF10533}" destId="{9EC2F0C3-509D-794E-B41E-DB4F604FCB0F}" srcOrd="1" destOrd="0" presId="urn:microsoft.com/office/officeart/2005/8/layout/hierarchy1"/>
    <dgm:cxn modelId="{132361C1-7967-C24C-BE36-ED0E8411C280}" type="presParOf" srcId="{B9BF395F-CBA5-3A43-A6A8-3B722DB4BCD2}" destId="{DB670FC2-C3FF-4E42-9E9D-34674241C7DF}" srcOrd="1" destOrd="0" presId="urn:microsoft.com/office/officeart/2005/8/layout/hierarchy1"/>
    <dgm:cxn modelId="{37CC15E6-4271-E74A-82DE-3881E37BB5F6}" type="presParOf" srcId="{F0F05232-D558-9E4C-A928-39B5C68E62C3}" destId="{DB7717C7-3F69-0348-A983-3647361C3A8C}" srcOrd="2" destOrd="0" presId="urn:microsoft.com/office/officeart/2005/8/layout/hierarchy1"/>
    <dgm:cxn modelId="{07F6087D-D9B5-FB4E-A8F4-347786E174E3}" type="presParOf" srcId="{DB7717C7-3F69-0348-A983-3647361C3A8C}" destId="{FBE2A499-4C43-184B-893C-C88D2EE1EE93}" srcOrd="0" destOrd="0" presId="urn:microsoft.com/office/officeart/2005/8/layout/hierarchy1"/>
    <dgm:cxn modelId="{1E532BBB-CA8A-F143-B83E-2E0728C7F06D}" type="presParOf" srcId="{FBE2A499-4C43-184B-893C-C88D2EE1EE93}" destId="{6C060055-F7CC-3A41-9CB0-8D4209A956E1}" srcOrd="0" destOrd="0" presId="urn:microsoft.com/office/officeart/2005/8/layout/hierarchy1"/>
    <dgm:cxn modelId="{EAE54A9F-CEB3-7747-820D-33F02107D7FB}" type="presParOf" srcId="{FBE2A499-4C43-184B-893C-C88D2EE1EE93}" destId="{85B40989-9B01-B642-B054-F9AEC0DBC1D3}" srcOrd="1" destOrd="0" presId="urn:microsoft.com/office/officeart/2005/8/layout/hierarchy1"/>
    <dgm:cxn modelId="{710DEA51-0C89-404D-B8FC-E80672F0B29F}" type="presParOf" srcId="{DB7717C7-3F69-0348-A983-3647361C3A8C}" destId="{44C9A3D5-5270-9E4C-B890-C1285384D2EC}" srcOrd="1" destOrd="0" presId="urn:microsoft.com/office/officeart/2005/8/layout/hierarchy1"/>
    <dgm:cxn modelId="{DAB15F66-B6CA-A641-B16E-2778A8149F40}" type="presParOf" srcId="{F0F05232-D558-9E4C-A928-39B5C68E62C3}" destId="{28A7CF26-0006-194C-9FFF-83B771C36A4D}" srcOrd="3" destOrd="0" presId="urn:microsoft.com/office/officeart/2005/8/layout/hierarchy1"/>
    <dgm:cxn modelId="{281554BF-ED57-4343-9B02-9EEB85FAA689}" type="presParOf" srcId="{28A7CF26-0006-194C-9FFF-83B771C36A4D}" destId="{C1D33D97-E891-9B41-81BE-21270FA293AC}" srcOrd="0" destOrd="0" presId="urn:microsoft.com/office/officeart/2005/8/layout/hierarchy1"/>
    <dgm:cxn modelId="{BBE44955-4C15-7C43-9F8F-6FB75898D718}" type="presParOf" srcId="{C1D33D97-E891-9B41-81BE-21270FA293AC}" destId="{41F23319-A495-824D-8110-8F484C848E77}" srcOrd="0" destOrd="0" presId="urn:microsoft.com/office/officeart/2005/8/layout/hierarchy1"/>
    <dgm:cxn modelId="{2960A13C-9016-6A47-BAA9-073376723011}" type="presParOf" srcId="{C1D33D97-E891-9B41-81BE-21270FA293AC}" destId="{30BF3CD2-D9FC-A241-A064-D063F441A6A9}" srcOrd="1" destOrd="0" presId="urn:microsoft.com/office/officeart/2005/8/layout/hierarchy1"/>
    <dgm:cxn modelId="{FFB4F930-74C8-A746-A11D-B5C609B20B2C}" type="presParOf" srcId="{28A7CF26-0006-194C-9FFF-83B771C36A4D}" destId="{9B5F90E9-F509-6045-87D6-6FA0E6C305F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53EF58-B625-489E-9621-CD3AAD364F8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3147FAC-F052-421A-9AA5-8A42461AD30A}">
      <dgm:prSet/>
      <dgm:spPr/>
      <dgm:t>
        <a:bodyPr/>
        <a:lstStyle/>
        <a:p>
          <a:r>
            <a:rPr lang="en-US"/>
            <a:t>Explaining the concept of a document-term matrix</a:t>
          </a:r>
        </a:p>
      </dgm:t>
    </dgm:pt>
    <dgm:pt modelId="{DF312A8E-7077-4D8E-BBFE-D5B3D7FC3AC1}" type="parTrans" cxnId="{712E6703-6245-4BAD-A3E7-C5B49AE9AABB}">
      <dgm:prSet/>
      <dgm:spPr/>
      <dgm:t>
        <a:bodyPr/>
        <a:lstStyle/>
        <a:p>
          <a:endParaRPr lang="en-US"/>
        </a:p>
      </dgm:t>
    </dgm:pt>
    <dgm:pt modelId="{C973DC11-24AD-4786-BEDA-965C79506B80}" type="sibTrans" cxnId="{712E6703-6245-4BAD-A3E7-C5B49AE9AABB}">
      <dgm:prSet/>
      <dgm:spPr/>
      <dgm:t>
        <a:bodyPr/>
        <a:lstStyle/>
        <a:p>
          <a:endParaRPr lang="en-US"/>
        </a:p>
      </dgm:t>
    </dgm:pt>
    <dgm:pt modelId="{37F525E0-1DD3-4A62-8751-C844695B2019}">
      <dgm:prSet/>
      <dgm:spPr/>
      <dgm:t>
        <a:bodyPr/>
        <a:lstStyle/>
        <a:p>
          <a:r>
            <a:rPr lang="en-US"/>
            <a:t>Vector representation of text data</a:t>
          </a:r>
        </a:p>
      </dgm:t>
    </dgm:pt>
    <dgm:pt modelId="{E6B5AB30-4951-4E32-B11C-490DBC6F2D05}" type="parTrans" cxnId="{6D10BFF8-9310-4281-A385-22542A76FF25}">
      <dgm:prSet/>
      <dgm:spPr/>
      <dgm:t>
        <a:bodyPr/>
        <a:lstStyle/>
        <a:p>
          <a:endParaRPr lang="en-US"/>
        </a:p>
      </dgm:t>
    </dgm:pt>
    <dgm:pt modelId="{9EC3B51E-AED2-4C5A-A61D-59D066BCE173}" type="sibTrans" cxnId="{6D10BFF8-9310-4281-A385-22542A76FF25}">
      <dgm:prSet/>
      <dgm:spPr/>
      <dgm:t>
        <a:bodyPr/>
        <a:lstStyle/>
        <a:p>
          <a:endParaRPr lang="en-US"/>
        </a:p>
      </dgm:t>
    </dgm:pt>
    <dgm:pt modelId="{C3D9FFFE-2910-448F-A34D-8AA508520136}">
      <dgm:prSet/>
      <dgm:spPr/>
      <dgm:t>
        <a:bodyPr/>
        <a:lstStyle/>
        <a:p>
          <a:r>
            <a:rPr lang="en-US"/>
            <a:t>Term frequency-inverse document frequency (TF-IDF) weighting</a:t>
          </a:r>
        </a:p>
      </dgm:t>
    </dgm:pt>
    <dgm:pt modelId="{A91343C3-C8D7-4EE2-AFB7-2F4B65CA3E31}" type="parTrans" cxnId="{0D57A395-9625-4E67-9C2D-A6C23C05203F}">
      <dgm:prSet/>
      <dgm:spPr/>
      <dgm:t>
        <a:bodyPr/>
        <a:lstStyle/>
        <a:p>
          <a:endParaRPr lang="en-US"/>
        </a:p>
      </dgm:t>
    </dgm:pt>
    <dgm:pt modelId="{C2F47E08-9B74-4A8F-A584-CA0760888335}" type="sibTrans" cxnId="{0D57A395-9625-4E67-9C2D-A6C23C05203F}">
      <dgm:prSet/>
      <dgm:spPr/>
      <dgm:t>
        <a:bodyPr/>
        <a:lstStyle/>
        <a:p>
          <a:endParaRPr lang="en-US"/>
        </a:p>
      </dgm:t>
    </dgm:pt>
    <dgm:pt modelId="{65640A36-5E94-476E-9D05-4E5DA2B4CF8A}" type="pres">
      <dgm:prSet presAssocID="{5453EF58-B625-489E-9621-CD3AAD364F8B}" presName="root" presStyleCnt="0">
        <dgm:presLayoutVars>
          <dgm:dir/>
          <dgm:resizeHandles val="exact"/>
        </dgm:presLayoutVars>
      </dgm:prSet>
      <dgm:spPr/>
    </dgm:pt>
    <dgm:pt modelId="{20F1948D-B4F3-48A6-9908-F8CACA73627B}" type="pres">
      <dgm:prSet presAssocID="{63147FAC-F052-421A-9AA5-8A42461AD30A}" presName="compNode" presStyleCnt="0"/>
      <dgm:spPr/>
    </dgm:pt>
    <dgm:pt modelId="{7CB5C8C4-962D-4245-95A1-14692340B664}" type="pres">
      <dgm:prSet presAssocID="{63147FAC-F052-421A-9AA5-8A42461AD30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D3E80916-1948-418D-B896-32D9B326AA9F}" type="pres">
      <dgm:prSet presAssocID="{63147FAC-F052-421A-9AA5-8A42461AD30A}" presName="spaceRect" presStyleCnt="0"/>
      <dgm:spPr/>
    </dgm:pt>
    <dgm:pt modelId="{D3EAA315-FB17-4ABF-9F02-CEA5D01BA723}" type="pres">
      <dgm:prSet presAssocID="{63147FAC-F052-421A-9AA5-8A42461AD30A}" presName="textRect" presStyleLbl="revTx" presStyleIdx="0" presStyleCnt="3">
        <dgm:presLayoutVars>
          <dgm:chMax val="1"/>
          <dgm:chPref val="1"/>
        </dgm:presLayoutVars>
      </dgm:prSet>
      <dgm:spPr/>
    </dgm:pt>
    <dgm:pt modelId="{958767BE-50F9-480A-834C-48FA4CE959E7}" type="pres">
      <dgm:prSet presAssocID="{C973DC11-24AD-4786-BEDA-965C79506B80}" presName="sibTrans" presStyleCnt="0"/>
      <dgm:spPr/>
    </dgm:pt>
    <dgm:pt modelId="{6B03B20D-43A9-4710-8CE5-9C8E691BA78F}" type="pres">
      <dgm:prSet presAssocID="{37F525E0-1DD3-4A62-8751-C844695B2019}" presName="compNode" presStyleCnt="0"/>
      <dgm:spPr/>
    </dgm:pt>
    <dgm:pt modelId="{294C3246-775E-4D2E-AB03-DF6910D15235}" type="pres">
      <dgm:prSet presAssocID="{37F525E0-1DD3-4A62-8751-C844695B20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ABCD964-1C00-4342-8291-BDD3665DFE18}" type="pres">
      <dgm:prSet presAssocID="{37F525E0-1DD3-4A62-8751-C844695B2019}" presName="spaceRect" presStyleCnt="0"/>
      <dgm:spPr/>
    </dgm:pt>
    <dgm:pt modelId="{83DA315A-61C2-4B05-A7AE-13645AC64CA3}" type="pres">
      <dgm:prSet presAssocID="{37F525E0-1DD3-4A62-8751-C844695B2019}" presName="textRect" presStyleLbl="revTx" presStyleIdx="1" presStyleCnt="3">
        <dgm:presLayoutVars>
          <dgm:chMax val="1"/>
          <dgm:chPref val="1"/>
        </dgm:presLayoutVars>
      </dgm:prSet>
      <dgm:spPr/>
    </dgm:pt>
    <dgm:pt modelId="{EFAE0E33-1BFB-44C1-98EC-09B95F62226C}" type="pres">
      <dgm:prSet presAssocID="{9EC3B51E-AED2-4C5A-A61D-59D066BCE173}" presName="sibTrans" presStyleCnt="0"/>
      <dgm:spPr/>
    </dgm:pt>
    <dgm:pt modelId="{038D41E8-F054-4C7D-91F6-BF7EC2133F12}" type="pres">
      <dgm:prSet presAssocID="{C3D9FFFE-2910-448F-A34D-8AA508520136}" presName="compNode" presStyleCnt="0"/>
      <dgm:spPr/>
    </dgm:pt>
    <dgm:pt modelId="{65C1B7DA-911F-4E9A-8401-5DFD2F26F78A}" type="pres">
      <dgm:prSet presAssocID="{C3D9FFFE-2910-448F-A34D-8AA50852013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lot"/>
        </a:ext>
      </dgm:extLst>
    </dgm:pt>
    <dgm:pt modelId="{685FAE46-11B0-413D-A1D4-B42175015EEE}" type="pres">
      <dgm:prSet presAssocID="{C3D9FFFE-2910-448F-A34D-8AA508520136}" presName="spaceRect" presStyleCnt="0"/>
      <dgm:spPr/>
    </dgm:pt>
    <dgm:pt modelId="{D6D208BE-6BD0-495F-826C-C661BB0445A3}" type="pres">
      <dgm:prSet presAssocID="{C3D9FFFE-2910-448F-A34D-8AA508520136}" presName="textRect" presStyleLbl="revTx" presStyleIdx="2" presStyleCnt="3">
        <dgm:presLayoutVars>
          <dgm:chMax val="1"/>
          <dgm:chPref val="1"/>
        </dgm:presLayoutVars>
      </dgm:prSet>
      <dgm:spPr/>
    </dgm:pt>
  </dgm:ptLst>
  <dgm:cxnLst>
    <dgm:cxn modelId="{712E6703-6245-4BAD-A3E7-C5B49AE9AABB}" srcId="{5453EF58-B625-489E-9621-CD3AAD364F8B}" destId="{63147FAC-F052-421A-9AA5-8A42461AD30A}" srcOrd="0" destOrd="0" parTransId="{DF312A8E-7077-4D8E-BBFE-D5B3D7FC3AC1}" sibTransId="{C973DC11-24AD-4786-BEDA-965C79506B80}"/>
    <dgm:cxn modelId="{1DA6F13D-8FC8-4009-A1AE-093FF2F54CC1}" type="presOf" srcId="{63147FAC-F052-421A-9AA5-8A42461AD30A}" destId="{D3EAA315-FB17-4ABF-9F02-CEA5D01BA723}" srcOrd="0" destOrd="0" presId="urn:microsoft.com/office/officeart/2018/2/layout/IconLabelList"/>
    <dgm:cxn modelId="{0D57A395-9625-4E67-9C2D-A6C23C05203F}" srcId="{5453EF58-B625-489E-9621-CD3AAD364F8B}" destId="{C3D9FFFE-2910-448F-A34D-8AA508520136}" srcOrd="2" destOrd="0" parTransId="{A91343C3-C8D7-4EE2-AFB7-2F4B65CA3E31}" sibTransId="{C2F47E08-9B74-4A8F-A584-CA0760888335}"/>
    <dgm:cxn modelId="{6B69C5A1-B75E-4D17-A7BA-ECB506D104F8}" type="presOf" srcId="{C3D9FFFE-2910-448F-A34D-8AA508520136}" destId="{D6D208BE-6BD0-495F-826C-C661BB0445A3}" srcOrd="0" destOrd="0" presId="urn:microsoft.com/office/officeart/2018/2/layout/IconLabelList"/>
    <dgm:cxn modelId="{B7B53EB2-345F-43B2-A63C-A9E7EEC67750}" type="presOf" srcId="{5453EF58-B625-489E-9621-CD3AAD364F8B}" destId="{65640A36-5E94-476E-9D05-4E5DA2B4CF8A}" srcOrd="0" destOrd="0" presId="urn:microsoft.com/office/officeart/2018/2/layout/IconLabelList"/>
    <dgm:cxn modelId="{6E2BEEF6-B7AB-4CE6-B93D-BFF33E1230BA}" type="presOf" srcId="{37F525E0-1DD3-4A62-8751-C844695B2019}" destId="{83DA315A-61C2-4B05-A7AE-13645AC64CA3}" srcOrd="0" destOrd="0" presId="urn:microsoft.com/office/officeart/2018/2/layout/IconLabelList"/>
    <dgm:cxn modelId="{6D10BFF8-9310-4281-A385-22542A76FF25}" srcId="{5453EF58-B625-489E-9621-CD3AAD364F8B}" destId="{37F525E0-1DD3-4A62-8751-C844695B2019}" srcOrd="1" destOrd="0" parTransId="{E6B5AB30-4951-4E32-B11C-490DBC6F2D05}" sibTransId="{9EC3B51E-AED2-4C5A-A61D-59D066BCE173}"/>
    <dgm:cxn modelId="{9035831E-370B-4D2A-9B4E-F68AF077509E}" type="presParOf" srcId="{65640A36-5E94-476E-9D05-4E5DA2B4CF8A}" destId="{20F1948D-B4F3-48A6-9908-F8CACA73627B}" srcOrd="0" destOrd="0" presId="urn:microsoft.com/office/officeart/2018/2/layout/IconLabelList"/>
    <dgm:cxn modelId="{7AF38232-383F-4060-9285-363DA64B501B}" type="presParOf" srcId="{20F1948D-B4F3-48A6-9908-F8CACA73627B}" destId="{7CB5C8C4-962D-4245-95A1-14692340B664}" srcOrd="0" destOrd="0" presId="urn:microsoft.com/office/officeart/2018/2/layout/IconLabelList"/>
    <dgm:cxn modelId="{932FD866-E6C4-4418-977E-1FCDF7F9F261}" type="presParOf" srcId="{20F1948D-B4F3-48A6-9908-F8CACA73627B}" destId="{D3E80916-1948-418D-B896-32D9B326AA9F}" srcOrd="1" destOrd="0" presId="urn:microsoft.com/office/officeart/2018/2/layout/IconLabelList"/>
    <dgm:cxn modelId="{CB5DCF64-B03A-4C0D-82EB-65E3715A8F05}" type="presParOf" srcId="{20F1948D-B4F3-48A6-9908-F8CACA73627B}" destId="{D3EAA315-FB17-4ABF-9F02-CEA5D01BA723}" srcOrd="2" destOrd="0" presId="urn:microsoft.com/office/officeart/2018/2/layout/IconLabelList"/>
    <dgm:cxn modelId="{84C0D8DF-6E71-4328-A12B-930FAB7EE9CE}" type="presParOf" srcId="{65640A36-5E94-476E-9D05-4E5DA2B4CF8A}" destId="{958767BE-50F9-480A-834C-48FA4CE959E7}" srcOrd="1" destOrd="0" presId="urn:microsoft.com/office/officeart/2018/2/layout/IconLabelList"/>
    <dgm:cxn modelId="{A18B5020-69A9-4252-B50B-6C078477A845}" type="presParOf" srcId="{65640A36-5E94-476E-9D05-4E5DA2B4CF8A}" destId="{6B03B20D-43A9-4710-8CE5-9C8E691BA78F}" srcOrd="2" destOrd="0" presId="urn:microsoft.com/office/officeart/2018/2/layout/IconLabelList"/>
    <dgm:cxn modelId="{0B4A6410-4AC1-4AB3-B9A9-0054B802A9B2}" type="presParOf" srcId="{6B03B20D-43A9-4710-8CE5-9C8E691BA78F}" destId="{294C3246-775E-4D2E-AB03-DF6910D15235}" srcOrd="0" destOrd="0" presId="urn:microsoft.com/office/officeart/2018/2/layout/IconLabelList"/>
    <dgm:cxn modelId="{9B55B210-0E3F-4408-9FF4-7C985829D37B}" type="presParOf" srcId="{6B03B20D-43A9-4710-8CE5-9C8E691BA78F}" destId="{7ABCD964-1C00-4342-8291-BDD3665DFE18}" srcOrd="1" destOrd="0" presId="urn:microsoft.com/office/officeart/2018/2/layout/IconLabelList"/>
    <dgm:cxn modelId="{C5E128C0-7D49-4C34-A4B3-28C318D63A4A}" type="presParOf" srcId="{6B03B20D-43A9-4710-8CE5-9C8E691BA78F}" destId="{83DA315A-61C2-4B05-A7AE-13645AC64CA3}" srcOrd="2" destOrd="0" presId="urn:microsoft.com/office/officeart/2018/2/layout/IconLabelList"/>
    <dgm:cxn modelId="{BB5CA1A9-64BF-4A86-8A0F-A89A24C83394}" type="presParOf" srcId="{65640A36-5E94-476E-9D05-4E5DA2B4CF8A}" destId="{EFAE0E33-1BFB-44C1-98EC-09B95F62226C}" srcOrd="3" destOrd="0" presId="urn:microsoft.com/office/officeart/2018/2/layout/IconLabelList"/>
    <dgm:cxn modelId="{8337491A-339F-4399-B6DA-AAC0E8A86D10}" type="presParOf" srcId="{65640A36-5E94-476E-9D05-4E5DA2B4CF8A}" destId="{038D41E8-F054-4C7D-91F6-BF7EC2133F12}" srcOrd="4" destOrd="0" presId="urn:microsoft.com/office/officeart/2018/2/layout/IconLabelList"/>
    <dgm:cxn modelId="{578E01CB-5523-4EA2-A9B9-6D7027374EE1}" type="presParOf" srcId="{038D41E8-F054-4C7D-91F6-BF7EC2133F12}" destId="{65C1B7DA-911F-4E9A-8401-5DFD2F26F78A}" srcOrd="0" destOrd="0" presId="urn:microsoft.com/office/officeart/2018/2/layout/IconLabelList"/>
    <dgm:cxn modelId="{64462150-9A30-4145-AF3A-551F8DFEC3A2}" type="presParOf" srcId="{038D41E8-F054-4C7D-91F6-BF7EC2133F12}" destId="{685FAE46-11B0-413D-A1D4-B42175015EEE}" srcOrd="1" destOrd="0" presId="urn:microsoft.com/office/officeart/2018/2/layout/IconLabelList"/>
    <dgm:cxn modelId="{CBF6EA8E-E4C4-4329-A0F5-34F60D63897C}" type="presParOf" srcId="{038D41E8-F054-4C7D-91F6-BF7EC2133F12}" destId="{D6D208BE-6BD0-495F-826C-C661BB0445A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AFB81-DC16-BE4F-B0A4-7C497766A3A8}">
      <dsp:nvSpPr>
        <dsp:cNvPr id="0" name=""/>
        <dsp:cNvSpPr/>
      </dsp:nvSpPr>
      <dsp:spPr>
        <a:xfrm>
          <a:off x="788670" y="0"/>
          <a:ext cx="8938260" cy="4357524"/>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66CB38-ED89-FF4C-9243-CB416D962962}">
      <dsp:nvSpPr>
        <dsp:cNvPr id="0" name=""/>
        <dsp:cNvSpPr/>
      </dsp:nvSpPr>
      <dsp:spPr>
        <a:xfrm>
          <a:off x="3080" y="1307257"/>
          <a:ext cx="1854606" cy="174300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Text data preprocessing</a:t>
          </a:r>
          <a:endParaRPr lang="en-US" sz="2000" kern="1200" dirty="0"/>
        </a:p>
      </dsp:txBody>
      <dsp:txXfrm>
        <a:off x="88167" y="1392344"/>
        <a:ext cx="1684432" cy="1572835"/>
      </dsp:txXfrm>
    </dsp:sp>
    <dsp:sp modelId="{1588A8F6-EBFE-B341-930B-3327ABEBF5C9}">
      <dsp:nvSpPr>
        <dsp:cNvPr id="0" name=""/>
        <dsp:cNvSpPr/>
      </dsp:nvSpPr>
      <dsp:spPr>
        <a:xfrm>
          <a:off x="2166788" y="1307257"/>
          <a:ext cx="1854606" cy="174300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Topic modeling using BERTopic</a:t>
          </a:r>
        </a:p>
      </dsp:txBody>
      <dsp:txXfrm>
        <a:off x="2251875" y="1392344"/>
        <a:ext cx="1684432" cy="1572835"/>
      </dsp:txXfrm>
    </dsp:sp>
    <dsp:sp modelId="{7303AC75-1DDA-714E-AEEE-0629C5B98397}">
      <dsp:nvSpPr>
        <dsp:cNvPr id="0" name=""/>
        <dsp:cNvSpPr/>
      </dsp:nvSpPr>
      <dsp:spPr>
        <a:xfrm>
          <a:off x="4330496" y="1307257"/>
          <a:ext cx="1854606" cy="174300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Extract Topics from topic modeling</a:t>
          </a:r>
        </a:p>
      </dsp:txBody>
      <dsp:txXfrm>
        <a:off x="4415583" y="1392344"/>
        <a:ext cx="1684432" cy="1572835"/>
      </dsp:txXfrm>
    </dsp:sp>
    <dsp:sp modelId="{30C8A055-7F83-2646-884F-C0E2C40CB6E5}">
      <dsp:nvSpPr>
        <dsp:cNvPr id="0" name=""/>
        <dsp:cNvSpPr/>
      </dsp:nvSpPr>
      <dsp:spPr>
        <a:xfrm>
          <a:off x="6494204" y="1307257"/>
          <a:ext cx="1854606" cy="174300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Topic similarities</a:t>
          </a:r>
        </a:p>
      </dsp:txBody>
      <dsp:txXfrm>
        <a:off x="6579291" y="1392344"/>
        <a:ext cx="1684432" cy="1572835"/>
      </dsp:txXfrm>
    </dsp:sp>
    <dsp:sp modelId="{354F0D25-F3AF-4641-961A-C6F7A952791D}">
      <dsp:nvSpPr>
        <dsp:cNvPr id="0" name=""/>
        <dsp:cNvSpPr/>
      </dsp:nvSpPr>
      <dsp:spPr>
        <a:xfrm>
          <a:off x="8657912" y="1307257"/>
          <a:ext cx="1854606" cy="174300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Visualizations</a:t>
          </a:r>
        </a:p>
      </dsp:txBody>
      <dsp:txXfrm>
        <a:off x="8742999" y="1392344"/>
        <a:ext cx="1684432" cy="1572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25D2A-4236-B145-AA4A-65F5D18D6267}">
      <dsp:nvSpPr>
        <dsp:cNvPr id="0" name=""/>
        <dsp:cNvSpPr/>
      </dsp:nvSpPr>
      <dsp:spPr>
        <a:xfrm>
          <a:off x="3080" y="1226778"/>
          <a:ext cx="2199649" cy="13967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130CD-3CFB-7842-9165-CFF847606DC9}">
      <dsp:nvSpPr>
        <dsp:cNvPr id="0" name=""/>
        <dsp:cNvSpPr/>
      </dsp:nvSpPr>
      <dsp:spPr>
        <a:xfrm>
          <a:off x="247486" y="1458963"/>
          <a:ext cx="2199649" cy="13967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Removing stop words</a:t>
          </a:r>
        </a:p>
      </dsp:txBody>
      <dsp:txXfrm>
        <a:off x="288396" y="1499873"/>
        <a:ext cx="2117829" cy="1314957"/>
      </dsp:txXfrm>
    </dsp:sp>
    <dsp:sp modelId="{C3653FB9-BFAA-D240-BA71-2CF8B6E32092}">
      <dsp:nvSpPr>
        <dsp:cNvPr id="0" name=""/>
        <dsp:cNvSpPr/>
      </dsp:nvSpPr>
      <dsp:spPr>
        <a:xfrm>
          <a:off x="2691541" y="1226778"/>
          <a:ext cx="2199649" cy="13967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C2F0C3-509D-794E-B41E-DB4F604FCB0F}">
      <dsp:nvSpPr>
        <dsp:cNvPr id="0" name=""/>
        <dsp:cNvSpPr/>
      </dsp:nvSpPr>
      <dsp:spPr>
        <a:xfrm>
          <a:off x="2935947" y="1458963"/>
          <a:ext cx="2199649" cy="13967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Stemming</a:t>
          </a:r>
        </a:p>
      </dsp:txBody>
      <dsp:txXfrm>
        <a:off x="2976857" y="1499873"/>
        <a:ext cx="2117829" cy="1314957"/>
      </dsp:txXfrm>
    </dsp:sp>
    <dsp:sp modelId="{6C060055-F7CC-3A41-9CB0-8D4209A956E1}">
      <dsp:nvSpPr>
        <dsp:cNvPr id="0" name=""/>
        <dsp:cNvSpPr/>
      </dsp:nvSpPr>
      <dsp:spPr>
        <a:xfrm>
          <a:off x="5380002" y="1226778"/>
          <a:ext cx="2199649" cy="13967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B40989-9B01-B642-B054-F9AEC0DBC1D3}">
      <dsp:nvSpPr>
        <dsp:cNvPr id="0" name=""/>
        <dsp:cNvSpPr/>
      </dsp:nvSpPr>
      <dsp:spPr>
        <a:xfrm>
          <a:off x="5624407" y="1458963"/>
          <a:ext cx="2199649" cy="13967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Lemmatization</a:t>
          </a:r>
          <a:endParaRPr lang="en-US" sz="2300" kern="1200" dirty="0"/>
        </a:p>
      </dsp:txBody>
      <dsp:txXfrm>
        <a:off x="5665317" y="1499873"/>
        <a:ext cx="2117829" cy="1314957"/>
      </dsp:txXfrm>
    </dsp:sp>
    <dsp:sp modelId="{41F23319-A495-824D-8110-8F484C848E77}">
      <dsp:nvSpPr>
        <dsp:cNvPr id="0" name=""/>
        <dsp:cNvSpPr/>
      </dsp:nvSpPr>
      <dsp:spPr>
        <a:xfrm>
          <a:off x="8068463" y="1226778"/>
          <a:ext cx="2199649" cy="13967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BF3CD2-D9FC-A241-A064-D063F441A6A9}">
      <dsp:nvSpPr>
        <dsp:cNvPr id="0" name=""/>
        <dsp:cNvSpPr/>
      </dsp:nvSpPr>
      <dsp:spPr>
        <a:xfrm>
          <a:off x="8312868" y="1458963"/>
          <a:ext cx="2199649" cy="13967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Handling noisy data and special characters</a:t>
          </a:r>
        </a:p>
      </dsp:txBody>
      <dsp:txXfrm>
        <a:off x="8353778" y="1499873"/>
        <a:ext cx="2117829" cy="1314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5C8C4-962D-4245-95A1-14692340B664}">
      <dsp:nvSpPr>
        <dsp:cNvPr id="0" name=""/>
        <dsp:cNvSpPr/>
      </dsp:nvSpPr>
      <dsp:spPr>
        <a:xfrm>
          <a:off x="1212569" y="786033"/>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EAA315-FB17-4ABF-9F02-CEA5D01BA723}">
      <dsp:nvSpPr>
        <dsp:cNvPr id="0" name=""/>
        <dsp:cNvSpPr/>
      </dsp:nvSpPr>
      <dsp:spPr>
        <a:xfrm>
          <a:off x="417971"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Explaining the concept of a document-term matrix</a:t>
          </a:r>
        </a:p>
      </dsp:txBody>
      <dsp:txXfrm>
        <a:off x="417971" y="2442842"/>
        <a:ext cx="2889450" cy="720000"/>
      </dsp:txXfrm>
    </dsp:sp>
    <dsp:sp modelId="{294C3246-775E-4D2E-AB03-DF6910D15235}">
      <dsp:nvSpPr>
        <dsp:cNvPr id="0" name=""/>
        <dsp:cNvSpPr/>
      </dsp:nvSpPr>
      <dsp:spPr>
        <a:xfrm>
          <a:off x="4607673" y="786033"/>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DA315A-61C2-4B05-A7AE-13645AC64CA3}">
      <dsp:nvSpPr>
        <dsp:cNvPr id="0" name=""/>
        <dsp:cNvSpPr/>
      </dsp:nvSpPr>
      <dsp:spPr>
        <a:xfrm>
          <a:off x="3813074"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Vector representation of text data</a:t>
          </a:r>
        </a:p>
      </dsp:txBody>
      <dsp:txXfrm>
        <a:off x="3813074" y="2442842"/>
        <a:ext cx="2889450" cy="720000"/>
      </dsp:txXfrm>
    </dsp:sp>
    <dsp:sp modelId="{65C1B7DA-911F-4E9A-8401-5DFD2F26F78A}">
      <dsp:nvSpPr>
        <dsp:cNvPr id="0" name=""/>
        <dsp:cNvSpPr/>
      </dsp:nvSpPr>
      <dsp:spPr>
        <a:xfrm>
          <a:off x="8002777" y="786033"/>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D208BE-6BD0-495F-826C-C661BB0445A3}">
      <dsp:nvSpPr>
        <dsp:cNvPr id="0" name=""/>
        <dsp:cNvSpPr/>
      </dsp:nvSpPr>
      <dsp:spPr>
        <a:xfrm>
          <a:off x="7208178"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Term frequency-inverse document frequency (TF-IDF) weighting</a:t>
          </a:r>
        </a:p>
      </dsp:txBody>
      <dsp:txXfrm>
        <a:off x="7208178" y="2442842"/>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61848-D8B9-6643-8C79-8210C916612D}" type="datetimeFigureOut">
              <a:rPr lang="en-US" smtClean="0"/>
              <a:t>7/27/23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EF4C2-AE9E-024A-B84A-5DD3D9EE9E0F}" type="slidenum">
              <a:rPr lang="en-US" smtClean="0"/>
              <a:t>‹#›</a:t>
            </a:fld>
            <a:endParaRPr lang="en-US"/>
          </a:p>
        </p:txBody>
      </p:sp>
    </p:spTree>
    <p:extLst>
      <p:ext uri="{BB962C8B-B14F-4D97-AF65-F5344CB8AC3E}">
        <p14:creationId xmlns:p14="http://schemas.microsoft.com/office/powerpoint/2010/main" val="384669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Information Extraction: Textual data contains a vast amount of information, ranging from articles, books, reports, emails, social media posts, customer reviews, and more. Analyzing and extracting insights from this data can provide valuable information about customer sentiments, market trends, emerging topics, and potential business opportunities. </a:t>
            </a:r>
          </a:p>
          <a:p>
            <a:endParaRPr lang="en-US" b="0" i="0" dirty="0">
              <a:solidFill>
                <a:srgbClr val="374151"/>
              </a:solidFill>
              <a:effectLst/>
              <a:latin typeface="Söhne"/>
            </a:endParaRPr>
          </a:p>
          <a:p>
            <a:r>
              <a:rPr lang="en-US" b="0" i="0" dirty="0">
                <a:solidFill>
                  <a:srgbClr val="374151"/>
                </a:solidFill>
                <a:effectLst/>
                <a:latin typeface="Söhne"/>
              </a:rPr>
              <a:t>Knowledge Discovery: Textual data analysis can uncover hidden patterns, relationships, and knowledge within the text. By applying techniques like text mining and topic modeling, organizations can extract meaningful insights, discover trends, and make data-driven decisions.</a:t>
            </a:r>
          </a:p>
          <a:p>
            <a:endParaRPr lang="en-US" b="0" i="0" dirty="0">
              <a:solidFill>
                <a:srgbClr val="374151"/>
              </a:solidFill>
              <a:effectLst/>
              <a:latin typeface="Söhne"/>
            </a:endParaRPr>
          </a:p>
          <a:p>
            <a:r>
              <a:rPr lang="en-US" b="0" i="0" dirty="0">
                <a:solidFill>
                  <a:srgbClr val="374151"/>
                </a:solidFill>
                <a:effectLst/>
                <a:latin typeface="Söhne"/>
              </a:rPr>
              <a:t>Customer Understanding: Textual data, such as customer feedback, reviews, and support tickets, provides valuable insights into customer preferences, satisfaction levels, and pain points. Analyzing this data helps businesses understand their customers better, improve products or services, and enhance customer experiences.</a:t>
            </a:r>
          </a:p>
          <a:p>
            <a:endParaRPr lang="en-US" b="0" i="0" dirty="0">
              <a:solidFill>
                <a:srgbClr val="374151"/>
              </a:solidFill>
              <a:effectLst/>
              <a:latin typeface="Söhne"/>
            </a:endParaRPr>
          </a:p>
          <a:p>
            <a:r>
              <a:rPr lang="en-US" b="0" i="0" dirty="0">
                <a:solidFill>
                  <a:srgbClr val="D1D5DB"/>
                </a:solidFill>
                <a:effectLst/>
                <a:latin typeface="Söhne"/>
              </a:rPr>
              <a:t>Online Reviews: Online reviews play a crucial role in shaping consumers' purchasing decisions. Analyzing textual reviews from platforms like e-commerce websites, social media, and review aggregators provides valuable insights into product or service performance, customer satisfaction, and areas for improvement. Sentiment analysis and opinion mining techniques help in understanding the sentiment expressed in the reviews, identifying key features or aspects being discussed, and assessing overall customer satisfaction. This information aids businesses in monitoring their online reputation, addressing customer concerns, and making informed business decisions.</a:t>
            </a:r>
          </a:p>
          <a:p>
            <a:endParaRPr lang="en-US" b="0" i="0" dirty="0">
              <a:solidFill>
                <a:srgbClr val="D1D5DB"/>
              </a:solidFill>
              <a:effectLst/>
              <a:latin typeface="Söhne"/>
            </a:endParaRPr>
          </a:p>
          <a:p>
            <a:r>
              <a:rPr lang="en-US" b="0" i="0" dirty="0">
                <a:solidFill>
                  <a:srgbClr val="D1D5DB"/>
                </a:solidFill>
                <a:effectLst/>
                <a:latin typeface="Söhne"/>
              </a:rPr>
              <a:t>Newspaper Article: Newspaper articles are a rich source of information about current events, news, opinions, and trends. Textual analysis of newspaper articles enables researchers, journalists, and organizations to understand public sentiment, track evolving topics, and gain insights into societal, economic, and political trends. Natural language processing techniques can be employed to extract key entities, detect named entities like people, organizations, and locations, and identify relationships and trends discussed in the articles. Analyzing newspaper articles helps in media monitoring, trend analysis, and obtaining a comprehensive view of current affairs.</a:t>
            </a:r>
          </a:p>
          <a:p>
            <a:endParaRPr lang="en-US" dirty="0"/>
          </a:p>
        </p:txBody>
      </p:sp>
      <p:sp>
        <p:nvSpPr>
          <p:cNvPr id="4" name="Slide Number Placeholder 3"/>
          <p:cNvSpPr>
            <a:spLocks noGrp="1"/>
          </p:cNvSpPr>
          <p:nvPr>
            <p:ph type="sldNum" sz="quarter" idx="5"/>
          </p:nvPr>
        </p:nvSpPr>
        <p:spPr/>
        <p:txBody>
          <a:bodyPr/>
          <a:lstStyle/>
          <a:p>
            <a:fld id="{73CEF4C2-AE9E-024A-B84A-5DD3D9EE9E0F}" type="slidenum">
              <a:rPr lang="en-US" smtClean="0"/>
              <a:t>1</a:t>
            </a:fld>
            <a:endParaRPr lang="en-US"/>
          </a:p>
        </p:txBody>
      </p:sp>
    </p:spTree>
    <p:extLst>
      <p:ext uri="{BB962C8B-B14F-4D97-AF65-F5344CB8AC3E}">
        <p14:creationId xmlns:p14="http://schemas.microsoft.com/office/powerpoint/2010/main" val="3985604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Let's consider a large collection of news articles related to the automotive industry. Manually reading and categorizing thousands of articles would be time-consuming and impractical. However, using topic modeling, we can automatically extract the main topics present in the dataset, such as "electric vehicles," "autonomous driving," "vehicle safety," "industry regulations," and so on. This allows us to quickly understand the content distribution, identify emerging trends, and gain insights into the industry without the need for manual effort.</a:t>
            </a:r>
          </a:p>
          <a:p>
            <a:br>
              <a:rPr lang="en-US" dirty="0"/>
            </a:br>
            <a:r>
              <a:rPr lang="en-US" b="0" i="0" dirty="0">
                <a:solidFill>
                  <a:srgbClr val="222222"/>
                </a:solidFill>
                <a:effectLst/>
                <a:latin typeface="Lato" panose="020F0502020204030203" pitchFamily="34" charset="0"/>
              </a:rPr>
              <a:t>And this is where natural language processing comes up trumps.</a:t>
            </a:r>
            <a:br>
              <a:rPr lang="en-US" b="0" i="0" dirty="0">
                <a:solidFill>
                  <a:srgbClr val="222222"/>
                </a:solidFill>
                <a:effectLst/>
                <a:latin typeface="Lato" panose="020F0502020204030203" pitchFamily="34" charset="0"/>
              </a:rPr>
            </a:br>
            <a:endParaRPr lang="en-US" b="0" i="0" dirty="0">
              <a:solidFill>
                <a:srgbClr val="222222"/>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74151"/>
                </a:solidFill>
                <a:latin typeface="Söhne"/>
              </a:rPr>
              <a:t>Analyzing to understand the impact of marine debris </a:t>
            </a:r>
            <a:br>
              <a:rPr lang="en-US" b="0" i="0" dirty="0">
                <a:solidFill>
                  <a:srgbClr val="222222"/>
                </a:solidFill>
                <a:effectLst/>
                <a:latin typeface="Lato" panose="020F0502020204030203" pitchFamily="34" charset="0"/>
              </a:rPr>
            </a:br>
            <a:r>
              <a:rPr lang="en-US" b="0" i="0" dirty="0">
                <a:solidFill>
                  <a:srgbClr val="222222"/>
                </a:solidFill>
                <a:effectLst/>
                <a:latin typeface="Lato" panose="020F0502020204030203" pitchFamily="34" charset="0"/>
              </a:rPr>
              <a:t>Certainly! Here's an example related to the Tampa Bay Estuary marine debris dataset:</a:t>
            </a:r>
          </a:p>
          <a:p>
            <a:r>
              <a:rPr lang="en-US" b="0" i="0" dirty="0">
                <a:solidFill>
                  <a:srgbClr val="222222"/>
                </a:solidFill>
                <a:effectLst/>
                <a:latin typeface="Lato" panose="020F0502020204030203" pitchFamily="34" charset="0"/>
              </a:rPr>
              <a:t>- Challenges in Analyzing Large Volumes of Textual Data:</a:t>
            </a:r>
          </a:p>
          <a:p>
            <a:r>
              <a:rPr lang="en-US" b="0" i="0" dirty="0">
                <a:solidFill>
                  <a:srgbClr val="222222"/>
                </a:solidFill>
                <a:effectLst/>
                <a:latin typeface="Lato" panose="020F0502020204030203" pitchFamily="34" charset="0"/>
              </a:rPr>
              <a:t>   - The Tampa Bay Estuary marine debris dataset contains a vast amount of textual data, such as research papers, reports, and surveys, focused on studying and documenting marine debris in the estuary. Manually analyzing this extensive collection of text would be time-consuming and challenging.</a:t>
            </a:r>
          </a:p>
          <a:p>
            <a:endParaRPr lang="en-US" b="0" i="0" dirty="0">
              <a:solidFill>
                <a:srgbClr val="222222"/>
              </a:solidFill>
              <a:effectLst/>
              <a:latin typeface="Lato" panose="020F0502020204030203" pitchFamily="34" charset="0"/>
            </a:endParaRPr>
          </a:p>
          <a:p>
            <a:r>
              <a:rPr lang="en-US" b="0" i="0" dirty="0">
                <a:solidFill>
                  <a:srgbClr val="222222"/>
                </a:solidFill>
                <a:effectLst/>
                <a:latin typeface="Lato" panose="020F0502020204030203" pitchFamily="34" charset="0"/>
              </a:rPr>
              <a:t>- Extracting Meaningful Insights and Patterns:</a:t>
            </a:r>
          </a:p>
          <a:p>
            <a:r>
              <a:rPr lang="en-US" b="0" i="0" dirty="0">
                <a:solidFill>
                  <a:srgbClr val="222222"/>
                </a:solidFill>
                <a:effectLst/>
                <a:latin typeface="Lato" panose="020F0502020204030203" pitchFamily="34" charset="0"/>
              </a:rPr>
              <a:t>   - By applying topic modeling to the Tampa Bay Estuary marine debris dataset, we can extract meaningful insights and patterns:</a:t>
            </a:r>
          </a:p>
          <a:p>
            <a:r>
              <a:rPr lang="en-US" b="0" i="0" dirty="0">
                <a:solidFill>
                  <a:srgbClr val="222222"/>
                </a:solidFill>
                <a:effectLst/>
                <a:latin typeface="Lato" panose="020F0502020204030203" pitchFamily="34" charset="0"/>
              </a:rPr>
              <a:t>      - Identifying key topics: Topic modeling algorithms can uncover the main themes discussed in the textual data, such as "plastic pollution," "impact on marine life," "beach cleanup efforts," or "sources of marine debris."</a:t>
            </a:r>
          </a:p>
          <a:p>
            <a:r>
              <a:rPr lang="en-US" b="0" i="0" dirty="0">
                <a:solidFill>
                  <a:srgbClr val="222222"/>
                </a:solidFill>
                <a:effectLst/>
                <a:latin typeface="Lato" panose="020F0502020204030203" pitchFamily="34" charset="0"/>
              </a:rPr>
              <a:t>      - Understanding content distribution: Topic modeling reveals the prevalence and importance of each topic within the dataset, enabling us to identify which topics are most frequently discussed and potentially areas of concern.</a:t>
            </a:r>
          </a:p>
          <a:p>
            <a:r>
              <a:rPr lang="en-US" b="0" i="0" dirty="0">
                <a:solidFill>
                  <a:srgbClr val="222222"/>
                </a:solidFill>
                <a:effectLst/>
                <a:latin typeface="Lato" panose="020F0502020204030203" pitchFamily="34" charset="0"/>
              </a:rPr>
              <a:t>      - Document clustering and organization: Topic modeling allows us to group similar documents together based on their thematic content. For example, we can cluster research papers focusing on the impacts of marine debris on marine life or reports on cleanup initiatives.</a:t>
            </a:r>
          </a:p>
          <a:p>
            <a:endParaRPr lang="en-US" b="0" i="0" dirty="0">
              <a:solidFill>
                <a:srgbClr val="222222"/>
              </a:solidFill>
              <a:effectLst/>
              <a:latin typeface="Lato" panose="020F0502020204030203" pitchFamily="34" charset="0"/>
            </a:endParaRPr>
          </a:p>
          <a:p>
            <a:r>
              <a:rPr lang="en-US" b="0" i="0" dirty="0">
                <a:solidFill>
                  <a:srgbClr val="222222"/>
                </a:solidFill>
                <a:effectLst/>
                <a:latin typeface="Lato" panose="020F0502020204030203" pitchFamily="34" charset="0"/>
              </a:rPr>
              <a:t>- Introduction to Topic Modeling as a Solution:</a:t>
            </a:r>
          </a:p>
          <a:p>
            <a:r>
              <a:rPr lang="en-US" b="0" i="0" dirty="0">
                <a:solidFill>
                  <a:srgbClr val="222222"/>
                </a:solidFill>
                <a:effectLst/>
                <a:latin typeface="Lato" panose="020F0502020204030203" pitchFamily="34" charset="0"/>
              </a:rPr>
              <a:t>   - Given the challenges of analyzing the Tampa Bay Estuary marine debris dataset and the need to extract meaningful insights, topic modeling serves as a valuable solution:</a:t>
            </a:r>
          </a:p>
          <a:p>
            <a:r>
              <a:rPr lang="en-US" b="0" i="0" dirty="0">
                <a:solidFill>
                  <a:srgbClr val="222222"/>
                </a:solidFill>
                <a:effectLst/>
                <a:latin typeface="Lato" panose="020F0502020204030203" pitchFamily="34" charset="0"/>
              </a:rPr>
              <a:t>      - Instead of manually reading through numerous research papers and reports, topic modeling automates the process by identifying the main topics present in the dataset.</a:t>
            </a:r>
          </a:p>
          <a:p>
            <a:r>
              <a:rPr lang="en-US" b="0" i="0" dirty="0">
                <a:solidFill>
                  <a:srgbClr val="222222"/>
                </a:solidFill>
                <a:effectLst/>
                <a:latin typeface="Lato" panose="020F0502020204030203" pitchFamily="34" charset="0"/>
              </a:rPr>
              <a:t>      - Topic modeling provides a quantitative representation of the textual data, allowing for efficient analysis and exploration of the marine debris-related topics.</a:t>
            </a:r>
          </a:p>
          <a:p>
            <a:r>
              <a:rPr lang="en-US" b="0" i="0" dirty="0">
                <a:solidFill>
                  <a:srgbClr val="222222"/>
                </a:solidFill>
                <a:effectLst/>
                <a:latin typeface="Lato" panose="020F0502020204030203" pitchFamily="34" charset="0"/>
              </a:rPr>
              <a:t>      - By leveraging topic modeling, we can gain valuable insights into the patterns, trends, and areas of focus in the Tampa Bay Estuary marine debris dataset, contributing to informed decision-making and targeted mitigation efforts.</a:t>
            </a:r>
          </a:p>
          <a:p>
            <a:endParaRPr lang="en-US" b="0" i="0" dirty="0">
              <a:solidFill>
                <a:srgbClr val="222222"/>
              </a:solidFill>
              <a:effectLst/>
              <a:latin typeface="Lato" panose="020F0502020204030203" pitchFamily="34" charset="0"/>
            </a:endParaRPr>
          </a:p>
          <a:p>
            <a:pPr algn="l">
              <a:buFont typeface="Arial" panose="020B0604020202020204" pitchFamily="34" charset="0"/>
              <a:buChar char="•"/>
            </a:pPr>
            <a:r>
              <a:rPr lang="en-US" b="0" i="0" dirty="0">
                <a:solidFill>
                  <a:srgbClr val="222222"/>
                </a:solidFill>
                <a:effectLst/>
                <a:latin typeface="Lato" panose="020F0502020204030203" pitchFamily="34" charset="0"/>
              </a:rPr>
              <a:t>Automotive industry:</a:t>
            </a:r>
            <a:br>
              <a:rPr lang="en-US" b="0" i="0" dirty="0">
                <a:solidFill>
                  <a:srgbClr val="222222"/>
                </a:solidFill>
                <a:effectLst/>
                <a:latin typeface="Lato" panose="020F0502020204030203" pitchFamily="34" charset="0"/>
              </a:rPr>
            </a:br>
            <a:r>
              <a:rPr lang="en-US" b="0" i="0" dirty="0">
                <a:solidFill>
                  <a:srgbClr val="374151"/>
                </a:solidFill>
                <a:effectLst/>
                <a:latin typeface="Söhne"/>
              </a:rPr>
              <a:t>Imagine we have a massive collection of news articles about the automotive industry. It would be almost impossible to read and categorize each article individually. However, with topic modeling, we can automatically discover the main topics discussed in these articles, such as "electric vehicles," "autonomous driving," "vehicle safety," or "industry regulations." This gives us a quick understanding of what the articles are about and how important each topic is within the industry. It helps us navigate through the vast amount of information and extract valuable insights without having to read every single article.</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74151"/>
                </a:solidFill>
                <a:effectLst/>
                <a:latin typeface="Söhne"/>
              </a:rPr>
              <a:t>Utilizing Natural Language Processing for Review Analysis and Decision-Making.</a:t>
            </a:r>
          </a:p>
          <a:p>
            <a:pPr algn="just"/>
            <a:r>
              <a:rPr lang="en-US" b="0" i="0" dirty="0">
                <a:solidFill>
                  <a:srgbClr val="222222"/>
                </a:solidFill>
                <a:effectLst/>
                <a:latin typeface="Lato" panose="020F0502020204030203" pitchFamily="34" charset="0"/>
              </a:rPr>
              <a:t>Unfortunately, it turned out to be a bad decision as the battery backup was well below par. I didn’t go through the reviews of the product and made a hasty decision to buy it based on its ratings alone. And I know I’m not the only one out there who made this mistake!</a:t>
            </a:r>
          </a:p>
          <a:p>
            <a:pPr algn="just"/>
            <a:r>
              <a:rPr lang="en-US" b="0" i="0" dirty="0">
                <a:solidFill>
                  <a:srgbClr val="222222"/>
                </a:solidFill>
                <a:effectLst/>
                <a:latin typeface="Lato" panose="020F0502020204030203" pitchFamily="34" charset="0"/>
              </a:rPr>
              <a:t>Ratings alone do not give a complete picture of the products we wish to purchase, as I found to my detriment. So, as a precautionary measure, I always advise people to read a product’s reviews before deciding whether to buy it or not.</a:t>
            </a:r>
          </a:p>
          <a:p>
            <a:pPr algn="just"/>
            <a:r>
              <a:rPr lang="en-US" b="0" i="0" dirty="0">
                <a:solidFill>
                  <a:srgbClr val="222222"/>
                </a:solidFill>
                <a:effectLst/>
                <a:latin typeface="Lato" panose="020F0502020204030203" pitchFamily="34" charset="0"/>
              </a:rPr>
              <a:t>But then an interesting problem comes up. What if the number of reviews is in the hundreds or thousands? It’s just not feasible to go through all those reviews, right? And this is where natural language processing comes up trumps.</a:t>
            </a:r>
          </a:p>
          <a:p>
            <a:br>
              <a:rPr lang="en-US" dirty="0"/>
            </a:br>
            <a:endParaRPr lang="en-US" b="0" i="0" dirty="0">
              <a:solidFill>
                <a:srgbClr val="374151"/>
              </a:solidFill>
              <a:effectLst/>
              <a:latin typeface="Söhne"/>
            </a:endParaRPr>
          </a:p>
          <a:p>
            <a:br>
              <a:rPr lang="en-US" dirty="0"/>
            </a:br>
            <a:endParaRPr lang="en-US" b="0" i="0" dirty="0">
              <a:solidFill>
                <a:srgbClr val="222222"/>
              </a:solidFill>
              <a:effectLst/>
              <a:latin typeface="Lato" panose="020F0502020204030203" pitchFamily="34" charset="0"/>
            </a:endParaRPr>
          </a:p>
          <a:p>
            <a:endParaRPr lang="en-US" dirty="0"/>
          </a:p>
        </p:txBody>
      </p:sp>
      <p:sp>
        <p:nvSpPr>
          <p:cNvPr id="4" name="Slide Number Placeholder 3"/>
          <p:cNvSpPr>
            <a:spLocks noGrp="1"/>
          </p:cNvSpPr>
          <p:nvPr>
            <p:ph type="sldNum" sz="quarter" idx="5"/>
          </p:nvPr>
        </p:nvSpPr>
        <p:spPr/>
        <p:txBody>
          <a:bodyPr/>
          <a:lstStyle/>
          <a:p>
            <a:fld id="{73CEF4C2-AE9E-024A-B84A-5DD3D9EE9E0F}" type="slidenum">
              <a:rPr lang="en-US" smtClean="0"/>
              <a:t>2</a:t>
            </a:fld>
            <a:endParaRPr lang="en-US"/>
          </a:p>
        </p:txBody>
      </p:sp>
    </p:spTree>
    <p:extLst>
      <p:ext uri="{BB962C8B-B14F-4D97-AF65-F5344CB8AC3E}">
        <p14:creationId xmlns:p14="http://schemas.microsoft.com/office/powerpoint/2010/main" val="2540836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0E0F-C9E4-CD09-88C2-47540870A5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75D220-1223-3F49-B4DC-C5E53948F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8A640E-9579-6E4E-91F9-C6140D4CECAB}"/>
              </a:ext>
            </a:extLst>
          </p:cNvPr>
          <p:cNvSpPr>
            <a:spLocks noGrp="1"/>
          </p:cNvSpPr>
          <p:nvPr>
            <p:ph type="dt" sz="half" idx="10"/>
          </p:nvPr>
        </p:nvSpPr>
        <p:spPr/>
        <p:txBody>
          <a:bodyPr/>
          <a:lstStyle/>
          <a:p>
            <a:r>
              <a:rPr lang="en-US"/>
              <a:t>7/14/23</a:t>
            </a:r>
          </a:p>
        </p:txBody>
      </p:sp>
      <p:sp>
        <p:nvSpPr>
          <p:cNvPr id="5" name="Footer Placeholder 4">
            <a:extLst>
              <a:ext uri="{FF2B5EF4-FFF2-40B4-BE49-F238E27FC236}">
                <a16:creationId xmlns:a16="http://schemas.microsoft.com/office/drawing/2014/main" id="{A07F3D05-0E66-4708-1024-8B459530CAA8}"/>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77E6E9DD-04C8-9112-2866-2DECED29B98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6413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889F-7F79-3C4B-F52C-18CEE42874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AD35E2-7B4B-05EA-9276-720F335957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F0138-181D-9DAF-AA54-1BC5EE6A5874}"/>
              </a:ext>
            </a:extLst>
          </p:cNvPr>
          <p:cNvSpPr>
            <a:spLocks noGrp="1"/>
          </p:cNvSpPr>
          <p:nvPr>
            <p:ph type="dt" sz="half" idx="10"/>
          </p:nvPr>
        </p:nvSpPr>
        <p:spPr/>
        <p:txBody>
          <a:bodyPr/>
          <a:lstStyle/>
          <a:p>
            <a:r>
              <a:rPr lang="en-US"/>
              <a:t>7/14/23</a:t>
            </a:r>
          </a:p>
        </p:txBody>
      </p:sp>
      <p:sp>
        <p:nvSpPr>
          <p:cNvPr id="5" name="Footer Placeholder 4">
            <a:extLst>
              <a:ext uri="{FF2B5EF4-FFF2-40B4-BE49-F238E27FC236}">
                <a16:creationId xmlns:a16="http://schemas.microsoft.com/office/drawing/2014/main" id="{5E23A862-FAE5-678E-4639-9E388D09A040}"/>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A72B698C-E633-FD46-00D5-691FC2D703AC}"/>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72278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CB4A5-1135-457D-DF1D-80CBF6607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CA42BD-4717-25CB-337E-3E890439FF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253B2-2A50-2FF1-5BE4-C34B5C49BE9E}"/>
              </a:ext>
            </a:extLst>
          </p:cNvPr>
          <p:cNvSpPr>
            <a:spLocks noGrp="1"/>
          </p:cNvSpPr>
          <p:nvPr>
            <p:ph type="dt" sz="half" idx="10"/>
          </p:nvPr>
        </p:nvSpPr>
        <p:spPr/>
        <p:txBody>
          <a:bodyPr/>
          <a:lstStyle/>
          <a:p>
            <a:r>
              <a:rPr lang="en-US"/>
              <a:t>7/14/23</a:t>
            </a:r>
          </a:p>
        </p:txBody>
      </p:sp>
      <p:sp>
        <p:nvSpPr>
          <p:cNvPr id="5" name="Footer Placeholder 4">
            <a:extLst>
              <a:ext uri="{FF2B5EF4-FFF2-40B4-BE49-F238E27FC236}">
                <a16:creationId xmlns:a16="http://schemas.microsoft.com/office/drawing/2014/main" id="{C98704C6-E499-3042-7540-9CB52EEB70BB}"/>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42AF9077-CE7A-8313-EAE3-DF217FA6DA82}"/>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08913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E67A-4135-0958-20F8-404D8F3DDA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DDEE2-57A0-BCAB-E393-ECC526189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693D2-D308-9C7B-1ADA-66D86A369BC6}"/>
              </a:ext>
            </a:extLst>
          </p:cNvPr>
          <p:cNvSpPr>
            <a:spLocks noGrp="1"/>
          </p:cNvSpPr>
          <p:nvPr>
            <p:ph type="dt" sz="half" idx="10"/>
          </p:nvPr>
        </p:nvSpPr>
        <p:spPr/>
        <p:txBody>
          <a:bodyPr/>
          <a:lstStyle/>
          <a:p>
            <a:r>
              <a:rPr lang="en-US"/>
              <a:t>7/14/23</a:t>
            </a:r>
          </a:p>
        </p:txBody>
      </p:sp>
      <p:sp>
        <p:nvSpPr>
          <p:cNvPr id="5" name="Footer Placeholder 4">
            <a:extLst>
              <a:ext uri="{FF2B5EF4-FFF2-40B4-BE49-F238E27FC236}">
                <a16:creationId xmlns:a16="http://schemas.microsoft.com/office/drawing/2014/main" id="{99F99ED2-BBB3-D168-B094-516D3DF5A4BC}"/>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CF6285F2-E2BE-4766-CF0A-34180DC4E6A5}"/>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483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6315-E197-6FB5-6AC7-9288AF3119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737AB5-F9C9-87F5-F6F9-A317E5E41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A8314E-6850-A66A-735B-F4FC9BDEFC81}"/>
              </a:ext>
            </a:extLst>
          </p:cNvPr>
          <p:cNvSpPr>
            <a:spLocks noGrp="1"/>
          </p:cNvSpPr>
          <p:nvPr>
            <p:ph type="dt" sz="half" idx="10"/>
          </p:nvPr>
        </p:nvSpPr>
        <p:spPr/>
        <p:txBody>
          <a:bodyPr/>
          <a:lstStyle/>
          <a:p>
            <a:r>
              <a:rPr lang="en-US"/>
              <a:t>7/14/23</a:t>
            </a:r>
            <a:endParaRPr lang="en-US" dirty="0"/>
          </a:p>
        </p:txBody>
      </p:sp>
      <p:sp>
        <p:nvSpPr>
          <p:cNvPr id="5" name="Footer Placeholder 4">
            <a:extLst>
              <a:ext uri="{FF2B5EF4-FFF2-40B4-BE49-F238E27FC236}">
                <a16:creationId xmlns:a16="http://schemas.microsoft.com/office/drawing/2014/main" id="{95EE28AE-0221-5F66-9174-62C9E4DCB57F}"/>
              </a:ext>
            </a:extLst>
          </p:cNvPr>
          <p:cNvSpPr>
            <a:spLocks noGrp="1"/>
          </p:cNvSpPr>
          <p:nvPr>
            <p:ph type="ftr" sz="quarter" idx="11"/>
          </p:nvPr>
        </p:nvSpPr>
        <p:spPr/>
        <p:txBody>
          <a:bodyPr/>
          <a:lstStyle/>
          <a:p>
            <a:r>
              <a:rPr lang="en-US"/>
              <a:t>Ashok Harishma - Topic Modeling</a:t>
            </a:r>
            <a:endParaRPr lang="en-US" dirty="0"/>
          </a:p>
        </p:txBody>
      </p:sp>
      <p:sp>
        <p:nvSpPr>
          <p:cNvPr id="6" name="Slide Number Placeholder 5">
            <a:extLst>
              <a:ext uri="{FF2B5EF4-FFF2-40B4-BE49-F238E27FC236}">
                <a16:creationId xmlns:a16="http://schemas.microsoft.com/office/drawing/2014/main" id="{12D70F8B-5A28-E5EE-3337-EB77AEF9CEE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9435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24FD-27D4-C07B-AAD8-590136A16B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8529D7-AD2C-BB74-2E18-284C132F43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4700C9-BA23-AE9D-BDF6-A574E8E372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557C3E-042A-E796-2B8A-66C3075A8B89}"/>
              </a:ext>
            </a:extLst>
          </p:cNvPr>
          <p:cNvSpPr>
            <a:spLocks noGrp="1"/>
          </p:cNvSpPr>
          <p:nvPr>
            <p:ph type="dt" sz="half" idx="10"/>
          </p:nvPr>
        </p:nvSpPr>
        <p:spPr/>
        <p:txBody>
          <a:bodyPr/>
          <a:lstStyle/>
          <a:p>
            <a:r>
              <a:rPr lang="en-US"/>
              <a:t>7/14/23</a:t>
            </a:r>
          </a:p>
        </p:txBody>
      </p:sp>
      <p:sp>
        <p:nvSpPr>
          <p:cNvPr id="6" name="Footer Placeholder 5">
            <a:extLst>
              <a:ext uri="{FF2B5EF4-FFF2-40B4-BE49-F238E27FC236}">
                <a16:creationId xmlns:a16="http://schemas.microsoft.com/office/drawing/2014/main" id="{D959AE28-FE17-6FF8-41B9-1AB79947A543}"/>
              </a:ext>
            </a:extLst>
          </p:cNvPr>
          <p:cNvSpPr>
            <a:spLocks noGrp="1"/>
          </p:cNvSpPr>
          <p:nvPr>
            <p:ph type="ftr" sz="quarter" idx="11"/>
          </p:nvPr>
        </p:nvSpPr>
        <p:spPr/>
        <p:txBody>
          <a:bodyPr/>
          <a:lstStyle/>
          <a:p>
            <a:r>
              <a:rPr lang="en-US"/>
              <a:t>Ashok Harishma - Topic Modeling</a:t>
            </a:r>
          </a:p>
        </p:txBody>
      </p:sp>
      <p:sp>
        <p:nvSpPr>
          <p:cNvPr id="7" name="Slide Number Placeholder 6">
            <a:extLst>
              <a:ext uri="{FF2B5EF4-FFF2-40B4-BE49-F238E27FC236}">
                <a16:creationId xmlns:a16="http://schemas.microsoft.com/office/drawing/2014/main" id="{08AA1FE6-77CC-438B-9C69-F1F84B3A2145}"/>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2007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3776-9D43-11ED-FD95-3364D90004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72C395-2A12-822E-413F-9B3F4EC55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CBCD03-2C65-4B75-894B-A85064A9E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A4A3E3-7EB5-080F-630F-F71168EA58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CEF729-020F-94E8-AB32-5EE9B198ED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48E184-D790-5739-AEEE-0F19A28CD8C0}"/>
              </a:ext>
            </a:extLst>
          </p:cNvPr>
          <p:cNvSpPr>
            <a:spLocks noGrp="1"/>
          </p:cNvSpPr>
          <p:nvPr>
            <p:ph type="dt" sz="half" idx="10"/>
          </p:nvPr>
        </p:nvSpPr>
        <p:spPr/>
        <p:txBody>
          <a:bodyPr/>
          <a:lstStyle/>
          <a:p>
            <a:r>
              <a:rPr lang="en-US"/>
              <a:t>7/14/23</a:t>
            </a:r>
          </a:p>
        </p:txBody>
      </p:sp>
      <p:sp>
        <p:nvSpPr>
          <p:cNvPr id="8" name="Footer Placeholder 7">
            <a:extLst>
              <a:ext uri="{FF2B5EF4-FFF2-40B4-BE49-F238E27FC236}">
                <a16:creationId xmlns:a16="http://schemas.microsoft.com/office/drawing/2014/main" id="{5A0D1E19-D987-18A7-AA04-4B52DCB4ECC4}"/>
              </a:ext>
            </a:extLst>
          </p:cNvPr>
          <p:cNvSpPr>
            <a:spLocks noGrp="1"/>
          </p:cNvSpPr>
          <p:nvPr>
            <p:ph type="ftr" sz="quarter" idx="11"/>
          </p:nvPr>
        </p:nvSpPr>
        <p:spPr/>
        <p:txBody>
          <a:bodyPr/>
          <a:lstStyle/>
          <a:p>
            <a:r>
              <a:rPr lang="en-US"/>
              <a:t>Ashok Harishma - Topic Modeling</a:t>
            </a:r>
          </a:p>
        </p:txBody>
      </p:sp>
      <p:sp>
        <p:nvSpPr>
          <p:cNvPr id="9" name="Slide Number Placeholder 8">
            <a:extLst>
              <a:ext uri="{FF2B5EF4-FFF2-40B4-BE49-F238E27FC236}">
                <a16:creationId xmlns:a16="http://schemas.microsoft.com/office/drawing/2014/main" id="{99680813-62E3-2BB5-3008-9479D4CE54BD}"/>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98814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7CCE-B0BC-8418-F0B6-17B44AC512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CB1D50-3647-A369-F72C-E2A98526E3CB}"/>
              </a:ext>
            </a:extLst>
          </p:cNvPr>
          <p:cNvSpPr>
            <a:spLocks noGrp="1"/>
          </p:cNvSpPr>
          <p:nvPr>
            <p:ph type="dt" sz="half" idx="10"/>
          </p:nvPr>
        </p:nvSpPr>
        <p:spPr/>
        <p:txBody>
          <a:bodyPr/>
          <a:lstStyle/>
          <a:p>
            <a:r>
              <a:rPr lang="en-US"/>
              <a:t>7/14/23</a:t>
            </a:r>
          </a:p>
        </p:txBody>
      </p:sp>
      <p:sp>
        <p:nvSpPr>
          <p:cNvPr id="4" name="Footer Placeholder 3">
            <a:extLst>
              <a:ext uri="{FF2B5EF4-FFF2-40B4-BE49-F238E27FC236}">
                <a16:creationId xmlns:a16="http://schemas.microsoft.com/office/drawing/2014/main" id="{C9C4E9BF-75DC-FCC1-FFD2-BC80E63BFB69}"/>
              </a:ext>
            </a:extLst>
          </p:cNvPr>
          <p:cNvSpPr>
            <a:spLocks noGrp="1"/>
          </p:cNvSpPr>
          <p:nvPr>
            <p:ph type="ftr" sz="quarter" idx="11"/>
          </p:nvPr>
        </p:nvSpPr>
        <p:spPr/>
        <p:txBody>
          <a:bodyPr/>
          <a:lstStyle/>
          <a:p>
            <a:r>
              <a:rPr lang="en-US"/>
              <a:t>Ashok Harishma - Topic Modeling</a:t>
            </a:r>
          </a:p>
        </p:txBody>
      </p:sp>
      <p:sp>
        <p:nvSpPr>
          <p:cNvPr id="5" name="Slide Number Placeholder 4">
            <a:extLst>
              <a:ext uri="{FF2B5EF4-FFF2-40B4-BE49-F238E27FC236}">
                <a16:creationId xmlns:a16="http://schemas.microsoft.com/office/drawing/2014/main" id="{CAB40AD5-AC22-DB8D-6B3A-903285C3E537}"/>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97923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CE6AD-9D3C-0272-5818-5CF880778D76}"/>
              </a:ext>
            </a:extLst>
          </p:cNvPr>
          <p:cNvSpPr>
            <a:spLocks noGrp="1"/>
          </p:cNvSpPr>
          <p:nvPr>
            <p:ph type="dt" sz="half" idx="10"/>
          </p:nvPr>
        </p:nvSpPr>
        <p:spPr/>
        <p:txBody>
          <a:bodyPr/>
          <a:lstStyle/>
          <a:p>
            <a:r>
              <a:rPr lang="en-US"/>
              <a:t>7/14/23</a:t>
            </a:r>
          </a:p>
        </p:txBody>
      </p:sp>
      <p:sp>
        <p:nvSpPr>
          <p:cNvPr id="3" name="Footer Placeholder 2">
            <a:extLst>
              <a:ext uri="{FF2B5EF4-FFF2-40B4-BE49-F238E27FC236}">
                <a16:creationId xmlns:a16="http://schemas.microsoft.com/office/drawing/2014/main" id="{BD8467E9-3608-5253-8AD9-EC9840180CAB}"/>
              </a:ext>
            </a:extLst>
          </p:cNvPr>
          <p:cNvSpPr>
            <a:spLocks noGrp="1"/>
          </p:cNvSpPr>
          <p:nvPr>
            <p:ph type="ftr" sz="quarter" idx="11"/>
          </p:nvPr>
        </p:nvSpPr>
        <p:spPr/>
        <p:txBody>
          <a:bodyPr/>
          <a:lstStyle/>
          <a:p>
            <a:r>
              <a:rPr lang="en-US"/>
              <a:t>Ashok Harishma - Topic Modeling</a:t>
            </a:r>
          </a:p>
        </p:txBody>
      </p:sp>
      <p:sp>
        <p:nvSpPr>
          <p:cNvPr id="4" name="Slide Number Placeholder 3">
            <a:extLst>
              <a:ext uri="{FF2B5EF4-FFF2-40B4-BE49-F238E27FC236}">
                <a16:creationId xmlns:a16="http://schemas.microsoft.com/office/drawing/2014/main" id="{98860EEF-0C25-C8FE-DDD1-39B83487407A}"/>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53083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81FA-0F7A-FF47-A1A1-86570313F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0A7A5-6B1D-D5B7-FB29-6E2D35C90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24F1F6-6F10-0FF4-748C-37E82DDF2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FDE8E3-7C6D-ECB0-F914-56F186A2FA6E}"/>
              </a:ext>
            </a:extLst>
          </p:cNvPr>
          <p:cNvSpPr>
            <a:spLocks noGrp="1"/>
          </p:cNvSpPr>
          <p:nvPr>
            <p:ph type="dt" sz="half" idx="10"/>
          </p:nvPr>
        </p:nvSpPr>
        <p:spPr/>
        <p:txBody>
          <a:bodyPr/>
          <a:lstStyle/>
          <a:p>
            <a:r>
              <a:rPr lang="en-US"/>
              <a:t>7/14/23</a:t>
            </a:r>
          </a:p>
        </p:txBody>
      </p:sp>
      <p:sp>
        <p:nvSpPr>
          <p:cNvPr id="6" name="Footer Placeholder 5">
            <a:extLst>
              <a:ext uri="{FF2B5EF4-FFF2-40B4-BE49-F238E27FC236}">
                <a16:creationId xmlns:a16="http://schemas.microsoft.com/office/drawing/2014/main" id="{0F95FBA8-5A85-2A67-896F-FFD0A9641F6F}"/>
              </a:ext>
            </a:extLst>
          </p:cNvPr>
          <p:cNvSpPr>
            <a:spLocks noGrp="1"/>
          </p:cNvSpPr>
          <p:nvPr>
            <p:ph type="ftr" sz="quarter" idx="11"/>
          </p:nvPr>
        </p:nvSpPr>
        <p:spPr/>
        <p:txBody>
          <a:bodyPr/>
          <a:lstStyle/>
          <a:p>
            <a:r>
              <a:rPr lang="en-US"/>
              <a:t>Ashok Harishma - Topic Modeling</a:t>
            </a:r>
          </a:p>
        </p:txBody>
      </p:sp>
      <p:sp>
        <p:nvSpPr>
          <p:cNvPr id="7" name="Slide Number Placeholder 6">
            <a:extLst>
              <a:ext uri="{FF2B5EF4-FFF2-40B4-BE49-F238E27FC236}">
                <a16:creationId xmlns:a16="http://schemas.microsoft.com/office/drawing/2014/main" id="{E5A9E629-92A8-9CE9-6E7B-1D70938460D8}"/>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427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4FB5-61F0-F0AD-A9C6-676FA6C3B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78E21A-6843-68EB-6011-001CE7DCE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215B6F-CEE1-DAAF-1403-691915D23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EDE0DD-82B6-7E85-CA7A-257983FF587A}"/>
              </a:ext>
            </a:extLst>
          </p:cNvPr>
          <p:cNvSpPr>
            <a:spLocks noGrp="1"/>
          </p:cNvSpPr>
          <p:nvPr>
            <p:ph type="dt" sz="half" idx="10"/>
          </p:nvPr>
        </p:nvSpPr>
        <p:spPr/>
        <p:txBody>
          <a:bodyPr/>
          <a:lstStyle/>
          <a:p>
            <a:r>
              <a:rPr lang="en-US"/>
              <a:t>7/14/23</a:t>
            </a:r>
          </a:p>
        </p:txBody>
      </p:sp>
      <p:sp>
        <p:nvSpPr>
          <p:cNvPr id="6" name="Footer Placeholder 5">
            <a:extLst>
              <a:ext uri="{FF2B5EF4-FFF2-40B4-BE49-F238E27FC236}">
                <a16:creationId xmlns:a16="http://schemas.microsoft.com/office/drawing/2014/main" id="{BD0ECAF2-551A-FBD2-898A-02FD9C709C14}"/>
              </a:ext>
            </a:extLst>
          </p:cNvPr>
          <p:cNvSpPr>
            <a:spLocks noGrp="1"/>
          </p:cNvSpPr>
          <p:nvPr>
            <p:ph type="ftr" sz="quarter" idx="11"/>
          </p:nvPr>
        </p:nvSpPr>
        <p:spPr/>
        <p:txBody>
          <a:bodyPr/>
          <a:lstStyle/>
          <a:p>
            <a:r>
              <a:rPr lang="en-US"/>
              <a:t>Ashok Harishma - Topic Modeling</a:t>
            </a:r>
            <a:endParaRPr lang="en-US" dirty="0"/>
          </a:p>
        </p:txBody>
      </p:sp>
      <p:sp>
        <p:nvSpPr>
          <p:cNvPr id="7" name="Slide Number Placeholder 6">
            <a:extLst>
              <a:ext uri="{FF2B5EF4-FFF2-40B4-BE49-F238E27FC236}">
                <a16:creationId xmlns:a16="http://schemas.microsoft.com/office/drawing/2014/main" id="{5651F9EE-DE6B-945B-B387-5C6E3032592E}"/>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3804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C90256-E5DC-8EA0-0D0A-C3FA2C849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D75F15-1D87-EF34-8EC7-0971C5E799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97382-6581-DF87-28A7-D226F0D4DA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7/14/23</a:t>
            </a:r>
            <a:endParaRPr lang="en-US" dirty="0"/>
          </a:p>
        </p:txBody>
      </p:sp>
      <p:sp>
        <p:nvSpPr>
          <p:cNvPr id="5" name="Footer Placeholder 4">
            <a:extLst>
              <a:ext uri="{FF2B5EF4-FFF2-40B4-BE49-F238E27FC236}">
                <a16:creationId xmlns:a16="http://schemas.microsoft.com/office/drawing/2014/main" id="{CB8B9829-0597-4567-26CF-942D04963F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Ashok Harishma - Topic Modeling</a:t>
            </a:r>
            <a:endParaRPr lang="en-US" dirty="0"/>
          </a:p>
        </p:txBody>
      </p:sp>
      <p:sp>
        <p:nvSpPr>
          <p:cNvPr id="6" name="Slide Number Placeholder 5">
            <a:extLst>
              <a:ext uri="{FF2B5EF4-FFF2-40B4-BE49-F238E27FC236}">
                <a16:creationId xmlns:a16="http://schemas.microsoft.com/office/drawing/2014/main" id="{505BFB3B-0861-76E4-F15A-D70BAB27B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61922833"/>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E92368-BDC8-AFB8-66EF-A5699B731235}"/>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Topic modeling</a:t>
            </a:r>
          </a:p>
        </p:txBody>
      </p:sp>
    </p:spTree>
    <p:extLst>
      <p:ext uri="{BB962C8B-B14F-4D97-AF65-F5344CB8AC3E}">
        <p14:creationId xmlns:p14="http://schemas.microsoft.com/office/powerpoint/2010/main" val="1831128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5062-1F35-4632-DA1C-C37BACB0F0A9}"/>
              </a:ext>
            </a:extLst>
          </p:cNvPr>
          <p:cNvSpPr>
            <a:spLocks noGrp="1"/>
          </p:cNvSpPr>
          <p:nvPr>
            <p:ph type="title"/>
          </p:nvPr>
        </p:nvSpPr>
        <p:spPr/>
        <p:txBody>
          <a:bodyPr/>
          <a:lstStyle/>
          <a:p>
            <a:r>
              <a:rPr lang="en-US" dirty="0"/>
              <a:t>Evaluation of Topic Models</a:t>
            </a:r>
          </a:p>
        </p:txBody>
      </p:sp>
      <p:sp>
        <p:nvSpPr>
          <p:cNvPr id="3" name="Content Placeholder 2">
            <a:extLst>
              <a:ext uri="{FF2B5EF4-FFF2-40B4-BE49-F238E27FC236}">
                <a16:creationId xmlns:a16="http://schemas.microsoft.com/office/drawing/2014/main" id="{F59AC249-0139-A1CA-8ED7-C928DFD0965F}"/>
              </a:ext>
            </a:extLst>
          </p:cNvPr>
          <p:cNvSpPr>
            <a:spLocks noGrp="1"/>
          </p:cNvSpPr>
          <p:nvPr>
            <p:ph idx="1"/>
          </p:nvPr>
        </p:nvSpPr>
        <p:spPr/>
        <p:txBody>
          <a:bodyPr/>
          <a:lstStyle/>
          <a:p>
            <a:r>
              <a:rPr lang="en-US" dirty="0"/>
              <a:t>Metrics for evaluating topic models (e.g., coherence, perplexity)</a:t>
            </a:r>
          </a:p>
          <a:p>
            <a:r>
              <a:rPr lang="en-US" dirty="0"/>
              <a:t>Interpreting evaluation results</a:t>
            </a:r>
          </a:p>
          <a:p>
            <a:endParaRPr lang="en-US" dirty="0"/>
          </a:p>
        </p:txBody>
      </p:sp>
      <p:sp>
        <p:nvSpPr>
          <p:cNvPr id="4" name="Date Placeholder 3">
            <a:extLst>
              <a:ext uri="{FF2B5EF4-FFF2-40B4-BE49-F238E27FC236}">
                <a16:creationId xmlns:a16="http://schemas.microsoft.com/office/drawing/2014/main" id="{CF7E8608-7AD7-3FB6-5286-FA9F14E20CD9}"/>
              </a:ext>
            </a:extLst>
          </p:cNvPr>
          <p:cNvSpPr>
            <a:spLocks noGrp="1"/>
          </p:cNvSpPr>
          <p:nvPr>
            <p:ph type="dt" sz="half" idx="10"/>
          </p:nvPr>
        </p:nvSpPr>
        <p:spPr/>
        <p:txBody>
          <a:bodyPr/>
          <a:lstStyle/>
          <a:p>
            <a:r>
              <a:rPr lang="en-US"/>
              <a:t>7/14/23</a:t>
            </a:r>
          </a:p>
        </p:txBody>
      </p:sp>
      <p:sp>
        <p:nvSpPr>
          <p:cNvPr id="5" name="Footer Placeholder 4">
            <a:extLst>
              <a:ext uri="{FF2B5EF4-FFF2-40B4-BE49-F238E27FC236}">
                <a16:creationId xmlns:a16="http://schemas.microsoft.com/office/drawing/2014/main" id="{DC2A2D43-434B-B51D-F1E4-9548FF80C007}"/>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EBB21858-FCDC-F4F1-F5F5-74D0EBC0E061}"/>
              </a:ext>
            </a:extLst>
          </p:cNvPr>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145063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35E9-4ADD-65BB-6B47-C5F54C038C33}"/>
              </a:ext>
            </a:extLst>
          </p:cNvPr>
          <p:cNvSpPr>
            <a:spLocks noGrp="1"/>
          </p:cNvSpPr>
          <p:nvPr>
            <p:ph type="title"/>
          </p:nvPr>
        </p:nvSpPr>
        <p:spPr/>
        <p:txBody>
          <a:bodyPr/>
          <a:lstStyle/>
          <a:p>
            <a:r>
              <a:rPr lang="en-US" dirty="0"/>
              <a:t>Applications of Topic Modeling</a:t>
            </a:r>
          </a:p>
        </p:txBody>
      </p:sp>
      <p:sp>
        <p:nvSpPr>
          <p:cNvPr id="3" name="Content Placeholder 2">
            <a:extLst>
              <a:ext uri="{FF2B5EF4-FFF2-40B4-BE49-F238E27FC236}">
                <a16:creationId xmlns:a16="http://schemas.microsoft.com/office/drawing/2014/main" id="{B8BC92BD-5C6D-6D5F-DE09-CBDAF553CB1F}"/>
              </a:ext>
            </a:extLst>
          </p:cNvPr>
          <p:cNvSpPr>
            <a:spLocks noGrp="1"/>
          </p:cNvSpPr>
          <p:nvPr>
            <p:ph idx="1"/>
          </p:nvPr>
        </p:nvSpPr>
        <p:spPr/>
        <p:txBody>
          <a:bodyPr>
            <a:normAutofit/>
          </a:bodyPr>
          <a:lstStyle/>
          <a:p>
            <a:endParaRPr lang="en-US" dirty="0"/>
          </a:p>
          <a:p>
            <a:r>
              <a:rPr lang="en-US" dirty="0"/>
              <a:t>Examples of real-world applications (e.g., document clustering, content recommendation, sentiment analysis)</a:t>
            </a:r>
          </a:p>
          <a:p>
            <a:r>
              <a:rPr lang="en-US" dirty="0"/>
              <a:t>Benefits and insights gained from topic modeling</a:t>
            </a:r>
          </a:p>
          <a:p>
            <a:endParaRPr lang="en-US" dirty="0"/>
          </a:p>
        </p:txBody>
      </p:sp>
      <p:sp>
        <p:nvSpPr>
          <p:cNvPr id="4" name="Date Placeholder 3">
            <a:extLst>
              <a:ext uri="{FF2B5EF4-FFF2-40B4-BE49-F238E27FC236}">
                <a16:creationId xmlns:a16="http://schemas.microsoft.com/office/drawing/2014/main" id="{F600B61A-434C-A26A-61FD-D63D007A9648}"/>
              </a:ext>
            </a:extLst>
          </p:cNvPr>
          <p:cNvSpPr>
            <a:spLocks noGrp="1"/>
          </p:cNvSpPr>
          <p:nvPr>
            <p:ph type="dt" sz="half" idx="10"/>
          </p:nvPr>
        </p:nvSpPr>
        <p:spPr/>
        <p:txBody>
          <a:bodyPr/>
          <a:lstStyle/>
          <a:p>
            <a:r>
              <a:rPr lang="en-US"/>
              <a:t>7/14/23</a:t>
            </a:r>
          </a:p>
        </p:txBody>
      </p:sp>
      <p:sp>
        <p:nvSpPr>
          <p:cNvPr id="5" name="Footer Placeholder 4">
            <a:extLst>
              <a:ext uri="{FF2B5EF4-FFF2-40B4-BE49-F238E27FC236}">
                <a16:creationId xmlns:a16="http://schemas.microsoft.com/office/drawing/2014/main" id="{1EED3901-6D6A-8377-E2E8-165B24162053}"/>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D604C55F-B03E-EA55-2234-15436853D1BC}"/>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2535444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CD3B-A977-6F6F-EF86-4D7E1BE6D461}"/>
              </a:ext>
            </a:extLst>
          </p:cNvPr>
          <p:cNvSpPr>
            <a:spLocks noGrp="1"/>
          </p:cNvSpPr>
          <p:nvPr>
            <p:ph type="title"/>
          </p:nvPr>
        </p:nvSpPr>
        <p:spPr/>
        <p:txBody>
          <a:bodyPr>
            <a:normAutofit/>
          </a:bodyPr>
          <a:lstStyle/>
          <a:p>
            <a:r>
              <a:rPr lang="en-US" dirty="0"/>
              <a:t>Challenges and Limitations</a:t>
            </a:r>
          </a:p>
        </p:txBody>
      </p:sp>
      <p:sp>
        <p:nvSpPr>
          <p:cNvPr id="3" name="Content Placeholder 2">
            <a:extLst>
              <a:ext uri="{FF2B5EF4-FFF2-40B4-BE49-F238E27FC236}">
                <a16:creationId xmlns:a16="http://schemas.microsoft.com/office/drawing/2014/main" id="{074C98C6-390D-FD56-94B8-7A1FEEBE89E7}"/>
              </a:ext>
            </a:extLst>
          </p:cNvPr>
          <p:cNvSpPr>
            <a:spLocks noGrp="1"/>
          </p:cNvSpPr>
          <p:nvPr>
            <p:ph idx="1"/>
          </p:nvPr>
        </p:nvSpPr>
        <p:spPr/>
        <p:txBody>
          <a:bodyPr>
            <a:normAutofit/>
          </a:bodyPr>
          <a:lstStyle/>
          <a:p>
            <a:r>
              <a:rPr lang="en-US" dirty="0"/>
              <a:t>Challenges in topic modeling (e.g., selecting optimal number of topics, domain-specific variations)</a:t>
            </a:r>
          </a:p>
          <a:p>
            <a:r>
              <a:rPr lang="en-US" dirty="0"/>
              <a:t>Limitations and potential pitfalls</a:t>
            </a:r>
          </a:p>
          <a:p>
            <a:endParaRPr lang="en-US" dirty="0"/>
          </a:p>
          <a:p>
            <a:endParaRPr lang="en-US" dirty="0"/>
          </a:p>
        </p:txBody>
      </p:sp>
      <p:sp>
        <p:nvSpPr>
          <p:cNvPr id="4" name="Date Placeholder 3">
            <a:extLst>
              <a:ext uri="{FF2B5EF4-FFF2-40B4-BE49-F238E27FC236}">
                <a16:creationId xmlns:a16="http://schemas.microsoft.com/office/drawing/2014/main" id="{55B3C91C-88AD-9A87-B2A7-EA4776673085}"/>
              </a:ext>
            </a:extLst>
          </p:cNvPr>
          <p:cNvSpPr>
            <a:spLocks noGrp="1"/>
          </p:cNvSpPr>
          <p:nvPr>
            <p:ph type="dt" sz="half" idx="10"/>
          </p:nvPr>
        </p:nvSpPr>
        <p:spPr/>
        <p:txBody>
          <a:bodyPr/>
          <a:lstStyle/>
          <a:p>
            <a:r>
              <a:rPr lang="en-US"/>
              <a:t>7/14/23</a:t>
            </a:r>
          </a:p>
        </p:txBody>
      </p:sp>
      <p:sp>
        <p:nvSpPr>
          <p:cNvPr id="5" name="Footer Placeholder 4">
            <a:extLst>
              <a:ext uri="{FF2B5EF4-FFF2-40B4-BE49-F238E27FC236}">
                <a16:creationId xmlns:a16="http://schemas.microsoft.com/office/drawing/2014/main" id="{5E91DFDB-9FE3-50A4-36B6-717E9E6C3A81}"/>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445AB81C-E28F-1652-8033-7045AB6C1731}"/>
              </a:ext>
            </a:extLst>
          </p:cNvPr>
          <p:cNvSpPr>
            <a:spLocks noGrp="1"/>
          </p:cNvSpPr>
          <p:nvPr>
            <p:ph type="sldNum" sz="quarter" idx="12"/>
          </p:nvPr>
        </p:nvSpPr>
        <p:spPr/>
        <p:txBody>
          <a:bodyPr/>
          <a:lstStyle/>
          <a:p>
            <a:fld id="{4FAB73BC-B049-4115-A692-8D63A059BFB8}" type="slidenum">
              <a:rPr lang="en-US" smtClean="0"/>
              <a:t>11</a:t>
            </a:fld>
            <a:endParaRPr lang="en-US"/>
          </a:p>
        </p:txBody>
      </p:sp>
    </p:spTree>
    <p:extLst>
      <p:ext uri="{BB962C8B-B14F-4D97-AF65-F5344CB8AC3E}">
        <p14:creationId xmlns:p14="http://schemas.microsoft.com/office/powerpoint/2010/main" val="3425137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277B-C64E-3DEE-17CB-9906CD97B2B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EA1E1E3-BDA5-A172-592B-38EFE72D590A}"/>
              </a:ext>
            </a:extLst>
          </p:cNvPr>
          <p:cNvSpPr>
            <a:spLocks noGrp="1"/>
          </p:cNvSpPr>
          <p:nvPr>
            <p:ph idx="1"/>
          </p:nvPr>
        </p:nvSpPr>
        <p:spPr/>
        <p:txBody>
          <a:bodyPr/>
          <a:lstStyle/>
          <a:p>
            <a:r>
              <a:rPr lang="en-US" dirty="0"/>
              <a:t>Summary of key points covered</a:t>
            </a:r>
          </a:p>
          <a:p>
            <a:r>
              <a:rPr lang="en-US" dirty="0"/>
              <a:t>Reinforce the importance of topic modeling</a:t>
            </a:r>
          </a:p>
          <a:p>
            <a:r>
              <a:rPr lang="en-US" dirty="0"/>
              <a:t>Future directions and advancements in the field</a:t>
            </a:r>
          </a:p>
          <a:p>
            <a:endParaRPr lang="en-US" dirty="0"/>
          </a:p>
        </p:txBody>
      </p:sp>
      <p:sp>
        <p:nvSpPr>
          <p:cNvPr id="4" name="Date Placeholder 3">
            <a:extLst>
              <a:ext uri="{FF2B5EF4-FFF2-40B4-BE49-F238E27FC236}">
                <a16:creationId xmlns:a16="http://schemas.microsoft.com/office/drawing/2014/main" id="{72AD53A2-4CF1-BA88-35D7-C638EA0BB0D3}"/>
              </a:ext>
            </a:extLst>
          </p:cNvPr>
          <p:cNvSpPr>
            <a:spLocks noGrp="1"/>
          </p:cNvSpPr>
          <p:nvPr>
            <p:ph type="dt" sz="half" idx="10"/>
          </p:nvPr>
        </p:nvSpPr>
        <p:spPr/>
        <p:txBody>
          <a:bodyPr/>
          <a:lstStyle/>
          <a:p>
            <a:r>
              <a:rPr lang="en-US"/>
              <a:t>7/14/23</a:t>
            </a:r>
          </a:p>
        </p:txBody>
      </p:sp>
      <p:sp>
        <p:nvSpPr>
          <p:cNvPr id="5" name="Footer Placeholder 4">
            <a:extLst>
              <a:ext uri="{FF2B5EF4-FFF2-40B4-BE49-F238E27FC236}">
                <a16:creationId xmlns:a16="http://schemas.microsoft.com/office/drawing/2014/main" id="{B4A04A23-0AA9-BE96-9D2D-0A9F6C4C88E0}"/>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453E63FD-7734-FE18-C3B4-84A99022E925}"/>
              </a:ext>
            </a:extLst>
          </p:cNvPr>
          <p:cNvSpPr>
            <a:spLocks noGrp="1"/>
          </p:cNvSpPr>
          <p:nvPr>
            <p:ph type="sldNum" sz="quarter" idx="12"/>
          </p:nvPr>
        </p:nvSpPr>
        <p:spPr/>
        <p:txBody>
          <a:bodyPr/>
          <a:lstStyle/>
          <a:p>
            <a:fld id="{4FAB73BC-B049-4115-A692-8D63A059BFB8}" type="slidenum">
              <a:rPr lang="en-US" smtClean="0"/>
              <a:t>12</a:t>
            </a:fld>
            <a:endParaRPr lang="en-US"/>
          </a:p>
        </p:txBody>
      </p:sp>
    </p:spTree>
    <p:extLst>
      <p:ext uri="{BB962C8B-B14F-4D97-AF65-F5344CB8AC3E}">
        <p14:creationId xmlns:p14="http://schemas.microsoft.com/office/powerpoint/2010/main" val="362051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B974-9B75-8EB3-1647-64E69B016202}"/>
              </a:ext>
            </a:extLst>
          </p:cNvPr>
          <p:cNvSpPr>
            <a:spLocks noGrp="1"/>
          </p:cNvSpPr>
          <p:nvPr>
            <p:ph type="title"/>
          </p:nvPr>
        </p:nvSpPr>
        <p:spPr/>
        <p:txBody>
          <a:bodyPr/>
          <a:lstStyle/>
          <a:p>
            <a:r>
              <a:rPr lang="en-US" dirty="0"/>
              <a:t>Why topic modeling?</a:t>
            </a:r>
          </a:p>
        </p:txBody>
      </p:sp>
      <p:sp>
        <p:nvSpPr>
          <p:cNvPr id="3" name="Content Placeholder 2">
            <a:extLst>
              <a:ext uri="{FF2B5EF4-FFF2-40B4-BE49-F238E27FC236}">
                <a16:creationId xmlns:a16="http://schemas.microsoft.com/office/drawing/2014/main" id="{47C4D3F7-2BDF-F016-1513-B903A8F2A512}"/>
              </a:ext>
            </a:extLst>
          </p:cNvPr>
          <p:cNvSpPr>
            <a:spLocks noGrp="1"/>
          </p:cNvSpPr>
          <p:nvPr>
            <p:ph idx="1"/>
          </p:nvPr>
        </p:nvSpPr>
        <p:spPr/>
        <p:txBody>
          <a:bodyPr>
            <a:normAutofit fontScale="77500" lnSpcReduction="20000"/>
          </a:bodyPr>
          <a:lstStyle/>
          <a:p>
            <a:pPr algn="just"/>
            <a:r>
              <a:rPr lang="en-US" b="0" i="0" dirty="0">
                <a:solidFill>
                  <a:srgbClr val="222222"/>
                </a:solidFill>
                <a:effectLst/>
                <a:latin typeface="Lato" panose="020F0502020204030203" pitchFamily="34" charset="0"/>
              </a:rPr>
              <a:t>Topic modelling is recognizing the words from the topics present in the document or the corpus of data. This is useful because extracting the words from a document takes more time and is much more complex than extracting them from topics present in the document. For example, there are 1000 documents and 500 words in each document. So to process this it requires 500*1000 = 500000 threads. So when you divide the document containing certain topics then if there are 5 topics present in it, the processing is just 5*500 words = 2500 threads.</a:t>
            </a:r>
          </a:p>
          <a:p>
            <a:pPr algn="just"/>
            <a:r>
              <a:rPr lang="en-US" b="0" i="0" dirty="0">
                <a:solidFill>
                  <a:srgbClr val="222222"/>
                </a:solidFill>
                <a:effectLst/>
                <a:latin typeface="Lato" panose="020F0502020204030203" pitchFamily="34" charset="0"/>
              </a:rPr>
              <a:t>This looks simple than processing the entire document and this is how topic modelling has come up to solve the problem and also visualizing things better.</a:t>
            </a:r>
          </a:p>
          <a:p>
            <a:r>
              <a:rPr lang="en-US" b="0" i="0" dirty="0">
                <a:solidFill>
                  <a:srgbClr val="374151"/>
                </a:solidFill>
                <a:effectLst/>
                <a:latin typeface="Söhne"/>
              </a:rPr>
              <a:t>Topic modeling analysis can provide valuable insights into large text collections, enabling tasks such as document clustering, information retrieval, recommendation systems, and trend analysis. It helps researchers and organizations understand the main themes and trends present in their data and gain a deeper understanding of the underlying content.</a:t>
            </a:r>
            <a:endParaRPr lang="en-US" dirty="0"/>
          </a:p>
        </p:txBody>
      </p:sp>
      <p:sp>
        <p:nvSpPr>
          <p:cNvPr id="4" name="Date Placeholder 3">
            <a:extLst>
              <a:ext uri="{FF2B5EF4-FFF2-40B4-BE49-F238E27FC236}">
                <a16:creationId xmlns:a16="http://schemas.microsoft.com/office/drawing/2014/main" id="{6F20EA5F-6D6C-D3C6-252D-8BBB0F51588A}"/>
              </a:ext>
            </a:extLst>
          </p:cNvPr>
          <p:cNvSpPr>
            <a:spLocks noGrp="1"/>
          </p:cNvSpPr>
          <p:nvPr>
            <p:ph type="dt" sz="half" idx="10"/>
          </p:nvPr>
        </p:nvSpPr>
        <p:spPr/>
        <p:txBody>
          <a:bodyPr/>
          <a:lstStyle/>
          <a:p>
            <a:r>
              <a:rPr lang="en-US"/>
              <a:t>7/14/23</a:t>
            </a:r>
          </a:p>
        </p:txBody>
      </p:sp>
      <p:sp>
        <p:nvSpPr>
          <p:cNvPr id="5" name="Footer Placeholder 4">
            <a:extLst>
              <a:ext uri="{FF2B5EF4-FFF2-40B4-BE49-F238E27FC236}">
                <a16:creationId xmlns:a16="http://schemas.microsoft.com/office/drawing/2014/main" id="{0EBB9C30-26E5-5C51-1269-35542C790F53}"/>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2F6257A1-26FD-7CA9-6B9D-F2014E278865}"/>
              </a:ext>
            </a:extLst>
          </p:cNvPr>
          <p:cNvSpPr>
            <a:spLocks noGrp="1"/>
          </p:cNvSpPr>
          <p:nvPr>
            <p:ph type="sldNum" sz="quarter" idx="12"/>
          </p:nvPr>
        </p:nvSpPr>
        <p:spPr/>
        <p:txBody>
          <a:bodyPr/>
          <a:lstStyle/>
          <a:p>
            <a:fld id="{4FAB73BC-B049-4115-A692-8D63A059BFB8}" type="slidenum">
              <a:rPr lang="en-US" smtClean="0"/>
              <a:t>13</a:t>
            </a:fld>
            <a:endParaRPr lang="en-US"/>
          </a:p>
        </p:txBody>
      </p:sp>
    </p:spTree>
    <p:extLst>
      <p:ext uri="{BB962C8B-B14F-4D97-AF65-F5344CB8AC3E}">
        <p14:creationId xmlns:p14="http://schemas.microsoft.com/office/powerpoint/2010/main" val="3412030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06BBDA-857C-9B9B-E3B9-F1A210EA76C4}"/>
              </a:ext>
            </a:extLst>
          </p:cNvPr>
          <p:cNvSpPr>
            <a:spLocks noGrp="1"/>
          </p:cNvSpPr>
          <p:nvPr>
            <p:ph type="title"/>
          </p:nvPr>
        </p:nvSpPr>
        <p:spPr>
          <a:xfrm>
            <a:off x="630936" y="457200"/>
            <a:ext cx="4343400" cy="1929384"/>
          </a:xfrm>
        </p:spPr>
        <p:txBody>
          <a:bodyPr anchor="ctr">
            <a:normAutofit/>
          </a:bodyPr>
          <a:lstStyle/>
          <a:p>
            <a:r>
              <a:rPr lang="en-US" sz="4800"/>
              <a:t>What is Topic modeling?</a:t>
            </a:r>
          </a:p>
        </p:txBody>
      </p:sp>
      <p:sp>
        <p:nvSpPr>
          <p:cNvPr id="1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216764-6929-CAC9-C799-249CFBD2988B}"/>
              </a:ext>
            </a:extLst>
          </p:cNvPr>
          <p:cNvSpPr>
            <a:spLocks noGrp="1"/>
          </p:cNvSpPr>
          <p:nvPr>
            <p:ph idx="1"/>
          </p:nvPr>
        </p:nvSpPr>
        <p:spPr>
          <a:xfrm>
            <a:off x="5541263" y="457200"/>
            <a:ext cx="6007608" cy="1929384"/>
          </a:xfrm>
        </p:spPr>
        <p:txBody>
          <a:bodyPr anchor="ctr">
            <a:normAutofit/>
          </a:bodyPr>
          <a:lstStyle/>
          <a:p>
            <a:r>
              <a:rPr lang="en-US" sz="1700" b="0" i="0">
                <a:effectLst/>
                <a:latin typeface="Söhne"/>
              </a:rPr>
              <a:t>Topic modeling is a technique used to discover underlying themes or topics within a collection of documents. It can be applied to a variety of text data, including articles, papers, reviews, social media posts, and more. The goal is to identify patterns and extract meaningful insights from the text.</a:t>
            </a:r>
          </a:p>
          <a:p>
            <a:pPr marL="0" indent="0">
              <a:buNone/>
            </a:pPr>
            <a:br>
              <a:rPr lang="en-US" sz="1700"/>
            </a:br>
            <a:endParaRPr lang="en-US" sz="1700"/>
          </a:p>
        </p:txBody>
      </p:sp>
      <p:pic>
        <p:nvPicPr>
          <p:cNvPr id="7" name="Picture 6" descr="A newspaper with a house and a blue door&#10;&#10;Description automatically generated">
            <a:extLst>
              <a:ext uri="{FF2B5EF4-FFF2-40B4-BE49-F238E27FC236}">
                <a16:creationId xmlns:a16="http://schemas.microsoft.com/office/drawing/2014/main" id="{409B9035-85F4-455C-15C2-14FF662204EF}"/>
              </a:ext>
            </a:extLst>
          </p:cNvPr>
          <p:cNvPicPr>
            <a:picLocks noChangeAspect="1"/>
          </p:cNvPicPr>
          <p:nvPr/>
        </p:nvPicPr>
        <p:blipFill>
          <a:blip r:embed="rId2"/>
          <a:stretch>
            <a:fillRect/>
          </a:stretch>
        </p:blipFill>
        <p:spPr>
          <a:xfrm>
            <a:off x="1958759" y="2569464"/>
            <a:ext cx="2483281" cy="3678936"/>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67B5148F-D07B-2D92-0E3A-966D1564D01F}"/>
              </a:ext>
            </a:extLst>
          </p:cNvPr>
          <p:cNvPicPr>
            <a:picLocks noChangeAspect="1"/>
          </p:cNvPicPr>
          <p:nvPr/>
        </p:nvPicPr>
        <p:blipFill>
          <a:blip r:embed="rId3"/>
          <a:stretch>
            <a:fillRect/>
          </a:stretch>
        </p:blipFill>
        <p:spPr>
          <a:xfrm>
            <a:off x="6254496" y="3411001"/>
            <a:ext cx="5468112" cy="1995861"/>
          </a:xfrm>
          <a:prstGeom prst="rect">
            <a:avLst/>
          </a:prstGeom>
        </p:spPr>
      </p:pic>
      <p:sp>
        <p:nvSpPr>
          <p:cNvPr id="4" name="Date Placeholder 3">
            <a:extLst>
              <a:ext uri="{FF2B5EF4-FFF2-40B4-BE49-F238E27FC236}">
                <a16:creationId xmlns:a16="http://schemas.microsoft.com/office/drawing/2014/main" id="{80449EEA-0A60-CF7B-0D73-81D463490E98}"/>
              </a:ext>
            </a:extLst>
          </p:cNvPr>
          <p:cNvSpPr>
            <a:spLocks noGrp="1"/>
          </p:cNvSpPr>
          <p:nvPr>
            <p:ph type="dt" sz="half" idx="10"/>
          </p:nvPr>
        </p:nvSpPr>
        <p:spPr>
          <a:xfrm>
            <a:off x="838200" y="6356350"/>
            <a:ext cx="2743200" cy="365125"/>
          </a:xfrm>
        </p:spPr>
        <p:txBody>
          <a:bodyPr>
            <a:normAutofit/>
          </a:bodyPr>
          <a:lstStyle/>
          <a:p>
            <a:pPr>
              <a:spcAft>
                <a:spcPts val="600"/>
              </a:spcAft>
            </a:pPr>
            <a:r>
              <a:rPr lang="en-US"/>
              <a:t>7/14/23</a:t>
            </a:r>
          </a:p>
        </p:txBody>
      </p:sp>
      <p:sp>
        <p:nvSpPr>
          <p:cNvPr id="5" name="Footer Placeholder 4">
            <a:extLst>
              <a:ext uri="{FF2B5EF4-FFF2-40B4-BE49-F238E27FC236}">
                <a16:creationId xmlns:a16="http://schemas.microsoft.com/office/drawing/2014/main" id="{AC2C0BDC-1617-4423-DC4E-F515FEF5D2C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Ashok Harishma - Topic Modeling</a:t>
            </a:r>
          </a:p>
        </p:txBody>
      </p:sp>
      <p:sp>
        <p:nvSpPr>
          <p:cNvPr id="6" name="Slide Number Placeholder 5">
            <a:extLst>
              <a:ext uri="{FF2B5EF4-FFF2-40B4-BE49-F238E27FC236}">
                <a16:creationId xmlns:a16="http://schemas.microsoft.com/office/drawing/2014/main" id="{65761DAF-12AE-943B-224E-A97530AD4B3C}"/>
              </a:ext>
            </a:extLst>
          </p:cNvPr>
          <p:cNvSpPr>
            <a:spLocks noGrp="1"/>
          </p:cNvSpPr>
          <p:nvPr>
            <p:ph type="sldNum" sz="quarter" idx="12"/>
          </p:nvPr>
        </p:nvSpPr>
        <p:spPr>
          <a:xfrm>
            <a:off x="8610600" y="6356350"/>
            <a:ext cx="2743200" cy="365125"/>
          </a:xfrm>
        </p:spPr>
        <p:txBody>
          <a:bodyPr>
            <a:normAutofit/>
          </a:bodyPr>
          <a:lstStyle/>
          <a:p>
            <a:pPr>
              <a:spcAft>
                <a:spcPts val="600"/>
              </a:spcAft>
            </a:pPr>
            <a:fld id="{4FAB73BC-B049-4115-A692-8D63A059BFB8}" type="slidenum">
              <a:rPr lang="en-US" smtClean="0"/>
              <a:pPr>
                <a:spcAft>
                  <a:spcPts val="600"/>
                </a:spcAft>
              </a:pPr>
              <a:t>14</a:t>
            </a:fld>
            <a:endParaRPr lang="en-US"/>
          </a:p>
        </p:txBody>
      </p:sp>
    </p:spTree>
    <p:extLst>
      <p:ext uri="{BB962C8B-B14F-4D97-AF65-F5344CB8AC3E}">
        <p14:creationId xmlns:p14="http://schemas.microsoft.com/office/powerpoint/2010/main" val="78762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E0FB-F8E2-B584-C48B-8D3647DCDF91}"/>
              </a:ext>
            </a:extLst>
          </p:cNvPr>
          <p:cNvSpPr>
            <a:spLocks noGrp="1"/>
          </p:cNvSpPr>
          <p:nvPr>
            <p:ph type="title"/>
          </p:nvPr>
        </p:nvSpPr>
        <p:spPr/>
        <p:txBody>
          <a:bodyPr/>
          <a:lstStyle/>
          <a:p>
            <a:r>
              <a:rPr lang="en-US" dirty="0"/>
              <a:t>Algorithms used</a:t>
            </a:r>
          </a:p>
        </p:txBody>
      </p:sp>
      <p:sp>
        <p:nvSpPr>
          <p:cNvPr id="3" name="Content Placeholder 2">
            <a:extLst>
              <a:ext uri="{FF2B5EF4-FFF2-40B4-BE49-F238E27FC236}">
                <a16:creationId xmlns:a16="http://schemas.microsoft.com/office/drawing/2014/main" id="{D44E264A-067C-F48D-16FE-4FC192D7CDE3}"/>
              </a:ext>
            </a:extLst>
          </p:cNvPr>
          <p:cNvSpPr>
            <a:spLocks noGrp="1"/>
          </p:cNvSpPr>
          <p:nvPr>
            <p:ph idx="1"/>
          </p:nvPr>
        </p:nvSpPr>
        <p:spPr/>
        <p:txBody>
          <a:bodyPr/>
          <a:lstStyle/>
          <a:p>
            <a:r>
              <a:rPr lang="en-US" b="0" i="0" dirty="0">
                <a:solidFill>
                  <a:srgbClr val="374151"/>
                </a:solidFill>
                <a:effectLst/>
                <a:latin typeface="Söhne"/>
              </a:rPr>
              <a:t>To perform topic modeling analysis, several algorithms can be used, with Latent Dirichlet Allocation (LDA) being one of the most popular and widely used. LDA assumes that each document is a mixture of various topics, and each topic is a probability distribution over words. The algorithm iteratively assigns words to topics and topics to documents to find the best representation of topics.</a:t>
            </a:r>
            <a:endParaRPr lang="en-US" dirty="0"/>
          </a:p>
        </p:txBody>
      </p:sp>
      <p:sp>
        <p:nvSpPr>
          <p:cNvPr id="4" name="Date Placeholder 3">
            <a:extLst>
              <a:ext uri="{FF2B5EF4-FFF2-40B4-BE49-F238E27FC236}">
                <a16:creationId xmlns:a16="http://schemas.microsoft.com/office/drawing/2014/main" id="{2612B1AE-0DE0-D0D4-9A71-D78983DB0501}"/>
              </a:ext>
            </a:extLst>
          </p:cNvPr>
          <p:cNvSpPr>
            <a:spLocks noGrp="1"/>
          </p:cNvSpPr>
          <p:nvPr>
            <p:ph type="dt" sz="half" idx="10"/>
          </p:nvPr>
        </p:nvSpPr>
        <p:spPr/>
        <p:txBody>
          <a:bodyPr/>
          <a:lstStyle/>
          <a:p>
            <a:r>
              <a:rPr lang="en-US"/>
              <a:t>7/14/23</a:t>
            </a:r>
          </a:p>
        </p:txBody>
      </p:sp>
      <p:sp>
        <p:nvSpPr>
          <p:cNvPr id="5" name="Footer Placeholder 4">
            <a:extLst>
              <a:ext uri="{FF2B5EF4-FFF2-40B4-BE49-F238E27FC236}">
                <a16:creationId xmlns:a16="http://schemas.microsoft.com/office/drawing/2014/main" id="{92F049EC-3B0D-A657-D724-90C4C8491B57}"/>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38589311-C8E3-8572-253B-D9B9F2B3F07D}"/>
              </a:ext>
            </a:extLst>
          </p:cNvPr>
          <p:cNvSpPr>
            <a:spLocks noGrp="1"/>
          </p:cNvSpPr>
          <p:nvPr>
            <p:ph type="sldNum" sz="quarter" idx="12"/>
          </p:nvPr>
        </p:nvSpPr>
        <p:spPr/>
        <p:txBody>
          <a:bodyPr/>
          <a:lstStyle/>
          <a:p>
            <a:fld id="{4FAB73BC-B049-4115-A692-8D63A059BFB8}" type="slidenum">
              <a:rPr lang="en-US" smtClean="0"/>
              <a:t>15</a:t>
            </a:fld>
            <a:endParaRPr lang="en-US"/>
          </a:p>
        </p:txBody>
      </p:sp>
    </p:spTree>
    <p:extLst>
      <p:ext uri="{BB962C8B-B14F-4D97-AF65-F5344CB8AC3E}">
        <p14:creationId xmlns:p14="http://schemas.microsoft.com/office/powerpoint/2010/main" val="3833717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52B6-0E05-46AE-30D4-5E729EE0D0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A0DF99-8A5C-51B7-3DD5-615C5553CBCE}"/>
              </a:ext>
            </a:extLst>
          </p:cNvPr>
          <p:cNvSpPr>
            <a:spLocks noGrp="1"/>
          </p:cNvSpPr>
          <p:nvPr>
            <p:ph idx="1"/>
          </p:nvPr>
        </p:nvSpPr>
        <p:spPr/>
        <p:txBody>
          <a:bodyPr>
            <a:normAutofit fontScale="25000" lnSpcReduction="20000"/>
          </a:bodyPr>
          <a:lstStyle/>
          <a:p>
            <a:r>
              <a:rPr lang="en-US" dirty="0"/>
              <a:t>Based on the output of the topic modeling, it appears that each topic is represented by a list of words or phrases that are associated with that topic. Here is a summary of the topics identified:</a:t>
            </a:r>
          </a:p>
          <a:p>
            <a:endParaRPr lang="en-US" dirty="0"/>
          </a:p>
          <a:p>
            <a:r>
              <a:rPr lang="en-US" dirty="0"/>
              <a:t>Topic 0: Bulky items</a:t>
            </a:r>
          </a:p>
          <a:p>
            <a:r>
              <a:rPr lang="en-US" dirty="0"/>
              <a:t>- Keywords: bulky item, item bulky item, item bulky</a:t>
            </a:r>
          </a:p>
          <a:p>
            <a:endParaRPr lang="en-US" dirty="0"/>
          </a:p>
          <a:p>
            <a:r>
              <a:rPr lang="en-US" dirty="0"/>
              <a:t>Topic 1: Beverage bottles and containers</a:t>
            </a:r>
          </a:p>
          <a:p>
            <a:r>
              <a:rPr lang="en-US" dirty="0"/>
              <a:t>- Keywords: bottle container, beverage bottle, beverage bottle</a:t>
            </a:r>
          </a:p>
          <a:p>
            <a:endParaRPr lang="en-US" dirty="0"/>
          </a:p>
          <a:p>
            <a:r>
              <a:rPr lang="en-US" dirty="0"/>
              <a:t>Topic 2: Styrofoam cups and lids</a:t>
            </a:r>
          </a:p>
          <a:p>
            <a:r>
              <a:rPr lang="en-US" dirty="0"/>
              <a:t>- Keywords: cup cup, </a:t>
            </a:r>
            <a:r>
              <a:rPr lang="en-US" dirty="0" err="1"/>
              <a:t>styrofoam</a:t>
            </a:r>
            <a:r>
              <a:rPr lang="en-US" dirty="0"/>
              <a:t> cup, cup lid</a:t>
            </a:r>
          </a:p>
          <a:p>
            <a:endParaRPr lang="en-US" dirty="0"/>
          </a:p>
          <a:p>
            <a:r>
              <a:rPr lang="en-US" dirty="0"/>
              <a:t>Topic 3: Styrofoam pieces</a:t>
            </a:r>
          </a:p>
          <a:p>
            <a:r>
              <a:rPr lang="en-US" dirty="0"/>
              <a:t>- Keywords: </a:t>
            </a:r>
            <a:r>
              <a:rPr lang="en-US" dirty="0" err="1"/>
              <a:t>styrofoam</a:t>
            </a:r>
            <a:r>
              <a:rPr lang="en-US" dirty="0"/>
              <a:t> piece, piece </a:t>
            </a:r>
            <a:r>
              <a:rPr lang="en-US" dirty="0" err="1"/>
              <a:t>styrofoam</a:t>
            </a:r>
            <a:r>
              <a:rPr lang="en-US" dirty="0"/>
              <a:t> piece, piece</a:t>
            </a:r>
          </a:p>
          <a:p>
            <a:endParaRPr lang="en-US" dirty="0"/>
          </a:p>
          <a:p>
            <a:r>
              <a:rPr lang="en-US" dirty="0"/>
              <a:t>Topic 4: Bags and films</a:t>
            </a:r>
          </a:p>
          <a:p>
            <a:r>
              <a:rPr lang="en-US" dirty="0"/>
              <a:t>- Keywords: bag film, film bag film, film bag</a:t>
            </a:r>
          </a:p>
          <a:p>
            <a:endParaRPr lang="en-US" dirty="0"/>
          </a:p>
          <a:p>
            <a:r>
              <a:rPr lang="en-US" dirty="0"/>
              <a:t>Topic 5: Bottle caps</a:t>
            </a:r>
          </a:p>
          <a:p>
            <a:r>
              <a:rPr lang="en-US" dirty="0"/>
              <a:t>- Keywords: bottle cap, cap bottle cap, bottle cap bottle</a:t>
            </a:r>
          </a:p>
          <a:p>
            <a:endParaRPr lang="en-US" dirty="0"/>
          </a:p>
          <a:p>
            <a:r>
              <a:rPr lang="en-US" dirty="0"/>
              <a:t>Topic 6: Straws and stirrers</a:t>
            </a:r>
          </a:p>
          <a:p>
            <a:r>
              <a:rPr lang="en-US" dirty="0"/>
              <a:t>- Keywords: straw stirrer, straw stirrer straw, stirrer straw</a:t>
            </a:r>
          </a:p>
          <a:p>
            <a:endParaRPr lang="en-US" dirty="0"/>
          </a:p>
          <a:p>
            <a:r>
              <a:rPr lang="en-US" dirty="0"/>
              <a:t>Topic 7: Hard fragments</a:t>
            </a:r>
          </a:p>
          <a:p>
            <a:r>
              <a:rPr lang="en-US" dirty="0"/>
              <a:t>- Keywords: hard fragment, hard fragment hard, fragment hard</a:t>
            </a:r>
          </a:p>
          <a:p>
            <a:endParaRPr lang="en-US" dirty="0"/>
          </a:p>
          <a:p>
            <a:r>
              <a:rPr lang="en-US" dirty="0"/>
              <a:t>Topic 8: Chip bags</a:t>
            </a:r>
          </a:p>
          <a:p>
            <a:r>
              <a:rPr lang="en-US" dirty="0"/>
              <a:t>- Keywords: chip bag, bag chip bag, bag chip</a:t>
            </a:r>
          </a:p>
          <a:p>
            <a:endParaRPr lang="en-US" dirty="0"/>
          </a:p>
          <a:p>
            <a:r>
              <a:rPr lang="en-US" dirty="0"/>
              <a:t>Topic 9: Medical waste</a:t>
            </a:r>
          </a:p>
          <a:p>
            <a:r>
              <a:rPr lang="en-US" dirty="0"/>
              <a:t>- Keywords: medical waste, waste medical waste, waste medical</a:t>
            </a:r>
          </a:p>
          <a:p>
            <a:endParaRPr lang="en-US" dirty="0"/>
          </a:p>
          <a:p>
            <a:r>
              <a:rPr lang="en-US" dirty="0"/>
              <a:t>Topic 10: Textiles and shoes</a:t>
            </a:r>
          </a:p>
          <a:p>
            <a:r>
              <a:rPr lang="en-US" dirty="0"/>
              <a:t>- Keywords: textile shoe, textile shoe textile, shoe textile</a:t>
            </a:r>
          </a:p>
          <a:p>
            <a:endParaRPr lang="en-US" dirty="0"/>
          </a:p>
          <a:p>
            <a:r>
              <a:rPr lang="en-US" dirty="0"/>
              <a:t>Topic 11: Paper and junk mail</a:t>
            </a:r>
          </a:p>
          <a:p>
            <a:r>
              <a:rPr lang="en-US" dirty="0"/>
              <a:t>- Keywords: paper paper, paper paper paper, junk mail</a:t>
            </a:r>
          </a:p>
          <a:p>
            <a:endParaRPr lang="en-US" dirty="0"/>
          </a:p>
          <a:p>
            <a:r>
              <a:rPr lang="en-US" dirty="0"/>
              <a:t>These topics represent different themes or categories of waste items that have been identified through the topic modeling process. Each topic consists of words or phrases that are frequently associated with that particular topic.</a:t>
            </a:r>
          </a:p>
        </p:txBody>
      </p:sp>
      <p:sp>
        <p:nvSpPr>
          <p:cNvPr id="4" name="Date Placeholder 3">
            <a:extLst>
              <a:ext uri="{FF2B5EF4-FFF2-40B4-BE49-F238E27FC236}">
                <a16:creationId xmlns:a16="http://schemas.microsoft.com/office/drawing/2014/main" id="{B8F5B3E4-1C56-66D6-C0E1-58315F9ADC69}"/>
              </a:ext>
            </a:extLst>
          </p:cNvPr>
          <p:cNvSpPr>
            <a:spLocks noGrp="1"/>
          </p:cNvSpPr>
          <p:nvPr>
            <p:ph type="dt" sz="half" idx="10"/>
          </p:nvPr>
        </p:nvSpPr>
        <p:spPr/>
        <p:txBody>
          <a:bodyPr/>
          <a:lstStyle/>
          <a:p>
            <a:r>
              <a:rPr lang="en-US"/>
              <a:t>7/14/23</a:t>
            </a:r>
          </a:p>
        </p:txBody>
      </p:sp>
      <p:sp>
        <p:nvSpPr>
          <p:cNvPr id="5" name="Footer Placeholder 4">
            <a:extLst>
              <a:ext uri="{FF2B5EF4-FFF2-40B4-BE49-F238E27FC236}">
                <a16:creationId xmlns:a16="http://schemas.microsoft.com/office/drawing/2014/main" id="{83EFC670-FE7C-9B2B-892D-9F038EBDA654}"/>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10296944-86F4-94F2-C563-8B3F096898CA}"/>
              </a:ext>
            </a:extLst>
          </p:cNvPr>
          <p:cNvSpPr>
            <a:spLocks noGrp="1"/>
          </p:cNvSpPr>
          <p:nvPr>
            <p:ph type="sldNum" sz="quarter" idx="12"/>
          </p:nvPr>
        </p:nvSpPr>
        <p:spPr/>
        <p:txBody>
          <a:bodyPr/>
          <a:lstStyle/>
          <a:p>
            <a:fld id="{4FAB73BC-B049-4115-A692-8D63A059BFB8}" type="slidenum">
              <a:rPr lang="en-US" smtClean="0"/>
              <a:t>16</a:t>
            </a:fld>
            <a:endParaRPr lang="en-US"/>
          </a:p>
        </p:txBody>
      </p:sp>
    </p:spTree>
    <p:extLst>
      <p:ext uri="{BB962C8B-B14F-4D97-AF65-F5344CB8AC3E}">
        <p14:creationId xmlns:p14="http://schemas.microsoft.com/office/powerpoint/2010/main" val="238099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60022CF-D73B-45FB-8DD4-1B1C0C92E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8279C8-3003-8882-5CD5-A6CE85E35287}"/>
              </a:ext>
            </a:extLst>
          </p:cNvPr>
          <p:cNvSpPr>
            <a:spLocks noGrp="1"/>
          </p:cNvSpPr>
          <p:nvPr>
            <p:ph type="title"/>
          </p:nvPr>
        </p:nvSpPr>
        <p:spPr>
          <a:xfrm>
            <a:off x="120238" y="-2"/>
            <a:ext cx="12069112" cy="748144"/>
          </a:xfrm>
        </p:spPr>
        <p:txBody>
          <a:bodyPr>
            <a:normAutofit/>
          </a:bodyPr>
          <a:lstStyle/>
          <a:p>
            <a:pPr algn="ctr"/>
            <a:r>
              <a:rPr lang="en-US"/>
              <a:t>Topic Modeling </a:t>
            </a:r>
            <a:r>
              <a:rPr lang="en-US" dirty="0"/>
              <a:t>O</a:t>
            </a:r>
            <a:r>
              <a:rPr lang="en-US"/>
              <a:t>utput</a:t>
            </a:r>
            <a:endParaRPr lang="en-US" dirty="0"/>
          </a:p>
        </p:txBody>
      </p:sp>
      <p:sp>
        <p:nvSpPr>
          <p:cNvPr id="4" name="Date Placeholder 3">
            <a:extLst>
              <a:ext uri="{FF2B5EF4-FFF2-40B4-BE49-F238E27FC236}">
                <a16:creationId xmlns:a16="http://schemas.microsoft.com/office/drawing/2014/main" id="{275220D6-C9C2-1EC2-BB6D-7439A5636170}"/>
              </a:ext>
            </a:extLst>
          </p:cNvPr>
          <p:cNvSpPr>
            <a:spLocks noGrp="1"/>
          </p:cNvSpPr>
          <p:nvPr>
            <p:ph type="dt" sz="half" idx="10"/>
          </p:nvPr>
        </p:nvSpPr>
        <p:spPr>
          <a:xfrm>
            <a:off x="838200" y="6356350"/>
            <a:ext cx="2743200" cy="365125"/>
          </a:xfrm>
        </p:spPr>
        <p:txBody>
          <a:bodyPr>
            <a:normAutofit/>
          </a:bodyPr>
          <a:lstStyle/>
          <a:p>
            <a:pPr>
              <a:spcAft>
                <a:spcPts val="600"/>
              </a:spcAft>
            </a:pPr>
            <a:r>
              <a:rPr lang="en-US" sz="1000"/>
              <a:t>7/14/23</a:t>
            </a:r>
          </a:p>
        </p:txBody>
      </p:sp>
      <p:sp>
        <p:nvSpPr>
          <p:cNvPr id="5" name="Footer Placeholder 4">
            <a:extLst>
              <a:ext uri="{FF2B5EF4-FFF2-40B4-BE49-F238E27FC236}">
                <a16:creationId xmlns:a16="http://schemas.microsoft.com/office/drawing/2014/main" id="{6FB5394D-25A0-3541-0C03-F0D731873A3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000"/>
              <a:t>Ashok Harishma - Topic Modeling</a:t>
            </a:r>
          </a:p>
        </p:txBody>
      </p:sp>
      <p:sp>
        <p:nvSpPr>
          <p:cNvPr id="40" name="Freeform: Shape 39">
            <a:extLst>
              <a:ext uri="{FF2B5EF4-FFF2-40B4-BE49-F238E27FC236}">
                <a16:creationId xmlns:a16="http://schemas.microsoft.com/office/drawing/2014/main" id="{AC2C106E-0A9A-4090-95B9-B7070646D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61483" y="-2"/>
            <a:ext cx="1329192"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1364418" h="6858000">
                <a:moveTo>
                  <a:pt x="37636" y="0"/>
                </a:moveTo>
                <a:lnTo>
                  <a:pt x="1364418" y="0"/>
                </a:lnTo>
                <a:lnTo>
                  <a:pt x="1364418" y="6858000"/>
                </a:lnTo>
                <a:lnTo>
                  <a:pt x="101112" y="6857735"/>
                </a:lnTo>
                <a:cubicBezTo>
                  <a:pt x="115369" y="6839114"/>
                  <a:pt x="142394" y="6806441"/>
                  <a:pt x="137705" y="6776847"/>
                </a:cubicBezTo>
                <a:cubicBezTo>
                  <a:pt x="148424" y="6767643"/>
                  <a:pt x="156380" y="6753187"/>
                  <a:pt x="149205" y="6737706"/>
                </a:cubicBezTo>
                <a:cubicBezTo>
                  <a:pt x="155245" y="6708183"/>
                  <a:pt x="170958" y="6713000"/>
                  <a:pt x="173944" y="6691589"/>
                </a:cubicBezTo>
                <a:cubicBezTo>
                  <a:pt x="174057" y="6689618"/>
                  <a:pt x="165855" y="6661941"/>
                  <a:pt x="165968" y="6659970"/>
                </a:cubicBezTo>
                <a:cubicBezTo>
                  <a:pt x="166538" y="6656036"/>
                  <a:pt x="165560" y="6637698"/>
                  <a:pt x="166592" y="6636211"/>
                </a:cubicBezTo>
                <a:lnTo>
                  <a:pt x="184036" y="6594177"/>
                </a:lnTo>
                <a:cubicBezTo>
                  <a:pt x="192044" y="6580421"/>
                  <a:pt x="188570" y="6573022"/>
                  <a:pt x="198076" y="6557575"/>
                </a:cubicBezTo>
                <a:cubicBezTo>
                  <a:pt x="200255" y="6540981"/>
                  <a:pt x="232864" y="6478671"/>
                  <a:pt x="251033" y="6492130"/>
                </a:cubicBezTo>
                <a:cubicBezTo>
                  <a:pt x="252316" y="6486906"/>
                  <a:pt x="263405" y="6432771"/>
                  <a:pt x="266720" y="6431610"/>
                </a:cubicBezTo>
                <a:lnTo>
                  <a:pt x="310425" y="6379786"/>
                </a:lnTo>
                <a:cubicBezTo>
                  <a:pt x="310468" y="6347539"/>
                  <a:pt x="314739" y="6343120"/>
                  <a:pt x="293648" y="6334727"/>
                </a:cubicBezTo>
                <a:cubicBezTo>
                  <a:pt x="293165" y="6323607"/>
                  <a:pt x="271546" y="6324415"/>
                  <a:pt x="271063" y="6313295"/>
                </a:cubicBezTo>
                <a:cubicBezTo>
                  <a:pt x="270633" y="6307513"/>
                  <a:pt x="278657" y="6285828"/>
                  <a:pt x="278227" y="6280046"/>
                </a:cubicBezTo>
                <a:cubicBezTo>
                  <a:pt x="276993" y="6275532"/>
                  <a:pt x="276658" y="6280700"/>
                  <a:pt x="281226" y="6272987"/>
                </a:cubicBezTo>
                <a:lnTo>
                  <a:pt x="288000" y="6252834"/>
                </a:ln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Slide Number Placeholder 5">
            <a:extLst>
              <a:ext uri="{FF2B5EF4-FFF2-40B4-BE49-F238E27FC236}">
                <a16:creationId xmlns:a16="http://schemas.microsoft.com/office/drawing/2014/main" id="{84746C26-50AE-56DF-3E6E-CE88CDE07855}"/>
              </a:ext>
            </a:extLst>
          </p:cNvPr>
          <p:cNvSpPr>
            <a:spLocks noGrp="1"/>
          </p:cNvSpPr>
          <p:nvPr>
            <p:ph type="sldNum" sz="quarter" idx="12"/>
          </p:nvPr>
        </p:nvSpPr>
        <p:spPr>
          <a:xfrm>
            <a:off x="8610600" y="6356350"/>
            <a:ext cx="2743200" cy="365125"/>
          </a:xfrm>
        </p:spPr>
        <p:txBody>
          <a:bodyPr>
            <a:normAutofit/>
          </a:bodyPr>
          <a:lstStyle/>
          <a:p>
            <a:pPr>
              <a:spcAft>
                <a:spcPts val="600"/>
              </a:spcAft>
            </a:pPr>
            <a:fld id="{4FAB73BC-B049-4115-A692-8D63A059BFB8}" type="slidenum">
              <a:rPr lang="en-US" sz="1000"/>
              <a:pPr>
                <a:spcAft>
                  <a:spcPts val="600"/>
                </a:spcAft>
              </a:pPr>
              <a:t>17</a:t>
            </a:fld>
            <a:endParaRPr lang="en-US" sz="1000"/>
          </a:p>
        </p:txBody>
      </p:sp>
      <p:graphicFrame>
        <p:nvGraphicFramePr>
          <p:cNvPr id="7" name="Table 7">
            <a:extLst>
              <a:ext uri="{FF2B5EF4-FFF2-40B4-BE49-F238E27FC236}">
                <a16:creationId xmlns:a16="http://schemas.microsoft.com/office/drawing/2014/main" id="{03528D4F-ED11-0AF0-C167-5CB29333257C}"/>
              </a:ext>
            </a:extLst>
          </p:cNvPr>
          <p:cNvGraphicFramePr>
            <a:graphicFrameLocks noGrp="1"/>
          </p:cNvGraphicFramePr>
          <p:nvPr>
            <p:ph idx="1"/>
            <p:extLst>
              <p:ext uri="{D42A27DB-BD31-4B8C-83A1-F6EECF244321}">
                <p14:modId xmlns:p14="http://schemas.microsoft.com/office/powerpoint/2010/main" val="360105258"/>
              </p:ext>
            </p:extLst>
          </p:nvPr>
        </p:nvGraphicFramePr>
        <p:xfrm>
          <a:off x="-1325" y="748146"/>
          <a:ext cx="12192001" cy="5608200"/>
        </p:xfrm>
        <a:graphic>
          <a:graphicData uri="http://schemas.openxmlformats.org/drawingml/2006/table">
            <a:tbl>
              <a:tblPr firstRow="1" bandRow="1">
                <a:solidFill>
                  <a:schemeClr val="bg1"/>
                </a:solidFill>
                <a:tableStyleId>{5C22544A-7EE6-4342-B048-85BDC9FD1C3A}</a:tableStyleId>
              </a:tblPr>
              <a:tblGrid>
                <a:gridCol w="1370693">
                  <a:extLst>
                    <a:ext uri="{9D8B030D-6E8A-4147-A177-3AD203B41FA5}">
                      <a16:colId xmlns:a16="http://schemas.microsoft.com/office/drawing/2014/main" val="2862655761"/>
                    </a:ext>
                  </a:extLst>
                </a:gridCol>
                <a:gridCol w="1526540">
                  <a:extLst>
                    <a:ext uri="{9D8B030D-6E8A-4147-A177-3AD203B41FA5}">
                      <a16:colId xmlns:a16="http://schemas.microsoft.com/office/drawing/2014/main" val="112851588"/>
                    </a:ext>
                  </a:extLst>
                </a:gridCol>
                <a:gridCol w="9294768">
                  <a:extLst>
                    <a:ext uri="{9D8B030D-6E8A-4147-A177-3AD203B41FA5}">
                      <a16:colId xmlns:a16="http://schemas.microsoft.com/office/drawing/2014/main" val="2620990991"/>
                    </a:ext>
                  </a:extLst>
                </a:gridCol>
              </a:tblGrid>
              <a:tr h="373880">
                <a:tc>
                  <a:txBody>
                    <a:bodyPr/>
                    <a:lstStyle/>
                    <a:p>
                      <a:pPr algn="l" fontAlgn="b"/>
                      <a:r>
                        <a:rPr lang="en-US" sz="1800" b="0" i="0" u="none" strike="noStrike" cap="none" spc="0">
                          <a:solidFill>
                            <a:schemeClr val="bg1"/>
                          </a:solidFill>
                          <a:effectLst/>
                          <a:latin typeface="Calibri" panose="020F0502020204030204" pitchFamily="34" charset="0"/>
                        </a:rPr>
                        <a:t>Topic</a:t>
                      </a:r>
                    </a:p>
                  </a:txBody>
                  <a:tcPr marL="28535" marR="2287" marT="21951" marB="21951"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b"/>
                      <a:r>
                        <a:rPr lang="en-US" sz="1800" b="0" i="0" u="none" strike="noStrike" cap="none" spc="0">
                          <a:solidFill>
                            <a:schemeClr val="bg1"/>
                          </a:solidFill>
                          <a:effectLst/>
                          <a:latin typeface="Calibri" panose="020F0502020204030204" pitchFamily="34" charset="0"/>
                        </a:rPr>
                        <a:t>Count</a:t>
                      </a:r>
                    </a:p>
                  </a:txBody>
                  <a:tcPr marL="28535" marR="2287" marT="21951" marB="21951"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b"/>
                      <a:r>
                        <a:rPr lang="en-US" sz="1800" b="0" i="0" u="none" strike="noStrike" cap="none" spc="0" dirty="0">
                          <a:solidFill>
                            <a:schemeClr val="bg1"/>
                          </a:solidFill>
                          <a:effectLst/>
                          <a:latin typeface="Calibri" panose="020F0502020204030204" pitchFamily="34" charset="0"/>
                        </a:rPr>
                        <a:t>Name</a:t>
                      </a:r>
                    </a:p>
                  </a:txBody>
                  <a:tcPr marL="28535" marR="2287" marT="21951" marB="21951" anchor="ctr">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388318629"/>
                  </a:ext>
                </a:extLst>
              </a:tr>
              <a:tr h="373880">
                <a:tc>
                  <a:txBody>
                    <a:bodyPr/>
                    <a:lstStyle/>
                    <a:p>
                      <a:pPr algn="r" fontAlgn="b"/>
                      <a:r>
                        <a:rPr lang="en-US" sz="1800" b="0" i="0" u="none" strike="noStrike" cap="none" spc="0">
                          <a:solidFill>
                            <a:schemeClr val="tx1"/>
                          </a:solidFill>
                          <a:effectLst/>
                          <a:latin typeface="Calibri" panose="020F0502020204030204" pitchFamily="34" charset="0"/>
                        </a:rPr>
                        <a:t>-1</a:t>
                      </a:r>
                    </a:p>
                  </a:txBody>
                  <a:tcPr marL="28535" marR="2287" marT="21951" marB="21951" anchor="b">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r" fontAlgn="b"/>
                      <a:r>
                        <a:rPr lang="en-US" sz="1800" b="0" i="0" u="none" strike="noStrike" cap="none" spc="0">
                          <a:solidFill>
                            <a:schemeClr val="tx1"/>
                          </a:solidFill>
                          <a:effectLst/>
                          <a:latin typeface="Calibri" panose="020F0502020204030204" pitchFamily="34" charset="0"/>
                        </a:rPr>
                        <a:t>10</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l" fontAlgn="b"/>
                      <a:r>
                        <a:rPr lang="en-US" sz="1800" b="0" i="0" u="none" strike="noStrike" cap="none" spc="0" dirty="0">
                          <a:solidFill>
                            <a:schemeClr val="tx1"/>
                          </a:solidFill>
                          <a:effectLst/>
                          <a:latin typeface="Calibri" panose="020F0502020204030204" pitchFamily="34" charset="0"/>
                        </a:rPr>
                        <a:t>bulky item, item bulky item, item bulky</a:t>
                      </a:r>
                    </a:p>
                  </a:txBody>
                  <a:tcPr marL="28535" marR="2287" marT="21951" marB="21951" anchor="b">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38100" cmpd="sng">
                      <a:noFill/>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5947532"/>
                  </a:ext>
                </a:extLst>
              </a:tr>
              <a:tr h="373880">
                <a:tc>
                  <a:txBody>
                    <a:bodyPr/>
                    <a:lstStyle/>
                    <a:p>
                      <a:pPr algn="r" fontAlgn="b"/>
                      <a:r>
                        <a:rPr lang="en-US" sz="1800" b="0" i="0" u="none" strike="noStrike" cap="none" spc="0">
                          <a:solidFill>
                            <a:schemeClr val="tx1"/>
                          </a:solidFill>
                          <a:effectLst/>
                          <a:latin typeface="Calibri" panose="020F0502020204030204" pitchFamily="34" charset="0"/>
                        </a:rPr>
                        <a:t>0</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b"/>
                      <a:r>
                        <a:rPr lang="en-US" sz="1800" b="0" i="0" u="none" strike="noStrike" cap="none" spc="0">
                          <a:solidFill>
                            <a:schemeClr val="tx1"/>
                          </a:solidFill>
                          <a:effectLst/>
                          <a:latin typeface="Calibri" panose="020F0502020204030204" pitchFamily="34" charset="0"/>
                        </a:rPr>
                        <a:t>1161</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800" b="0" i="0" u="none" strike="noStrike" cap="none" spc="0">
                          <a:solidFill>
                            <a:schemeClr val="tx1"/>
                          </a:solidFill>
                          <a:effectLst/>
                          <a:latin typeface="Calibri" panose="020F0502020204030204" pitchFamily="34" charset="0"/>
                        </a:rPr>
                        <a:t>beverage bottle container, bottle container, beverage bottle</a:t>
                      </a:r>
                    </a:p>
                  </a:txBody>
                  <a:tcPr marL="28535" marR="2287" marT="21951" marB="21951" anchor="b">
                    <a:lnL w="6350" cap="flat" cmpd="sng" algn="ctr">
                      <a:solidFill>
                        <a:schemeClr val="tx1">
                          <a:lumMod val="50000"/>
                          <a:lumOff val="50000"/>
                        </a:schemeClr>
                      </a:solidFill>
                      <a:prstDash val="solid"/>
                      <a:round/>
                      <a:headEnd type="none" w="med" len="med"/>
                      <a:tailEnd type="none" w="med" len="med"/>
                    </a:lnL>
                    <a:lnR w="12700" cmpd="sng">
                      <a:noFill/>
                      <a:prstDash val="solid"/>
                    </a:lnR>
                    <a:lnT w="19050" cap="flat" cmpd="sng" algn="ctr">
                      <a:solidFill>
                        <a:schemeClr val="tx1"/>
                      </a:solidFill>
                      <a:prstDash val="solid"/>
                      <a:round/>
                      <a:headEnd type="none" w="med" len="med"/>
                      <a:tailEnd type="none" w="med" len="med"/>
                    </a:lnT>
                    <a:lnB w="12700" cmpd="sng">
                      <a:noFill/>
                      <a:prstDash val="solid"/>
                    </a:lnB>
                    <a:solidFill>
                      <a:schemeClr val="bg1">
                        <a:lumMod val="85000"/>
                      </a:schemeClr>
                    </a:solidFill>
                  </a:tcPr>
                </a:tc>
                <a:extLst>
                  <a:ext uri="{0D108BD9-81ED-4DB2-BD59-A6C34878D82A}">
                    <a16:rowId xmlns:a16="http://schemas.microsoft.com/office/drawing/2014/main" val="4150229356"/>
                  </a:ext>
                </a:extLst>
              </a:tr>
              <a:tr h="373880">
                <a:tc>
                  <a:txBody>
                    <a:bodyPr/>
                    <a:lstStyle/>
                    <a:p>
                      <a:pPr algn="r" fontAlgn="b"/>
                      <a:r>
                        <a:rPr lang="en-US" sz="1800" b="0" i="0" u="none" strike="noStrike" cap="none" spc="0">
                          <a:solidFill>
                            <a:schemeClr val="tx1"/>
                          </a:solidFill>
                          <a:effectLst/>
                          <a:latin typeface="Calibri" panose="020F0502020204030204" pitchFamily="34" charset="0"/>
                        </a:rPr>
                        <a:t>1</a:t>
                      </a:r>
                    </a:p>
                  </a:txBody>
                  <a:tcPr marL="28535" marR="2287" marT="21951" marB="21951"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b"/>
                      <a:r>
                        <a:rPr lang="en-US" sz="1800" b="0" i="0" u="none" strike="noStrike" cap="none" spc="0">
                          <a:solidFill>
                            <a:schemeClr val="tx1"/>
                          </a:solidFill>
                          <a:effectLst/>
                          <a:latin typeface="Calibri" panose="020F0502020204030204" pitchFamily="34" charset="0"/>
                        </a:rPr>
                        <a:t>269</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800" b="0" i="0" u="none" strike="noStrike" cap="none" spc="0">
                          <a:solidFill>
                            <a:schemeClr val="tx1"/>
                          </a:solidFill>
                          <a:effectLst/>
                          <a:latin typeface="Calibri" panose="020F0502020204030204" pitchFamily="34" charset="0"/>
                        </a:rPr>
                        <a:t>cup cup, styrofoam cup, cup lid</a:t>
                      </a:r>
                    </a:p>
                  </a:txBody>
                  <a:tcPr marL="28535" marR="2287" marT="21951" marB="21951" anchor="b">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12700" cmpd="sng">
                      <a:noFill/>
                      <a:prstDash val="soli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7868311"/>
                  </a:ext>
                </a:extLst>
              </a:tr>
              <a:tr h="373880">
                <a:tc>
                  <a:txBody>
                    <a:bodyPr/>
                    <a:lstStyle/>
                    <a:p>
                      <a:pPr algn="r" fontAlgn="b"/>
                      <a:r>
                        <a:rPr lang="en-US" sz="1800" b="0" i="0" u="none" strike="noStrike" cap="none" spc="0">
                          <a:solidFill>
                            <a:schemeClr val="tx1"/>
                          </a:solidFill>
                          <a:effectLst/>
                          <a:latin typeface="Calibri" panose="020F0502020204030204" pitchFamily="34" charset="0"/>
                        </a:rPr>
                        <a:t>2</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b"/>
                      <a:r>
                        <a:rPr lang="en-US" sz="1800" b="0" i="0" u="none" strike="noStrike" cap="none" spc="0">
                          <a:solidFill>
                            <a:schemeClr val="tx1"/>
                          </a:solidFill>
                          <a:effectLst/>
                          <a:latin typeface="Calibri" panose="020F0502020204030204" pitchFamily="34" charset="0"/>
                        </a:rPr>
                        <a:t>181</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800" b="0" i="0" u="none" strike="noStrike" cap="none" spc="0">
                          <a:solidFill>
                            <a:schemeClr val="tx1"/>
                          </a:solidFill>
                          <a:effectLst/>
                          <a:latin typeface="Calibri" panose="020F0502020204030204" pitchFamily="34" charset="0"/>
                        </a:rPr>
                        <a:t>styrofoam piece, piece styrofoam piece, piece styrofoam</a:t>
                      </a:r>
                    </a:p>
                  </a:txBody>
                  <a:tcPr marL="28535" marR="2287" marT="21951" marB="21951" anchor="b">
                    <a:lnL w="6350" cap="flat" cmpd="sng" algn="ctr">
                      <a:solidFill>
                        <a:schemeClr val="tx1">
                          <a:lumMod val="50000"/>
                          <a:lumOff val="50000"/>
                        </a:schemeClr>
                      </a:solidFill>
                      <a:prstDash val="solid"/>
                      <a:round/>
                      <a:headEnd type="none" w="med" len="med"/>
                      <a:tailEnd type="none" w="med" len="med"/>
                    </a:lnL>
                    <a:lnR w="12700" cmpd="sng">
                      <a:noFill/>
                      <a:prstDash val="solid"/>
                    </a:lnR>
                    <a:lnT w="19050" cap="flat" cmpd="sng" algn="ctr">
                      <a:solidFill>
                        <a:schemeClr val="tx1"/>
                      </a:solidFill>
                      <a:prstDash val="solid"/>
                      <a:round/>
                      <a:headEnd type="none" w="med" len="med"/>
                      <a:tailEnd type="none" w="med" len="med"/>
                    </a:lnT>
                    <a:lnB w="12700" cmpd="sng">
                      <a:noFill/>
                      <a:prstDash val="solid"/>
                    </a:lnB>
                    <a:solidFill>
                      <a:schemeClr val="bg1">
                        <a:lumMod val="85000"/>
                      </a:schemeClr>
                    </a:solidFill>
                  </a:tcPr>
                </a:tc>
                <a:extLst>
                  <a:ext uri="{0D108BD9-81ED-4DB2-BD59-A6C34878D82A}">
                    <a16:rowId xmlns:a16="http://schemas.microsoft.com/office/drawing/2014/main" val="2461026825"/>
                  </a:ext>
                </a:extLst>
              </a:tr>
              <a:tr h="373880">
                <a:tc>
                  <a:txBody>
                    <a:bodyPr/>
                    <a:lstStyle/>
                    <a:p>
                      <a:pPr algn="r" fontAlgn="b"/>
                      <a:r>
                        <a:rPr lang="en-US" sz="1800" b="0" i="0" u="none" strike="noStrike" cap="none" spc="0">
                          <a:solidFill>
                            <a:schemeClr val="tx1"/>
                          </a:solidFill>
                          <a:effectLst/>
                          <a:latin typeface="Calibri" panose="020F0502020204030204" pitchFamily="34" charset="0"/>
                        </a:rPr>
                        <a:t>3</a:t>
                      </a:r>
                    </a:p>
                  </a:txBody>
                  <a:tcPr marL="28535" marR="2287" marT="21951" marB="21951"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b"/>
                      <a:r>
                        <a:rPr lang="en-US" sz="1800" b="0" i="0" u="none" strike="noStrike" cap="none" spc="0">
                          <a:solidFill>
                            <a:schemeClr val="tx1"/>
                          </a:solidFill>
                          <a:effectLst/>
                          <a:latin typeface="Calibri" panose="020F0502020204030204" pitchFamily="34" charset="0"/>
                        </a:rPr>
                        <a:t>132</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800" b="0" i="0" u="none" strike="noStrike" cap="none" spc="0" dirty="0">
                          <a:solidFill>
                            <a:schemeClr val="tx1"/>
                          </a:solidFill>
                          <a:effectLst/>
                          <a:latin typeface="Calibri" panose="020F0502020204030204" pitchFamily="34" charset="0"/>
                        </a:rPr>
                        <a:t>food drink, food drink pouch, drink pouch</a:t>
                      </a:r>
                    </a:p>
                  </a:txBody>
                  <a:tcPr marL="28535" marR="2287" marT="21951" marB="21951" anchor="b">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12700" cmpd="sng">
                      <a:noFill/>
                      <a:prstDash val="soli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3362233"/>
                  </a:ext>
                </a:extLst>
              </a:tr>
              <a:tr h="373880">
                <a:tc>
                  <a:txBody>
                    <a:bodyPr/>
                    <a:lstStyle/>
                    <a:p>
                      <a:pPr algn="r" fontAlgn="b"/>
                      <a:r>
                        <a:rPr lang="en-US" sz="1800" b="0" i="0" u="none" strike="noStrike" cap="none" spc="0" dirty="0">
                          <a:solidFill>
                            <a:schemeClr val="tx1"/>
                          </a:solidFill>
                          <a:effectLst/>
                          <a:latin typeface="Calibri" panose="020F0502020204030204" pitchFamily="34" charset="0"/>
                        </a:rPr>
                        <a:t>4</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b"/>
                      <a:r>
                        <a:rPr lang="en-US" sz="1800" b="0" i="0" u="none" strike="noStrike" cap="none" spc="0">
                          <a:solidFill>
                            <a:schemeClr val="tx1"/>
                          </a:solidFill>
                          <a:effectLst/>
                          <a:latin typeface="Calibri" panose="020F0502020204030204" pitchFamily="34" charset="0"/>
                        </a:rPr>
                        <a:t>120</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800" b="0" i="0" u="none" strike="noStrike" cap="none" spc="0">
                          <a:solidFill>
                            <a:schemeClr val="tx1"/>
                          </a:solidFill>
                          <a:effectLst/>
                          <a:latin typeface="Calibri" panose="020F0502020204030204" pitchFamily="34" charset="0"/>
                        </a:rPr>
                        <a:t>bag film, film bag film, film bag</a:t>
                      </a:r>
                    </a:p>
                  </a:txBody>
                  <a:tcPr marL="28535" marR="2287" marT="21951" marB="21951" anchor="b">
                    <a:lnL w="6350" cap="flat" cmpd="sng" algn="ctr">
                      <a:solidFill>
                        <a:schemeClr val="tx1">
                          <a:lumMod val="50000"/>
                          <a:lumOff val="50000"/>
                        </a:schemeClr>
                      </a:solidFill>
                      <a:prstDash val="solid"/>
                      <a:round/>
                      <a:headEnd type="none" w="med" len="med"/>
                      <a:tailEnd type="none" w="med" len="med"/>
                    </a:lnL>
                    <a:lnR w="12700" cmpd="sng">
                      <a:noFill/>
                      <a:prstDash val="solid"/>
                    </a:lnR>
                    <a:lnT w="19050" cap="flat" cmpd="sng" algn="ctr">
                      <a:solidFill>
                        <a:schemeClr val="tx1"/>
                      </a:solidFill>
                      <a:prstDash val="solid"/>
                      <a:round/>
                      <a:headEnd type="none" w="med" len="med"/>
                      <a:tailEnd type="none" w="med" len="med"/>
                    </a:lnT>
                    <a:lnB w="12700" cmpd="sng">
                      <a:noFill/>
                      <a:prstDash val="solid"/>
                    </a:lnB>
                    <a:solidFill>
                      <a:schemeClr val="bg1">
                        <a:lumMod val="85000"/>
                      </a:schemeClr>
                    </a:solidFill>
                  </a:tcPr>
                </a:tc>
                <a:extLst>
                  <a:ext uri="{0D108BD9-81ED-4DB2-BD59-A6C34878D82A}">
                    <a16:rowId xmlns:a16="http://schemas.microsoft.com/office/drawing/2014/main" val="3512009223"/>
                  </a:ext>
                </a:extLst>
              </a:tr>
              <a:tr h="373880">
                <a:tc>
                  <a:txBody>
                    <a:bodyPr/>
                    <a:lstStyle/>
                    <a:p>
                      <a:pPr algn="r" fontAlgn="b"/>
                      <a:r>
                        <a:rPr lang="en-US" sz="1800" b="0" i="0" u="none" strike="noStrike" cap="none" spc="0">
                          <a:solidFill>
                            <a:schemeClr val="tx1"/>
                          </a:solidFill>
                          <a:effectLst/>
                          <a:latin typeface="Calibri" panose="020F0502020204030204" pitchFamily="34" charset="0"/>
                        </a:rPr>
                        <a:t>5</a:t>
                      </a:r>
                    </a:p>
                  </a:txBody>
                  <a:tcPr marL="28535" marR="2287" marT="21951" marB="21951"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b"/>
                      <a:r>
                        <a:rPr lang="en-US" sz="1800" b="0" i="0" u="none" strike="noStrike" cap="none" spc="0">
                          <a:solidFill>
                            <a:schemeClr val="tx1"/>
                          </a:solidFill>
                          <a:effectLst/>
                          <a:latin typeface="Calibri" panose="020F0502020204030204" pitchFamily="34" charset="0"/>
                        </a:rPr>
                        <a:t>114</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800" b="0" i="0" u="none" strike="noStrike" cap="none" spc="0">
                          <a:solidFill>
                            <a:schemeClr val="tx1"/>
                          </a:solidFill>
                          <a:effectLst/>
                          <a:latin typeface="Calibri" panose="020F0502020204030204" pitchFamily="34" charset="0"/>
                        </a:rPr>
                        <a:t>bottle cap, cap bottle cap, bottle cap bottle</a:t>
                      </a:r>
                    </a:p>
                  </a:txBody>
                  <a:tcPr marL="28535" marR="2287" marT="21951" marB="21951" anchor="b">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12700" cmpd="sng">
                      <a:noFill/>
                      <a:prstDash val="soli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8270409"/>
                  </a:ext>
                </a:extLst>
              </a:tr>
              <a:tr h="373880">
                <a:tc>
                  <a:txBody>
                    <a:bodyPr/>
                    <a:lstStyle/>
                    <a:p>
                      <a:pPr algn="r" fontAlgn="b"/>
                      <a:r>
                        <a:rPr lang="en-US" sz="1800" b="0" i="0" u="none" strike="noStrike" cap="none" spc="0">
                          <a:solidFill>
                            <a:schemeClr val="tx1"/>
                          </a:solidFill>
                          <a:effectLst/>
                          <a:latin typeface="Calibri" panose="020F0502020204030204" pitchFamily="34" charset="0"/>
                        </a:rPr>
                        <a:t>6</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b"/>
                      <a:r>
                        <a:rPr lang="en-US" sz="1800" b="0" i="0" u="none" strike="noStrike" cap="none" spc="0">
                          <a:solidFill>
                            <a:schemeClr val="tx1"/>
                          </a:solidFill>
                          <a:effectLst/>
                          <a:latin typeface="Calibri" panose="020F0502020204030204" pitchFamily="34" charset="0"/>
                        </a:rPr>
                        <a:t>97</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800" b="0" i="0" u="none" strike="noStrike" cap="none" spc="0">
                          <a:solidFill>
                            <a:schemeClr val="tx1"/>
                          </a:solidFill>
                          <a:effectLst/>
                          <a:latin typeface="Calibri" panose="020F0502020204030204" pitchFamily="34" charset="0"/>
                        </a:rPr>
                        <a:t>straw stirrer, straw stirrer straw, stirrer straw stirrer</a:t>
                      </a:r>
                    </a:p>
                  </a:txBody>
                  <a:tcPr marL="28535" marR="2287" marT="21951" marB="21951" anchor="b">
                    <a:lnL w="6350" cap="flat" cmpd="sng" algn="ctr">
                      <a:solidFill>
                        <a:schemeClr val="tx1">
                          <a:lumMod val="50000"/>
                          <a:lumOff val="50000"/>
                        </a:schemeClr>
                      </a:solidFill>
                      <a:prstDash val="solid"/>
                      <a:round/>
                      <a:headEnd type="none" w="med" len="med"/>
                      <a:tailEnd type="none" w="med" len="med"/>
                    </a:lnL>
                    <a:lnR w="12700" cmpd="sng">
                      <a:noFill/>
                      <a:prstDash val="solid"/>
                    </a:lnR>
                    <a:lnT w="19050" cap="flat" cmpd="sng" algn="ctr">
                      <a:solidFill>
                        <a:schemeClr val="tx1"/>
                      </a:solidFill>
                      <a:prstDash val="solid"/>
                      <a:round/>
                      <a:headEnd type="none" w="med" len="med"/>
                      <a:tailEnd type="none" w="med" len="med"/>
                    </a:lnT>
                    <a:lnB w="12700" cmpd="sng">
                      <a:noFill/>
                      <a:prstDash val="solid"/>
                    </a:lnB>
                    <a:solidFill>
                      <a:schemeClr val="bg1">
                        <a:lumMod val="85000"/>
                      </a:schemeClr>
                    </a:solidFill>
                  </a:tcPr>
                </a:tc>
                <a:extLst>
                  <a:ext uri="{0D108BD9-81ED-4DB2-BD59-A6C34878D82A}">
                    <a16:rowId xmlns:a16="http://schemas.microsoft.com/office/drawing/2014/main" val="2400422490"/>
                  </a:ext>
                </a:extLst>
              </a:tr>
              <a:tr h="373880">
                <a:tc>
                  <a:txBody>
                    <a:bodyPr/>
                    <a:lstStyle/>
                    <a:p>
                      <a:pPr algn="r" fontAlgn="b"/>
                      <a:r>
                        <a:rPr lang="en-US" sz="1800" b="0" i="0" u="none" strike="noStrike" cap="none" spc="0">
                          <a:solidFill>
                            <a:schemeClr val="tx1"/>
                          </a:solidFill>
                          <a:effectLst/>
                          <a:latin typeface="Calibri" panose="020F0502020204030204" pitchFamily="34" charset="0"/>
                        </a:rPr>
                        <a:t>7</a:t>
                      </a:r>
                    </a:p>
                  </a:txBody>
                  <a:tcPr marL="28535" marR="2287" marT="21951" marB="21951"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b"/>
                      <a:r>
                        <a:rPr lang="en-US" sz="1800" b="0" i="0" u="none" strike="noStrike" cap="none" spc="0">
                          <a:solidFill>
                            <a:schemeClr val="tx1"/>
                          </a:solidFill>
                          <a:effectLst/>
                          <a:latin typeface="Calibri" panose="020F0502020204030204" pitchFamily="34" charset="0"/>
                        </a:rPr>
                        <a:t>77</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800" b="0" i="0" u="none" strike="noStrike" cap="none" spc="0">
                          <a:solidFill>
                            <a:schemeClr val="tx1"/>
                          </a:solidFill>
                          <a:effectLst/>
                          <a:latin typeface="Calibri" panose="020F0502020204030204" pitchFamily="34" charset="0"/>
                        </a:rPr>
                        <a:t>hard fragment, hard fragment hard, fragment hard fragment</a:t>
                      </a:r>
                    </a:p>
                  </a:txBody>
                  <a:tcPr marL="28535" marR="2287" marT="21951" marB="21951" anchor="b">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12700" cmpd="sng">
                      <a:noFill/>
                      <a:prstDash val="soli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3098798"/>
                  </a:ext>
                </a:extLst>
              </a:tr>
              <a:tr h="373880">
                <a:tc>
                  <a:txBody>
                    <a:bodyPr/>
                    <a:lstStyle/>
                    <a:p>
                      <a:pPr algn="r" fontAlgn="b"/>
                      <a:r>
                        <a:rPr lang="en-US" sz="1800" b="0" i="0" u="none" strike="noStrike" cap="none" spc="0">
                          <a:solidFill>
                            <a:schemeClr val="tx1"/>
                          </a:solidFill>
                          <a:effectLst/>
                          <a:latin typeface="Calibri" panose="020F0502020204030204" pitchFamily="34" charset="0"/>
                        </a:rPr>
                        <a:t>8</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b"/>
                      <a:r>
                        <a:rPr lang="en-US" sz="1800" b="0" i="0" u="none" strike="noStrike" cap="none" spc="0">
                          <a:solidFill>
                            <a:schemeClr val="tx1"/>
                          </a:solidFill>
                          <a:effectLst/>
                          <a:latin typeface="Calibri" panose="020F0502020204030204" pitchFamily="34" charset="0"/>
                        </a:rPr>
                        <a:t>58</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800" b="0" i="0" u="none" strike="noStrike" cap="none" spc="0">
                          <a:solidFill>
                            <a:schemeClr val="tx1"/>
                          </a:solidFill>
                          <a:effectLst/>
                          <a:latin typeface="Calibri" panose="020F0502020204030204" pitchFamily="34" charset="0"/>
                        </a:rPr>
                        <a:t>sport equipment, sport equipment sport, equipment sport equipment</a:t>
                      </a:r>
                    </a:p>
                  </a:txBody>
                  <a:tcPr marL="28535" marR="2287" marT="21951" marB="21951" anchor="b">
                    <a:lnL w="6350" cap="flat" cmpd="sng" algn="ctr">
                      <a:solidFill>
                        <a:schemeClr val="tx1">
                          <a:lumMod val="50000"/>
                          <a:lumOff val="50000"/>
                        </a:schemeClr>
                      </a:solidFill>
                      <a:prstDash val="solid"/>
                      <a:round/>
                      <a:headEnd type="none" w="med" len="med"/>
                      <a:tailEnd type="none" w="med" len="med"/>
                    </a:lnL>
                    <a:lnR w="12700" cmpd="sng">
                      <a:noFill/>
                      <a:prstDash val="solid"/>
                    </a:lnR>
                    <a:lnT w="19050" cap="flat" cmpd="sng" algn="ctr">
                      <a:solidFill>
                        <a:schemeClr val="tx1"/>
                      </a:solidFill>
                      <a:prstDash val="solid"/>
                      <a:round/>
                      <a:headEnd type="none" w="med" len="med"/>
                      <a:tailEnd type="none" w="med" len="med"/>
                    </a:lnT>
                    <a:lnB w="12700" cmpd="sng">
                      <a:noFill/>
                      <a:prstDash val="solid"/>
                    </a:lnB>
                    <a:solidFill>
                      <a:schemeClr val="bg1">
                        <a:lumMod val="85000"/>
                      </a:schemeClr>
                    </a:solidFill>
                  </a:tcPr>
                </a:tc>
                <a:extLst>
                  <a:ext uri="{0D108BD9-81ED-4DB2-BD59-A6C34878D82A}">
                    <a16:rowId xmlns:a16="http://schemas.microsoft.com/office/drawing/2014/main" val="1753834767"/>
                  </a:ext>
                </a:extLst>
              </a:tr>
              <a:tr h="373880">
                <a:tc>
                  <a:txBody>
                    <a:bodyPr/>
                    <a:lstStyle/>
                    <a:p>
                      <a:pPr algn="r" fontAlgn="b"/>
                      <a:r>
                        <a:rPr lang="en-US" sz="1800" b="0" i="0" u="none" strike="noStrike" cap="none" spc="0">
                          <a:solidFill>
                            <a:schemeClr val="tx1"/>
                          </a:solidFill>
                          <a:effectLst/>
                          <a:latin typeface="Calibri" panose="020F0502020204030204" pitchFamily="34" charset="0"/>
                        </a:rPr>
                        <a:t>9</a:t>
                      </a:r>
                    </a:p>
                  </a:txBody>
                  <a:tcPr marL="28535" marR="2287" marT="21951" marB="21951"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b"/>
                      <a:r>
                        <a:rPr lang="en-US" sz="1800" b="0" i="0" u="none" strike="noStrike" cap="none" spc="0">
                          <a:solidFill>
                            <a:schemeClr val="tx1"/>
                          </a:solidFill>
                          <a:effectLst/>
                          <a:latin typeface="Calibri" panose="020F0502020204030204" pitchFamily="34" charset="0"/>
                        </a:rPr>
                        <a:t>55</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800" b="0" i="0" u="none" strike="noStrike" cap="none" spc="0">
                          <a:solidFill>
                            <a:schemeClr val="tx1"/>
                          </a:solidFill>
                          <a:effectLst/>
                          <a:latin typeface="Calibri" panose="020F0502020204030204" pitchFamily="34" charset="0"/>
                        </a:rPr>
                        <a:t>medical waste, waste medical, waste medical waste</a:t>
                      </a:r>
                    </a:p>
                  </a:txBody>
                  <a:tcPr marL="28535" marR="2287" marT="21951" marB="21951" anchor="b">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12700" cmpd="sng">
                      <a:noFill/>
                      <a:prstDash val="soli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12554"/>
                  </a:ext>
                </a:extLst>
              </a:tr>
              <a:tr h="373880">
                <a:tc>
                  <a:txBody>
                    <a:bodyPr/>
                    <a:lstStyle/>
                    <a:p>
                      <a:pPr algn="r" fontAlgn="b"/>
                      <a:r>
                        <a:rPr lang="en-US" sz="1800" b="0" i="0" u="none" strike="noStrike" cap="none" spc="0">
                          <a:solidFill>
                            <a:schemeClr val="tx1"/>
                          </a:solidFill>
                          <a:effectLst/>
                          <a:latin typeface="Calibri" panose="020F0502020204030204" pitchFamily="34" charset="0"/>
                        </a:rPr>
                        <a:t>10</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b"/>
                      <a:r>
                        <a:rPr lang="en-US" sz="1800" b="0" i="0" u="none" strike="noStrike" cap="none" spc="0">
                          <a:solidFill>
                            <a:schemeClr val="tx1"/>
                          </a:solidFill>
                          <a:effectLst/>
                          <a:latin typeface="Calibri" panose="020F0502020204030204" pitchFamily="34" charset="0"/>
                        </a:rPr>
                        <a:t>38</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800" b="0" i="0" u="none" strike="noStrike" cap="none" spc="0">
                          <a:solidFill>
                            <a:schemeClr val="tx1"/>
                          </a:solidFill>
                          <a:effectLst/>
                          <a:latin typeface="Calibri" panose="020F0502020204030204" pitchFamily="34" charset="0"/>
                        </a:rPr>
                        <a:t>textile shoe, textile shoe textile, shoe textile shoe</a:t>
                      </a:r>
                    </a:p>
                  </a:txBody>
                  <a:tcPr marL="28535" marR="2287" marT="21951" marB="21951" anchor="b">
                    <a:lnL w="6350" cap="flat" cmpd="sng" algn="ctr">
                      <a:solidFill>
                        <a:schemeClr val="tx1">
                          <a:lumMod val="50000"/>
                          <a:lumOff val="50000"/>
                        </a:schemeClr>
                      </a:solidFill>
                      <a:prstDash val="solid"/>
                      <a:round/>
                      <a:headEnd type="none" w="med" len="med"/>
                      <a:tailEnd type="none" w="med" len="med"/>
                    </a:lnL>
                    <a:lnR w="12700" cmpd="sng">
                      <a:noFill/>
                      <a:prstDash val="solid"/>
                    </a:lnR>
                    <a:lnT w="19050" cap="flat" cmpd="sng" algn="ctr">
                      <a:solidFill>
                        <a:schemeClr val="tx1"/>
                      </a:solidFill>
                      <a:prstDash val="solid"/>
                      <a:round/>
                      <a:headEnd type="none" w="med" len="med"/>
                      <a:tailEnd type="none" w="med" len="med"/>
                    </a:lnT>
                    <a:lnB w="12700" cmpd="sng">
                      <a:noFill/>
                      <a:prstDash val="solid"/>
                    </a:lnB>
                    <a:solidFill>
                      <a:schemeClr val="bg1">
                        <a:lumMod val="85000"/>
                      </a:schemeClr>
                    </a:solidFill>
                  </a:tcPr>
                </a:tc>
                <a:extLst>
                  <a:ext uri="{0D108BD9-81ED-4DB2-BD59-A6C34878D82A}">
                    <a16:rowId xmlns:a16="http://schemas.microsoft.com/office/drawing/2014/main" val="1909072944"/>
                  </a:ext>
                </a:extLst>
              </a:tr>
              <a:tr h="373880">
                <a:tc>
                  <a:txBody>
                    <a:bodyPr/>
                    <a:lstStyle/>
                    <a:p>
                      <a:pPr algn="r" fontAlgn="b"/>
                      <a:r>
                        <a:rPr lang="en-US" sz="1800" b="0" i="0" u="none" strike="noStrike" cap="none" spc="0">
                          <a:solidFill>
                            <a:schemeClr val="tx1"/>
                          </a:solidFill>
                          <a:effectLst/>
                          <a:latin typeface="Calibri" panose="020F0502020204030204" pitchFamily="34" charset="0"/>
                        </a:rPr>
                        <a:t>11</a:t>
                      </a:r>
                    </a:p>
                  </a:txBody>
                  <a:tcPr marL="28535" marR="2287" marT="21951" marB="21951"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b"/>
                      <a:r>
                        <a:rPr lang="en-US" sz="1800" b="0" i="0" u="none" strike="noStrike" cap="none" spc="0">
                          <a:solidFill>
                            <a:schemeClr val="tx1"/>
                          </a:solidFill>
                          <a:effectLst/>
                          <a:latin typeface="Calibri" panose="020F0502020204030204" pitchFamily="34" charset="0"/>
                        </a:rPr>
                        <a:t>27</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800" b="0" i="0" u="none" strike="noStrike" cap="none" spc="0">
                          <a:solidFill>
                            <a:schemeClr val="tx1"/>
                          </a:solidFill>
                          <a:effectLst/>
                          <a:latin typeface="Calibri" panose="020F0502020204030204" pitchFamily="34" charset="0"/>
                        </a:rPr>
                        <a:t>paper paper, paper paper paper, junk mail</a:t>
                      </a:r>
                    </a:p>
                  </a:txBody>
                  <a:tcPr marL="28535" marR="2287" marT="21951" marB="21951" anchor="b">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12700" cmpd="sng">
                      <a:noFill/>
                      <a:prstDash val="soli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8890293"/>
                  </a:ext>
                </a:extLst>
              </a:tr>
              <a:tr h="373880">
                <a:tc>
                  <a:txBody>
                    <a:bodyPr/>
                    <a:lstStyle/>
                    <a:p>
                      <a:pPr algn="r" fontAlgn="b"/>
                      <a:r>
                        <a:rPr lang="en-US" sz="1800" b="0" i="0" u="none" strike="noStrike" cap="none" spc="0">
                          <a:solidFill>
                            <a:schemeClr val="tx1"/>
                          </a:solidFill>
                          <a:effectLst/>
                          <a:latin typeface="Calibri" panose="020F0502020204030204" pitchFamily="34" charset="0"/>
                        </a:rPr>
                        <a:t>12</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b"/>
                      <a:r>
                        <a:rPr lang="en-US" sz="1800" b="0" i="0" u="none" strike="noStrike" cap="none" spc="0">
                          <a:solidFill>
                            <a:schemeClr val="tx1"/>
                          </a:solidFill>
                          <a:effectLst/>
                          <a:latin typeface="Calibri" panose="020F0502020204030204" pitchFamily="34" charset="0"/>
                        </a:rPr>
                        <a:t>17</a:t>
                      </a:r>
                    </a:p>
                  </a:txBody>
                  <a:tcPr marL="28535" marR="2287" marT="21951" marB="2195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800" b="0" i="0" u="none" strike="noStrike" cap="none" spc="0" dirty="0">
                          <a:solidFill>
                            <a:schemeClr val="tx1"/>
                          </a:solidFill>
                          <a:effectLst/>
                          <a:latin typeface="Calibri" panose="020F0502020204030204" pitchFamily="34" charset="0"/>
                        </a:rPr>
                        <a:t>vehicle related, vehicle related vehicle, related vehicle related</a:t>
                      </a:r>
                    </a:p>
                  </a:txBody>
                  <a:tcPr marL="28535" marR="2287" marT="21951" marB="21951" anchor="b">
                    <a:lnL w="6350" cap="flat" cmpd="sng" algn="ctr">
                      <a:solidFill>
                        <a:schemeClr val="tx1">
                          <a:lumMod val="50000"/>
                          <a:lumOff val="50000"/>
                        </a:schemeClr>
                      </a:solidFill>
                      <a:prstDash val="solid"/>
                      <a:round/>
                      <a:headEnd type="none" w="med" len="med"/>
                      <a:tailEnd type="none" w="med" len="med"/>
                    </a:lnL>
                    <a:lnR w="12700" cmpd="sng">
                      <a:noFill/>
                      <a:prstDash val="solid"/>
                    </a:lnR>
                    <a:lnT w="19050" cap="flat" cmpd="sng" algn="ctr">
                      <a:solidFill>
                        <a:schemeClr val="tx1"/>
                      </a:solidFill>
                      <a:prstDash val="solid"/>
                      <a:round/>
                      <a:headEnd type="none" w="med" len="med"/>
                      <a:tailEnd type="none" w="med" len="med"/>
                    </a:lnT>
                    <a:lnB w="12700" cmpd="sng">
                      <a:noFill/>
                      <a:prstDash val="solid"/>
                    </a:lnB>
                    <a:solidFill>
                      <a:schemeClr val="bg1">
                        <a:lumMod val="85000"/>
                      </a:schemeClr>
                    </a:solidFill>
                  </a:tcPr>
                </a:tc>
                <a:extLst>
                  <a:ext uri="{0D108BD9-81ED-4DB2-BD59-A6C34878D82A}">
                    <a16:rowId xmlns:a16="http://schemas.microsoft.com/office/drawing/2014/main" val="2068158463"/>
                  </a:ext>
                </a:extLst>
              </a:tr>
            </a:tbl>
          </a:graphicData>
        </a:graphic>
      </p:graphicFrame>
    </p:spTree>
    <p:extLst>
      <p:ext uri="{BB962C8B-B14F-4D97-AF65-F5344CB8AC3E}">
        <p14:creationId xmlns:p14="http://schemas.microsoft.com/office/powerpoint/2010/main" val="1623207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45942CF-5AD8-8D80-E3B1-FDB1A0B5BDBA}"/>
              </a:ext>
            </a:extLst>
          </p:cNvPr>
          <p:cNvPicPr>
            <a:picLocks noGrp="1" noChangeAspect="1"/>
          </p:cNvPicPr>
          <p:nvPr>
            <p:ph idx="1"/>
          </p:nvPr>
        </p:nvPicPr>
        <p:blipFill rotWithShape="1">
          <a:blip r:embed="rId2"/>
          <a:srcRect r="425" b="-1"/>
          <a:stretch/>
        </p:blipFill>
        <p:spPr>
          <a:xfrm>
            <a:off x="110837" y="0"/>
            <a:ext cx="11970328" cy="6356350"/>
          </a:xfrm>
          <a:prstGeom prst="rect">
            <a:avLst/>
          </a:prstGeom>
        </p:spPr>
      </p:pic>
      <p:sp>
        <p:nvSpPr>
          <p:cNvPr id="4" name="Date Placeholder 3">
            <a:extLst>
              <a:ext uri="{FF2B5EF4-FFF2-40B4-BE49-F238E27FC236}">
                <a16:creationId xmlns:a16="http://schemas.microsoft.com/office/drawing/2014/main" id="{419AEC0D-4621-016A-ED4F-43F3C8A3033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7/14/23</a:t>
            </a:r>
          </a:p>
        </p:txBody>
      </p:sp>
      <p:sp>
        <p:nvSpPr>
          <p:cNvPr id="5" name="Footer Placeholder 4">
            <a:extLst>
              <a:ext uri="{FF2B5EF4-FFF2-40B4-BE49-F238E27FC236}">
                <a16:creationId xmlns:a16="http://schemas.microsoft.com/office/drawing/2014/main" id="{A5AF2D06-182C-08D1-8194-963068E5648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Ashok Harishma - Topic Modeling</a:t>
            </a:r>
          </a:p>
        </p:txBody>
      </p:sp>
      <p:sp>
        <p:nvSpPr>
          <p:cNvPr id="6" name="Slide Number Placeholder 5">
            <a:extLst>
              <a:ext uri="{FF2B5EF4-FFF2-40B4-BE49-F238E27FC236}">
                <a16:creationId xmlns:a16="http://schemas.microsoft.com/office/drawing/2014/main" id="{3BA1C497-4E53-E678-9ED3-12C69292A3F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pPr>
                <a:spcAft>
                  <a:spcPts val="600"/>
                </a:spcAft>
              </a:pPr>
              <a:t>18</a:t>
            </a:fld>
            <a:endParaRPr lang="en-US"/>
          </a:p>
        </p:txBody>
      </p:sp>
    </p:spTree>
    <p:extLst>
      <p:ext uri="{BB962C8B-B14F-4D97-AF65-F5344CB8AC3E}">
        <p14:creationId xmlns:p14="http://schemas.microsoft.com/office/powerpoint/2010/main" val="36282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81D67-7684-633F-1ABB-EE3432FDDCF6}"/>
              </a:ext>
            </a:extLst>
          </p:cNvPr>
          <p:cNvSpPr>
            <a:spLocks noGrp="1"/>
          </p:cNvSpPr>
          <p:nvPr>
            <p:ph type="title"/>
          </p:nvPr>
        </p:nvSpPr>
        <p:spPr>
          <a:xfrm>
            <a:off x="4654296" y="329184"/>
            <a:ext cx="6894576" cy="1783080"/>
          </a:xfrm>
        </p:spPr>
        <p:txBody>
          <a:bodyPr anchor="b">
            <a:normAutofit/>
          </a:bodyPr>
          <a:lstStyle/>
          <a:p>
            <a:r>
              <a:rPr lang="en-US" sz="5400" dirty="0"/>
              <a:t>Importance of textual data</a:t>
            </a:r>
          </a:p>
        </p:txBody>
      </p:sp>
      <p:pic>
        <p:nvPicPr>
          <p:cNvPr id="16" name="Picture 7" descr="Rolls of Newspaper">
            <a:extLst>
              <a:ext uri="{FF2B5EF4-FFF2-40B4-BE49-F238E27FC236}">
                <a16:creationId xmlns:a16="http://schemas.microsoft.com/office/drawing/2014/main" id="{CB5C6BD7-90E8-2E22-C118-D15C59306E95}"/>
              </a:ext>
            </a:extLst>
          </p:cNvPr>
          <p:cNvPicPr>
            <a:picLocks noChangeAspect="1"/>
          </p:cNvPicPr>
          <p:nvPr/>
        </p:nvPicPr>
        <p:blipFill rotWithShape="1">
          <a:blip r:embed="rId3"/>
          <a:srcRect l="46446" r="14110"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4"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189A0D-D492-B04C-D5CC-B4D1963748DF}"/>
              </a:ext>
            </a:extLst>
          </p:cNvPr>
          <p:cNvSpPr>
            <a:spLocks noGrp="1"/>
          </p:cNvSpPr>
          <p:nvPr>
            <p:ph idx="1"/>
          </p:nvPr>
        </p:nvSpPr>
        <p:spPr>
          <a:xfrm>
            <a:off x="4654296" y="2706624"/>
            <a:ext cx="6894576" cy="3483864"/>
          </a:xfrm>
        </p:spPr>
        <p:txBody>
          <a:bodyPr>
            <a:normAutofit/>
          </a:bodyPr>
          <a:lstStyle/>
          <a:p>
            <a:r>
              <a:rPr lang="en-US" sz="2200" dirty="0"/>
              <a:t>Information extraction</a:t>
            </a:r>
          </a:p>
          <a:p>
            <a:r>
              <a:rPr lang="en-US" sz="2200" dirty="0"/>
              <a:t>Knowledge discovery</a:t>
            </a:r>
          </a:p>
          <a:p>
            <a:r>
              <a:rPr lang="en-US" sz="2200" dirty="0"/>
              <a:t>Customer understanding</a:t>
            </a:r>
          </a:p>
          <a:p>
            <a:r>
              <a:rPr lang="en-US" sz="2200" dirty="0"/>
              <a:t>Online reviews</a:t>
            </a:r>
          </a:p>
          <a:p>
            <a:r>
              <a:rPr lang="en-US" sz="2200" dirty="0"/>
              <a:t>Newspaper article</a:t>
            </a:r>
          </a:p>
        </p:txBody>
      </p:sp>
      <p:sp>
        <p:nvSpPr>
          <p:cNvPr id="4" name="Date Placeholder 3">
            <a:extLst>
              <a:ext uri="{FF2B5EF4-FFF2-40B4-BE49-F238E27FC236}">
                <a16:creationId xmlns:a16="http://schemas.microsoft.com/office/drawing/2014/main" id="{FC3A7D3E-299F-DB7A-4DD8-EB84DD8C7A19}"/>
              </a:ext>
            </a:extLst>
          </p:cNvPr>
          <p:cNvSpPr>
            <a:spLocks noGrp="1"/>
          </p:cNvSpPr>
          <p:nvPr>
            <p:ph type="dt" sz="half" idx="10"/>
          </p:nvPr>
        </p:nvSpPr>
        <p:spPr>
          <a:xfrm>
            <a:off x="838200" y="6356350"/>
            <a:ext cx="2743200" cy="365125"/>
          </a:xfrm>
        </p:spPr>
        <p:txBody>
          <a:bodyPr>
            <a:normAutofit/>
          </a:bodyPr>
          <a:lstStyle/>
          <a:p>
            <a:pPr>
              <a:spcAft>
                <a:spcPts val="600"/>
              </a:spcAft>
            </a:pPr>
            <a:r>
              <a:rPr lang="en-US">
                <a:solidFill>
                  <a:srgbClr val="FFFFFF"/>
                </a:solidFill>
              </a:rPr>
              <a:t>7/14/23</a:t>
            </a:r>
          </a:p>
        </p:txBody>
      </p:sp>
      <p:sp>
        <p:nvSpPr>
          <p:cNvPr id="5" name="Footer Placeholder 4">
            <a:extLst>
              <a:ext uri="{FF2B5EF4-FFF2-40B4-BE49-F238E27FC236}">
                <a16:creationId xmlns:a16="http://schemas.microsoft.com/office/drawing/2014/main" id="{303E843C-94F0-13EF-36EB-82F6CBB0CBB0}"/>
              </a:ext>
            </a:extLst>
          </p:cNvPr>
          <p:cNvSpPr>
            <a:spLocks noGrp="1"/>
          </p:cNvSpPr>
          <p:nvPr>
            <p:ph type="ftr" sz="quarter" idx="11"/>
          </p:nvPr>
        </p:nvSpPr>
        <p:spPr>
          <a:xfrm>
            <a:off x="4654296" y="6356350"/>
            <a:ext cx="4114800" cy="365125"/>
          </a:xfrm>
        </p:spPr>
        <p:txBody>
          <a:bodyPr>
            <a:normAutofit/>
          </a:bodyPr>
          <a:lstStyle/>
          <a:p>
            <a:pPr algn="l">
              <a:spcAft>
                <a:spcPts val="600"/>
              </a:spcAft>
            </a:pPr>
            <a:r>
              <a:rPr lang="en-US"/>
              <a:t>Ashok Harishma - Topic Modeling</a:t>
            </a:r>
          </a:p>
        </p:txBody>
      </p:sp>
      <p:sp>
        <p:nvSpPr>
          <p:cNvPr id="6" name="Slide Number Placeholder 5">
            <a:extLst>
              <a:ext uri="{FF2B5EF4-FFF2-40B4-BE49-F238E27FC236}">
                <a16:creationId xmlns:a16="http://schemas.microsoft.com/office/drawing/2014/main" id="{1F108A4C-B803-DDE7-330C-E5CEB7B43583}"/>
              </a:ext>
            </a:extLst>
          </p:cNvPr>
          <p:cNvSpPr>
            <a:spLocks noGrp="1"/>
          </p:cNvSpPr>
          <p:nvPr>
            <p:ph type="sldNum" sz="quarter" idx="12"/>
          </p:nvPr>
        </p:nvSpPr>
        <p:spPr>
          <a:xfrm>
            <a:off x="8610600" y="6356350"/>
            <a:ext cx="2743200" cy="365125"/>
          </a:xfrm>
        </p:spPr>
        <p:txBody>
          <a:bodyPr>
            <a:normAutofit/>
          </a:bodyPr>
          <a:lstStyle/>
          <a:p>
            <a:pPr>
              <a:spcAft>
                <a:spcPts val="600"/>
              </a:spcAft>
            </a:pPr>
            <a:fld id="{4FAB73BC-B049-4115-A692-8D63A059BFB8}" type="slidenum">
              <a:rPr lang="en-US" smtClean="0"/>
              <a:pPr>
                <a:spcAft>
                  <a:spcPts val="600"/>
                </a:spcAft>
              </a:pPr>
              <a:t>1</a:t>
            </a:fld>
            <a:endParaRPr lang="en-US"/>
          </a:p>
        </p:txBody>
      </p:sp>
    </p:spTree>
    <p:extLst>
      <p:ext uri="{BB962C8B-B14F-4D97-AF65-F5344CB8AC3E}">
        <p14:creationId xmlns:p14="http://schemas.microsoft.com/office/powerpoint/2010/main" val="3901152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C382F2-9138-8CFF-48E1-C4D7755D7EC1}"/>
              </a:ext>
            </a:extLst>
          </p:cNvPr>
          <p:cNvPicPr>
            <a:picLocks noChangeAspect="1"/>
          </p:cNvPicPr>
          <p:nvPr/>
        </p:nvPicPr>
        <p:blipFill>
          <a:blip r:embed="rId2"/>
          <a:stretch>
            <a:fillRect/>
          </a:stretch>
        </p:blipFill>
        <p:spPr>
          <a:xfrm>
            <a:off x="124691" y="0"/>
            <a:ext cx="11956473" cy="6356350"/>
          </a:xfrm>
          <a:prstGeom prst="rect">
            <a:avLst/>
          </a:prstGeom>
        </p:spPr>
      </p:pic>
      <p:sp>
        <p:nvSpPr>
          <p:cNvPr id="4" name="Date Placeholder 3">
            <a:extLst>
              <a:ext uri="{FF2B5EF4-FFF2-40B4-BE49-F238E27FC236}">
                <a16:creationId xmlns:a16="http://schemas.microsoft.com/office/drawing/2014/main" id="{8A7FBAD6-E08F-F028-A72E-B906B39D4A3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7/14/23</a:t>
            </a:r>
          </a:p>
        </p:txBody>
      </p:sp>
      <p:sp>
        <p:nvSpPr>
          <p:cNvPr id="5" name="Footer Placeholder 4">
            <a:extLst>
              <a:ext uri="{FF2B5EF4-FFF2-40B4-BE49-F238E27FC236}">
                <a16:creationId xmlns:a16="http://schemas.microsoft.com/office/drawing/2014/main" id="{06FC33CF-D464-B19D-7C3B-F23663ED19C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Ashok Harishma - Topic Modeling</a:t>
            </a:r>
          </a:p>
        </p:txBody>
      </p:sp>
      <p:sp>
        <p:nvSpPr>
          <p:cNvPr id="6" name="Slide Number Placeholder 5">
            <a:extLst>
              <a:ext uri="{FF2B5EF4-FFF2-40B4-BE49-F238E27FC236}">
                <a16:creationId xmlns:a16="http://schemas.microsoft.com/office/drawing/2014/main" id="{5EC493E3-FBD4-BAB0-99A7-4242BE061FC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smtClean="0"/>
              <a:pPr>
                <a:spcAft>
                  <a:spcPts val="600"/>
                </a:spcAft>
              </a:pPr>
              <a:t>19</a:t>
            </a:fld>
            <a:endParaRPr lang="en-US"/>
          </a:p>
        </p:txBody>
      </p:sp>
    </p:spTree>
    <p:extLst>
      <p:ext uri="{BB962C8B-B14F-4D97-AF65-F5344CB8AC3E}">
        <p14:creationId xmlns:p14="http://schemas.microsoft.com/office/powerpoint/2010/main" val="128550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B9B9B-5A1B-213E-AE42-08E7475A9F7A}"/>
              </a:ext>
            </a:extLst>
          </p:cNvPr>
          <p:cNvSpPr>
            <a:spLocks noGrp="1"/>
          </p:cNvSpPr>
          <p:nvPr>
            <p:ph type="title"/>
          </p:nvPr>
        </p:nvSpPr>
        <p:spPr>
          <a:xfrm>
            <a:off x="545592" y="1023772"/>
            <a:ext cx="6986015" cy="1062096"/>
          </a:xfrm>
        </p:spPr>
        <p:txBody>
          <a:bodyPr anchor="b">
            <a:normAutofit/>
          </a:bodyPr>
          <a:lstStyle/>
          <a:p>
            <a:r>
              <a:rPr lang="en-US" sz="5400" dirty="0"/>
              <a:t>Why topic modeling?</a:t>
            </a:r>
          </a:p>
        </p:txBody>
      </p:sp>
      <p:pic>
        <p:nvPicPr>
          <p:cNvPr id="7" name="Picture 6">
            <a:extLst>
              <a:ext uri="{FF2B5EF4-FFF2-40B4-BE49-F238E27FC236}">
                <a16:creationId xmlns:a16="http://schemas.microsoft.com/office/drawing/2014/main" id="{0804F5ED-1A0D-2B3D-BA25-6A4BC6CBCF92}"/>
              </a:ext>
            </a:extLst>
          </p:cNvPr>
          <p:cNvPicPr>
            <a:picLocks noChangeAspect="1"/>
          </p:cNvPicPr>
          <p:nvPr/>
        </p:nvPicPr>
        <p:blipFill>
          <a:blip r:embed="rId3"/>
          <a:stretch>
            <a:fillRect/>
          </a:stretch>
        </p:blipFill>
        <p:spPr>
          <a:xfrm>
            <a:off x="6554113" y="1411182"/>
            <a:ext cx="5347876" cy="3585704"/>
          </a:xfrm>
          <a:prstGeom prst="rect">
            <a:avLst/>
          </a:prstGeom>
        </p:spPr>
      </p:pic>
      <p:sp>
        <p:nvSpPr>
          <p:cNvPr id="23"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CA06B1-5370-D344-2AEC-61282A445170}"/>
              </a:ext>
            </a:extLst>
          </p:cNvPr>
          <p:cNvSpPr>
            <a:spLocks noGrp="1"/>
          </p:cNvSpPr>
          <p:nvPr>
            <p:ph idx="1"/>
          </p:nvPr>
        </p:nvSpPr>
        <p:spPr>
          <a:xfrm>
            <a:off x="612648" y="2504819"/>
            <a:ext cx="6986016" cy="3672144"/>
          </a:xfrm>
        </p:spPr>
        <p:txBody>
          <a:bodyPr>
            <a:normAutofit/>
          </a:bodyPr>
          <a:lstStyle/>
          <a:p>
            <a:pPr>
              <a:buFont typeface="Wingdings" pitchFamily="2" charset="2"/>
              <a:buChar char="v"/>
            </a:pPr>
            <a:r>
              <a:rPr lang="en-US" sz="2200" dirty="0"/>
              <a:t>Challenges in analyzing large volumes of textual data</a:t>
            </a:r>
          </a:p>
          <a:p>
            <a:pPr>
              <a:buFont typeface="Wingdings" pitchFamily="2" charset="2"/>
              <a:buChar char="v"/>
            </a:pPr>
            <a:r>
              <a:rPr lang="en-US" sz="2200" dirty="0"/>
              <a:t>Extracting meaningful insights and patterns</a:t>
            </a:r>
          </a:p>
          <a:p>
            <a:pPr>
              <a:buFont typeface="Wingdings" pitchFamily="2" charset="2"/>
              <a:buChar char="v"/>
            </a:pPr>
            <a:r>
              <a:rPr lang="en-US" sz="2200" dirty="0"/>
              <a:t>Introduction to topic modeling as a solution</a:t>
            </a:r>
          </a:p>
          <a:p>
            <a:pPr>
              <a:buFont typeface="Wingdings" pitchFamily="2" charset="2"/>
              <a:buChar char="v"/>
            </a:pPr>
            <a:endParaRPr lang="en-US" sz="2200" dirty="0"/>
          </a:p>
          <a:p>
            <a:pPr>
              <a:buFont typeface="Wingdings" pitchFamily="2" charset="2"/>
              <a:buChar char="v"/>
            </a:pPr>
            <a:r>
              <a:rPr lang="en-US" sz="2200" dirty="0"/>
              <a:t>Example</a:t>
            </a:r>
          </a:p>
          <a:p>
            <a:pPr lvl="1">
              <a:buFont typeface="Wingdings" pitchFamily="2" charset="2"/>
              <a:buChar char="v"/>
            </a:pPr>
            <a:r>
              <a:rPr lang="en-US" sz="2200" b="0" i="0" dirty="0">
                <a:effectLst/>
                <a:latin typeface="Söhne"/>
              </a:rPr>
              <a:t>Utilizing Natural Language Processing for Review Analysis and Decision-Making.</a:t>
            </a:r>
          </a:p>
          <a:p>
            <a:pPr lvl="1">
              <a:buFont typeface="Wingdings" pitchFamily="2" charset="2"/>
              <a:buChar char="v"/>
            </a:pPr>
            <a:r>
              <a:rPr lang="en-US" sz="2200" dirty="0">
                <a:latin typeface="Söhne"/>
              </a:rPr>
              <a:t>Analyzing news articles on Automotive Industry</a:t>
            </a:r>
          </a:p>
          <a:p>
            <a:pPr lvl="1">
              <a:buFont typeface="Wingdings" pitchFamily="2" charset="2"/>
              <a:buChar char="v"/>
            </a:pPr>
            <a:r>
              <a:rPr lang="en-US" sz="2200" dirty="0">
                <a:latin typeface="Söhne"/>
              </a:rPr>
              <a:t>Analyzing to understand the impact of marine debris </a:t>
            </a:r>
          </a:p>
          <a:p>
            <a:pPr marL="457200" lvl="1" indent="0">
              <a:buNone/>
            </a:pPr>
            <a:endParaRPr lang="en-US" sz="2200" dirty="0">
              <a:latin typeface="Söhne"/>
            </a:endParaRPr>
          </a:p>
          <a:p>
            <a:pPr lvl="1">
              <a:buFont typeface="Wingdings" pitchFamily="2" charset="2"/>
              <a:buChar char="v"/>
            </a:pPr>
            <a:endParaRPr lang="en-US" sz="2200" dirty="0"/>
          </a:p>
          <a:p>
            <a:pPr lvl="1">
              <a:buFont typeface="Wingdings" pitchFamily="2" charset="2"/>
              <a:buChar char="v"/>
            </a:pPr>
            <a:endParaRPr lang="en-US" sz="2200" dirty="0"/>
          </a:p>
        </p:txBody>
      </p:sp>
      <p:pic>
        <p:nvPicPr>
          <p:cNvPr id="9" name="Picture 8">
            <a:extLst>
              <a:ext uri="{FF2B5EF4-FFF2-40B4-BE49-F238E27FC236}">
                <a16:creationId xmlns:a16="http://schemas.microsoft.com/office/drawing/2014/main" id="{48716EBB-2297-B3FF-BF70-5E7C6B8662FE}"/>
              </a:ext>
            </a:extLst>
          </p:cNvPr>
          <p:cNvPicPr>
            <a:picLocks noChangeAspect="1"/>
          </p:cNvPicPr>
          <p:nvPr/>
        </p:nvPicPr>
        <p:blipFill>
          <a:blip r:embed="rId4"/>
          <a:stretch>
            <a:fillRect/>
          </a:stretch>
        </p:blipFill>
        <p:spPr>
          <a:xfrm>
            <a:off x="7598663" y="681037"/>
            <a:ext cx="4045890" cy="5306781"/>
          </a:xfrm>
          <a:prstGeom prst="rect">
            <a:avLst/>
          </a:prstGeom>
        </p:spPr>
      </p:pic>
      <p:sp>
        <p:nvSpPr>
          <p:cNvPr id="4" name="Date Placeholder 3">
            <a:extLst>
              <a:ext uri="{FF2B5EF4-FFF2-40B4-BE49-F238E27FC236}">
                <a16:creationId xmlns:a16="http://schemas.microsoft.com/office/drawing/2014/main" id="{C2572426-4B2C-7978-902B-9E7220BEC5EB}"/>
              </a:ext>
            </a:extLst>
          </p:cNvPr>
          <p:cNvSpPr>
            <a:spLocks noGrp="1"/>
          </p:cNvSpPr>
          <p:nvPr>
            <p:ph type="dt" sz="half" idx="10"/>
          </p:nvPr>
        </p:nvSpPr>
        <p:spPr>
          <a:xfrm>
            <a:off x="838200" y="6356350"/>
            <a:ext cx="2743200" cy="365125"/>
          </a:xfrm>
        </p:spPr>
        <p:txBody>
          <a:bodyPr>
            <a:normAutofit/>
          </a:bodyPr>
          <a:lstStyle/>
          <a:p>
            <a:pPr>
              <a:spcAft>
                <a:spcPts val="600"/>
              </a:spcAft>
            </a:pPr>
            <a:r>
              <a:rPr lang="en-US"/>
              <a:t>7/14/23</a:t>
            </a:r>
          </a:p>
        </p:txBody>
      </p:sp>
      <p:sp>
        <p:nvSpPr>
          <p:cNvPr id="5" name="Footer Placeholder 4">
            <a:extLst>
              <a:ext uri="{FF2B5EF4-FFF2-40B4-BE49-F238E27FC236}">
                <a16:creationId xmlns:a16="http://schemas.microsoft.com/office/drawing/2014/main" id="{01A09766-9C97-614D-1531-A2F6125AF9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Ashok Harishma - Topic Modeling</a:t>
            </a:r>
          </a:p>
        </p:txBody>
      </p:sp>
      <p:sp>
        <p:nvSpPr>
          <p:cNvPr id="6" name="Slide Number Placeholder 5">
            <a:extLst>
              <a:ext uri="{FF2B5EF4-FFF2-40B4-BE49-F238E27FC236}">
                <a16:creationId xmlns:a16="http://schemas.microsoft.com/office/drawing/2014/main" id="{20D43487-2E3C-7297-6946-AF9F12483D73}"/>
              </a:ext>
            </a:extLst>
          </p:cNvPr>
          <p:cNvSpPr>
            <a:spLocks noGrp="1"/>
          </p:cNvSpPr>
          <p:nvPr>
            <p:ph type="sldNum" sz="quarter" idx="12"/>
          </p:nvPr>
        </p:nvSpPr>
        <p:spPr>
          <a:xfrm>
            <a:off x="8610600" y="6356350"/>
            <a:ext cx="2743200" cy="365125"/>
          </a:xfrm>
        </p:spPr>
        <p:txBody>
          <a:bodyPr>
            <a:normAutofit/>
          </a:bodyPr>
          <a:lstStyle/>
          <a:p>
            <a:pPr>
              <a:spcAft>
                <a:spcPts val="600"/>
              </a:spcAft>
            </a:pPr>
            <a:fld id="{4FAB73BC-B049-4115-A692-8D63A059BFB8}" type="slidenum">
              <a:rPr lang="en-US" smtClean="0"/>
              <a:pPr>
                <a:spcAft>
                  <a:spcPts val="600"/>
                </a:spcAft>
              </a:pPr>
              <a:t>2</a:t>
            </a:fld>
            <a:endParaRPr lang="en-US"/>
          </a:p>
        </p:txBody>
      </p:sp>
      <p:pic>
        <p:nvPicPr>
          <p:cNvPr id="12" name="Picture 11" descr="Abstract background">
            <a:extLst>
              <a:ext uri="{FF2B5EF4-FFF2-40B4-BE49-F238E27FC236}">
                <a16:creationId xmlns:a16="http://schemas.microsoft.com/office/drawing/2014/main" id="{23E609E2-71E9-BB3E-27FD-D035FFCE30BD}"/>
              </a:ext>
            </a:extLst>
          </p:cNvPr>
          <p:cNvPicPr>
            <a:picLocks noChangeAspect="1"/>
          </p:cNvPicPr>
          <p:nvPr/>
        </p:nvPicPr>
        <p:blipFill rotWithShape="1">
          <a:blip r:embed="rId5"/>
          <a:srcRect t="25407" b="24526"/>
          <a:stretch/>
        </p:blipFill>
        <p:spPr>
          <a:xfrm>
            <a:off x="20" y="-61064"/>
            <a:ext cx="12191980" cy="1284739"/>
          </a:xfrm>
          <a:prstGeom prst="rect">
            <a:avLst/>
          </a:prstGeom>
        </p:spPr>
      </p:pic>
      <p:pic>
        <p:nvPicPr>
          <p:cNvPr id="11" name="Picture 10">
            <a:extLst>
              <a:ext uri="{FF2B5EF4-FFF2-40B4-BE49-F238E27FC236}">
                <a16:creationId xmlns:a16="http://schemas.microsoft.com/office/drawing/2014/main" id="{CEDEB125-AE39-BA54-A6C9-3C51985BF350}"/>
              </a:ext>
            </a:extLst>
          </p:cNvPr>
          <p:cNvPicPr>
            <a:picLocks noChangeAspect="1"/>
          </p:cNvPicPr>
          <p:nvPr/>
        </p:nvPicPr>
        <p:blipFill>
          <a:blip r:embed="rId6"/>
          <a:stretch>
            <a:fillRect/>
          </a:stretch>
        </p:blipFill>
        <p:spPr>
          <a:xfrm>
            <a:off x="7010997" y="614549"/>
            <a:ext cx="4800600" cy="4996541"/>
          </a:xfrm>
          <a:prstGeom prst="rect">
            <a:avLst/>
          </a:prstGeom>
        </p:spPr>
      </p:pic>
    </p:spTree>
    <p:extLst>
      <p:ext uri="{BB962C8B-B14F-4D97-AF65-F5344CB8AC3E}">
        <p14:creationId xmlns:p14="http://schemas.microsoft.com/office/powerpoint/2010/main" val="59061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strips(downLeft)">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ppt_w</p:attrName>
                                        </p:attrNameLst>
                                      </p:cBhvr>
                                      <p:tavLst>
                                        <p:tav tm="0">
                                          <p:val>
                                            <p:strVal val="#ppt_w*0.70"/>
                                          </p:val>
                                        </p:tav>
                                        <p:tav tm="100000">
                                          <p:val>
                                            <p:strVal val="#ppt_w"/>
                                          </p:val>
                                        </p:tav>
                                      </p:tavLst>
                                    </p:anim>
                                    <p:anim calcmode="lin" valueType="num">
                                      <p:cBhvr>
                                        <p:cTn id="41" dur="1000" fill="hold"/>
                                        <p:tgtEl>
                                          <p:spTgt spid="9"/>
                                        </p:tgtEl>
                                        <p:attrNameLst>
                                          <p:attrName>ppt_h</p:attrName>
                                        </p:attrNameLst>
                                      </p:cBhvr>
                                      <p:tavLst>
                                        <p:tav tm="0">
                                          <p:val>
                                            <p:strVal val="#ppt_h"/>
                                          </p:val>
                                        </p:tav>
                                        <p:tav tm="100000">
                                          <p:val>
                                            <p:strVal val="#ppt_h"/>
                                          </p:val>
                                        </p:tav>
                                      </p:tavLst>
                                    </p:anim>
                                    <p:animEffect transition="in" filter="fade">
                                      <p:cBhvr>
                                        <p:cTn id="42" dur="10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3"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100"/>
                                        <p:tgtEl>
                                          <p:spTgt spid="3">
                                            <p:txEl>
                                              <p:pRg st="7" end="7"/>
                                            </p:txEl>
                                          </p:spTgt>
                                        </p:tgtEl>
                                      </p:cBhvr>
                                    </p:animEffect>
                                    <p:anim calcmode="lin" valueType="num">
                                      <p:cBhvr>
                                        <p:cTn id="52" dur="4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3" dur="400" fill="hold"/>
                                        <p:tgtEl>
                                          <p:spTgt spid="3">
                                            <p:txEl>
                                              <p:pRg st="7" end="7"/>
                                            </p:txEl>
                                          </p:spTgt>
                                        </p:tgtEl>
                                        <p:attrNameLst>
                                          <p:attrName>ppt_y</p:attrName>
                                        </p:attrNameLst>
                                      </p:cBhvr>
                                      <p:tavLst>
                                        <p:tav tm="0">
                                          <p:val>
                                            <p:strVal val="#ppt_y+0.31"/>
                                          </p:val>
                                        </p:tav>
                                        <p:tav tm="100000">
                                          <p:val>
                                            <p:strVal val="#ppt_y+0.31"/>
                                          </p:val>
                                        </p:tav>
                                      </p:tavLst>
                                    </p:anim>
                                    <p:anim calcmode="lin" valueType="num">
                                      <p:cBhvr>
                                        <p:cTn id="54" dur="600" decel="50000" fill="hold">
                                          <p:stCondLst>
                                            <p:cond delay="400"/>
                                          </p:stCondLst>
                                        </p:cTn>
                                        <p:tgtEl>
                                          <p:spTgt spid="3">
                                            <p:txEl>
                                              <p:pRg st="7" end="7"/>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5" dur="600" decel="50000" fill="hold">
                                          <p:stCondLst>
                                            <p:cond delay="400"/>
                                          </p:stCondLst>
                                        </p:cTn>
                                        <p:tgtEl>
                                          <p:spTgt spid="3">
                                            <p:txEl>
                                              <p:pRg st="7" end="7"/>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5" presetClass="entr" presetSubtype="0"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61"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62"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63" dur="1000" fill="hold"/>
                                        <p:tgtEl>
                                          <p:spTgt spid="11"/>
                                        </p:tgtEl>
                                        <p:attrNameLst>
                                          <p:attrName>ppt_h</p:attrName>
                                        </p:attrNameLst>
                                      </p:cBhvr>
                                      <p:tavLst>
                                        <p:tav tm="0">
                                          <p:val>
                                            <p:strVal val="#ppt_h"/>
                                          </p:val>
                                        </p:tav>
                                        <p:tav tm="100000">
                                          <p:val>
                                            <p:strVal val="#ppt_h"/>
                                          </p:val>
                                        </p:tav>
                                      </p:tavLst>
                                    </p:anim>
                                    <p:anim calcmode="lin" valueType="num">
                                      <p:cBhvr>
                                        <p:cTn id="64"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65"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66"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67" dur="1000" decel="50000">
                                          <p:stCondLst>
                                            <p:cond delay="0"/>
                                          </p:stCondLst>
                                        </p:cTn>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E299C-1687-75FA-B032-920687E174D3}"/>
              </a:ext>
            </a:extLst>
          </p:cNvPr>
          <p:cNvSpPr>
            <a:spLocks noGrp="1"/>
          </p:cNvSpPr>
          <p:nvPr>
            <p:ph type="title"/>
          </p:nvPr>
        </p:nvSpPr>
        <p:spPr>
          <a:xfrm>
            <a:off x="841248" y="256032"/>
            <a:ext cx="10506456" cy="1014984"/>
          </a:xfrm>
        </p:spPr>
        <p:txBody>
          <a:bodyPr anchor="b">
            <a:normAutofit/>
          </a:bodyPr>
          <a:lstStyle/>
          <a:p>
            <a:r>
              <a:rPr lang="en-US" dirty="0"/>
              <a:t>How does topic modeling work?</a:t>
            </a: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Date Placeholder 4">
            <a:extLst>
              <a:ext uri="{FF2B5EF4-FFF2-40B4-BE49-F238E27FC236}">
                <a16:creationId xmlns:a16="http://schemas.microsoft.com/office/drawing/2014/main" id="{D2B21857-FD15-815A-3CAA-B2C172339763}"/>
              </a:ext>
            </a:extLst>
          </p:cNvPr>
          <p:cNvSpPr>
            <a:spLocks noGrp="1"/>
          </p:cNvSpPr>
          <p:nvPr>
            <p:ph type="dt" sz="half" idx="10"/>
          </p:nvPr>
        </p:nvSpPr>
        <p:spPr>
          <a:xfrm>
            <a:off x="841248" y="6356350"/>
            <a:ext cx="2577503" cy="365125"/>
          </a:xfrm>
        </p:spPr>
        <p:txBody>
          <a:bodyPr>
            <a:normAutofit/>
          </a:bodyPr>
          <a:lstStyle/>
          <a:p>
            <a:pPr>
              <a:spcAft>
                <a:spcPts val="600"/>
              </a:spcAft>
            </a:pPr>
            <a:r>
              <a:rPr lang="en-US">
                <a:solidFill>
                  <a:schemeClr val="tx1">
                    <a:lumMod val="50000"/>
                    <a:lumOff val="50000"/>
                  </a:schemeClr>
                </a:solidFill>
              </a:rPr>
              <a:t>7/14/23</a:t>
            </a:r>
          </a:p>
        </p:txBody>
      </p:sp>
      <p:sp>
        <p:nvSpPr>
          <p:cNvPr id="6" name="Footer Placeholder 5">
            <a:extLst>
              <a:ext uri="{FF2B5EF4-FFF2-40B4-BE49-F238E27FC236}">
                <a16:creationId xmlns:a16="http://schemas.microsoft.com/office/drawing/2014/main" id="{7E3FAC9E-82C6-AA62-9F28-5B0F96C6DEC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Ashok Harishma - Topic Modeling</a:t>
            </a:r>
          </a:p>
        </p:txBody>
      </p:sp>
      <p:sp>
        <p:nvSpPr>
          <p:cNvPr id="7" name="Slide Number Placeholder 6">
            <a:extLst>
              <a:ext uri="{FF2B5EF4-FFF2-40B4-BE49-F238E27FC236}">
                <a16:creationId xmlns:a16="http://schemas.microsoft.com/office/drawing/2014/main" id="{5CD975FE-A145-FD6A-6FF6-F051654B7759}"/>
              </a:ext>
            </a:extLst>
          </p:cNvPr>
          <p:cNvSpPr>
            <a:spLocks noGrp="1"/>
          </p:cNvSpPr>
          <p:nvPr>
            <p:ph type="sldNum" sz="quarter" idx="12"/>
          </p:nvPr>
        </p:nvSpPr>
        <p:spPr>
          <a:xfrm>
            <a:off x="8873254" y="6356350"/>
            <a:ext cx="2477498" cy="365125"/>
          </a:xfrm>
        </p:spPr>
        <p:txBody>
          <a:bodyPr>
            <a:normAutofit/>
          </a:bodyPr>
          <a:lstStyle/>
          <a:p>
            <a:pPr>
              <a:spcAft>
                <a:spcPts val="600"/>
              </a:spcAft>
            </a:pPr>
            <a:fld id="{4FAB73BC-B049-4115-A692-8D63A059BFB8}" type="slidenum">
              <a:rPr lang="en-US">
                <a:solidFill>
                  <a:schemeClr val="tx1">
                    <a:lumMod val="50000"/>
                    <a:lumOff val="50000"/>
                  </a:schemeClr>
                </a:solidFill>
              </a:rPr>
              <a:pPr>
                <a:spcAft>
                  <a:spcPts val="600"/>
                </a:spcAft>
              </a:pPr>
              <a:t>3</a:t>
            </a:fld>
            <a:endParaRPr lang="en-US">
              <a:solidFill>
                <a:schemeClr val="tx1">
                  <a:lumMod val="50000"/>
                  <a:lumOff val="50000"/>
                </a:schemeClr>
              </a:solidFill>
            </a:endParaRPr>
          </a:p>
        </p:txBody>
      </p:sp>
      <p:graphicFrame>
        <p:nvGraphicFramePr>
          <p:cNvPr id="4" name="Content Placeholder 3">
            <a:extLst>
              <a:ext uri="{FF2B5EF4-FFF2-40B4-BE49-F238E27FC236}">
                <a16:creationId xmlns:a16="http://schemas.microsoft.com/office/drawing/2014/main" id="{EBD309B1-627C-6688-10FA-E519F9049629}"/>
              </a:ext>
            </a:extLst>
          </p:cNvPr>
          <p:cNvGraphicFramePr>
            <a:graphicFrameLocks noGrp="1"/>
          </p:cNvGraphicFramePr>
          <p:nvPr>
            <p:ph idx="1"/>
            <p:extLst>
              <p:ext uri="{D42A27DB-BD31-4B8C-83A1-F6EECF244321}">
                <p14:modId xmlns:p14="http://schemas.microsoft.com/office/powerpoint/2010/main" val="86505209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280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5680-4A72-26D2-F3CD-914C1C9CBCCD}"/>
              </a:ext>
            </a:extLst>
          </p:cNvPr>
          <p:cNvSpPr>
            <a:spLocks noGrp="1"/>
          </p:cNvSpPr>
          <p:nvPr>
            <p:ph type="title"/>
          </p:nvPr>
        </p:nvSpPr>
        <p:spPr/>
        <p:txBody>
          <a:bodyPr/>
          <a:lstStyle/>
          <a:p>
            <a:r>
              <a:rPr lang="en-US" dirty="0"/>
              <a:t>Text Data Preprocessing</a:t>
            </a:r>
          </a:p>
        </p:txBody>
      </p:sp>
      <p:sp>
        <p:nvSpPr>
          <p:cNvPr id="4" name="Date Placeholder 3">
            <a:extLst>
              <a:ext uri="{FF2B5EF4-FFF2-40B4-BE49-F238E27FC236}">
                <a16:creationId xmlns:a16="http://schemas.microsoft.com/office/drawing/2014/main" id="{B5A8D5DF-D444-D4B4-CC00-8FCAE5897C23}"/>
              </a:ext>
            </a:extLst>
          </p:cNvPr>
          <p:cNvSpPr>
            <a:spLocks noGrp="1"/>
          </p:cNvSpPr>
          <p:nvPr>
            <p:ph type="dt" sz="half" idx="10"/>
          </p:nvPr>
        </p:nvSpPr>
        <p:spPr/>
        <p:txBody>
          <a:bodyPr/>
          <a:lstStyle/>
          <a:p>
            <a:r>
              <a:rPr lang="en-US"/>
              <a:t>7/14/23</a:t>
            </a:r>
          </a:p>
        </p:txBody>
      </p:sp>
      <p:sp>
        <p:nvSpPr>
          <p:cNvPr id="5" name="Footer Placeholder 4">
            <a:extLst>
              <a:ext uri="{FF2B5EF4-FFF2-40B4-BE49-F238E27FC236}">
                <a16:creationId xmlns:a16="http://schemas.microsoft.com/office/drawing/2014/main" id="{F0D6D023-6A37-B616-02D5-27B5D50E1E61}"/>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BD6609B4-BF55-69BD-870D-644B8B9DA37A}"/>
              </a:ext>
            </a:extLst>
          </p:cNvPr>
          <p:cNvSpPr>
            <a:spLocks noGrp="1"/>
          </p:cNvSpPr>
          <p:nvPr>
            <p:ph type="sldNum" sz="quarter" idx="12"/>
          </p:nvPr>
        </p:nvSpPr>
        <p:spPr/>
        <p:txBody>
          <a:bodyPr/>
          <a:lstStyle/>
          <a:p>
            <a:fld id="{4FAB73BC-B049-4115-A692-8D63A059BFB8}" type="slidenum">
              <a:rPr lang="en-US" smtClean="0"/>
              <a:t>4</a:t>
            </a:fld>
            <a:endParaRPr lang="en-US"/>
          </a:p>
        </p:txBody>
      </p:sp>
      <p:graphicFrame>
        <p:nvGraphicFramePr>
          <p:cNvPr id="8" name="Diagram 7">
            <a:extLst>
              <a:ext uri="{FF2B5EF4-FFF2-40B4-BE49-F238E27FC236}">
                <a16:creationId xmlns:a16="http://schemas.microsoft.com/office/drawing/2014/main" id="{A61B6D51-73AC-F0B0-196F-1CBD8C96BEFC}"/>
              </a:ext>
            </a:extLst>
          </p:cNvPr>
          <p:cNvGraphicFramePr/>
          <p:nvPr>
            <p:extLst>
              <p:ext uri="{D42A27DB-BD31-4B8C-83A1-F6EECF244321}">
                <p14:modId xmlns:p14="http://schemas.microsoft.com/office/powerpoint/2010/main" val="2185778992"/>
              </p:ext>
            </p:extLst>
          </p:nvPr>
        </p:nvGraphicFramePr>
        <p:xfrm>
          <a:off x="838199" y="1690688"/>
          <a:ext cx="10515599" cy="4082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260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C1589-3B36-0114-A204-6CD86257F933}"/>
              </a:ext>
            </a:extLst>
          </p:cNvPr>
          <p:cNvSpPr>
            <a:spLocks noGrp="1"/>
          </p:cNvSpPr>
          <p:nvPr>
            <p:ph type="title"/>
          </p:nvPr>
        </p:nvSpPr>
        <p:spPr>
          <a:xfrm>
            <a:off x="838200" y="365125"/>
            <a:ext cx="10515600" cy="1325563"/>
          </a:xfrm>
        </p:spPr>
        <p:txBody>
          <a:bodyPr>
            <a:normAutofit/>
          </a:bodyPr>
          <a:lstStyle/>
          <a:p>
            <a:r>
              <a:rPr lang="en-US" sz="4200"/>
              <a:t>Building the Document-Term Matrix</a:t>
            </a:r>
            <a:br>
              <a:rPr lang="en-US" sz="4200"/>
            </a:br>
            <a:endParaRPr lang="en-US" sz="4200"/>
          </a:p>
        </p:txBody>
      </p:sp>
      <p:sp>
        <p:nvSpPr>
          <p:cNvPr id="1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D7E9E894-B1D1-D738-DE59-9BE90C50089F}"/>
              </a:ext>
            </a:extLst>
          </p:cNvPr>
          <p:cNvSpPr>
            <a:spLocks noGrp="1"/>
          </p:cNvSpPr>
          <p:nvPr>
            <p:ph type="dt" sz="half" idx="10"/>
          </p:nvPr>
        </p:nvSpPr>
        <p:spPr>
          <a:xfrm>
            <a:off x="838200" y="6356350"/>
            <a:ext cx="2743200" cy="365125"/>
          </a:xfrm>
        </p:spPr>
        <p:txBody>
          <a:bodyPr>
            <a:normAutofit/>
          </a:bodyPr>
          <a:lstStyle/>
          <a:p>
            <a:pPr>
              <a:spcAft>
                <a:spcPts val="600"/>
              </a:spcAft>
            </a:pPr>
            <a:r>
              <a:rPr lang="en-US"/>
              <a:t>7/14/23</a:t>
            </a:r>
          </a:p>
        </p:txBody>
      </p:sp>
      <p:sp>
        <p:nvSpPr>
          <p:cNvPr id="5" name="Footer Placeholder 4">
            <a:extLst>
              <a:ext uri="{FF2B5EF4-FFF2-40B4-BE49-F238E27FC236}">
                <a16:creationId xmlns:a16="http://schemas.microsoft.com/office/drawing/2014/main" id="{F62CFECF-26D4-BDA5-6798-7B2F1D56B19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Ashok Harishma - Topic Modeling</a:t>
            </a:r>
          </a:p>
        </p:txBody>
      </p:sp>
      <p:sp>
        <p:nvSpPr>
          <p:cNvPr id="6" name="Slide Number Placeholder 5">
            <a:extLst>
              <a:ext uri="{FF2B5EF4-FFF2-40B4-BE49-F238E27FC236}">
                <a16:creationId xmlns:a16="http://schemas.microsoft.com/office/drawing/2014/main" id="{75DE4585-6260-1B70-3179-6A3F966623EF}"/>
              </a:ext>
            </a:extLst>
          </p:cNvPr>
          <p:cNvSpPr>
            <a:spLocks noGrp="1"/>
          </p:cNvSpPr>
          <p:nvPr>
            <p:ph type="sldNum" sz="quarter" idx="12"/>
          </p:nvPr>
        </p:nvSpPr>
        <p:spPr>
          <a:xfrm>
            <a:off x="8610600" y="6356350"/>
            <a:ext cx="2743200" cy="365125"/>
          </a:xfrm>
        </p:spPr>
        <p:txBody>
          <a:bodyPr>
            <a:normAutofit/>
          </a:bodyPr>
          <a:lstStyle/>
          <a:p>
            <a:pPr>
              <a:spcAft>
                <a:spcPts val="600"/>
              </a:spcAft>
            </a:pPr>
            <a:fld id="{4FAB73BC-B049-4115-A692-8D63A059BFB8}" type="slidenum">
              <a:rPr lang="en-US" smtClean="0"/>
              <a:pPr>
                <a:spcAft>
                  <a:spcPts val="600"/>
                </a:spcAft>
              </a:pPr>
              <a:t>5</a:t>
            </a:fld>
            <a:endParaRPr lang="en-US"/>
          </a:p>
        </p:txBody>
      </p:sp>
      <p:graphicFrame>
        <p:nvGraphicFramePr>
          <p:cNvPr id="8" name="Content Placeholder 2">
            <a:extLst>
              <a:ext uri="{FF2B5EF4-FFF2-40B4-BE49-F238E27FC236}">
                <a16:creationId xmlns:a16="http://schemas.microsoft.com/office/drawing/2014/main" id="{26B98DB7-3B6C-F6A0-2C0D-F4A888CD68EE}"/>
              </a:ext>
            </a:extLst>
          </p:cNvPr>
          <p:cNvGraphicFramePr>
            <a:graphicFrameLocks noGrp="1"/>
          </p:cNvGraphicFramePr>
          <p:nvPr>
            <p:ph idx="1"/>
            <p:extLst>
              <p:ext uri="{D42A27DB-BD31-4B8C-83A1-F6EECF244321}">
                <p14:modId xmlns:p14="http://schemas.microsoft.com/office/powerpoint/2010/main" val="381559858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464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591A-A4DC-DDAD-800A-A8E9D3F0D467}"/>
              </a:ext>
            </a:extLst>
          </p:cNvPr>
          <p:cNvSpPr>
            <a:spLocks noGrp="1"/>
          </p:cNvSpPr>
          <p:nvPr>
            <p:ph type="title"/>
          </p:nvPr>
        </p:nvSpPr>
        <p:spPr/>
        <p:txBody>
          <a:bodyPr>
            <a:normAutofit fontScale="90000"/>
          </a:bodyPr>
          <a:lstStyle/>
          <a:p>
            <a:r>
              <a:rPr lang="en-US" dirty="0"/>
              <a:t>Introduction to Latent Dirichlet Allocation (LDA)</a:t>
            </a:r>
            <a:br>
              <a:rPr lang="en-US" dirty="0"/>
            </a:br>
            <a:endParaRPr lang="en-US" dirty="0"/>
          </a:p>
        </p:txBody>
      </p:sp>
      <p:sp>
        <p:nvSpPr>
          <p:cNvPr id="3" name="Content Placeholder 2">
            <a:extLst>
              <a:ext uri="{FF2B5EF4-FFF2-40B4-BE49-F238E27FC236}">
                <a16:creationId xmlns:a16="http://schemas.microsoft.com/office/drawing/2014/main" id="{2C66C3B8-9F98-E5F6-FFEB-071DA45E055D}"/>
              </a:ext>
            </a:extLst>
          </p:cNvPr>
          <p:cNvSpPr>
            <a:spLocks noGrp="1"/>
          </p:cNvSpPr>
          <p:nvPr>
            <p:ph idx="1"/>
          </p:nvPr>
        </p:nvSpPr>
        <p:spPr/>
        <p:txBody>
          <a:bodyPr/>
          <a:lstStyle/>
          <a:p>
            <a:r>
              <a:rPr lang="en-US" dirty="0"/>
              <a:t>Basic idea behind LDA</a:t>
            </a:r>
          </a:p>
          <a:p>
            <a:r>
              <a:rPr lang="en-US" dirty="0"/>
              <a:t>Generative process of LDA</a:t>
            </a:r>
          </a:p>
          <a:p>
            <a:r>
              <a:rPr lang="en-US" dirty="0"/>
              <a:t>Dirichlet distribution and its role in topic modeling</a:t>
            </a:r>
          </a:p>
          <a:p>
            <a:endParaRPr lang="en-US" dirty="0"/>
          </a:p>
        </p:txBody>
      </p:sp>
      <p:sp>
        <p:nvSpPr>
          <p:cNvPr id="4" name="Date Placeholder 3">
            <a:extLst>
              <a:ext uri="{FF2B5EF4-FFF2-40B4-BE49-F238E27FC236}">
                <a16:creationId xmlns:a16="http://schemas.microsoft.com/office/drawing/2014/main" id="{DB2FF8EF-A7F1-A54A-2CFB-B18F4D60C882}"/>
              </a:ext>
            </a:extLst>
          </p:cNvPr>
          <p:cNvSpPr>
            <a:spLocks noGrp="1"/>
          </p:cNvSpPr>
          <p:nvPr>
            <p:ph type="dt" sz="half" idx="10"/>
          </p:nvPr>
        </p:nvSpPr>
        <p:spPr/>
        <p:txBody>
          <a:bodyPr/>
          <a:lstStyle/>
          <a:p>
            <a:r>
              <a:rPr lang="en-US"/>
              <a:t>7/14/23</a:t>
            </a:r>
          </a:p>
        </p:txBody>
      </p:sp>
      <p:sp>
        <p:nvSpPr>
          <p:cNvPr id="5" name="Footer Placeholder 4">
            <a:extLst>
              <a:ext uri="{FF2B5EF4-FFF2-40B4-BE49-F238E27FC236}">
                <a16:creationId xmlns:a16="http://schemas.microsoft.com/office/drawing/2014/main" id="{FA342C6A-FBBB-C90E-917C-3580FD50D252}"/>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767C8378-9200-7F81-19DE-04D6CAA14B8B}"/>
              </a:ext>
            </a:extLst>
          </p:cNvPr>
          <p:cNvSpPr>
            <a:spLocks noGrp="1"/>
          </p:cNvSpPr>
          <p:nvPr>
            <p:ph type="sldNum" sz="quarter" idx="12"/>
          </p:nvPr>
        </p:nvSpPr>
        <p:spPr/>
        <p:txBody>
          <a:bodyPr/>
          <a:lstStyle/>
          <a:p>
            <a:fld id="{4FAB73BC-B049-4115-A692-8D63A059BFB8}" type="slidenum">
              <a:rPr lang="en-US" smtClean="0"/>
              <a:t>6</a:t>
            </a:fld>
            <a:endParaRPr lang="en-US"/>
          </a:p>
        </p:txBody>
      </p:sp>
    </p:spTree>
    <p:extLst>
      <p:ext uri="{BB962C8B-B14F-4D97-AF65-F5344CB8AC3E}">
        <p14:creationId xmlns:p14="http://schemas.microsoft.com/office/powerpoint/2010/main" val="140935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0C3D-08E0-25F5-D87B-902ADE4F205A}"/>
              </a:ext>
            </a:extLst>
          </p:cNvPr>
          <p:cNvSpPr>
            <a:spLocks noGrp="1"/>
          </p:cNvSpPr>
          <p:nvPr>
            <p:ph type="title"/>
          </p:nvPr>
        </p:nvSpPr>
        <p:spPr/>
        <p:txBody>
          <a:bodyPr/>
          <a:lstStyle/>
          <a:p>
            <a:r>
              <a:rPr lang="en-US" dirty="0"/>
              <a:t>Training LDA Model</a:t>
            </a:r>
          </a:p>
        </p:txBody>
      </p:sp>
      <p:sp>
        <p:nvSpPr>
          <p:cNvPr id="3" name="Content Placeholder 2">
            <a:extLst>
              <a:ext uri="{FF2B5EF4-FFF2-40B4-BE49-F238E27FC236}">
                <a16:creationId xmlns:a16="http://schemas.microsoft.com/office/drawing/2014/main" id="{E6A9AB06-E1A6-A093-D354-5B2BAC0D8653}"/>
              </a:ext>
            </a:extLst>
          </p:cNvPr>
          <p:cNvSpPr>
            <a:spLocks noGrp="1"/>
          </p:cNvSpPr>
          <p:nvPr>
            <p:ph idx="1"/>
          </p:nvPr>
        </p:nvSpPr>
        <p:spPr/>
        <p:txBody>
          <a:bodyPr/>
          <a:lstStyle/>
          <a:p>
            <a:pPr marL="0" indent="0">
              <a:buNone/>
            </a:pPr>
            <a:endParaRPr lang="en-US" dirty="0"/>
          </a:p>
          <a:p>
            <a:r>
              <a:rPr lang="en-US" dirty="0"/>
              <a:t>Selecting the number of topics</a:t>
            </a:r>
          </a:p>
          <a:p>
            <a:r>
              <a:rPr lang="en-US" dirty="0"/>
              <a:t>Training LDA on the document-term matrix</a:t>
            </a:r>
          </a:p>
          <a:p>
            <a:r>
              <a:rPr lang="en-US" dirty="0"/>
              <a:t>Tuning hyperparameters (e.g., alpha, beta)</a:t>
            </a:r>
          </a:p>
          <a:p>
            <a:endParaRPr lang="en-US" dirty="0"/>
          </a:p>
        </p:txBody>
      </p:sp>
      <p:sp>
        <p:nvSpPr>
          <p:cNvPr id="4" name="Date Placeholder 3">
            <a:extLst>
              <a:ext uri="{FF2B5EF4-FFF2-40B4-BE49-F238E27FC236}">
                <a16:creationId xmlns:a16="http://schemas.microsoft.com/office/drawing/2014/main" id="{1883890C-5478-579B-13EC-A41DBBD89A1E}"/>
              </a:ext>
            </a:extLst>
          </p:cNvPr>
          <p:cNvSpPr>
            <a:spLocks noGrp="1"/>
          </p:cNvSpPr>
          <p:nvPr>
            <p:ph type="dt" sz="half" idx="10"/>
          </p:nvPr>
        </p:nvSpPr>
        <p:spPr/>
        <p:txBody>
          <a:bodyPr/>
          <a:lstStyle/>
          <a:p>
            <a:r>
              <a:rPr lang="en-US"/>
              <a:t>7/14/23</a:t>
            </a:r>
          </a:p>
        </p:txBody>
      </p:sp>
      <p:sp>
        <p:nvSpPr>
          <p:cNvPr id="5" name="Footer Placeholder 4">
            <a:extLst>
              <a:ext uri="{FF2B5EF4-FFF2-40B4-BE49-F238E27FC236}">
                <a16:creationId xmlns:a16="http://schemas.microsoft.com/office/drawing/2014/main" id="{4E2430B0-E50D-CFF7-06CF-B1CEBCCE8C60}"/>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AB899B86-A7AB-27F4-149C-D333494BBFFB}"/>
              </a:ext>
            </a:extLst>
          </p:cNvPr>
          <p:cNvSpPr>
            <a:spLocks noGrp="1"/>
          </p:cNvSpPr>
          <p:nvPr>
            <p:ph type="sldNum" sz="quarter" idx="12"/>
          </p:nvPr>
        </p:nvSpPr>
        <p:spPr/>
        <p:txBody>
          <a:bodyPr/>
          <a:lstStyle/>
          <a:p>
            <a:fld id="{4FAB73BC-B049-4115-A692-8D63A059BFB8}" type="slidenum">
              <a:rPr lang="en-US" smtClean="0"/>
              <a:t>7</a:t>
            </a:fld>
            <a:endParaRPr lang="en-US"/>
          </a:p>
        </p:txBody>
      </p:sp>
    </p:spTree>
    <p:extLst>
      <p:ext uri="{BB962C8B-B14F-4D97-AF65-F5344CB8AC3E}">
        <p14:creationId xmlns:p14="http://schemas.microsoft.com/office/powerpoint/2010/main" val="5394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39FB-0446-89C3-CFBE-214DE3ED003C}"/>
              </a:ext>
            </a:extLst>
          </p:cNvPr>
          <p:cNvSpPr>
            <a:spLocks noGrp="1"/>
          </p:cNvSpPr>
          <p:nvPr>
            <p:ph type="title"/>
          </p:nvPr>
        </p:nvSpPr>
        <p:spPr/>
        <p:txBody>
          <a:bodyPr/>
          <a:lstStyle/>
          <a:p>
            <a:r>
              <a:rPr lang="en-US" dirty="0"/>
              <a:t>Interpreting the Results</a:t>
            </a:r>
          </a:p>
        </p:txBody>
      </p:sp>
      <p:sp>
        <p:nvSpPr>
          <p:cNvPr id="3" name="Content Placeholder 2">
            <a:extLst>
              <a:ext uri="{FF2B5EF4-FFF2-40B4-BE49-F238E27FC236}">
                <a16:creationId xmlns:a16="http://schemas.microsoft.com/office/drawing/2014/main" id="{0B734C78-236D-6188-89F9-4A4C44AB677D}"/>
              </a:ext>
            </a:extLst>
          </p:cNvPr>
          <p:cNvSpPr>
            <a:spLocks noGrp="1"/>
          </p:cNvSpPr>
          <p:nvPr>
            <p:ph idx="1"/>
          </p:nvPr>
        </p:nvSpPr>
        <p:spPr/>
        <p:txBody>
          <a:bodyPr/>
          <a:lstStyle/>
          <a:p>
            <a:pPr marL="0" indent="0">
              <a:buNone/>
            </a:pPr>
            <a:endParaRPr lang="en-US" dirty="0"/>
          </a:p>
          <a:p>
            <a:r>
              <a:rPr lang="en-US" dirty="0"/>
              <a:t>Extracting the most significant topics</a:t>
            </a:r>
          </a:p>
          <a:p>
            <a:r>
              <a:rPr lang="en-US" dirty="0"/>
              <a:t>Assigning topic labels</a:t>
            </a:r>
          </a:p>
          <a:p>
            <a:r>
              <a:rPr lang="en-US" dirty="0"/>
              <a:t>Analyzing topic-word distributions</a:t>
            </a:r>
          </a:p>
          <a:p>
            <a:endParaRPr lang="en-US" dirty="0"/>
          </a:p>
        </p:txBody>
      </p:sp>
      <p:sp>
        <p:nvSpPr>
          <p:cNvPr id="4" name="Date Placeholder 3">
            <a:extLst>
              <a:ext uri="{FF2B5EF4-FFF2-40B4-BE49-F238E27FC236}">
                <a16:creationId xmlns:a16="http://schemas.microsoft.com/office/drawing/2014/main" id="{30DDA947-D8A8-0FF0-D92A-338C19DDF815}"/>
              </a:ext>
            </a:extLst>
          </p:cNvPr>
          <p:cNvSpPr>
            <a:spLocks noGrp="1"/>
          </p:cNvSpPr>
          <p:nvPr>
            <p:ph type="dt" sz="half" idx="10"/>
          </p:nvPr>
        </p:nvSpPr>
        <p:spPr/>
        <p:txBody>
          <a:bodyPr/>
          <a:lstStyle/>
          <a:p>
            <a:r>
              <a:rPr lang="en-US"/>
              <a:t>7/14/23</a:t>
            </a:r>
          </a:p>
        </p:txBody>
      </p:sp>
      <p:sp>
        <p:nvSpPr>
          <p:cNvPr id="5" name="Footer Placeholder 4">
            <a:extLst>
              <a:ext uri="{FF2B5EF4-FFF2-40B4-BE49-F238E27FC236}">
                <a16:creationId xmlns:a16="http://schemas.microsoft.com/office/drawing/2014/main" id="{BD41D739-2D6E-3E8E-31A1-41A43EF872BA}"/>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1D167962-A044-48AC-C6F6-9CFC555DA321}"/>
              </a:ext>
            </a:extLst>
          </p:cNvPr>
          <p:cNvSpPr>
            <a:spLocks noGrp="1"/>
          </p:cNvSpPr>
          <p:nvPr>
            <p:ph type="sldNum" sz="quarter" idx="12"/>
          </p:nvPr>
        </p:nvSpPr>
        <p:spPr/>
        <p:txBody>
          <a:bodyPr/>
          <a:lstStyle/>
          <a:p>
            <a:fld id="{4FAB73BC-B049-4115-A692-8D63A059BFB8}" type="slidenum">
              <a:rPr lang="en-US" smtClean="0"/>
              <a:t>8</a:t>
            </a:fld>
            <a:endParaRPr lang="en-US"/>
          </a:p>
        </p:txBody>
      </p:sp>
    </p:spTree>
    <p:extLst>
      <p:ext uri="{BB962C8B-B14F-4D97-AF65-F5344CB8AC3E}">
        <p14:creationId xmlns:p14="http://schemas.microsoft.com/office/powerpoint/2010/main" val="3156376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7740</TotalTime>
  <Words>2303</Words>
  <Application>Microsoft Macintosh PowerPoint</Application>
  <PresentationFormat>Widescreen</PresentationFormat>
  <Paragraphs>249</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Lato</vt:lpstr>
      <vt:lpstr>Söhne</vt:lpstr>
      <vt:lpstr>Wingdings</vt:lpstr>
      <vt:lpstr>Office Theme</vt:lpstr>
      <vt:lpstr>Topic modeling</vt:lpstr>
      <vt:lpstr>Importance of textual data</vt:lpstr>
      <vt:lpstr>Why topic modeling?</vt:lpstr>
      <vt:lpstr>How does topic modeling work?</vt:lpstr>
      <vt:lpstr>Text Data Preprocessing</vt:lpstr>
      <vt:lpstr>Building the Document-Term Matrix </vt:lpstr>
      <vt:lpstr>Introduction to Latent Dirichlet Allocation (LDA) </vt:lpstr>
      <vt:lpstr>Training LDA Model</vt:lpstr>
      <vt:lpstr>Interpreting the Results</vt:lpstr>
      <vt:lpstr>Evaluation of Topic Models</vt:lpstr>
      <vt:lpstr>Applications of Topic Modeling</vt:lpstr>
      <vt:lpstr>Challenges and Limitations</vt:lpstr>
      <vt:lpstr>Conclusion</vt:lpstr>
      <vt:lpstr>Why topic modeling?</vt:lpstr>
      <vt:lpstr>What is Topic modeling?</vt:lpstr>
      <vt:lpstr>Algorithms used</vt:lpstr>
      <vt:lpstr>PowerPoint Presentation</vt:lpstr>
      <vt:lpstr>Topic Modeling Output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dc:title>
  <dc:creator>Harishma Ashok</dc:creator>
  <cp:lastModifiedBy>Harishma Ashok</cp:lastModifiedBy>
  <cp:revision>23</cp:revision>
  <dcterms:created xsi:type="dcterms:W3CDTF">2023-07-11T22:22:27Z</dcterms:created>
  <dcterms:modified xsi:type="dcterms:W3CDTF">2023-07-27T18:45:07Z</dcterms:modified>
</cp:coreProperties>
</file>