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9" r:id="rId4"/>
    <p:sldId id="258" r:id="rId5"/>
    <p:sldId id="278" r:id="rId6"/>
    <p:sldId id="277" r:id="rId7"/>
    <p:sldId id="279" r:id="rId8"/>
    <p:sldId id="261" r:id="rId9"/>
    <p:sldId id="260" r:id="rId10"/>
    <p:sldId id="262" r:id="rId11"/>
    <p:sldId id="273" r:id="rId12"/>
    <p:sldId id="274" r:id="rId13"/>
    <p:sldId id="263" r:id="rId14"/>
    <p:sldId id="264" r:id="rId15"/>
    <p:sldId id="272" r:id="rId16"/>
    <p:sldId id="265" r:id="rId17"/>
    <p:sldId id="266" r:id="rId18"/>
    <p:sldId id="267" r:id="rId19"/>
    <p:sldId id="268" r:id="rId20"/>
    <p:sldId id="270" r:id="rId21"/>
    <p:sldId id="269" r:id="rId22"/>
    <p:sldId id="271" r:id="rId23"/>
    <p:sldId id="276"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p:restoredTop sz="90979"/>
  </p:normalViewPr>
  <p:slideViewPr>
    <p:cSldViewPr snapToGrid="0">
      <p:cViewPr varScale="1">
        <p:scale>
          <a:sx n="145" d="100"/>
          <a:sy n="145" d="100"/>
        </p:scale>
        <p:origin x="1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B9305-4727-9843-8C1C-069A50F049B0}"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C3430-59EE-EF45-86E4-27910418C17D}" type="slidenum">
              <a:rPr lang="en-US" smtClean="0"/>
              <a:t>‹#›</a:t>
            </a:fld>
            <a:endParaRPr lang="en-US"/>
          </a:p>
        </p:txBody>
      </p:sp>
    </p:spTree>
    <p:extLst>
      <p:ext uri="{BB962C8B-B14F-4D97-AF65-F5344CB8AC3E}">
        <p14:creationId xmlns:p14="http://schemas.microsoft.com/office/powerpoint/2010/main" val="115770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displays the amount of waste generated during the months of August, June, and September. Based on the chart, it can be observed that the highest amount of waste was generated in the month of September, followed by August and then June.</a:t>
            </a:r>
          </a:p>
          <a:p>
            <a:endParaRPr lang="en-US" dirty="0"/>
          </a:p>
          <a:p>
            <a:r>
              <a:rPr lang="en-US" dirty="0"/>
              <a:t>This information suggests that waste generation tends to be higher during the summer months, particularly in September. This could be attributed to various factors such as increased outdoor activities, tourism, or seasonal events that result in more waste production.</a:t>
            </a:r>
          </a:p>
          <a:p>
            <a:endParaRPr lang="en-US" dirty="0"/>
          </a:p>
          <a:p>
            <a:r>
              <a:rPr lang="en-US" dirty="0"/>
              <a:t>The higher waste generation in September highlights the need for effective waste management strategies and increased awareness during this period. It could serve as a valuable insight for planning and implementing targeted initiatives to address waste management challenges and promote responsible waste disposal practices during peak waste generation months.</a:t>
            </a:r>
          </a:p>
          <a:p>
            <a:endParaRPr lang="en-US" dirty="0"/>
          </a:p>
          <a:p>
            <a:r>
              <a:rPr lang="en-US" dirty="0"/>
              <a:t>By understanding the patterns of waste generation throughout the year, organizations and communities can allocate resources and develop tailored waste reduction campaigns to tackle the higher waste volumes observed in specific months, contributing to a more sustainable and cleaner environment.</a:t>
            </a:r>
          </a:p>
        </p:txBody>
      </p:sp>
      <p:sp>
        <p:nvSpPr>
          <p:cNvPr id="4" name="Slide Number Placeholder 3"/>
          <p:cNvSpPr>
            <a:spLocks noGrp="1"/>
          </p:cNvSpPr>
          <p:nvPr>
            <p:ph type="sldNum" sz="quarter" idx="5"/>
          </p:nvPr>
        </p:nvSpPr>
        <p:spPr/>
        <p:txBody>
          <a:bodyPr/>
          <a:lstStyle/>
          <a:p>
            <a:fld id="{C0DC3430-59EE-EF45-86E4-27910418C17D}" type="slidenum">
              <a:rPr lang="en-US" smtClean="0"/>
              <a:t>5</a:t>
            </a:fld>
            <a:endParaRPr lang="en-US"/>
          </a:p>
        </p:txBody>
      </p:sp>
    </p:spTree>
    <p:extLst>
      <p:ext uri="{BB962C8B-B14F-4D97-AF65-F5344CB8AC3E}">
        <p14:creationId xmlns:p14="http://schemas.microsoft.com/office/powerpoint/2010/main" val="133053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C3430-59EE-EF45-86E4-27910418C17D}" type="slidenum">
              <a:rPr lang="en-US" smtClean="0"/>
              <a:t>16</a:t>
            </a:fld>
            <a:endParaRPr lang="en-US"/>
          </a:p>
        </p:txBody>
      </p:sp>
    </p:spTree>
    <p:extLst>
      <p:ext uri="{BB962C8B-B14F-4D97-AF65-F5344CB8AC3E}">
        <p14:creationId xmlns:p14="http://schemas.microsoft.com/office/powerpoint/2010/main" val="3787739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represents the count of different categories for each device type. Here's the breakdown of the information:</a:t>
            </a:r>
          </a:p>
          <a:p>
            <a:endParaRPr lang="en-US" dirty="0"/>
          </a:p>
          <a:p>
            <a:r>
              <a:rPr lang="en-US" dirty="0"/>
              <a:t>- Device Type: The different types of devices mentioned are Boom, </a:t>
            </a:r>
            <a:r>
              <a:rPr lang="en-US" dirty="0" err="1"/>
              <a:t>Watergoat</a:t>
            </a:r>
            <a:r>
              <a:rPr lang="en-US" dirty="0"/>
              <a:t>, Seabin, Litter </a:t>
            </a:r>
            <a:r>
              <a:rPr lang="en-US" dirty="0" err="1"/>
              <a:t>Gitter</a:t>
            </a:r>
            <a:r>
              <a:rPr lang="en-US" dirty="0"/>
              <a:t>, and Litter </a:t>
            </a:r>
            <a:r>
              <a:rPr lang="en-US" dirty="0" err="1"/>
              <a:t>Gitter</a:t>
            </a:r>
            <a:r>
              <a:rPr lang="en-US" dirty="0"/>
              <a:t>/Boom.</a:t>
            </a:r>
          </a:p>
          <a:p>
            <a:r>
              <a:rPr lang="en-US" dirty="0"/>
              <a:t>- Category: The categories represent different materials found during the analysis, such as Plastic, Metal, </a:t>
            </a:r>
            <a:r>
              <a:rPr lang="en-US" dirty="0" err="1"/>
              <a:t>WriteIn</a:t>
            </a:r>
            <a:r>
              <a:rPr lang="en-US" dirty="0"/>
              <a:t> (possibly miscellaneous or custom category), Glass, Paper, and Other (possibly miscellaneous or custom category).</a:t>
            </a:r>
          </a:p>
          <a:p>
            <a:r>
              <a:rPr lang="en-US" dirty="0"/>
              <a:t>- Counts: The numbers in the table represent the count of items belonging to each category for each device type. For example, for the device type Boom, there are 599 items categorized as Plastic, 29 items categorized as Metal, 36 items categorized as </a:t>
            </a:r>
            <a:r>
              <a:rPr lang="en-US" dirty="0" err="1"/>
              <a:t>WriteIn</a:t>
            </a:r>
            <a:r>
              <a:rPr lang="en-US" dirty="0"/>
              <a:t>, 8 items categorized as Glass, 25 items categorized as Paper, and 160 items categorized as Other.</a:t>
            </a:r>
          </a:p>
          <a:p>
            <a:r>
              <a:rPr lang="en-US" dirty="0"/>
              <a:t>The table provides an overview of the distribution of different material categories for each device type based on the count of items.</a:t>
            </a:r>
          </a:p>
          <a:p>
            <a:endParaRPr lang="en-US" dirty="0"/>
          </a:p>
          <a:p>
            <a:pPr algn="l"/>
            <a:r>
              <a:rPr lang="en-US" b="0" i="0" dirty="0">
                <a:solidFill>
                  <a:srgbClr val="D1D5DB"/>
                </a:solidFill>
                <a:effectLst/>
                <a:latin typeface="Söhne"/>
              </a:rPr>
              <a:t>The updated table provides the proportion of each category for each device type. Here's what the information represents:</a:t>
            </a:r>
          </a:p>
          <a:p>
            <a:pPr algn="l">
              <a:buFont typeface="Arial" panose="020B0604020202020204" pitchFamily="34" charset="0"/>
              <a:buChar char="•"/>
            </a:pPr>
            <a:r>
              <a:rPr lang="en-US" b="0" i="0" dirty="0">
                <a:solidFill>
                  <a:srgbClr val="D1D5DB"/>
                </a:solidFill>
                <a:effectLst/>
                <a:latin typeface="Söhne"/>
              </a:rPr>
              <a:t>Device Type: The different types of devices mentioned are Boom, </a:t>
            </a:r>
            <a:r>
              <a:rPr lang="en-US" b="0" i="0" dirty="0" err="1">
                <a:solidFill>
                  <a:srgbClr val="D1D5DB"/>
                </a:solidFill>
                <a:effectLst/>
                <a:latin typeface="Söhne"/>
              </a:rPr>
              <a:t>Watergoat</a:t>
            </a:r>
            <a:r>
              <a:rPr lang="en-US" b="0" i="0" dirty="0">
                <a:solidFill>
                  <a:srgbClr val="D1D5DB"/>
                </a:solidFill>
                <a:effectLst/>
                <a:latin typeface="Söhne"/>
              </a:rPr>
              <a:t>, Seabin, Litter </a:t>
            </a:r>
            <a:r>
              <a:rPr lang="en-US" b="0" i="0" dirty="0" err="1">
                <a:solidFill>
                  <a:srgbClr val="D1D5DB"/>
                </a:solidFill>
                <a:effectLst/>
                <a:latin typeface="Söhne"/>
              </a:rPr>
              <a:t>Gitter</a:t>
            </a:r>
            <a:r>
              <a:rPr lang="en-US" b="0" i="0" dirty="0">
                <a:solidFill>
                  <a:srgbClr val="D1D5DB"/>
                </a:solidFill>
                <a:effectLst/>
                <a:latin typeface="Söhne"/>
              </a:rPr>
              <a:t>, and Litter </a:t>
            </a:r>
            <a:r>
              <a:rPr lang="en-US" b="0" i="0" dirty="0" err="1">
                <a:solidFill>
                  <a:srgbClr val="D1D5DB"/>
                </a:solidFill>
                <a:effectLst/>
                <a:latin typeface="Söhne"/>
              </a:rPr>
              <a:t>Gitter</a:t>
            </a:r>
            <a:r>
              <a:rPr lang="en-US" b="0" i="0" dirty="0">
                <a:solidFill>
                  <a:srgbClr val="D1D5DB"/>
                </a:solidFill>
                <a:effectLst/>
                <a:latin typeface="Söhne"/>
              </a:rPr>
              <a:t>/Boom.</a:t>
            </a:r>
          </a:p>
          <a:p>
            <a:pPr algn="l">
              <a:buFont typeface="Arial" panose="020B0604020202020204" pitchFamily="34" charset="0"/>
              <a:buChar char="•"/>
            </a:pPr>
            <a:r>
              <a:rPr lang="en-US" b="0" i="0" dirty="0">
                <a:solidFill>
                  <a:srgbClr val="D1D5DB"/>
                </a:solidFill>
                <a:effectLst/>
                <a:latin typeface="Söhne"/>
              </a:rPr>
              <a:t>Category: The categories represent different materials found during the analysis, such as Plastic, Metal, </a:t>
            </a:r>
            <a:r>
              <a:rPr lang="en-US" b="0" i="0" dirty="0" err="1">
                <a:solidFill>
                  <a:srgbClr val="D1D5DB"/>
                </a:solidFill>
                <a:effectLst/>
                <a:latin typeface="Söhne"/>
              </a:rPr>
              <a:t>WriteIn</a:t>
            </a:r>
            <a:r>
              <a:rPr lang="en-US" b="0" i="0" dirty="0">
                <a:solidFill>
                  <a:srgbClr val="D1D5DB"/>
                </a:solidFill>
                <a:effectLst/>
                <a:latin typeface="Söhne"/>
              </a:rPr>
              <a:t> (possibly miscellaneous or custom category), Glass, Paper, and Other (possibly miscellaneous or custom category).</a:t>
            </a:r>
          </a:p>
          <a:p>
            <a:pPr algn="l">
              <a:buFont typeface="Arial" panose="020B0604020202020204" pitchFamily="34" charset="0"/>
              <a:buChar char="•"/>
            </a:pPr>
            <a:r>
              <a:rPr lang="en-US" b="0" i="0" dirty="0">
                <a:solidFill>
                  <a:srgbClr val="D1D5DB"/>
                </a:solidFill>
                <a:effectLst/>
                <a:latin typeface="Söhne"/>
              </a:rPr>
              <a:t>Proportions: The numbers in the table represent the proportion or percentage of items belonging to each category for each device type. The values are presented as decimals.</a:t>
            </a:r>
          </a:p>
          <a:p>
            <a:pPr algn="l"/>
            <a:r>
              <a:rPr lang="en-US" b="0" i="0" dirty="0">
                <a:solidFill>
                  <a:srgbClr val="D1D5DB"/>
                </a:solidFill>
                <a:effectLst/>
                <a:latin typeface="Söhne"/>
              </a:rPr>
              <a:t>For example, for the device type Boom, the proportion of Plastic items is approximately 25.42%, Metal items is approximately 1.23%, </a:t>
            </a:r>
            <a:r>
              <a:rPr lang="en-US" b="0" i="0" dirty="0" err="1">
                <a:solidFill>
                  <a:srgbClr val="D1D5DB"/>
                </a:solidFill>
                <a:effectLst/>
                <a:latin typeface="Söhne"/>
              </a:rPr>
              <a:t>WriteIn</a:t>
            </a:r>
            <a:r>
              <a:rPr lang="en-US" b="0" i="0" dirty="0">
                <a:solidFill>
                  <a:srgbClr val="D1D5DB"/>
                </a:solidFill>
                <a:effectLst/>
                <a:latin typeface="Söhne"/>
              </a:rPr>
              <a:t> items is approximately 1.53%, Glass items is approximately 0.34%, Paper items is approximately 1.06%, and Other items is approximately 6.79%.</a:t>
            </a:r>
          </a:p>
          <a:p>
            <a:pPr algn="l"/>
            <a:r>
              <a:rPr lang="en-US" b="0" i="0" dirty="0">
                <a:solidFill>
                  <a:srgbClr val="D1D5DB"/>
                </a:solidFill>
                <a:effectLst/>
                <a:latin typeface="Söhne"/>
              </a:rPr>
              <a:t>The table provides an overview of the distribution and proportions of different material categories for each device type, giving a sense of the relative representation of each category within the device types.</a:t>
            </a:r>
          </a:p>
          <a:p>
            <a:endParaRPr lang="en-US" dirty="0"/>
          </a:p>
        </p:txBody>
      </p:sp>
      <p:sp>
        <p:nvSpPr>
          <p:cNvPr id="4" name="Slide Number Placeholder 3"/>
          <p:cNvSpPr>
            <a:spLocks noGrp="1"/>
          </p:cNvSpPr>
          <p:nvPr>
            <p:ph type="sldNum" sz="quarter" idx="5"/>
          </p:nvPr>
        </p:nvSpPr>
        <p:spPr/>
        <p:txBody>
          <a:bodyPr/>
          <a:lstStyle/>
          <a:p>
            <a:fld id="{C0DC3430-59EE-EF45-86E4-27910418C17D}" type="slidenum">
              <a:rPr lang="en-US" smtClean="0"/>
              <a:t>19</a:t>
            </a:fld>
            <a:endParaRPr lang="en-US"/>
          </a:p>
        </p:txBody>
      </p:sp>
    </p:spTree>
    <p:extLst>
      <p:ext uri="{BB962C8B-B14F-4D97-AF65-F5344CB8AC3E}">
        <p14:creationId xmlns:p14="http://schemas.microsoft.com/office/powerpoint/2010/main" val="3791603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Topic identification: Topic modeling helps identify key themes or topics present in the textual data. It automatically groups similar words and documents together, allowing us to understand the main areas of focus within the dataset.</a:t>
            </a:r>
          </a:p>
          <a:p>
            <a:pPr algn="l">
              <a:buFont typeface="+mj-lt"/>
              <a:buAutoNum type="arabicPeriod"/>
            </a:pPr>
            <a:r>
              <a:rPr lang="en-US" b="0" i="0" dirty="0">
                <a:solidFill>
                  <a:srgbClr val="D1D5DB"/>
                </a:solidFill>
                <a:effectLst/>
                <a:latin typeface="Söhne"/>
              </a:rPr>
              <a:t>Waste categorization: By applying topic modeling, we can categorize the marine debris items into different topics based on their textual descriptions. This categorization provides a structured way to analyze and understand the types of waste found, helping in waste management and decision-making processes.</a:t>
            </a:r>
          </a:p>
          <a:p>
            <a:endParaRPr lang="en-US" dirty="0"/>
          </a:p>
        </p:txBody>
      </p:sp>
      <p:sp>
        <p:nvSpPr>
          <p:cNvPr id="4" name="Slide Number Placeholder 3"/>
          <p:cNvSpPr>
            <a:spLocks noGrp="1"/>
          </p:cNvSpPr>
          <p:nvPr>
            <p:ph type="sldNum" sz="quarter" idx="5"/>
          </p:nvPr>
        </p:nvSpPr>
        <p:spPr/>
        <p:txBody>
          <a:bodyPr/>
          <a:lstStyle/>
          <a:p>
            <a:fld id="{C0DC3430-59EE-EF45-86E4-27910418C17D}" type="slidenum">
              <a:rPr lang="en-US" smtClean="0"/>
              <a:t>20</a:t>
            </a:fld>
            <a:endParaRPr lang="en-US"/>
          </a:p>
        </p:txBody>
      </p:sp>
    </p:spTree>
    <p:extLst>
      <p:ext uri="{BB962C8B-B14F-4D97-AF65-F5344CB8AC3E}">
        <p14:creationId xmlns:p14="http://schemas.microsoft.com/office/powerpoint/2010/main" val="3048346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topic modeling, the words associated with each topic are created based on the statistical patterns observed in the text data. The process involves analyzing the co-occurrence patterns of words within documents and identifying groups of words that frequently appear together. These groups of words represent the topics.</a:t>
            </a:r>
          </a:p>
          <a:p>
            <a:endParaRPr lang="en-US" dirty="0"/>
          </a:p>
          <a:p>
            <a:r>
              <a:rPr lang="en-US" dirty="0"/>
              <a:t>Specifically, in the widely used topic modeling algorithm called Latent Dirichlet Allocation (LDA), the words for each topic are generated through a probabilistic process. Here's a simplified explanation of how it works:</a:t>
            </a:r>
          </a:p>
          <a:p>
            <a:endParaRPr lang="en-US" dirty="0"/>
          </a:p>
          <a:p>
            <a:r>
              <a:rPr lang="en-US" dirty="0"/>
              <a:t>1. Initialization: The algorithm randomly assigns each word in the corpus to a topic.</a:t>
            </a:r>
          </a:p>
          <a:p>
            <a:endParaRPr lang="en-US" dirty="0"/>
          </a:p>
          <a:p>
            <a:r>
              <a:rPr lang="en-US" dirty="0"/>
              <a:t>2. Iterative process: The algorithm iteratively updates the assignments of words to topics based on the observed word co-occurrence patterns.</a:t>
            </a:r>
          </a:p>
          <a:p>
            <a:endParaRPr lang="en-US" dirty="0"/>
          </a:p>
          <a:p>
            <a:r>
              <a:rPr lang="en-US" dirty="0"/>
              <a:t>3. Word-topic distribution: After several iterations, the algorithm calculates the probability of each word belonging to each topic. This results in a word-topic distribution for each topic, where the probabilities indicate the likelihood of a word appearing in that particular topic.</a:t>
            </a:r>
          </a:p>
          <a:p>
            <a:endParaRPr lang="en-US" dirty="0"/>
          </a:p>
          <a:p>
            <a:r>
              <a:rPr lang="en-US" dirty="0"/>
              <a:t>4. Top terms extraction: The top terms for each topic are selected based on their probabilities in the word-topic distribution. These top terms represent the most distinctive and representative words for each topic.</a:t>
            </a:r>
          </a:p>
          <a:p>
            <a:endParaRPr lang="en-US" dirty="0"/>
          </a:p>
          <a:p>
            <a:r>
              <a:rPr lang="en-US" dirty="0"/>
              <a:t>The words created for each topic are essentially the result of this iterative process, where the algorithm learns and assigns words to topics based on their co-occurrence patterns in the text data. The goal is to find the most coherent and meaningful topics that capture the underlying themes present in the documents.</a:t>
            </a:r>
          </a:p>
        </p:txBody>
      </p:sp>
      <p:sp>
        <p:nvSpPr>
          <p:cNvPr id="4" name="Slide Number Placeholder 3"/>
          <p:cNvSpPr>
            <a:spLocks noGrp="1"/>
          </p:cNvSpPr>
          <p:nvPr>
            <p:ph type="sldNum" sz="quarter" idx="5"/>
          </p:nvPr>
        </p:nvSpPr>
        <p:spPr/>
        <p:txBody>
          <a:bodyPr/>
          <a:lstStyle/>
          <a:p>
            <a:fld id="{C0DC3430-59EE-EF45-86E4-27910418C17D}" type="slidenum">
              <a:rPr lang="en-US" smtClean="0"/>
              <a:t>21</a:t>
            </a:fld>
            <a:endParaRPr lang="en-US"/>
          </a:p>
        </p:txBody>
      </p:sp>
    </p:spTree>
    <p:extLst>
      <p:ext uri="{BB962C8B-B14F-4D97-AF65-F5344CB8AC3E}">
        <p14:creationId xmlns:p14="http://schemas.microsoft.com/office/powerpoint/2010/main" val="24604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of the topic modeling provides valuable insights into the main topics or themes present in our dataset. Here's how this output can be helpful:</a:t>
            </a:r>
          </a:p>
          <a:p>
            <a:endParaRPr lang="en-US" dirty="0"/>
          </a:p>
          <a:p>
            <a:r>
              <a:rPr lang="en-US" dirty="0"/>
              <a:t>1. **Identifying common items and materials**: The topics extracted from the text data highlight common items and materials found in the dataset, such as food, bottles, cups, packaging, </a:t>
            </a:r>
            <a:r>
              <a:rPr lang="en-US" dirty="0" err="1"/>
              <a:t>styrofoam</a:t>
            </a:r>
            <a:r>
              <a:rPr lang="en-US" dirty="0"/>
              <a:t>, and more. This information can help you understand the types of items that are frequently mentioned or present in the dataset.</a:t>
            </a:r>
          </a:p>
          <a:p>
            <a:endParaRPr lang="en-US" dirty="0"/>
          </a:p>
          <a:p>
            <a:r>
              <a:rPr lang="en-US" dirty="0"/>
              <a:t>2. **Understanding problem areas**: By examining the topics and their associated terms, you can identify problem areas related to waste and pollution. For example, topics like plastic bottles, </a:t>
            </a:r>
            <a:r>
              <a:rPr lang="en-US" dirty="0" err="1"/>
              <a:t>styrofoam</a:t>
            </a:r>
            <a:r>
              <a:rPr lang="en-US" dirty="0"/>
              <a:t>, packaging, and cigarette/tobacco packaging may indicate specific areas of concern that require attention and potential intervention.</a:t>
            </a:r>
          </a:p>
          <a:p>
            <a:endParaRPr lang="en-US" dirty="0"/>
          </a:p>
          <a:p>
            <a:r>
              <a:rPr lang="en-US" dirty="0"/>
              <a:t>3. **Uncovering related categories**: The topics also reveal related categories or themes that may not be immediately obvious. For instance, Topic 2 includes terms like wrappers, sports equipment, and toiletries/personal hygiene products, suggesting a category related to packaging and personal care items.</a:t>
            </a:r>
          </a:p>
          <a:p>
            <a:endParaRPr lang="en-US" dirty="0"/>
          </a:p>
          <a:p>
            <a:r>
              <a:rPr lang="en-US" dirty="0"/>
              <a:t>4. **Identifying potential interventions**: With the knowledge of the dominant topics, you can brainstorm and discuss potential interventions or strategies to address the issues identified. For example, if Topic 3 highlights bags, fast food fragments, and containers, you can explore initiatives focused on reducing single-use plastic bags or improving waste management at fast food establishments.</a:t>
            </a:r>
          </a:p>
          <a:p>
            <a:endParaRPr lang="en-US" dirty="0"/>
          </a:p>
          <a:p>
            <a:r>
              <a:rPr lang="en-US" dirty="0"/>
              <a:t>5. **Targeting awareness campaigns**: The identified topics can guide the development of targeted awareness campaigns or educational initiatives. For instance, if Topic 6 emphasizes water bottles, beverage cans, and cigarette/tobacco packaging, you can design campaigns to promote responsible disposal of these items and raise awareness about their environmental impact.</a:t>
            </a:r>
          </a:p>
          <a:p>
            <a:endParaRPr lang="en-US" dirty="0"/>
          </a:p>
          <a:p>
            <a:r>
              <a:rPr lang="en-US" dirty="0"/>
              <a:t>6. **Informing resource allocation**: Understanding the prevalence of different topics can help allocate resources effectively. By knowing the dominant topics, you can prioritize efforts and allocate resources towards addressing the most significant and frequently occurring issues.</a:t>
            </a:r>
          </a:p>
          <a:p>
            <a:endParaRPr lang="en-US" dirty="0"/>
          </a:p>
          <a:p>
            <a:r>
              <a:rPr lang="en-US" dirty="0"/>
              <a:t>7. **Monitoring progress**: Topic modeling can be used as a baseline for monitoring progress over time. By periodically re-analyzing the dataset, you can track changes in topic proportions and assess the effectiveness of interventions or policies implemented.</a:t>
            </a:r>
          </a:p>
          <a:p>
            <a:endParaRPr lang="en-US" dirty="0"/>
          </a:p>
          <a:p>
            <a:r>
              <a:rPr lang="en-US" dirty="0"/>
              <a:t>Overall, the output of the topic modeling provides a comprehensive overview of the main topics within your dataset, enabling you to gain insights, identify areas of focus, and develop targeted strategies to address waste and pollution issues effectively.</a:t>
            </a:r>
          </a:p>
          <a:p>
            <a:endParaRPr lang="en-US" dirty="0"/>
          </a:p>
          <a:p>
            <a:endParaRPr lang="en-US" dirty="0"/>
          </a:p>
          <a:p>
            <a:endParaRPr lang="en-US" dirty="0"/>
          </a:p>
          <a:p>
            <a:r>
              <a:rPr lang="en-US" dirty="0"/>
              <a:t>Certainly! Here are some interesting talking points for each topic based on the output you provided:</a:t>
            </a:r>
          </a:p>
          <a:p>
            <a:endParaRPr lang="en-US" dirty="0"/>
          </a:p>
          <a:p>
            <a:r>
              <a:rPr lang="en-US" dirty="0"/>
              <a:t>Topic 1: Food, items, pieces, bottles, cigarette/tobacco packaging, beverage, </a:t>
            </a:r>
            <a:r>
              <a:rPr lang="en-US" dirty="0" err="1"/>
              <a:t>styrofoam</a:t>
            </a:r>
            <a:r>
              <a:rPr lang="en-US" dirty="0"/>
              <a:t>, hygiene.</a:t>
            </a:r>
          </a:p>
          <a:p>
            <a:r>
              <a:rPr lang="en-US" dirty="0"/>
              <a:t>- Discuss the impact of food packaging waste and explore ways to reduce it.</a:t>
            </a:r>
          </a:p>
          <a:p>
            <a:r>
              <a:rPr lang="en-US" dirty="0"/>
              <a:t>- Talk about the importance of proper disposal of cigarette/tobacco packaging.</a:t>
            </a:r>
          </a:p>
          <a:p>
            <a:r>
              <a:rPr lang="en-US" dirty="0"/>
              <a:t>- Highlight the significance of promoting hygiene practices and responsible waste management in public spaces.</a:t>
            </a:r>
          </a:p>
          <a:p>
            <a:endParaRPr lang="en-US" dirty="0"/>
          </a:p>
          <a:p>
            <a:r>
              <a:rPr lang="en-US" dirty="0"/>
              <a:t>Topic 2: Wrappers, food, </a:t>
            </a:r>
            <a:r>
              <a:rPr lang="en-US" dirty="0" err="1"/>
              <a:t>styrofoam</a:t>
            </a:r>
            <a:r>
              <a:rPr lang="en-US" dirty="0"/>
              <a:t>, beverage, sports equipment, cups, containers.</a:t>
            </a:r>
          </a:p>
          <a:p>
            <a:r>
              <a:rPr lang="en-US" dirty="0"/>
              <a:t>- Address the issue of single-use wrappers and their impact on the environment.</a:t>
            </a:r>
          </a:p>
          <a:p>
            <a:r>
              <a:rPr lang="en-US" dirty="0"/>
              <a:t>- Discuss the challenges of </a:t>
            </a:r>
            <a:r>
              <a:rPr lang="en-US" dirty="0" err="1"/>
              <a:t>styrofoam</a:t>
            </a:r>
            <a:r>
              <a:rPr lang="en-US" dirty="0"/>
              <a:t> waste and explore alternatives.</a:t>
            </a:r>
          </a:p>
          <a:p>
            <a:r>
              <a:rPr lang="en-US" dirty="0"/>
              <a:t>- Explore the potential for recycling or sustainable disposal options for sports equipment.</a:t>
            </a:r>
          </a:p>
          <a:p>
            <a:endParaRPr lang="en-US" dirty="0"/>
          </a:p>
          <a:p>
            <a:r>
              <a:rPr lang="en-US" dirty="0"/>
              <a:t>Topic 3: Bags, fast food fragments, containers, equipment, lids, cans.</a:t>
            </a:r>
          </a:p>
          <a:p>
            <a:r>
              <a:rPr lang="en-US" dirty="0"/>
              <a:t>- Talk about reducing plastic bag usage and promoting reusable alternatives.</a:t>
            </a:r>
          </a:p>
          <a:p>
            <a:r>
              <a:rPr lang="en-US" dirty="0"/>
              <a:t>- Address the problem of fast food waste and explore initiatives for better waste management in the industry.</a:t>
            </a:r>
          </a:p>
          <a:p>
            <a:r>
              <a:rPr lang="en-US" dirty="0"/>
              <a:t>- Discuss the challenges of recycling containers and explore strategies for improving recycling rates.</a:t>
            </a:r>
          </a:p>
          <a:p>
            <a:endParaRPr lang="en-US" dirty="0"/>
          </a:p>
          <a:p>
            <a:r>
              <a:rPr lang="en-US" dirty="0"/>
              <a:t>Topic 4: Chip packets, hard food waste, shoes, </a:t>
            </a:r>
            <a:r>
              <a:rPr lang="en-US" dirty="0" err="1"/>
              <a:t>styrofoam</a:t>
            </a:r>
            <a:r>
              <a:rPr lang="en-US" dirty="0"/>
              <a:t>, bottles.</a:t>
            </a:r>
          </a:p>
          <a:p>
            <a:r>
              <a:rPr lang="en-US" dirty="0"/>
              <a:t>- Discuss the issue of non-recyclable chip packets and explore potential solutions.</a:t>
            </a:r>
          </a:p>
          <a:p>
            <a:r>
              <a:rPr lang="en-US" dirty="0"/>
              <a:t>- Highlight the environmental impact of hard food waste and the importance of composting.</a:t>
            </a:r>
          </a:p>
          <a:p>
            <a:r>
              <a:rPr lang="en-US" dirty="0"/>
              <a:t>- Address the challenges of </a:t>
            </a:r>
            <a:r>
              <a:rPr lang="en-US" dirty="0" err="1"/>
              <a:t>styrofoam</a:t>
            </a:r>
            <a:r>
              <a:rPr lang="en-US" dirty="0"/>
              <a:t> waste and explore alternatives or recycling options.</a:t>
            </a:r>
          </a:p>
          <a:p>
            <a:endParaRPr lang="en-US" dirty="0"/>
          </a:p>
          <a:p>
            <a:r>
              <a:rPr lang="en-US" dirty="0"/>
              <a:t>Topic 5: Bottles, drink, paper, </a:t>
            </a:r>
            <a:r>
              <a:rPr lang="en-US" dirty="0" err="1"/>
              <a:t>styrofoam</a:t>
            </a:r>
            <a:r>
              <a:rPr lang="en-US" dirty="0"/>
              <a:t>, textiles, packaging, medical.</a:t>
            </a:r>
          </a:p>
          <a:p>
            <a:r>
              <a:rPr lang="en-US" dirty="0"/>
              <a:t>- Discuss the importance of proper disposal and recycling of beverage bottles.</a:t>
            </a:r>
          </a:p>
          <a:p>
            <a:r>
              <a:rPr lang="en-US" dirty="0"/>
              <a:t>- Explore the challenges of recycling paper and textile waste.</a:t>
            </a:r>
          </a:p>
          <a:p>
            <a:r>
              <a:rPr lang="en-US" dirty="0"/>
              <a:t>- Address the issue of medical waste and the need for proper disposal methods.</a:t>
            </a:r>
          </a:p>
          <a:p>
            <a:endParaRPr lang="en-US" dirty="0"/>
          </a:p>
          <a:p>
            <a:r>
              <a:rPr lang="en-US" dirty="0"/>
              <a:t>Topic 6: Water, service, food, cans, cigarette/tobacco packaging, </a:t>
            </a:r>
            <a:r>
              <a:rPr lang="en-US" dirty="0" err="1"/>
              <a:t>styrofoam</a:t>
            </a:r>
            <a:r>
              <a:rPr lang="en-US" dirty="0"/>
              <a:t>.</a:t>
            </a:r>
          </a:p>
          <a:p>
            <a:r>
              <a:rPr lang="en-US" dirty="0"/>
              <a:t>- Discuss the impact of plastic water bottles and explore alternatives such as reusable bottles.</a:t>
            </a:r>
          </a:p>
          <a:p>
            <a:r>
              <a:rPr lang="en-US" dirty="0"/>
              <a:t>- Address the issue of service waste, such as disposable cutlery and packaging.</a:t>
            </a:r>
          </a:p>
          <a:p>
            <a:r>
              <a:rPr lang="en-US" dirty="0"/>
              <a:t>- Highlight the importance of proper disposal of cigarette/tobacco packaging and </a:t>
            </a:r>
            <a:r>
              <a:rPr lang="en-US" dirty="0" err="1"/>
              <a:t>styrofoam</a:t>
            </a:r>
            <a:r>
              <a:rPr lang="en-US" dirty="0"/>
              <a:t>.</a:t>
            </a:r>
          </a:p>
          <a:p>
            <a:endParaRPr lang="en-US" dirty="0"/>
          </a:p>
          <a:p>
            <a:r>
              <a:rPr lang="en-US" dirty="0"/>
              <a:t>Topic 7: Containers, </a:t>
            </a:r>
            <a:r>
              <a:rPr lang="en-US" dirty="0" err="1"/>
              <a:t>styrofoam</a:t>
            </a:r>
            <a:r>
              <a:rPr lang="en-US" dirty="0"/>
              <a:t>, bottle, stirrers, bags/film, caps.</a:t>
            </a:r>
          </a:p>
          <a:p>
            <a:r>
              <a:rPr lang="en-US" dirty="0"/>
              <a:t>- Talk about the challenges of </a:t>
            </a:r>
            <a:r>
              <a:rPr lang="en-US" dirty="0" err="1"/>
              <a:t>styrofoam</a:t>
            </a:r>
            <a:r>
              <a:rPr lang="en-US" dirty="0"/>
              <a:t> waste and explore alternatives or recycling options.</a:t>
            </a:r>
          </a:p>
          <a:p>
            <a:r>
              <a:rPr lang="en-US" dirty="0"/>
              <a:t>- Discuss the issue of single-use containers and explore sustainable alternatives.</a:t>
            </a:r>
          </a:p>
          <a:p>
            <a:r>
              <a:rPr lang="en-US" dirty="0"/>
              <a:t>- Address the problem of plastic bottle waste and the importance of proper recycling.</a:t>
            </a:r>
          </a:p>
          <a:p>
            <a:endParaRPr lang="en-US" dirty="0"/>
          </a:p>
          <a:p>
            <a:r>
              <a:rPr lang="en-US" dirty="0"/>
              <a:t>Topic 8: Caps, packaging, stirrers, straws, beverage cups.</a:t>
            </a:r>
          </a:p>
          <a:p>
            <a:r>
              <a:rPr lang="en-US" dirty="0"/>
              <a:t>- Discuss the impact of plastic caps and explore initiatives for their reduction or recycling.</a:t>
            </a:r>
          </a:p>
          <a:p>
            <a:r>
              <a:rPr lang="en-US" dirty="0"/>
              <a:t>- Highlight the issue of excessive packaging waste and explore strategies for minimizing it.</a:t>
            </a:r>
          </a:p>
          <a:p>
            <a:r>
              <a:rPr lang="en-US" dirty="0"/>
              <a:t>- Address the problem of single-use stirrers, straws, and cups, and promote reusable alternatives.</a:t>
            </a:r>
          </a:p>
          <a:p>
            <a:endParaRPr lang="en-US" dirty="0"/>
          </a:p>
          <a:p>
            <a:r>
              <a:rPr lang="en-US" dirty="0"/>
              <a:t>Topic 9: Beverage, straws, bags/film, wood, food, water bottles.</a:t>
            </a:r>
          </a:p>
          <a:p>
            <a:r>
              <a:rPr lang="en-US" dirty="0"/>
              <a:t>- Talk about the environmental impact of plastic straws and explore alternatives.</a:t>
            </a:r>
          </a:p>
          <a:p>
            <a:r>
              <a:rPr lang="en-US" dirty="0"/>
              <a:t>- Discuss the challenges of plastic bags/film waste and promote reusable bags.</a:t>
            </a:r>
          </a:p>
          <a:p>
            <a:r>
              <a:rPr lang="en-US" dirty="0"/>
              <a:t>- Address the issue of wooden disposable products and explore sustainable alternatives.</a:t>
            </a:r>
          </a:p>
          <a:p>
            <a:endParaRPr lang="en-US" dirty="0"/>
          </a:p>
          <a:p>
            <a:r>
              <a:rPr lang="en-US" dirty="0"/>
              <a:t>Topic 10: Plastic bottles, newspaper, straws, piece, beverages.</a:t>
            </a:r>
          </a:p>
          <a:p>
            <a:r>
              <a:rPr lang="en-US" dirty="0"/>
              <a:t>- Discuss the importance of recycling plastic bottles and explore bottle deposit schemes.</a:t>
            </a:r>
          </a:p>
          <a:p>
            <a:r>
              <a:rPr lang="en-US" dirty="0"/>
              <a:t>- Address the issue of newspaper waste and promote recycling or digital alternatives.</a:t>
            </a:r>
          </a:p>
          <a:p>
            <a:r>
              <a:rPr lang="en-US" dirty="0"/>
              <a:t>- Highlight the impact of plastic straw waste and encourage the use of reusable options.</a:t>
            </a:r>
          </a:p>
          <a:p>
            <a:endParaRPr lang="en-US" dirty="0"/>
          </a:p>
          <a:p>
            <a:r>
              <a:rPr lang="en-US" dirty="0"/>
              <a:t>These talking points can serve as a starting point for discussions related to each topic and can help raise awareness, promote sustainable practices, and identify potential interventions to address waste and pollution.</a:t>
            </a:r>
          </a:p>
        </p:txBody>
      </p:sp>
      <p:sp>
        <p:nvSpPr>
          <p:cNvPr id="4" name="Slide Number Placeholder 3"/>
          <p:cNvSpPr>
            <a:spLocks noGrp="1"/>
          </p:cNvSpPr>
          <p:nvPr>
            <p:ph type="sldNum" sz="quarter" idx="5"/>
          </p:nvPr>
        </p:nvSpPr>
        <p:spPr/>
        <p:txBody>
          <a:bodyPr/>
          <a:lstStyle/>
          <a:p>
            <a:fld id="{C0DC3430-59EE-EF45-86E4-27910418C17D}" type="slidenum">
              <a:rPr lang="en-US" smtClean="0"/>
              <a:t>22</a:t>
            </a:fld>
            <a:endParaRPr lang="en-US"/>
          </a:p>
        </p:txBody>
      </p:sp>
    </p:spTree>
    <p:extLst>
      <p:ext uri="{BB962C8B-B14F-4D97-AF65-F5344CB8AC3E}">
        <p14:creationId xmlns:p14="http://schemas.microsoft.com/office/powerpoint/2010/main" val="1440150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there can be a relationship between the land use around the location or watershed of a trash collection device and the category of trash collected. Land use refers to how the land is utilized, such as residential, commercial, industrial, agricultural, or natural areas. Different land use types can contribute to specific types of trash or waste.</a:t>
            </a:r>
          </a:p>
          <a:p>
            <a:endParaRPr lang="en-US" dirty="0"/>
          </a:p>
          <a:p>
            <a:r>
              <a:rPr lang="en-US" dirty="0"/>
              <a:t>Here's how land use can potentially influence the category of trash collected by a device:</a:t>
            </a:r>
          </a:p>
          <a:p>
            <a:endParaRPr lang="en-US" dirty="0"/>
          </a:p>
          <a:p>
            <a:r>
              <a:rPr lang="en-US" dirty="0"/>
              <a:t>1. Residential Areas: In residential areas, the collected trash may consist of household waste, packaging materials, food containers, and personal care products.</a:t>
            </a:r>
          </a:p>
          <a:p>
            <a:endParaRPr lang="en-US" dirty="0"/>
          </a:p>
          <a:p>
            <a:r>
              <a:rPr lang="en-US" dirty="0"/>
              <a:t>2. Commercial Areas: Trash collected near commercial areas might include items like packaging materials, single-use plastics, food containers, and office-related waste.</a:t>
            </a:r>
          </a:p>
          <a:p>
            <a:endParaRPr lang="en-US" dirty="0"/>
          </a:p>
          <a:p>
            <a:r>
              <a:rPr lang="en-US" dirty="0"/>
              <a:t>3. Industrial Areas: In industrial areas, there could be an accumulation of waste related to manufacturing processes, such as packaging materials, discarded machinery or equipment, and industrial byproducts.</a:t>
            </a:r>
          </a:p>
          <a:p>
            <a:endParaRPr lang="en-US" dirty="0"/>
          </a:p>
          <a:p>
            <a:r>
              <a:rPr lang="en-US" dirty="0"/>
              <a:t>4. Agricultural Areas: Trash collected in agricultural areas may include agricultural waste, such as plastic film used for crop protection, discarded farming equipment, or pesticide containers.</a:t>
            </a:r>
          </a:p>
          <a:p>
            <a:endParaRPr lang="en-US" dirty="0"/>
          </a:p>
          <a:p>
            <a:r>
              <a:rPr lang="en-US" dirty="0"/>
              <a:t>5. Natural Areas: Trash collected in natural areas or watersheds might consist of litter from recreational activities, such as beverage containers, food wrappers, and fishing gear.</a:t>
            </a:r>
          </a:p>
          <a:p>
            <a:endParaRPr lang="en-US" dirty="0"/>
          </a:p>
          <a:p>
            <a:r>
              <a:rPr lang="en-US" dirty="0"/>
              <a:t>The specific land use patterns around the trash collection device's location can provide insights into the potential sources of the collected trash. Analyzing the relationship between land use and the category of trash collected can help identify patterns, target specific areas for intervention or education campaigns, and develop strategies to address the identified waste sources effectively.</a:t>
            </a:r>
          </a:p>
        </p:txBody>
      </p:sp>
      <p:sp>
        <p:nvSpPr>
          <p:cNvPr id="4" name="Slide Number Placeholder 3"/>
          <p:cNvSpPr>
            <a:spLocks noGrp="1"/>
          </p:cNvSpPr>
          <p:nvPr>
            <p:ph type="sldNum" sz="quarter" idx="5"/>
          </p:nvPr>
        </p:nvSpPr>
        <p:spPr/>
        <p:txBody>
          <a:bodyPr/>
          <a:lstStyle/>
          <a:p>
            <a:fld id="{C0DC3430-59EE-EF45-86E4-27910418C17D}" type="slidenum">
              <a:rPr lang="en-US" smtClean="0"/>
              <a:t>23</a:t>
            </a:fld>
            <a:endParaRPr lang="en-US"/>
          </a:p>
        </p:txBody>
      </p:sp>
    </p:spTree>
    <p:extLst>
      <p:ext uri="{BB962C8B-B14F-4D97-AF65-F5344CB8AC3E}">
        <p14:creationId xmlns:p14="http://schemas.microsoft.com/office/powerpoint/2010/main" val="326608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 illustrates the distribution of litter collection organizations in the dataset. Out of the three organizations mentioned, Keep Pinellas Beautiful appears to have the highest representation in terms of litter collection. This suggests that Keep Pinellas Beautiful may have a more significant presence or involvement in litter cleanup efforts compared to Keep Tampa Bay Beautiful and Osprey Initiative.</a:t>
            </a:r>
          </a:p>
          <a:p>
            <a:endParaRPr lang="en-US" dirty="0"/>
          </a:p>
          <a:p>
            <a:r>
              <a:rPr lang="en-US" dirty="0"/>
              <a:t>The higher representation of Keep Pinellas Beautiful could indicate their proactive approach in addressing litter issues and their active participation in maintaining the cleanliness of the environment in the corresponding area. It highlights their dedication to promoting community engagement, raising awareness, and implementing effective litter collection initiatives.</a:t>
            </a:r>
          </a:p>
          <a:p>
            <a:endParaRPr lang="en-US" dirty="0"/>
          </a:p>
          <a:p>
            <a:r>
              <a:rPr lang="en-US" dirty="0"/>
              <a:t>This information could be valuable in recognizing the efforts of Keep Pinellas Beautiful and their positive impact on litter reduction and environmental preservation. It also emphasizes the importance of community organizations in combating litter and fostering a cleaner and more sustainable environment.</a:t>
            </a:r>
          </a:p>
        </p:txBody>
      </p:sp>
      <p:sp>
        <p:nvSpPr>
          <p:cNvPr id="4" name="Slide Number Placeholder 3"/>
          <p:cNvSpPr>
            <a:spLocks noGrp="1"/>
          </p:cNvSpPr>
          <p:nvPr>
            <p:ph type="sldNum" sz="quarter" idx="5"/>
          </p:nvPr>
        </p:nvSpPr>
        <p:spPr/>
        <p:txBody>
          <a:bodyPr/>
          <a:lstStyle/>
          <a:p>
            <a:fld id="{C0DC3430-59EE-EF45-86E4-27910418C17D}" type="slidenum">
              <a:rPr lang="en-US" smtClean="0"/>
              <a:t>6</a:t>
            </a:fld>
            <a:endParaRPr lang="en-US"/>
          </a:p>
        </p:txBody>
      </p:sp>
    </p:spTree>
    <p:extLst>
      <p:ext uri="{BB962C8B-B14F-4D97-AF65-F5344CB8AC3E}">
        <p14:creationId xmlns:p14="http://schemas.microsoft.com/office/powerpoint/2010/main" val="160100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donut chart represents the distribution of litter collection devices across different cities. St. Petersburg has the highest number of devices, indicating a strong commitment to addressing litter and waste management. Tampa ranks second in terms of device installations, followed by Clearwater. Palmetto has the lowest number of devices among the listed cities. This distribution highlights the focus of these cities on implementing effective litter collection strategies to maintain cleanliness and preserve the environment.</a:t>
            </a:r>
            <a:endParaRPr lang="en-US" dirty="0"/>
          </a:p>
        </p:txBody>
      </p:sp>
      <p:sp>
        <p:nvSpPr>
          <p:cNvPr id="4" name="Slide Number Placeholder 3"/>
          <p:cNvSpPr>
            <a:spLocks noGrp="1"/>
          </p:cNvSpPr>
          <p:nvPr>
            <p:ph type="sldNum" sz="quarter" idx="5"/>
          </p:nvPr>
        </p:nvSpPr>
        <p:spPr/>
        <p:txBody>
          <a:bodyPr/>
          <a:lstStyle/>
          <a:p>
            <a:fld id="{C0DC3430-59EE-EF45-86E4-27910418C17D}" type="slidenum">
              <a:rPr lang="en-US" smtClean="0"/>
              <a:t>7</a:t>
            </a:fld>
            <a:endParaRPr lang="en-US"/>
          </a:p>
        </p:txBody>
      </p:sp>
    </p:spTree>
    <p:extLst>
      <p:ext uri="{BB962C8B-B14F-4D97-AF65-F5344CB8AC3E}">
        <p14:creationId xmlns:p14="http://schemas.microsoft.com/office/powerpoint/2010/main" val="255950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Environmental Impact: The presence of words like "beverage," "food," and "packaging" underscores the significant impact of consumer-related waste on marine ecosystems. It highlights the urgent need for sustainable practices, recycling initiatives, and alternative packaging solutions to mitigate the environmental harm caused by these items.</a:t>
            </a:r>
          </a:p>
          <a:p>
            <a:endParaRPr lang="en-US" dirty="0"/>
          </a:p>
        </p:txBody>
      </p:sp>
      <p:sp>
        <p:nvSpPr>
          <p:cNvPr id="4" name="Slide Number Placeholder 3"/>
          <p:cNvSpPr>
            <a:spLocks noGrp="1"/>
          </p:cNvSpPr>
          <p:nvPr>
            <p:ph type="sldNum" sz="quarter" idx="5"/>
          </p:nvPr>
        </p:nvSpPr>
        <p:spPr/>
        <p:txBody>
          <a:bodyPr/>
          <a:lstStyle/>
          <a:p>
            <a:fld id="{C0DC3430-59EE-EF45-86E4-27910418C17D}" type="slidenum">
              <a:rPr lang="en-US" smtClean="0"/>
              <a:t>8</a:t>
            </a:fld>
            <a:endParaRPr lang="en-US"/>
          </a:p>
        </p:txBody>
      </p:sp>
    </p:spTree>
    <p:extLst>
      <p:ext uri="{BB962C8B-B14F-4D97-AF65-F5344CB8AC3E}">
        <p14:creationId xmlns:p14="http://schemas.microsoft.com/office/powerpoint/2010/main" val="1453825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Diversity of Debris: The word cloud showcases a diverse range of items found in marine debris, including plastics, bottles, packaging, </a:t>
            </a:r>
            <a:r>
              <a:rPr lang="en-US" b="0" i="0" dirty="0" err="1">
                <a:solidFill>
                  <a:srgbClr val="374151"/>
                </a:solidFill>
                <a:effectLst/>
                <a:latin typeface="Söhne"/>
              </a:rPr>
              <a:t>styrofoam</a:t>
            </a:r>
            <a:r>
              <a:rPr lang="en-US" b="0" i="0" dirty="0">
                <a:solidFill>
                  <a:srgbClr val="374151"/>
                </a:solidFill>
                <a:effectLst/>
                <a:latin typeface="Söhne"/>
              </a:rPr>
              <a:t>, and various other waste materials. This highlights the complexity and variety of items that contribute to marine pollution.</a:t>
            </a:r>
          </a:p>
          <a:p>
            <a:pPr algn="l">
              <a:buFont typeface="+mj-lt"/>
              <a:buAutoNum type="arabicPeriod"/>
            </a:pPr>
            <a:r>
              <a:rPr lang="en-US" b="0" i="0" dirty="0">
                <a:solidFill>
                  <a:srgbClr val="374151"/>
                </a:solidFill>
                <a:effectLst/>
                <a:latin typeface="Söhne"/>
              </a:rPr>
              <a:t>Common Waste Items: The larger and more prominent words in the word cloud indicate the prevalence of certain waste items, such as plastic bottles, food packaging, and single-use items like straws and caps. These common waste items emphasize the need for effective waste management strategies and increased awareness about responsible consumption and disposal.</a:t>
            </a:r>
          </a:p>
          <a:p>
            <a:endParaRPr lang="en-US" dirty="0"/>
          </a:p>
        </p:txBody>
      </p:sp>
      <p:sp>
        <p:nvSpPr>
          <p:cNvPr id="4" name="Slide Number Placeholder 3"/>
          <p:cNvSpPr>
            <a:spLocks noGrp="1"/>
          </p:cNvSpPr>
          <p:nvPr>
            <p:ph type="sldNum" sz="quarter" idx="5"/>
          </p:nvPr>
        </p:nvSpPr>
        <p:spPr/>
        <p:txBody>
          <a:bodyPr/>
          <a:lstStyle/>
          <a:p>
            <a:fld id="{C0DC3430-59EE-EF45-86E4-27910418C17D}" type="slidenum">
              <a:rPr lang="en-US" smtClean="0"/>
              <a:t>9</a:t>
            </a:fld>
            <a:endParaRPr lang="en-US"/>
          </a:p>
        </p:txBody>
      </p:sp>
    </p:spTree>
    <p:extLst>
      <p:ext uri="{BB962C8B-B14F-4D97-AF65-F5344CB8AC3E}">
        <p14:creationId xmlns:p14="http://schemas.microsoft.com/office/powerpoint/2010/main" val="3069004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different devices can be more effective at capturing certain categories of litter or waste. The effectiveness of a device in capturing specific categories can depend on various factors such as design, functionality, location, and target waste type.</a:t>
            </a:r>
          </a:p>
          <a:p>
            <a:endParaRPr lang="en-US" dirty="0"/>
          </a:p>
          <a:p>
            <a:r>
              <a:rPr lang="en-US" dirty="0"/>
              <a:t>For example, in the case you mentioned, Sea Bins are specifically designed to capture floating debris and litter from marinas, harbors, and other water bodies. Due to their design and placement in water, they may be more effective at capturing items like cigarette butts, plastic bottles, or other floating waste commonly found in aquatic environments.</a:t>
            </a:r>
          </a:p>
          <a:p>
            <a:endParaRPr lang="en-US" dirty="0"/>
          </a:p>
          <a:p>
            <a:r>
              <a:rPr lang="en-US" dirty="0"/>
              <a:t>Similarly, other devices or waste management systems may be optimized for capturing specific types of litter or waste. For instance, litter traps or litter fences are designed to catch and collect larger debris or solid waste items before they enter water bodies or drainage systems.</a:t>
            </a:r>
          </a:p>
          <a:p>
            <a:endParaRPr lang="en-US" dirty="0"/>
          </a:p>
          <a:p>
            <a:r>
              <a:rPr lang="en-US" dirty="0"/>
              <a:t>It's important to consider the specific purpose and design of each device when assessing their effectiveness in capturing different categories of litter or waste. Factors such as location, maintenance, and operational procedures also play a role in determining the overall effectiveness of a device in waste capture.</a:t>
            </a:r>
          </a:p>
        </p:txBody>
      </p:sp>
      <p:sp>
        <p:nvSpPr>
          <p:cNvPr id="4" name="Slide Number Placeholder 3"/>
          <p:cNvSpPr>
            <a:spLocks noGrp="1"/>
          </p:cNvSpPr>
          <p:nvPr>
            <p:ph type="sldNum" sz="quarter" idx="5"/>
          </p:nvPr>
        </p:nvSpPr>
        <p:spPr/>
        <p:txBody>
          <a:bodyPr/>
          <a:lstStyle/>
          <a:p>
            <a:fld id="{C0DC3430-59EE-EF45-86E4-27910418C17D}" type="slidenum">
              <a:rPr lang="en-US" smtClean="0"/>
              <a:t>10</a:t>
            </a:fld>
            <a:endParaRPr lang="en-US"/>
          </a:p>
        </p:txBody>
      </p:sp>
    </p:spTree>
    <p:extLst>
      <p:ext uri="{BB962C8B-B14F-4D97-AF65-F5344CB8AC3E}">
        <p14:creationId xmlns:p14="http://schemas.microsoft.com/office/powerpoint/2010/main" val="228264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 represents the counts of different waste categories present in the dataset. Each slice represents a category, and the size of the bar indicates the count or frequency of that category in the dataset.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analyzing the pie chart, we can visually compare the counts of different categories and identify any variations or disparities in their frequencies. </a:t>
            </a:r>
            <a:r>
              <a:rPr lang="en-US" b="0" i="0" dirty="0">
                <a:solidFill>
                  <a:srgbClr val="374151"/>
                </a:solidFill>
                <a:effectLst/>
                <a:latin typeface="Söhne"/>
              </a:rPr>
              <a:t>A larger slice of the pie chart indicates a higher proportion or percentage of the whole. </a:t>
            </a:r>
            <a:r>
              <a:rPr lang="en-US" dirty="0"/>
              <a:t>Here, the larger slice is plastic which says the amount of plastic waste generated is high and the slice with smaller slice is glass, which represents that the number of glass waste is less. </a:t>
            </a:r>
          </a:p>
          <a:p>
            <a:endParaRPr lang="en-US" dirty="0"/>
          </a:p>
          <a:p>
            <a:r>
              <a:rPr lang="en-US" dirty="0"/>
              <a:t>In summary, the bar chart provides a visual representation of the distribution of categories and allows you to quickly grasp the relative frequencies or counts of each category in the dataset.</a:t>
            </a:r>
          </a:p>
        </p:txBody>
      </p:sp>
      <p:sp>
        <p:nvSpPr>
          <p:cNvPr id="4" name="Slide Number Placeholder 3"/>
          <p:cNvSpPr>
            <a:spLocks noGrp="1"/>
          </p:cNvSpPr>
          <p:nvPr>
            <p:ph type="sldNum" sz="quarter" idx="5"/>
          </p:nvPr>
        </p:nvSpPr>
        <p:spPr/>
        <p:txBody>
          <a:bodyPr/>
          <a:lstStyle/>
          <a:p>
            <a:fld id="{C0DC3430-59EE-EF45-86E4-27910418C17D}" type="slidenum">
              <a:rPr lang="en-US" smtClean="0"/>
              <a:t>13</a:t>
            </a:fld>
            <a:endParaRPr lang="en-US"/>
          </a:p>
        </p:txBody>
      </p:sp>
    </p:spTree>
    <p:extLst>
      <p:ext uri="{BB962C8B-B14F-4D97-AF65-F5344CB8AC3E}">
        <p14:creationId xmlns:p14="http://schemas.microsoft.com/office/powerpoint/2010/main" val="245606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longer the bar, the higher the count of that particular category. Here, the longer bar is beverage bottles and containers, which says the amount of beverage bottles and containers waste generated is high.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inorder</a:t>
            </a:r>
            <a:r>
              <a:rPr lang="en-US" dirty="0"/>
              <a:t> to keep it more precise, </a:t>
            </a:r>
            <a:r>
              <a:rPr lang="en-US" dirty="0" err="1"/>
              <a:t>i</a:t>
            </a:r>
            <a:r>
              <a:rPr lang="en-US" dirty="0"/>
              <a:t> excluded the waste category which has count = 1</a:t>
            </a:r>
          </a:p>
        </p:txBody>
      </p:sp>
      <p:sp>
        <p:nvSpPr>
          <p:cNvPr id="4" name="Slide Number Placeholder 3"/>
          <p:cNvSpPr>
            <a:spLocks noGrp="1"/>
          </p:cNvSpPr>
          <p:nvPr>
            <p:ph type="sldNum" sz="quarter" idx="5"/>
          </p:nvPr>
        </p:nvSpPr>
        <p:spPr/>
        <p:txBody>
          <a:bodyPr/>
          <a:lstStyle/>
          <a:p>
            <a:fld id="{C0DC3430-59EE-EF45-86E4-27910418C17D}" type="slidenum">
              <a:rPr lang="en-US" smtClean="0"/>
              <a:t>14</a:t>
            </a:fld>
            <a:endParaRPr lang="en-US"/>
          </a:p>
        </p:txBody>
      </p:sp>
    </p:spTree>
    <p:extLst>
      <p:ext uri="{BB962C8B-B14F-4D97-AF65-F5344CB8AC3E}">
        <p14:creationId xmlns:p14="http://schemas.microsoft.com/office/powerpoint/2010/main" val="147110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 few more layers to the previous question</a:t>
            </a:r>
          </a:p>
        </p:txBody>
      </p:sp>
      <p:sp>
        <p:nvSpPr>
          <p:cNvPr id="4" name="Slide Number Placeholder 3"/>
          <p:cNvSpPr>
            <a:spLocks noGrp="1"/>
          </p:cNvSpPr>
          <p:nvPr>
            <p:ph type="sldNum" sz="quarter" idx="5"/>
          </p:nvPr>
        </p:nvSpPr>
        <p:spPr/>
        <p:txBody>
          <a:bodyPr/>
          <a:lstStyle/>
          <a:p>
            <a:fld id="{C0DC3430-59EE-EF45-86E4-27910418C17D}" type="slidenum">
              <a:rPr lang="en-US" smtClean="0"/>
              <a:t>15</a:t>
            </a:fld>
            <a:endParaRPr lang="en-US"/>
          </a:p>
        </p:txBody>
      </p:sp>
    </p:spTree>
    <p:extLst>
      <p:ext uri="{BB962C8B-B14F-4D97-AF65-F5344CB8AC3E}">
        <p14:creationId xmlns:p14="http://schemas.microsoft.com/office/powerpoint/2010/main" val="63730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5D0D-CF70-1036-7701-736457306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D07EE-E1E5-1E2E-8E66-9D650B20E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34FB49-F6F3-D451-9B85-11146D089B5F}"/>
              </a:ext>
            </a:extLst>
          </p:cNvPr>
          <p:cNvSpPr>
            <a:spLocks noGrp="1"/>
          </p:cNvSpPr>
          <p:nvPr>
            <p:ph type="dt" sz="half" idx="10"/>
          </p:nvPr>
        </p:nvSpPr>
        <p:spPr/>
        <p:txBody>
          <a:bodyPr/>
          <a:lstStyle/>
          <a:p>
            <a:fld id="{C014B04B-5F3C-8C43-84F5-E06358408426}" type="datetime1">
              <a:rPr lang="en-US" smtClean="0"/>
              <a:t>5/18/23</a:t>
            </a:fld>
            <a:endParaRPr lang="en-US"/>
          </a:p>
        </p:txBody>
      </p:sp>
      <p:sp>
        <p:nvSpPr>
          <p:cNvPr id="5" name="Footer Placeholder 4">
            <a:extLst>
              <a:ext uri="{FF2B5EF4-FFF2-40B4-BE49-F238E27FC236}">
                <a16:creationId xmlns:a16="http://schemas.microsoft.com/office/drawing/2014/main" id="{FB542226-A89B-0E32-707C-64FAC1CE4184}"/>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00F4905E-C17D-B31A-A1A0-753D7CB6FF82}"/>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101453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EE12-5FB1-B820-76BD-6AE2C9F7B7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FACB72-D63B-E10F-CF5E-2A2EB7A678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BD8A4-34A0-6A33-4322-1117173F7B5C}"/>
              </a:ext>
            </a:extLst>
          </p:cNvPr>
          <p:cNvSpPr>
            <a:spLocks noGrp="1"/>
          </p:cNvSpPr>
          <p:nvPr>
            <p:ph type="dt" sz="half" idx="10"/>
          </p:nvPr>
        </p:nvSpPr>
        <p:spPr/>
        <p:txBody>
          <a:bodyPr/>
          <a:lstStyle/>
          <a:p>
            <a:fld id="{544B079C-6945-874A-9F46-22C7C9E83AD1}" type="datetime1">
              <a:rPr lang="en-US" smtClean="0"/>
              <a:t>5/18/23</a:t>
            </a:fld>
            <a:endParaRPr lang="en-US"/>
          </a:p>
        </p:txBody>
      </p:sp>
      <p:sp>
        <p:nvSpPr>
          <p:cNvPr id="5" name="Footer Placeholder 4">
            <a:extLst>
              <a:ext uri="{FF2B5EF4-FFF2-40B4-BE49-F238E27FC236}">
                <a16:creationId xmlns:a16="http://schemas.microsoft.com/office/drawing/2014/main" id="{D113C375-69F1-2E87-AA35-41CE54E6E3C9}"/>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C942F439-4144-EA79-9138-D518B19B700B}"/>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55321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1CD44-619A-413C-6BDD-4ED311175C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1E90AD-32FC-9B0C-BA88-5B9570C86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F7973-97FA-84E4-7B7F-D10AB4DB221B}"/>
              </a:ext>
            </a:extLst>
          </p:cNvPr>
          <p:cNvSpPr>
            <a:spLocks noGrp="1"/>
          </p:cNvSpPr>
          <p:nvPr>
            <p:ph type="dt" sz="half" idx="10"/>
          </p:nvPr>
        </p:nvSpPr>
        <p:spPr/>
        <p:txBody>
          <a:bodyPr/>
          <a:lstStyle/>
          <a:p>
            <a:fld id="{7F556846-342B-C04B-93F2-3846A4697F23}" type="datetime1">
              <a:rPr lang="en-US" smtClean="0"/>
              <a:t>5/18/23</a:t>
            </a:fld>
            <a:endParaRPr lang="en-US"/>
          </a:p>
        </p:txBody>
      </p:sp>
      <p:sp>
        <p:nvSpPr>
          <p:cNvPr id="5" name="Footer Placeholder 4">
            <a:extLst>
              <a:ext uri="{FF2B5EF4-FFF2-40B4-BE49-F238E27FC236}">
                <a16:creationId xmlns:a16="http://schemas.microsoft.com/office/drawing/2014/main" id="{21CEF164-905F-4B0B-15C5-C3E57717D85C}"/>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56A72B4F-7FE7-8AE3-0514-23112C406993}"/>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223168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7807-B9B5-0604-E35D-B54844F38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1A3B3-DD0F-831E-8EFE-398EA29FA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0FDED-E066-7D18-D684-69C31528F53F}"/>
              </a:ext>
            </a:extLst>
          </p:cNvPr>
          <p:cNvSpPr>
            <a:spLocks noGrp="1"/>
          </p:cNvSpPr>
          <p:nvPr>
            <p:ph type="dt" sz="half" idx="10"/>
          </p:nvPr>
        </p:nvSpPr>
        <p:spPr/>
        <p:txBody>
          <a:bodyPr/>
          <a:lstStyle/>
          <a:p>
            <a:fld id="{ABF44012-482E-4243-835D-B6355014587B}" type="datetime1">
              <a:rPr lang="en-US" smtClean="0"/>
              <a:t>5/18/23</a:t>
            </a:fld>
            <a:endParaRPr lang="en-US"/>
          </a:p>
        </p:txBody>
      </p:sp>
      <p:sp>
        <p:nvSpPr>
          <p:cNvPr id="5" name="Footer Placeholder 4">
            <a:extLst>
              <a:ext uri="{FF2B5EF4-FFF2-40B4-BE49-F238E27FC236}">
                <a16:creationId xmlns:a16="http://schemas.microsoft.com/office/drawing/2014/main" id="{819F1C2A-426F-B2A7-342E-8F6029646A8C}"/>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DFA00924-89AE-772E-A708-D773E7A1FC4C}"/>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271430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B813-CC13-FC5C-DDD0-527D6D7D85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CC766-3B12-94F6-AB6F-660EE7DB5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719643-6344-90E7-E114-FF1E347D5ED7}"/>
              </a:ext>
            </a:extLst>
          </p:cNvPr>
          <p:cNvSpPr>
            <a:spLocks noGrp="1"/>
          </p:cNvSpPr>
          <p:nvPr>
            <p:ph type="dt" sz="half" idx="10"/>
          </p:nvPr>
        </p:nvSpPr>
        <p:spPr/>
        <p:txBody>
          <a:bodyPr/>
          <a:lstStyle/>
          <a:p>
            <a:fld id="{C4D4EF4D-D28F-2A41-BD0A-6CD103213F4C}" type="datetime1">
              <a:rPr lang="en-US" smtClean="0"/>
              <a:t>5/18/23</a:t>
            </a:fld>
            <a:endParaRPr lang="en-US"/>
          </a:p>
        </p:txBody>
      </p:sp>
      <p:sp>
        <p:nvSpPr>
          <p:cNvPr id="5" name="Footer Placeholder 4">
            <a:extLst>
              <a:ext uri="{FF2B5EF4-FFF2-40B4-BE49-F238E27FC236}">
                <a16:creationId xmlns:a16="http://schemas.microsoft.com/office/drawing/2014/main" id="{84575B68-4786-BF26-B49C-1FD9E8C23B7C}"/>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1FBAFB98-F0C9-0E6B-CDEC-D965A4FFB072}"/>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54972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9CE9-9D41-28B9-E793-B28085B4E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2AAE6-F0B7-3640-2A3F-455E0F53A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F00D-DE0B-3384-7A7F-63ADF1D81B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2125DE-B747-E0F9-7DC7-81ABE5654BFD}"/>
              </a:ext>
            </a:extLst>
          </p:cNvPr>
          <p:cNvSpPr>
            <a:spLocks noGrp="1"/>
          </p:cNvSpPr>
          <p:nvPr>
            <p:ph type="dt" sz="half" idx="10"/>
          </p:nvPr>
        </p:nvSpPr>
        <p:spPr/>
        <p:txBody>
          <a:bodyPr/>
          <a:lstStyle/>
          <a:p>
            <a:fld id="{15129AD7-5B75-B945-8657-A0C6469EA963}" type="datetime1">
              <a:rPr lang="en-US" smtClean="0"/>
              <a:t>5/18/23</a:t>
            </a:fld>
            <a:endParaRPr lang="en-US"/>
          </a:p>
        </p:txBody>
      </p:sp>
      <p:sp>
        <p:nvSpPr>
          <p:cNvPr id="6" name="Footer Placeholder 5">
            <a:extLst>
              <a:ext uri="{FF2B5EF4-FFF2-40B4-BE49-F238E27FC236}">
                <a16:creationId xmlns:a16="http://schemas.microsoft.com/office/drawing/2014/main" id="{0416B800-54A8-9236-DD4B-C3D070AC313C}"/>
              </a:ext>
            </a:extLst>
          </p:cNvPr>
          <p:cNvSpPr>
            <a:spLocks noGrp="1"/>
          </p:cNvSpPr>
          <p:nvPr>
            <p:ph type="ftr" sz="quarter" idx="11"/>
          </p:nvPr>
        </p:nvSpPr>
        <p:spPr/>
        <p:txBody>
          <a:bodyPr/>
          <a:lstStyle/>
          <a:p>
            <a:r>
              <a:rPr lang="en-US"/>
              <a:t>Harishma Ashok - Tampa Bay Estuary Program </a:t>
            </a:r>
          </a:p>
        </p:txBody>
      </p:sp>
      <p:sp>
        <p:nvSpPr>
          <p:cNvPr id="7" name="Slide Number Placeholder 6">
            <a:extLst>
              <a:ext uri="{FF2B5EF4-FFF2-40B4-BE49-F238E27FC236}">
                <a16:creationId xmlns:a16="http://schemas.microsoft.com/office/drawing/2014/main" id="{B01DA29D-87B6-1E7C-0445-BD217614598C}"/>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224321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F66C-0981-92E8-0485-345CB61781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B28BC5-DCE2-0174-9CC5-9639E1F28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9D613-0EA5-755C-9817-DA4B21F80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7AF0A-BD68-82FF-38D4-0C7175757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C210E-A992-BEF7-B6DE-75755C081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ED0552-5611-03D9-4BA0-0ED58EBB6DB7}"/>
              </a:ext>
            </a:extLst>
          </p:cNvPr>
          <p:cNvSpPr>
            <a:spLocks noGrp="1"/>
          </p:cNvSpPr>
          <p:nvPr>
            <p:ph type="dt" sz="half" idx="10"/>
          </p:nvPr>
        </p:nvSpPr>
        <p:spPr/>
        <p:txBody>
          <a:bodyPr/>
          <a:lstStyle/>
          <a:p>
            <a:fld id="{9A0208A6-FF81-864F-BE92-AB38FB88AB9D}" type="datetime1">
              <a:rPr lang="en-US" smtClean="0"/>
              <a:t>5/18/23</a:t>
            </a:fld>
            <a:endParaRPr lang="en-US"/>
          </a:p>
        </p:txBody>
      </p:sp>
      <p:sp>
        <p:nvSpPr>
          <p:cNvPr id="8" name="Footer Placeholder 7">
            <a:extLst>
              <a:ext uri="{FF2B5EF4-FFF2-40B4-BE49-F238E27FC236}">
                <a16:creationId xmlns:a16="http://schemas.microsoft.com/office/drawing/2014/main" id="{10574460-0506-B5ED-86E7-CE62E02F55AC}"/>
              </a:ext>
            </a:extLst>
          </p:cNvPr>
          <p:cNvSpPr>
            <a:spLocks noGrp="1"/>
          </p:cNvSpPr>
          <p:nvPr>
            <p:ph type="ftr" sz="quarter" idx="11"/>
          </p:nvPr>
        </p:nvSpPr>
        <p:spPr/>
        <p:txBody>
          <a:bodyPr/>
          <a:lstStyle/>
          <a:p>
            <a:r>
              <a:rPr lang="en-US"/>
              <a:t>Harishma Ashok - Tampa Bay Estuary Program </a:t>
            </a:r>
          </a:p>
        </p:txBody>
      </p:sp>
      <p:sp>
        <p:nvSpPr>
          <p:cNvPr id="9" name="Slide Number Placeholder 8">
            <a:extLst>
              <a:ext uri="{FF2B5EF4-FFF2-40B4-BE49-F238E27FC236}">
                <a16:creationId xmlns:a16="http://schemas.microsoft.com/office/drawing/2014/main" id="{F99CEE1C-3C39-B232-AE07-2D4E252E6BCF}"/>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132329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E5BB-CD7C-E2B5-3EA8-400621015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10AA43-86FE-3A17-C0FD-B0F2C4E2F5BA}"/>
              </a:ext>
            </a:extLst>
          </p:cNvPr>
          <p:cNvSpPr>
            <a:spLocks noGrp="1"/>
          </p:cNvSpPr>
          <p:nvPr>
            <p:ph type="dt" sz="half" idx="10"/>
          </p:nvPr>
        </p:nvSpPr>
        <p:spPr/>
        <p:txBody>
          <a:bodyPr/>
          <a:lstStyle/>
          <a:p>
            <a:fld id="{10CF87B1-D589-AF44-950F-B21FAE2FC5C0}" type="datetime1">
              <a:rPr lang="en-US" smtClean="0"/>
              <a:t>5/18/23</a:t>
            </a:fld>
            <a:endParaRPr lang="en-US"/>
          </a:p>
        </p:txBody>
      </p:sp>
      <p:sp>
        <p:nvSpPr>
          <p:cNvPr id="4" name="Footer Placeholder 3">
            <a:extLst>
              <a:ext uri="{FF2B5EF4-FFF2-40B4-BE49-F238E27FC236}">
                <a16:creationId xmlns:a16="http://schemas.microsoft.com/office/drawing/2014/main" id="{7D5DEB2E-5445-724F-A948-23712F634751}"/>
              </a:ext>
            </a:extLst>
          </p:cNvPr>
          <p:cNvSpPr>
            <a:spLocks noGrp="1"/>
          </p:cNvSpPr>
          <p:nvPr>
            <p:ph type="ftr" sz="quarter" idx="11"/>
          </p:nvPr>
        </p:nvSpPr>
        <p:spPr/>
        <p:txBody>
          <a:bodyPr/>
          <a:lstStyle/>
          <a:p>
            <a:r>
              <a:rPr lang="en-US"/>
              <a:t>Harishma Ashok - Tampa Bay Estuary Program </a:t>
            </a:r>
          </a:p>
        </p:txBody>
      </p:sp>
      <p:sp>
        <p:nvSpPr>
          <p:cNvPr id="5" name="Slide Number Placeholder 4">
            <a:extLst>
              <a:ext uri="{FF2B5EF4-FFF2-40B4-BE49-F238E27FC236}">
                <a16:creationId xmlns:a16="http://schemas.microsoft.com/office/drawing/2014/main" id="{0ED906F7-239E-362B-650C-EAA84D30F027}"/>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324377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FB000-8DDA-5E4B-3348-05751C84AD1C}"/>
              </a:ext>
            </a:extLst>
          </p:cNvPr>
          <p:cNvSpPr>
            <a:spLocks noGrp="1"/>
          </p:cNvSpPr>
          <p:nvPr>
            <p:ph type="dt" sz="half" idx="10"/>
          </p:nvPr>
        </p:nvSpPr>
        <p:spPr/>
        <p:txBody>
          <a:bodyPr/>
          <a:lstStyle/>
          <a:p>
            <a:fld id="{C64BA5BB-0702-1142-9E46-C22F28F8345D}" type="datetime1">
              <a:rPr lang="en-US" smtClean="0"/>
              <a:t>5/18/23</a:t>
            </a:fld>
            <a:endParaRPr lang="en-US"/>
          </a:p>
        </p:txBody>
      </p:sp>
      <p:sp>
        <p:nvSpPr>
          <p:cNvPr id="3" name="Footer Placeholder 2">
            <a:extLst>
              <a:ext uri="{FF2B5EF4-FFF2-40B4-BE49-F238E27FC236}">
                <a16:creationId xmlns:a16="http://schemas.microsoft.com/office/drawing/2014/main" id="{F7E49612-F864-BB31-AB81-F6EDAF54AAF0}"/>
              </a:ext>
            </a:extLst>
          </p:cNvPr>
          <p:cNvSpPr>
            <a:spLocks noGrp="1"/>
          </p:cNvSpPr>
          <p:nvPr>
            <p:ph type="ftr" sz="quarter" idx="11"/>
          </p:nvPr>
        </p:nvSpPr>
        <p:spPr/>
        <p:txBody>
          <a:bodyPr/>
          <a:lstStyle/>
          <a:p>
            <a:r>
              <a:rPr lang="en-US"/>
              <a:t>Harishma Ashok - Tampa Bay Estuary Program </a:t>
            </a:r>
          </a:p>
        </p:txBody>
      </p:sp>
      <p:sp>
        <p:nvSpPr>
          <p:cNvPr id="4" name="Slide Number Placeholder 3">
            <a:extLst>
              <a:ext uri="{FF2B5EF4-FFF2-40B4-BE49-F238E27FC236}">
                <a16:creationId xmlns:a16="http://schemas.microsoft.com/office/drawing/2014/main" id="{5EE8AAA7-A2D9-FC4B-191F-6C570CBF9427}"/>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31893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553A-663E-9AA7-CC9E-A502502BF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12A238-0DAE-1215-BE4D-A53D3D922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C2790B-52B2-A445-7100-F19E82786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800BD-87C1-112B-0122-7F34C913F34F}"/>
              </a:ext>
            </a:extLst>
          </p:cNvPr>
          <p:cNvSpPr>
            <a:spLocks noGrp="1"/>
          </p:cNvSpPr>
          <p:nvPr>
            <p:ph type="dt" sz="half" idx="10"/>
          </p:nvPr>
        </p:nvSpPr>
        <p:spPr/>
        <p:txBody>
          <a:bodyPr/>
          <a:lstStyle/>
          <a:p>
            <a:fld id="{ADD605EE-A6E4-754E-8ACF-B49B22A68838}" type="datetime1">
              <a:rPr lang="en-US" smtClean="0"/>
              <a:t>5/18/23</a:t>
            </a:fld>
            <a:endParaRPr lang="en-US"/>
          </a:p>
        </p:txBody>
      </p:sp>
      <p:sp>
        <p:nvSpPr>
          <p:cNvPr id="6" name="Footer Placeholder 5">
            <a:extLst>
              <a:ext uri="{FF2B5EF4-FFF2-40B4-BE49-F238E27FC236}">
                <a16:creationId xmlns:a16="http://schemas.microsoft.com/office/drawing/2014/main" id="{4518F94E-914F-1130-3621-84D077592D5C}"/>
              </a:ext>
            </a:extLst>
          </p:cNvPr>
          <p:cNvSpPr>
            <a:spLocks noGrp="1"/>
          </p:cNvSpPr>
          <p:nvPr>
            <p:ph type="ftr" sz="quarter" idx="11"/>
          </p:nvPr>
        </p:nvSpPr>
        <p:spPr/>
        <p:txBody>
          <a:bodyPr/>
          <a:lstStyle/>
          <a:p>
            <a:r>
              <a:rPr lang="en-US"/>
              <a:t>Harishma Ashok - Tampa Bay Estuary Program </a:t>
            </a:r>
          </a:p>
        </p:txBody>
      </p:sp>
      <p:sp>
        <p:nvSpPr>
          <p:cNvPr id="7" name="Slide Number Placeholder 6">
            <a:extLst>
              <a:ext uri="{FF2B5EF4-FFF2-40B4-BE49-F238E27FC236}">
                <a16:creationId xmlns:a16="http://schemas.microsoft.com/office/drawing/2014/main" id="{9B0D696A-752C-F3E5-E4C6-847C8BC77F86}"/>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279521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6359-4ADA-C987-F5D9-2D5457FC2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F41D31-5FFB-72BB-8FB9-0082B67F3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3D76AA-1A10-CED2-3173-A9469EAF8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BA768-8086-2163-ED0A-7F5BDACFAB22}"/>
              </a:ext>
            </a:extLst>
          </p:cNvPr>
          <p:cNvSpPr>
            <a:spLocks noGrp="1"/>
          </p:cNvSpPr>
          <p:nvPr>
            <p:ph type="dt" sz="half" idx="10"/>
          </p:nvPr>
        </p:nvSpPr>
        <p:spPr/>
        <p:txBody>
          <a:bodyPr/>
          <a:lstStyle/>
          <a:p>
            <a:fld id="{46026BA1-83D5-0745-900C-3918BC1FA2DF}" type="datetime1">
              <a:rPr lang="en-US" smtClean="0"/>
              <a:t>5/18/23</a:t>
            </a:fld>
            <a:endParaRPr lang="en-US"/>
          </a:p>
        </p:txBody>
      </p:sp>
      <p:sp>
        <p:nvSpPr>
          <p:cNvPr id="6" name="Footer Placeholder 5">
            <a:extLst>
              <a:ext uri="{FF2B5EF4-FFF2-40B4-BE49-F238E27FC236}">
                <a16:creationId xmlns:a16="http://schemas.microsoft.com/office/drawing/2014/main" id="{EA4C48FB-0DD8-C390-EA8F-7CEF190729E7}"/>
              </a:ext>
            </a:extLst>
          </p:cNvPr>
          <p:cNvSpPr>
            <a:spLocks noGrp="1"/>
          </p:cNvSpPr>
          <p:nvPr>
            <p:ph type="ftr" sz="quarter" idx="11"/>
          </p:nvPr>
        </p:nvSpPr>
        <p:spPr/>
        <p:txBody>
          <a:bodyPr/>
          <a:lstStyle/>
          <a:p>
            <a:r>
              <a:rPr lang="en-US"/>
              <a:t>Harishma Ashok - Tampa Bay Estuary Program </a:t>
            </a:r>
          </a:p>
        </p:txBody>
      </p:sp>
      <p:sp>
        <p:nvSpPr>
          <p:cNvPr id="7" name="Slide Number Placeholder 6">
            <a:extLst>
              <a:ext uri="{FF2B5EF4-FFF2-40B4-BE49-F238E27FC236}">
                <a16:creationId xmlns:a16="http://schemas.microsoft.com/office/drawing/2014/main" id="{C97E7F16-4FA0-1CA9-BBC0-E4E1DADAE03B}"/>
              </a:ext>
            </a:extLst>
          </p:cNvPr>
          <p:cNvSpPr>
            <a:spLocks noGrp="1"/>
          </p:cNvSpPr>
          <p:nvPr>
            <p:ph type="sldNum" sz="quarter" idx="12"/>
          </p:nvPr>
        </p:nvSpPr>
        <p:spPr/>
        <p:txBody>
          <a:bodyPr/>
          <a:lstStyle/>
          <a:p>
            <a:fld id="{67F5E5E5-B7A0-3640-B470-CC596EC1D9D1}" type="slidenum">
              <a:rPr lang="en-US" smtClean="0"/>
              <a:t>‹#›</a:t>
            </a:fld>
            <a:endParaRPr lang="en-US"/>
          </a:p>
        </p:txBody>
      </p:sp>
    </p:spTree>
    <p:extLst>
      <p:ext uri="{BB962C8B-B14F-4D97-AF65-F5344CB8AC3E}">
        <p14:creationId xmlns:p14="http://schemas.microsoft.com/office/powerpoint/2010/main" val="43310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3E8D7-5318-7D99-DDA2-537B3FFA1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DF032E-B39D-10A2-01C9-9980E07A1F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1AC2E-77D9-2EC1-806B-DD75D299D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B90E0-0C9A-0543-B358-4E900C129840}" type="datetime1">
              <a:rPr lang="en-US" smtClean="0"/>
              <a:t>5/18/23</a:t>
            </a:fld>
            <a:endParaRPr lang="en-US"/>
          </a:p>
        </p:txBody>
      </p:sp>
      <p:sp>
        <p:nvSpPr>
          <p:cNvPr id="5" name="Footer Placeholder 4">
            <a:extLst>
              <a:ext uri="{FF2B5EF4-FFF2-40B4-BE49-F238E27FC236}">
                <a16:creationId xmlns:a16="http://schemas.microsoft.com/office/drawing/2014/main" id="{05E846BD-18E1-65A4-AE91-886F2E875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Harishma Ashok - Tampa Bay Estuary Program </a:t>
            </a:r>
          </a:p>
        </p:txBody>
      </p:sp>
      <p:sp>
        <p:nvSpPr>
          <p:cNvPr id="6" name="Slide Number Placeholder 5">
            <a:extLst>
              <a:ext uri="{FF2B5EF4-FFF2-40B4-BE49-F238E27FC236}">
                <a16:creationId xmlns:a16="http://schemas.microsoft.com/office/drawing/2014/main" id="{37273BDF-F154-E9E5-D4DE-6CB380FFA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5E5E5-B7A0-3640-B470-CC596EC1D9D1}" type="slidenum">
              <a:rPr lang="en-US" smtClean="0"/>
              <a:t>‹#›</a:t>
            </a:fld>
            <a:endParaRPr lang="en-US"/>
          </a:p>
        </p:txBody>
      </p:sp>
    </p:spTree>
    <p:extLst>
      <p:ext uri="{BB962C8B-B14F-4D97-AF65-F5344CB8AC3E}">
        <p14:creationId xmlns:p14="http://schemas.microsoft.com/office/powerpoint/2010/main" val="3842443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FB469A-1917-C46E-0BAD-151824938153}"/>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i="0" dirty="0">
                <a:solidFill>
                  <a:schemeClr val="bg1">
                    <a:lumMod val="95000"/>
                    <a:lumOff val="5000"/>
                  </a:schemeClr>
                </a:solidFill>
                <a:effectLst/>
              </a:rPr>
              <a:t>Micro-internship:</a:t>
            </a:r>
            <a:br>
              <a:rPr lang="en-US" sz="5400" b="1" i="0" dirty="0">
                <a:solidFill>
                  <a:schemeClr val="bg1">
                    <a:lumMod val="95000"/>
                    <a:lumOff val="5000"/>
                  </a:schemeClr>
                </a:solidFill>
                <a:effectLst/>
              </a:rPr>
            </a:br>
            <a:r>
              <a:rPr lang="en-US" sz="5400" b="1" i="0" dirty="0">
                <a:solidFill>
                  <a:schemeClr val="bg1">
                    <a:lumMod val="95000"/>
                    <a:lumOff val="5000"/>
                  </a:schemeClr>
                </a:solidFill>
                <a:effectLst/>
              </a:rPr>
              <a:t>Extracting Insights from Data - FAMU DeLuca</a:t>
            </a:r>
            <a:endParaRPr lang="en-US" sz="5400" dirty="0">
              <a:solidFill>
                <a:schemeClr val="bg1">
                  <a:lumMod val="95000"/>
                  <a:lumOff val="5000"/>
                </a:schemeClr>
              </a:solidFill>
            </a:endParaRPr>
          </a:p>
        </p:txBody>
      </p:sp>
      <p:sp>
        <p:nvSpPr>
          <p:cNvPr id="5" name="Date Placeholder 4">
            <a:extLst>
              <a:ext uri="{FF2B5EF4-FFF2-40B4-BE49-F238E27FC236}">
                <a16:creationId xmlns:a16="http://schemas.microsoft.com/office/drawing/2014/main" id="{D784E84F-F0C0-460C-8E89-34B064BD6705}"/>
              </a:ext>
            </a:extLst>
          </p:cNvPr>
          <p:cNvSpPr>
            <a:spLocks noGrp="1"/>
          </p:cNvSpPr>
          <p:nvPr>
            <p:ph type="dt" sz="half" idx="10"/>
          </p:nvPr>
        </p:nvSpPr>
        <p:spPr>
          <a:xfrm>
            <a:off x="838200" y="6199632"/>
            <a:ext cx="2196402" cy="365125"/>
          </a:xfrm>
        </p:spPr>
        <p:txBody>
          <a:bodyPr vert="horz" lIns="91440" tIns="45720" rIns="91440" bIns="45720" rtlCol="0" anchor="ctr">
            <a:normAutofit/>
          </a:bodyPr>
          <a:lstStyle/>
          <a:p>
            <a:pPr defTabSz="457200">
              <a:spcAft>
                <a:spcPts val="600"/>
              </a:spcAft>
            </a:pPr>
            <a:fld id="{903919B6-F751-E241-85AF-03AC8800BE68}" type="datetime1">
              <a:rPr lang="en-US" sz="1100" smtClean="0"/>
              <a:t>5/18/23</a:t>
            </a:fld>
            <a:endParaRPr lang="en-US" sz="1100"/>
          </a:p>
        </p:txBody>
      </p:sp>
      <p:sp>
        <p:nvSpPr>
          <p:cNvPr id="6" name="Footer Placeholder 5">
            <a:extLst>
              <a:ext uri="{FF2B5EF4-FFF2-40B4-BE49-F238E27FC236}">
                <a16:creationId xmlns:a16="http://schemas.microsoft.com/office/drawing/2014/main" id="{8319FDA0-B526-F384-311C-5A6539806CD3}"/>
              </a:ext>
            </a:extLst>
          </p:cNvPr>
          <p:cNvSpPr>
            <a:spLocks noGrp="1"/>
          </p:cNvSpPr>
          <p:nvPr>
            <p:ph type="ftr" sz="quarter" idx="11"/>
          </p:nvPr>
        </p:nvSpPr>
        <p:spPr>
          <a:xfrm>
            <a:off x="3892062" y="6199632"/>
            <a:ext cx="4407876" cy="365125"/>
          </a:xfrm>
        </p:spPr>
        <p:txBody>
          <a:bodyPr vert="horz" lIns="91440" tIns="45720" rIns="91440" bIns="45720" rtlCol="0" anchor="ctr">
            <a:normAutofit/>
          </a:bodyPr>
          <a:lstStyle/>
          <a:p>
            <a:pPr defTabSz="457200">
              <a:spcAft>
                <a:spcPts val="600"/>
              </a:spcAft>
            </a:pPr>
            <a:r>
              <a:rPr lang="en-US" sz="1100" kern="1200" dirty="0">
                <a:solidFill>
                  <a:schemeClr val="bg1">
                    <a:alpha val="80000"/>
                  </a:schemeClr>
                </a:solidFill>
                <a:latin typeface="+mn-lt"/>
                <a:ea typeface="+mn-ea"/>
                <a:cs typeface="+mn-cs"/>
              </a:rPr>
              <a:t>Harishma Ashok - Tampa Bay Estuary Program </a:t>
            </a:r>
          </a:p>
        </p:txBody>
      </p:sp>
      <p:sp>
        <p:nvSpPr>
          <p:cNvPr id="3" name="Slide Number Placeholder 2">
            <a:extLst>
              <a:ext uri="{FF2B5EF4-FFF2-40B4-BE49-F238E27FC236}">
                <a16:creationId xmlns:a16="http://schemas.microsoft.com/office/drawing/2014/main" id="{AD4CA696-E6B0-E407-5EFC-DE38D1E32819}"/>
              </a:ext>
            </a:extLst>
          </p:cNvPr>
          <p:cNvSpPr>
            <a:spLocks noGrp="1"/>
          </p:cNvSpPr>
          <p:nvPr>
            <p:ph type="sldNum" sz="quarter" idx="12"/>
          </p:nvPr>
        </p:nvSpPr>
        <p:spPr/>
        <p:txBody>
          <a:bodyPr/>
          <a:lstStyle/>
          <a:p>
            <a:fld id="{67F5E5E5-B7A0-3640-B470-CC596EC1D9D1}" type="slidenum">
              <a:rPr lang="en-US" smtClean="0"/>
              <a:t>1</a:t>
            </a:fld>
            <a:endParaRPr lang="en-US"/>
          </a:p>
        </p:txBody>
      </p:sp>
    </p:spTree>
    <p:extLst>
      <p:ext uri="{BB962C8B-B14F-4D97-AF65-F5344CB8AC3E}">
        <p14:creationId xmlns:p14="http://schemas.microsoft.com/office/powerpoint/2010/main" val="19609389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8C19CF-1CDC-D0A1-5D0B-51E984F32483}"/>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4600" b="0" i="0" u="sng">
                <a:solidFill>
                  <a:schemeClr val="bg1">
                    <a:lumMod val="95000"/>
                    <a:lumOff val="5000"/>
                  </a:schemeClr>
                </a:solidFill>
                <a:effectLst/>
              </a:rPr>
              <a:t>Question:</a:t>
            </a:r>
            <a:br>
              <a:rPr lang="en-US" sz="4600" b="0" i="0">
                <a:solidFill>
                  <a:schemeClr val="bg1">
                    <a:lumMod val="95000"/>
                    <a:lumOff val="5000"/>
                  </a:schemeClr>
                </a:solidFill>
                <a:effectLst/>
              </a:rPr>
            </a:br>
            <a:r>
              <a:rPr lang="en-US" sz="4600" b="0" i="0">
                <a:solidFill>
                  <a:schemeClr val="bg1">
                    <a:lumMod val="95000"/>
                    <a:lumOff val="5000"/>
                  </a:schemeClr>
                </a:solidFill>
                <a:effectLst/>
              </a:rPr>
              <a:t>Are different devices better/ more effective at capturing certain categories (i.e maybe sea bins capture an abundance of cig butts)</a:t>
            </a:r>
            <a:endParaRPr lang="en-US" sz="4600">
              <a:solidFill>
                <a:schemeClr val="bg1">
                  <a:lumMod val="95000"/>
                  <a:lumOff val="5000"/>
                </a:schemeClr>
              </a:solidFill>
            </a:endParaRPr>
          </a:p>
        </p:txBody>
      </p:sp>
      <p:sp>
        <p:nvSpPr>
          <p:cNvPr id="4" name="Date Placeholder 3">
            <a:extLst>
              <a:ext uri="{FF2B5EF4-FFF2-40B4-BE49-F238E27FC236}">
                <a16:creationId xmlns:a16="http://schemas.microsoft.com/office/drawing/2014/main" id="{C5A7437F-E75A-189C-13B7-88E9D3F61E09}"/>
              </a:ext>
            </a:extLst>
          </p:cNvPr>
          <p:cNvSpPr>
            <a:spLocks noGrp="1"/>
          </p:cNvSpPr>
          <p:nvPr>
            <p:ph type="dt" sz="half" idx="10"/>
          </p:nvPr>
        </p:nvSpPr>
        <p:spPr>
          <a:xfrm>
            <a:off x="838200" y="6199632"/>
            <a:ext cx="2196402" cy="365125"/>
          </a:xfrm>
        </p:spPr>
        <p:txBody>
          <a:bodyPr vert="horz" lIns="91440" tIns="45720" rIns="91440" bIns="45720" rtlCol="0" anchor="ctr">
            <a:normAutofit/>
          </a:bodyPr>
          <a:lstStyle/>
          <a:p>
            <a:pPr defTabSz="457200">
              <a:spcAft>
                <a:spcPts val="600"/>
              </a:spcAft>
            </a:pPr>
            <a:fld id="{52A98358-DE7D-714A-A23F-B89BF3E8A154}" type="datetime1">
              <a:rPr lang="en-US" sz="1100" smtClean="0"/>
              <a:t>5/18/23</a:t>
            </a:fld>
            <a:endParaRPr lang="en-US" sz="1100"/>
          </a:p>
        </p:txBody>
      </p:sp>
      <p:sp>
        <p:nvSpPr>
          <p:cNvPr id="5" name="Footer Placeholder 4">
            <a:extLst>
              <a:ext uri="{FF2B5EF4-FFF2-40B4-BE49-F238E27FC236}">
                <a16:creationId xmlns:a16="http://schemas.microsoft.com/office/drawing/2014/main" id="{9B2A2E0C-2339-AE0B-DCC0-1A0A7A142C70}"/>
              </a:ext>
            </a:extLst>
          </p:cNvPr>
          <p:cNvSpPr>
            <a:spLocks noGrp="1"/>
          </p:cNvSpPr>
          <p:nvPr>
            <p:ph type="ftr" sz="quarter" idx="11"/>
          </p:nvPr>
        </p:nvSpPr>
        <p:spPr>
          <a:xfrm>
            <a:off x="3892062" y="6199632"/>
            <a:ext cx="4407876" cy="365125"/>
          </a:xfrm>
        </p:spPr>
        <p:txBody>
          <a:bodyPr vert="horz" lIns="91440" tIns="45720" rIns="91440" bIns="45720" rtlCol="0" anchor="ctr">
            <a:normAutofit/>
          </a:bodyPr>
          <a:lstStyle/>
          <a:p>
            <a:pPr defTabSz="457200">
              <a:spcAft>
                <a:spcPts val="600"/>
              </a:spcAft>
            </a:pPr>
            <a:r>
              <a:rPr lang="en-US" sz="1100" kern="1200">
                <a:solidFill>
                  <a:schemeClr val="bg1">
                    <a:alpha val="80000"/>
                  </a:schemeClr>
                </a:solidFill>
                <a:latin typeface="+mn-lt"/>
                <a:ea typeface="+mn-ea"/>
                <a:cs typeface="+mn-cs"/>
              </a:rPr>
              <a:t>Harishma Ashok - Tampa Bay Estuary Program </a:t>
            </a:r>
          </a:p>
        </p:txBody>
      </p:sp>
      <p:sp>
        <p:nvSpPr>
          <p:cNvPr id="6" name="Slide Number Placeholder 5">
            <a:extLst>
              <a:ext uri="{FF2B5EF4-FFF2-40B4-BE49-F238E27FC236}">
                <a16:creationId xmlns:a16="http://schemas.microsoft.com/office/drawing/2014/main" id="{14A8AAEB-65AE-E6F2-EEBB-C51612DD5D11}"/>
              </a:ext>
            </a:extLst>
          </p:cNvPr>
          <p:cNvSpPr>
            <a:spLocks noGrp="1"/>
          </p:cNvSpPr>
          <p:nvPr>
            <p:ph type="sldNum" sz="quarter" idx="12"/>
          </p:nvPr>
        </p:nvSpPr>
        <p:spPr>
          <a:xfrm>
            <a:off x="11000232" y="6108192"/>
            <a:ext cx="548640" cy="548640"/>
          </a:xfrm>
          <a:prstGeom prst="ellipse">
            <a:avLst/>
          </a:prstGeom>
          <a:solidFill>
            <a:srgbClr val="7F7F7F"/>
          </a:solidFill>
        </p:spPr>
        <p:txBody>
          <a:bodyPr vert="horz" lIns="91440" tIns="45720" rIns="91440" bIns="45720" rtlCol="0" anchor="ctr">
            <a:normAutofit/>
          </a:bodyPr>
          <a:lstStyle/>
          <a:p>
            <a:pPr algn="ctr" defTabSz="457200">
              <a:spcAft>
                <a:spcPts val="600"/>
              </a:spcAft>
            </a:pPr>
            <a:fld id="{67F5E5E5-B7A0-3640-B470-CC596EC1D9D1}" type="slidenum">
              <a:rPr lang="en-US" sz="1500">
                <a:solidFill>
                  <a:srgbClr val="FFFFFF"/>
                </a:solidFill>
              </a:rPr>
              <a:pPr algn="ctr" defTabSz="457200">
                <a:spcAft>
                  <a:spcPts val="600"/>
                </a:spcAft>
              </a:pPr>
              <a:t>10</a:t>
            </a:fld>
            <a:endParaRPr lang="en-US" sz="1500">
              <a:solidFill>
                <a:srgbClr val="FFFFFF"/>
              </a:solidFill>
            </a:endParaRPr>
          </a:p>
        </p:txBody>
      </p:sp>
    </p:spTree>
    <p:extLst>
      <p:ext uri="{BB962C8B-B14F-4D97-AF65-F5344CB8AC3E}">
        <p14:creationId xmlns:p14="http://schemas.microsoft.com/office/powerpoint/2010/main" val="291534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0216-7354-4616-95EF-21DA510A0B0B}"/>
              </a:ext>
            </a:extLst>
          </p:cNvPr>
          <p:cNvSpPr>
            <a:spLocks noGrp="1"/>
          </p:cNvSpPr>
          <p:nvPr>
            <p:ph type="title"/>
          </p:nvPr>
        </p:nvSpPr>
        <p:spPr/>
        <p:txBody>
          <a:bodyPr/>
          <a:lstStyle/>
          <a:p>
            <a:pPr algn="ctr"/>
            <a:r>
              <a:rPr lang="en-US" dirty="0"/>
              <a:t>Solution</a:t>
            </a:r>
          </a:p>
        </p:txBody>
      </p:sp>
      <p:sp>
        <p:nvSpPr>
          <p:cNvPr id="3" name="Content Placeholder 2">
            <a:extLst>
              <a:ext uri="{FF2B5EF4-FFF2-40B4-BE49-F238E27FC236}">
                <a16:creationId xmlns:a16="http://schemas.microsoft.com/office/drawing/2014/main" id="{D9DC33A7-7931-522A-2D0F-129079745D02}"/>
              </a:ext>
            </a:extLst>
          </p:cNvPr>
          <p:cNvSpPr>
            <a:spLocks noGrp="1"/>
          </p:cNvSpPr>
          <p:nvPr>
            <p:ph idx="1"/>
          </p:nvPr>
        </p:nvSpPr>
        <p:spPr>
          <a:xfrm>
            <a:off x="7304314" y="4580388"/>
            <a:ext cx="2612571" cy="766313"/>
          </a:xfrm>
        </p:spPr>
        <p:txBody>
          <a:bodyPr/>
          <a:lstStyle/>
          <a:p>
            <a:pPr marL="0" indent="0" algn="ctr">
              <a:buNone/>
            </a:pPr>
            <a:r>
              <a:rPr lang="en-US" dirty="0"/>
              <a:t>Device analysis</a:t>
            </a:r>
          </a:p>
        </p:txBody>
      </p:sp>
      <p:sp>
        <p:nvSpPr>
          <p:cNvPr id="4" name="Date Placeholder 3">
            <a:extLst>
              <a:ext uri="{FF2B5EF4-FFF2-40B4-BE49-F238E27FC236}">
                <a16:creationId xmlns:a16="http://schemas.microsoft.com/office/drawing/2014/main" id="{E5B76718-ADB6-D497-7400-F7A10A55E8D8}"/>
              </a:ext>
            </a:extLst>
          </p:cNvPr>
          <p:cNvSpPr>
            <a:spLocks noGrp="1"/>
          </p:cNvSpPr>
          <p:nvPr>
            <p:ph type="dt" sz="half" idx="10"/>
          </p:nvPr>
        </p:nvSpPr>
        <p:spPr/>
        <p:txBody>
          <a:bodyPr/>
          <a:lstStyle/>
          <a:p>
            <a:fld id="{C9FDA254-B908-5C4E-8093-DC1C3B501551}" type="datetime1">
              <a:rPr lang="en-US" smtClean="0"/>
              <a:t>5/18/23</a:t>
            </a:fld>
            <a:endParaRPr lang="en-US"/>
          </a:p>
        </p:txBody>
      </p:sp>
      <p:sp>
        <p:nvSpPr>
          <p:cNvPr id="5" name="Footer Placeholder 4">
            <a:extLst>
              <a:ext uri="{FF2B5EF4-FFF2-40B4-BE49-F238E27FC236}">
                <a16:creationId xmlns:a16="http://schemas.microsoft.com/office/drawing/2014/main" id="{F9E11C16-DDED-9476-0472-C089A5C3D3FF}"/>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9078FFEF-3BBC-FE4A-E6F7-A40D2F77B9FF}"/>
              </a:ext>
            </a:extLst>
          </p:cNvPr>
          <p:cNvSpPr>
            <a:spLocks noGrp="1"/>
          </p:cNvSpPr>
          <p:nvPr>
            <p:ph type="sldNum" sz="quarter" idx="12"/>
          </p:nvPr>
        </p:nvSpPr>
        <p:spPr/>
        <p:txBody>
          <a:bodyPr/>
          <a:lstStyle/>
          <a:p>
            <a:fld id="{67F5E5E5-B7A0-3640-B470-CC596EC1D9D1}" type="slidenum">
              <a:rPr lang="en-US" smtClean="0"/>
              <a:t>11</a:t>
            </a:fld>
            <a:endParaRPr lang="en-US"/>
          </a:p>
        </p:txBody>
      </p:sp>
      <p:sp>
        <p:nvSpPr>
          <p:cNvPr id="10" name="Rectangle 9" descr="Recycle">
            <a:extLst>
              <a:ext uri="{FF2B5EF4-FFF2-40B4-BE49-F238E27FC236}">
                <a16:creationId xmlns:a16="http://schemas.microsoft.com/office/drawing/2014/main" id="{EEB3D9BB-E02D-B16B-2E62-F88BC9EB037F}"/>
              </a:ext>
            </a:extLst>
          </p:cNvPr>
          <p:cNvSpPr/>
          <p:nvPr/>
        </p:nvSpPr>
        <p:spPr>
          <a:xfrm>
            <a:off x="2609400" y="2457000"/>
            <a:ext cx="1944000" cy="1944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9" name="Rectangle 18" descr="Smart Phone">
            <a:extLst>
              <a:ext uri="{FF2B5EF4-FFF2-40B4-BE49-F238E27FC236}">
                <a16:creationId xmlns:a16="http://schemas.microsoft.com/office/drawing/2014/main" id="{4F6FFF14-FC68-0D00-F6F6-7FAD6EA64323}"/>
              </a:ext>
            </a:extLst>
          </p:cNvPr>
          <p:cNvSpPr/>
          <p:nvPr/>
        </p:nvSpPr>
        <p:spPr>
          <a:xfrm>
            <a:off x="7638602" y="2457000"/>
            <a:ext cx="1944000" cy="1944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8B39EF53-79F2-E081-D761-4833767BFAC7}"/>
              </a:ext>
            </a:extLst>
          </p:cNvPr>
          <p:cNvSpPr txBox="1"/>
          <p:nvPr/>
        </p:nvSpPr>
        <p:spPr>
          <a:xfrm>
            <a:off x="2609400" y="4486490"/>
            <a:ext cx="2528656" cy="954107"/>
          </a:xfrm>
          <a:prstGeom prst="rect">
            <a:avLst/>
          </a:prstGeom>
          <a:noFill/>
        </p:spPr>
        <p:txBody>
          <a:bodyPr wrap="square" rtlCol="0">
            <a:spAutoFit/>
          </a:bodyPr>
          <a:lstStyle/>
          <a:p>
            <a:pPr algn="ctr"/>
            <a:r>
              <a:rPr lang="en-US" sz="2800" dirty="0"/>
              <a:t>Waste analysis</a:t>
            </a:r>
          </a:p>
          <a:p>
            <a:endParaRPr lang="en-US" sz="2800" dirty="0"/>
          </a:p>
        </p:txBody>
      </p:sp>
    </p:spTree>
    <p:extLst>
      <p:ext uri="{BB962C8B-B14F-4D97-AF65-F5344CB8AC3E}">
        <p14:creationId xmlns:p14="http://schemas.microsoft.com/office/powerpoint/2010/main" val="290628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45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BE8E5-654D-2149-6AA1-824EE3527DB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W</a:t>
            </a:r>
            <a:r>
              <a:rPr lang="en-US" sz="2600" kern="1200" dirty="0">
                <a:solidFill>
                  <a:srgbClr val="FFFFFF"/>
                </a:solidFill>
                <a:latin typeface="+mj-lt"/>
                <a:ea typeface="+mj-ea"/>
                <a:cs typeface="+mj-cs"/>
              </a:rPr>
              <a:t>aste analysis</a:t>
            </a:r>
          </a:p>
        </p:txBody>
      </p:sp>
      <p:pic>
        <p:nvPicPr>
          <p:cNvPr id="10" name="Picture 7" descr="Giraffe in the grass">
            <a:extLst>
              <a:ext uri="{FF2B5EF4-FFF2-40B4-BE49-F238E27FC236}">
                <a16:creationId xmlns:a16="http://schemas.microsoft.com/office/drawing/2014/main" id="{090A68B2-847A-6969-5E32-1F6066B2FE88}"/>
              </a:ext>
            </a:extLst>
          </p:cNvPr>
          <p:cNvPicPr>
            <a:picLocks noChangeAspect="1"/>
          </p:cNvPicPr>
          <p:nvPr/>
        </p:nvPicPr>
        <p:blipFill rotWithShape="1">
          <a:blip r:embed="rId2"/>
          <a:srcRect r="7432" b="1"/>
          <a:stretch/>
        </p:blipFill>
        <p:spPr>
          <a:xfrm>
            <a:off x="4716047" y="961812"/>
            <a:ext cx="5833304" cy="4930987"/>
          </a:xfrm>
          <a:prstGeom prst="rect">
            <a:avLst/>
          </a:prstGeom>
        </p:spPr>
      </p:pic>
      <p:sp>
        <p:nvSpPr>
          <p:cNvPr id="4" name="Date Placeholder 3">
            <a:extLst>
              <a:ext uri="{FF2B5EF4-FFF2-40B4-BE49-F238E27FC236}">
                <a16:creationId xmlns:a16="http://schemas.microsoft.com/office/drawing/2014/main" id="{87572E1F-7C2B-904F-C347-529C8110FE8B}"/>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defRPr/>
            </a:pPr>
            <a:fld id="{9AEC9751-8FF3-6A42-8EC3-773F3D6BF9FB}" type="datetime1">
              <a:rPr lang="en-US" smtClean="0">
                <a:solidFill>
                  <a:srgbClr val="FFFFFF"/>
                </a:solidFill>
              </a:rPr>
              <a:t>5/18/23</a:t>
            </a:fld>
            <a:endParaRPr lang="en-US">
              <a:solidFill>
                <a:srgbClr val="FFFFFF"/>
              </a:solidFill>
            </a:endParaRPr>
          </a:p>
        </p:txBody>
      </p:sp>
      <p:sp>
        <p:nvSpPr>
          <p:cNvPr id="5" name="Footer Placeholder 4">
            <a:extLst>
              <a:ext uri="{FF2B5EF4-FFF2-40B4-BE49-F238E27FC236}">
                <a16:creationId xmlns:a16="http://schemas.microsoft.com/office/drawing/2014/main" id="{AD42C92D-0931-E970-E80E-7E9EB75DFA0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defRPr/>
            </a:pPr>
            <a:r>
              <a:rPr lang="en-US" kern="1200">
                <a:solidFill>
                  <a:srgbClr val="898989"/>
                </a:solidFill>
                <a:latin typeface="+mn-lt"/>
                <a:ea typeface="+mn-ea"/>
                <a:cs typeface="+mn-cs"/>
              </a:rPr>
              <a:t>Harishma Ashok - Tampa Bay Estuary Program </a:t>
            </a:r>
          </a:p>
        </p:txBody>
      </p:sp>
      <p:sp>
        <p:nvSpPr>
          <p:cNvPr id="6" name="Slide Number Placeholder 5">
            <a:extLst>
              <a:ext uri="{FF2B5EF4-FFF2-40B4-BE49-F238E27FC236}">
                <a16:creationId xmlns:a16="http://schemas.microsoft.com/office/drawing/2014/main" id="{42F63EC2-324A-59B9-51FC-BDAF9C400CB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defRPr/>
            </a:pPr>
            <a:fld id="{67F5E5E5-B7A0-3640-B470-CC596EC1D9D1}" type="slidenum">
              <a:rPr lang="en-US">
                <a:solidFill>
                  <a:srgbClr val="898989"/>
                </a:solidFill>
              </a:rPr>
              <a:pPr>
                <a:spcAft>
                  <a:spcPts val="600"/>
                </a:spcAft>
                <a:defRPr/>
              </a:pPr>
              <a:t>12</a:t>
            </a:fld>
            <a:endParaRPr lang="en-US">
              <a:solidFill>
                <a:srgbClr val="898989"/>
              </a:solidFill>
            </a:endParaRPr>
          </a:p>
        </p:txBody>
      </p:sp>
    </p:spTree>
    <p:extLst>
      <p:ext uri="{BB962C8B-B14F-4D97-AF65-F5344CB8AC3E}">
        <p14:creationId xmlns:p14="http://schemas.microsoft.com/office/powerpoint/2010/main" val="107860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67DE996-B2C2-F637-80BC-8B3702C14E3B}"/>
              </a:ext>
            </a:extLst>
          </p:cNvPr>
          <p:cNvPicPr>
            <a:picLocks noChangeAspect="1"/>
          </p:cNvPicPr>
          <p:nvPr/>
        </p:nvPicPr>
        <p:blipFill>
          <a:blip r:embed="rId3"/>
          <a:stretch>
            <a:fillRect/>
          </a:stretch>
        </p:blipFill>
        <p:spPr>
          <a:xfrm>
            <a:off x="3657600" y="498764"/>
            <a:ext cx="6774873" cy="5857585"/>
          </a:xfrm>
          <a:prstGeom prst="rect">
            <a:avLst/>
          </a:prstGeom>
        </p:spPr>
      </p:pic>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74494-A9EA-593D-2346-918F050140A4}"/>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Category Counts: Distribution of Waste Categories</a:t>
            </a:r>
          </a:p>
        </p:txBody>
      </p:sp>
      <p:sp>
        <p:nvSpPr>
          <p:cNvPr id="5" name="Footer Placeholder 4">
            <a:extLst>
              <a:ext uri="{FF2B5EF4-FFF2-40B4-BE49-F238E27FC236}">
                <a16:creationId xmlns:a16="http://schemas.microsoft.com/office/drawing/2014/main" id="{B46860CA-0559-87BE-AD3A-943A0B109C7B}"/>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Harishma Ashok - Tampa Bay Estuary Program </a:t>
            </a:r>
          </a:p>
        </p:txBody>
      </p:sp>
      <p:sp>
        <p:nvSpPr>
          <p:cNvPr id="4" name="Date Placeholder 3">
            <a:extLst>
              <a:ext uri="{FF2B5EF4-FFF2-40B4-BE49-F238E27FC236}">
                <a16:creationId xmlns:a16="http://schemas.microsoft.com/office/drawing/2014/main" id="{759A1DDD-BCAD-E33A-6D24-D672AD60F405}"/>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DB3301B8-5517-D044-9955-61B13761E233}" type="datetime1">
              <a:rPr lang="en-US" smtClean="0">
                <a:solidFill>
                  <a:schemeClr val="tx1">
                    <a:alpha val="80000"/>
                  </a:schemeClr>
                </a:solidFill>
              </a:rPr>
              <a:t>5/18/23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710178A4-3488-BA94-8FDB-4B676B868D54}"/>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7F5E5E5-B7A0-3640-B470-CC596EC1D9D1}" type="slidenum">
              <a:rPr lang="en-US">
                <a:solidFill>
                  <a:schemeClr val="tx1">
                    <a:alpha val="80000"/>
                  </a:schemeClr>
                </a:solidFill>
              </a:rPr>
              <a:pPr>
                <a:spcAft>
                  <a:spcPts val="600"/>
                </a:spcAft>
              </a:pPr>
              <a:t>13</a:t>
            </a:fld>
            <a:endParaRPr lang="en-US">
              <a:solidFill>
                <a:schemeClr val="tx1">
                  <a:alpha val="80000"/>
                </a:schemeClr>
              </a:solidFill>
            </a:endParaRPr>
          </a:p>
        </p:txBody>
      </p:sp>
      <p:pic>
        <p:nvPicPr>
          <p:cNvPr id="9" name="Content Placeholder 8">
            <a:extLst>
              <a:ext uri="{FF2B5EF4-FFF2-40B4-BE49-F238E27FC236}">
                <a16:creationId xmlns:a16="http://schemas.microsoft.com/office/drawing/2014/main" id="{22FCDDC2-38C4-2303-7AFE-3903636FA24F}"/>
              </a:ext>
            </a:extLst>
          </p:cNvPr>
          <p:cNvPicPr>
            <a:picLocks noGrp="1" noChangeAspect="1"/>
          </p:cNvPicPr>
          <p:nvPr>
            <p:ph idx="1"/>
          </p:nvPr>
        </p:nvPicPr>
        <p:blipFill>
          <a:blip r:embed="rId4"/>
          <a:stretch>
            <a:fillRect/>
          </a:stretch>
        </p:blipFill>
        <p:spPr>
          <a:xfrm>
            <a:off x="9837385" y="2410612"/>
            <a:ext cx="2236548" cy="2282616"/>
          </a:xfrm>
          <a:prstGeom prst="rect">
            <a:avLst/>
          </a:prstGeom>
        </p:spPr>
      </p:pic>
    </p:spTree>
    <p:extLst>
      <p:ext uri="{BB962C8B-B14F-4D97-AF65-F5344CB8AC3E}">
        <p14:creationId xmlns:p14="http://schemas.microsoft.com/office/powerpoint/2010/main" val="257609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FA75D-C0E1-78F8-D4DF-4586DF8AA49E}"/>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Sub-category Counts: Distribution of Waste Categories</a:t>
            </a:r>
          </a:p>
        </p:txBody>
      </p:sp>
      <p:pic>
        <p:nvPicPr>
          <p:cNvPr id="12" name="Picture 11">
            <a:extLst>
              <a:ext uri="{FF2B5EF4-FFF2-40B4-BE49-F238E27FC236}">
                <a16:creationId xmlns:a16="http://schemas.microsoft.com/office/drawing/2014/main" id="{68A24C78-94E6-6A3E-FCE3-B287D9B5BB7D}"/>
              </a:ext>
            </a:extLst>
          </p:cNvPr>
          <p:cNvPicPr>
            <a:picLocks noChangeAspect="1"/>
          </p:cNvPicPr>
          <p:nvPr/>
        </p:nvPicPr>
        <p:blipFill>
          <a:blip r:embed="rId3"/>
          <a:stretch>
            <a:fillRect/>
          </a:stretch>
        </p:blipFill>
        <p:spPr>
          <a:xfrm>
            <a:off x="6984290" y="1574019"/>
            <a:ext cx="5069165" cy="2940504"/>
          </a:xfrm>
          <a:prstGeom prst="rect">
            <a:avLst/>
          </a:prstGeom>
        </p:spPr>
      </p:pic>
      <p:sp>
        <p:nvSpPr>
          <p:cNvPr id="5" name="Footer Placeholder 4">
            <a:extLst>
              <a:ext uri="{FF2B5EF4-FFF2-40B4-BE49-F238E27FC236}">
                <a16:creationId xmlns:a16="http://schemas.microsoft.com/office/drawing/2014/main" id="{A04B2848-53E5-FDEE-7E66-C4273934968E}"/>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Harishma Ashok - Tampa Bay Estuary Program </a:t>
            </a:r>
          </a:p>
        </p:txBody>
      </p:sp>
      <p:sp>
        <p:nvSpPr>
          <p:cNvPr id="4" name="Date Placeholder 3">
            <a:extLst>
              <a:ext uri="{FF2B5EF4-FFF2-40B4-BE49-F238E27FC236}">
                <a16:creationId xmlns:a16="http://schemas.microsoft.com/office/drawing/2014/main" id="{5D68C28A-FD95-E190-D0A3-F9EBB4A66423}"/>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4A35F9E8-EFFC-F149-AD29-25CB9A3E4546}" type="datetime1">
              <a:rPr lang="en-US" smtClean="0">
                <a:solidFill>
                  <a:schemeClr val="tx1">
                    <a:alpha val="80000"/>
                  </a:schemeClr>
                </a:solidFill>
              </a:rPr>
              <a:t>5/18/23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C12F55D1-9248-D080-FA97-84A2F16E085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7F5E5E5-B7A0-3640-B470-CC596EC1D9D1}" type="slidenum">
              <a:rPr lang="en-US">
                <a:solidFill>
                  <a:schemeClr val="tx1">
                    <a:alpha val="80000"/>
                  </a:schemeClr>
                </a:solidFill>
              </a:rPr>
              <a:pPr>
                <a:spcAft>
                  <a:spcPts val="600"/>
                </a:spcAft>
              </a:pPr>
              <a:t>14</a:t>
            </a:fld>
            <a:endParaRPr lang="en-US">
              <a:solidFill>
                <a:schemeClr val="tx1">
                  <a:alpha val="80000"/>
                </a:schemeClr>
              </a:solidFill>
            </a:endParaRPr>
          </a:p>
        </p:txBody>
      </p:sp>
      <p:pic>
        <p:nvPicPr>
          <p:cNvPr id="16" name="Content Placeholder 9">
            <a:extLst>
              <a:ext uri="{FF2B5EF4-FFF2-40B4-BE49-F238E27FC236}">
                <a16:creationId xmlns:a16="http://schemas.microsoft.com/office/drawing/2014/main" id="{64F8BC08-76CD-AFDA-E2D7-CE64ABF13E94}"/>
              </a:ext>
            </a:extLst>
          </p:cNvPr>
          <p:cNvPicPr>
            <a:picLocks noGrp="1" noChangeAspect="1"/>
          </p:cNvPicPr>
          <p:nvPr>
            <p:ph idx="1"/>
          </p:nvPr>
        </p:nvPicPr>
        <p:blipFill>
          <a:blip r:embed="rId4"/>
          <a:stretch>
            <a:fillRect/>
          </a:stretch>
        </p:blipFill>
        <p:spPr>
          <a:xfrm>
            <a:off x="4216526" y="191930"/>
            <a:ext cx="2767764" cy="6164420"/>
          </a:xfrm>
          <a:prstGeom prst="rect">
            <a:avLst/>
          </a:prstGeom>
        </p:spPr>
      </p:pic>
    </p:spTree>
    <p:extLst>
      <p:ext uri="{BB962C8B-B14F-4D97-AF65-F5344CB8AC3E}">
        <p14:creationId xmlns:p14="http://schemas.microsoft.com/office/powerpoint/2010/main" val="252299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19CF-1CDC-D0A1-5D0B-51E984F32483}"/>
              </a:ext>
            </a:extLst>
          </p:cNvPr>
          <p:cNvSpPr>
            <a:spLocks noGrp="1"/>
          </p:cNvSpPr>
          <p:nvPr>
            <p:ph type="title"/>
          </p:nvPr>
        </p:nvSpPr>
        <p:spPr>
          <a:xfrm>
            <a:off x="838200" y="2766218"/>
            <a:ext cx="10515600" cy="1325563"/>
          </a:xfrm>
        </p:spPr>
        <p:txBody>
          <a:bodyPr>
            <a:normAutofit fontScale="90000"/>
          </a:bodyPr>
          <a:lstStyle/>
          <a:p>
            <a:r>
              <a:rPr lang="en-US" b="0" i="0" u="sng" dirty="0">
                <a:solidFill>
                  <a:srgbClr val="343541"/>
                </a:solidFill>
                <a:effectLst/>
                <a:latin typeface="Söhne"/>
              </a:rPr>
              <a:t>Questions:</a:t>
            </a:r>
            <a:br>
              <a:rPr lang="en-US" b="0" i="0" dirty="0">
                <a:solidFill>
                  <a:srgbClr val="343541"/>
                </a:solidFill>
                <a:effectLst/>
                <a:latin typeface="Söhne"/>
              </a:rPr>
            </a:br>
            <a:r>
              <a:rPr lang="en-US" b="0" i="0" dirty="0">
                <a:solidFill>
                  <a:srgbClr val="343541"/>
                </a:solidFill>
                <a:effectLst/>
                <a:latin typeface="Söhne"/>
              </a:rPr>
              <a:t>What are the various types of waste captured by the devices? </a:t>
            </a:r>
            <a:br>
              <a:rPr lang="en-US" b="0" i="0" dirty="0">
                <a:solidFill>
                  <a:srgbClr val="343541"/>
                </a:solidFill>
                <a:effectLst/>
                <a:latin typeface="Söhne"/>
              </a:rPr>
            </a:br>
            <a:r>
              <a:rPr lang="en-US" b="0" i="0" dirty="0">
                <a:solidFill>
                  <a:srgbClr val="343541"/>
                </a:solidFill>
                <a:effectLst/>
                <a:latin typeface="Söhne"/>
              </a:rPr>
              <a:t>Which devices are effective for different categories of waste?</a:t>
            </a:r>
            <a:endParaRPr lang="en-US" dirty="0"/>
          </a:p>
        </p:txBody>
      </p:sp>
      <p:sp>
        <p:nvSpPr>
          <p:cNvPr id="4" name="Date Placeholder 3">
            <a:extLst>
              <a:ext uri="{FF2B5EF4-FFF2-40B4-BE49-F238E27FC236}">
                <a16:creationId xmlns:a16="http://schemas.microsoft.com/office/drawing/2014/main" id="{C5A7437F-E75A-189C-13B7-88E9D3F61E09}"/>
              </a:ext>
            </a:extLst>
          </p:cNvPr>
          <p:cNvSpPr>
            <a:spLocks noGrp="1"/>
          </p:cNvSpPr>
          <p:nvPr>
            <p:ph type="dt" sz="half" idx="10"/>
          </p:nvPr>
        </p:nvSpPr>
        <p:spPr/>
        <p:txBody>
          <a:bodyPr/>
          <a:lstStyle/>
          <a:p>
            <a:fld id="{28EEA94F-BEEE-4C43-A41D-EE22EB586D2D}" type="datetime1">
              <a:rPr lang="en-US" smtClean="0"/>
              <a:t>5/18/23</a:t>
            </a:fld>
            <a:endParaRPr lang="en-US"/>
          </a:p>
        </p:txBody>
      </p:sp>
      <p:sp>
        <p:nvSpPr>
          <p:cNvPr id="5" name="Footer Placeholder 4">
            <a:extLst>
              <a:ext uri="{FF2B5EF4-FFF2-40B4-BE49-F238E27FC236}">
                <a16:creationId xmlns:a16="http://schemas.microsoft.com/office/drawing/2014/main" id="{9B2A2E0C-2339-AE0B-DCC0-1A0A7A142C70}"/>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14A8AAEB-65AE-E6F2-EEBB-C51612DD5D11}"/>
              </a:ext>
            </a:extLst>
          </p:cNvPr>
          <p:cNvSpPr>
            <a:spLocks noGrp="1"/>
          </p:cNvSpPr>
          <p:nvPr>
            <p:ph type="sldNum" sz="quarter" idx="12"/>
          </p:nvPr>
        </p:nvSpPr>
        <p:spPr/>
        <p:txBody>
          <a:bodyPr/>
          <a:lstStyle/>
          <a:p>
            <a:fld id="{67F5E5E5-B7A0-3640-B470-CC596EC1D9D1}" type="slidenum">
              <a:rPr lang="en-US" smtClean="0"/>
              <a:t>15</a:t>
            </a:fld>
            <a:endParaRPr lang="en-US"/>
          </a:p>
        </p:txBody>
      </p:sp>
    </p:spTree>
    <p:extLst>
      <p:ext uri="{BB962C8B-B14F-4D97-AF65-F5344CB8AC3E}">
        <p14:creationId xmlns:p14="http://schemas.microsoft.com/office/powerpoint/2010/main" val="193220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4F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B2ABC-580B-CB4A-D83F-6BC2BCB5ABD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Device Analysis</a:t>
            </a:r>
          </a:p>
        </p:txBody>
      </p:sp>
      <p:pic>
        <p:nvPicPr>
          <p:cNvPr id="8" name="Picture 7" descr="Throwing empty plastic bottle into the rubbish">
            <a:extLst>
              <a:ext uri="{FF2B5EF4-FFF2-40B4-BE49-F238E27FC236}">
                <a16:creationId xmlns:a16="http://schemas.microsoft.com/office/drawing/2014/main" id="{5CC17D7B-7131-D407-E1F8-EC967907CBE6}"/>
              </a:ext>
            </a:extLst>
          </p:cNvPr>
          <p:cNvPicPr>
            <a:picLocks noChangeAspect="1"/>
          </p:cNvPicPr>
          <p:nvPr/>
        </p:nvPicPr>
        <p:blipFill rotWithShape="1">
          <a:blip r:embed="rId3"/>
          <a:srcRect r="15627" b="-1"/>
          <a:stretch/>
        </p:blipFill>
        <p:spPr>
          <a:xfrm>
            <a:off x="4516310" y="961812"/>
            <a:ext cx="6232779" cy="4930987"/>
          </a:xfrm>
          <a:prstGeom prst="rect">
            <a:avLst/>
          </a:prstGeom>
        </p:spPr>
      </p:pic>
      <p:sp>
        <p:nvSpPr>
          <p:cNvPr id="4" name="Date Placeholder 3">
            <a:extLst>
              <a:ext uri="{FF2B5EF4-FFF2-40B4-BE49-F238E27FC236}">
                <a16:creationId xmlns:a16="http://schemas.microsoft.com/office/drawing/2014/main" id="{AE47A750-6704-B8F6-BAF2-813853828FAB}"/>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defRPr/>
            </a:pPr>
            <a:fld id="{6560A9B2-C864-784A-933C-61011F300BF3}" type="datetime1">
              <a:rPr lang="en-US" smtClean="0">
                <a:solidFill>
                  <a:srgbClr val="FFFFFF"/>
                </a:solidFill>
              </a:rPr>
              <a:t>5/18/23</a:t>
            </a:fld>
            <a:endParaRPr lang="en-US">
              <a:solidFill>
                <a:srgbClr val="FFFFFF"/>
              </a:solidFill>
            </a:endParaRPr>
          </a:p>
        </p:txBody>
      </p:sp>
      <p:sp>
        <p:nvSpPr>
          <p:cNvPr id="5" name="Footer Placeholder 4">
            <a:extLst>
              <a:ext uri="{FF2B5EF4-FFF2-40B4-BE49-F238E27FC236}">
                <a16:creationId xmlns:a16="http://schemas.microsoft.com/office/drawing/2014/main" id="{D32ECEBC-B025-4CD1-706A-210C34608742}"/>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defRPr/>
            </a:pPr>
            <a:r>
              <a:rPr lang="en-US" kern="1200">
                <a:solidFill>
                  <a:srgbClr val="898989"/>
                </a:solidFill>
                <a:latin typeface="+mn-lt"/>
                <a:ea typeface="+mn-ea"/>
                <a:cs typeface="+mn-cs"/>
              </a:rPr>
              <a:t>Harishma Ashok - Tampa Bay Estuary Program </a:t>
            </a:r>
          </a:p>
        </p:txBody>
      </p:sp>
      <p:sp>
        <p:nvSpPr>
          <p:cNvPr id="6" name="Slide Number Placeholder 5">
            <a:extLst>
              <a:ext uri="{FF2B5EF4-FFF2-40B4-BE49-F238E27FC236}">
                <a16:creationId xmlns:a16="http://schemas.microsoft.com/office/drawing/2014/main" id="{F954A69B-46A1-FE75-6D7F-55719662A87A}"/>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defRPr/>
            </a:pPr>
            <a:fld id="{67F5E5E5-B7A0-3640-B470-CC596EC1D9D1}" type="slidenum">
              <a:rPr lang="en-US">
                <a:solidFill>
                  <a:srgbClr val="898989"/>
                </a:solidFill>
              </a:rPr>
              <a:pPr>
                <a:spcAft>
                  <a:spcPts val="600"/>
                </a:spcAft>
                <a:defRPr/>
              </a:pPr>
              <a:t>16</a:t>
            </a:fld>
            <a:endParaRPr lang="en-US">
              <a:solidFill>
                <a:srgbClr val="898989"/>
              </a:solidFill>
            </a:endParaRPr>
          </a:p>
        </p:txBody>
      </p:sp>
    </p:spTree>
    <p:extLst>
      <p:ext uri="{BB962C8B-B14F-4D97-AF65-F5344CB8AC3E}">
        <p14:creationId xmlns:p14="http://schemas.microsoft.com/office/powerpoint/2010/main" val="130343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80BED-9F33-58E0-7EBC-BAA7B684BBC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Type of wastes collected in every device</a:t>
            </a:r>
          </a:p>
        </p:txBody>
      </p:sp>
      <p:pic>
        <p:nvPicPr>
          <p:cNvPr id="7" name="Content Placeholder 6">
            <a:extLst>
              <a:ext uri="{FF2B5EF4-FFF2-40B4-BE49-F238E27FC236}">
                <a16:creationId xmlns:a16="http://schemas.microsoft.com/office/drawing/2014/main" id="{DEA8C08A-E04C-21D4-59E9-C903F4BD0DB1}"/>
              </a:ext>
            </a:extLst>
          </p:cNvPr>
          <p:cNvPicPr>
            <a:picLocks noGrp="1" noChangeAspect="1"/>
          </p:cNvPicPr>
          <p:nvPr>
            <p:ph idx="1"/>
          </p:nvPr>
        </p:nvPicPr>
        <p:blipFill>
          <a:blip r:embed="rId2"/>
          <a:stretch>
            <a:fillRect/>
          </a:stretch>
        </p:blipFill>
        <p:spPr>
          <a:xfrm>
            <a:off x="7010399" y="643466"/>
            <a:ext cx="2563091" cy="5568739"/>
          </a:xfrm>
          <a:prstGeom prst="rect">
            <a:avLst/>
          </a:prstGeom>
        </p:spPr>
      </p:pic>
      <p:sp>
        <p:nvSpPr>
          <p:cNvPr id="5" name="Footer Placeholder 4">
            <a:extLst>
              <a:ext uri="{FF2B5EF4-FFF2-40B4-BE49-F238E27FC236}">
                <a16:creationId xmlns:a16="http://schemas.microsoft.com/office/drawing/2014/main" id="{C6F5BA8D-A970-C8F6-46BB-7B4A85DC0470}"/>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Harishma Ashok - Tampa Bay Estuary Program </a:t>
            </a:r>
          </a:p>
        </p:txBody>
      </p:sp>
      <p:sp>
        <p:nvSpPr>
          <p:cNvPr id="4" name="Date Placeholder 3">
            <a:extLst>
              <a:ext uri="{FF2B5EF4-FFF2-40B4-BE49-F238E27FC236}">
                <a16:creationId xmlns:a16="http://schemas.microsoft.com/office/drawing/2014/main" id="{AF5ACD9F-1791-26DB-AC09-0B4B6C1A5A96}"/>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BD172474-C20E-D448-B176-639F2C0D5057}" type="datetime1">
              <a:rPr lang="en-US" smtClean="0">
                <a:solidFill>
                  <a:schemeClr val="tx1">
                    <a:alpha val="80000"/>
                  </a:schemeClr>
                </a:solidFill>
              </a:rPr>
              <a:t>5/18/23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9C9DE498-1820-6476-E4D2-323D3B7D7E5D}"/>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7F5E5E5-B7A0-3640-B470-CC596EC1D9D1}" type="slidenum">
              <a:rPr lang="en-US">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2960767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E80DB8-0F52-CCFE-FA13-907CEED6AC82}"/>
              </a:ext>
            </a:extLst>
          </p:cNvPr>
          <p:cNvPicPr>
            <a:picLocks noChangeAspect="1"/>
          </p:cNvPicPr>
          <p:nvPr/>
        </p:nvPicPr>
        <p:blipFill>
          <a:blip r:embed="rId2"/>
          <a:stretch>
            <a:fillRect/>
          </a:stretch>
        </p:blipFill>
        <p:spPr>
          <a:xfrm>
            <a:off x="1308295" y="321734"/>
            <a:ext cx="3724577" cy="2905170"/>
          </a:xfrm>
          <a:prstGeom prst="rect">
            <a:avLst/>
          </a:prstGeom>
        </p:spPr>
      </p:pic>
      <p:sp>
        <p:nvSpPr>
          <p:cNvPr id="16"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AC9769E-B391-457F-E114-D227AC2E4458}"/>
              </a:ext>
            </a:extLst>
          </p:cNvPr>
          <p:cNvPicPr>
            <a:picLocks noChangeAspect="1"/>
          </p:cNvPicPr>
          <p:nvPr/>
        </p:nvPicPr>
        <p:blipFill>
          <a:blip r:embed="rId3"/>
          <a:stretch>
            <a:fillRect/>
          </a:stretch>
        </p:blipFill>
        <p:spPr>
          <a:xfrm>
            <a:off x="7002043" y="321734"/>
            <a:ext cx="3724577" cy="2905170"/>
          </a:xfrm>
          <a:prstGeom prst="rect">
            <a:avLst/>
          </a:prstGeom>
        </p:spPr>
      </p:pic>
      <p:sp>
        <p:nvSpPr>
          <p:cNvPr id="18"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733400D-FF05-CD3E-EB49-19CD34DED82E}"/>
              </a:ext>
            </a:extLst>
          </p:cNvPr>
          <p:cNvPicPr>
            <a:picLocks noChangeAspect="1"/>
          </p:cNvPicPr>
          <p:nvPr/>
        </p:nvPicPr>
        <p:blipFill>
          <a:blip r:embed="rId4"/>
          <a:stretch>
            <a:fillRect/>
          </a:stretch>
        </p:blipFill>
        <p:spPr>
          <a:xfrm>
            <a:off x="1400993" y="3631096"/>
            <a:ext cx="3539179" cy="2760560"/>
          </a:xfrm>
          <a:prstGeom prst="rect">
            <a:avLst/>
          </a:prstGeom>
        </p:spPr>
      </p:pic>
      <p:sp>
        <p:nvSpPr>
          <p:cNvPr id="5" name="Footer Placeholder 4">
            <a:extLst>
              <a:ext uri="{FF2B5EF4-FFF2-40B4-BE49-F238E27FC236}">
                <a16:creationId xmlns:a16="http://schemas.microsoft.com/office/drawing/2014/main" id="{EC372BFC-7130-CB88-3FA9-2A4B879CD022}"/>
              </a:ext>
            </a:extLst>
          </p:cNvPr>
          <p:cNvSpPr>
            <a:spLocks noGrp="1"/>
          </p:cNvSpPr>
          <p:nvPr>
            <p:ph type="ftr" sz="quarter" idx="11"/>
          </p:nvPr>
        </p:nvSpPr>
        <p:spPr>
          <a:xfrm>
            <a:off x="457201" y="6356350"/>
            <a:ext cx="5426764"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Harishma Ashok - Tampa Bay Estuary Program </a:t>
            </a:r>
          </a:p>
        </p:txBody>
      </p:sp>
      <p:pic>
        <p:nvPicPr>
          <p:cNvPr id="7" name="Content Placeholder 6">
            <a:extLst>
              <a:ext uri="{FF2B5EF4-FFF2-40B4-BE49-F238E27FC236}">
                <a16:creationId xmlns:a16="http://schemas.microsoft.com/office/drawing/2014/main" id="{3BDA897C-5370-64D1-9594-3D9B6635EAFE}"/>
              </a:ext>
            </a:extLst>
          </p:cNvPr>
          <p:cNvPicPr>
            <a:picLocks noGrp="1" noChangeAspect="1"/>
          </p:cNvPicPr>
          <p:nvPr>
            <p:ph idx="1"/>
          </p:nvPr>
        </p:nvPicPr>
        <p:blipFill>
          <a:blip r:embed="rId5"/>
          <a:stretch>
            <a:fillRect/>
          </a:stretch>
        </p:blipFill>
        <p:spPr>
          <a:xfrm>
            <a:off x="7094742" y="3631096"/>
            <a:ext cx="3539179" cy="2760560"/>
          </a:xfrm>
          <a:prstGeom prst="rect">
            <a:avLst/>
          </a:prstGeom>
          <a:noFill/>
        </p:spPr>
      </p:pic>
      <p:sp>
        <p:nvSpPr>
          <p:cNvPr id="4" name="Date Placeholder 3">
            <a:extLst>
              <a:ext uri="{FF2B5EF4-FFF2-40B4-BE49-F238E27FC236}">
                <a16:creationId xmlns:a16="http://schemas.microsoft.com/office/drawing/2014/main" id="{B76662CA-0079-5F3D-4FCF-BA41CEBF02CD}"/>
              </a:ext>
            </a:extLst>
          </p:cNvPr>
          <p:cNvSpPr>
            <a:spLocks noGrp="1"/>
          </p:cNvSpPr>
          <p:nvPr>
            <p:ph type="dt" sz="half" idx="10"/>
          </p:nvPr>
        </p:nvSpPr>
        <p:spPr>
          <a:xfrm>
            <a:off x="6308034" y="6356350"/>
            <a:ext cx="2743200" cy="365125"/>
          </a:xfrm>
        </p:spPr>
        <p:txBody>
          <a:bodyPr vert="horz" lIns="91440" tIns="45720" rIns="91440" bIns="45720" rtlCol="0" anchor="ctr">
            <a:normAutofit/>
          </a:bodyPr>
          <a:lstStyle/>
          <a:p>
            <a:pPr>
              <a:spcAft>
                <a:spcPts val="600"/>
              </a:spcAft>
            </a:pPr>
            <a:fld id="{620E641E-FFF6-6147-A8E3-3AD64956F2D2}" type="datetime1">
              <a:rPr lang="en-US" smtClean="0"/>
              <a:t>5/18/23</a:t>
            </a:fld>
            <a:endParaRPr lang="en-US"/>
          </a:p>
        </p:txBody>
      </p:sp>
      <p:sp>
        <p:nvSpPr>
          <p:cNvPr id="6" name="Slide Number Placeholder 5">
            <a:extLst>
              <a:ext uri="{FF2B5EF4-FFF2-40B4-BE49-F238E27FC236}">
                <a16:creationId xmlns:a16="http://schemas.microsoft.com/office/drawing/2014/main" id="{29A8A980-CD90-C6AA-E936-D6A7A6D8A76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7F5E5E5-B7A0-3640-B470-CC596EC1D9D1}" type="slidenum">
              <a:rPr lang="en-US" smtClean="0"/>
              <a:pPr>
                <a:spcAft>
                  <a:spcPts val="600"/>
                </a:spcAft>
              </a:pPr>
              <a:t>18</a:t>
            </a:fld>
            <a:endParaRPr lang="en-US"/>
          </a:p>
        </p:txBody>
      </p:sp>
    </p:spTree>
    <p:extLst>
      <p:ext uri="{BB962C8B-B14F-4D97-AF65-F5344CB8AC3E}">
        <p14:creationId xmlns:p14="http://schemas.microsoft.com/office/powerpoint/2010/main" val="3119016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69DA-DC17-BB38-B1BB-99836C1CE433}"/>
              </a:ext>
            </a:extLst>
          </p:cNvPr>
          <p:cNvSpPr>
            <a:spLocks noGrp="1"/>
          </p:cNvSpPr>
          <p:nvPr>
            <p:ph type="title"/>
          </p:nvPr>
        </p:nvSpPr>
        <p:spPr>
          <a:xfrm>
            <a:off x="838199" y="11835"/>
            <a:ext cx="10515599" cy="487726"/>
          </a:xfrm>
        </p:spPr>
        <p:txBody>
          <a:bodyPr>
            <a:normAutofit/>
          </a:bodyPr>
          <a:lstStyle/>
          <a:p>
            <a:r>
              <a:rPr lang="en-US" sz="2800" dirty="0"/>
              <a:t>Table #1: Count of different categories for each device type </a:t>
            </a:r>
          </a:p>
        </p:txBody>
      </p:sp>
      <p:sp>
        <p:nvSpPr>
          <p:cNvPr id="4" name="Date Placeholder 3">
            <a:extLst>
              <a:ext uri="{FF2B5EF4-FFF2-40B4-BE49-F238E27FC236}">
                <a16:creationId xmlns:a16="http://schemas.microsoft.com/office/drawing/2014/main" id="{6F75DB9B-118D-17B2-E050-75096EFD8D33}"/>
              </a:ext>
            </a:extLst>
          </p:cNvPr>
          <p:cNvSpPr>
            <a:spLocks noGrp="1"/>
          </p:cNvSpPr>
          <p:nvPr>
            <p:ph type="dt" sz="half" idx="10"/>
          </p:nvPr>
        </p:nvSpPr>
        <p:spPr/>
        <p:txBody>
          <a:bodyPr/>
          <a:lstStyle/>
          <a:p>
            <a:fld id="{9C4F4E78-4131-3343-8894-49CBE4B4E303}" type="datetime1">
              <a:rPr lang="en-US" smtClean="0"/>
              <a:t>5/18/23</a:t>
            </a:fld>
            <a:endParaRPr lang="en-US"/>
          </a:p>
        </p:txBody>
      </p:sp>
      <p:sp>
        <p:nvSpPr>
          <p:cNvPr id="5" name="Footer Placeholder 4">
            <a:extLst>
              <a:ext uri="{FF2B5EF4-FFF2-40B4-BE49-F238E27FC236}">
                <a16:creationId xmlns:a16="http://schemas.microsoft.com/office/drawing/2014/main" id="{DFF4A137-51AB-B39D-A384-99706C7D1671}"/>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547ED0CE-2F33-6B9B-6FD0-4E48CC3164FF}"/>
              </a:ext>
            </a:extLst>
          </p:cNvPr>
          <p:cNvSpPr>
            <a:spLocks noGrp="1"/>
          </p:cNvSpPr>
          <p:nvPr>
            <p:ph type="sldNum" sz="quarter" idx="12"/>
          </p:nvPr>
        </p:nvSpPr>
        <p:spPr/>
        <p:txBody>
          <a:bodyPr/>
          <a:lstStyle/>
          <a:p>
            <a:fld id="{67F5E5E5-B7A0-3640-B470-CC596EC1D9D1}" type="slidenum">
              <a:rPr lang="en-US" smtClean="0"/>
              <a:t>19</a:t>
            </a:fld>
            <a:endParaRPr lang="en-US"/>
          </a:p>
        </p:txBody>
      </p:sp>
      <p:graphicFrame>
        <p:nvGraphicFramePr>
          <p:cNvPr id="10" name="Content Placeholder 9">
            <a:extLst>
              <a:ext uri="{FF2B5EF4-FFF2-40B4-BE49-F238E27FC236}">
                <a16:creationId xmlns:a16="http://schemas.microsoft.com/office/drawing/2014/main" id="{574085D8-87D9-B2E1-DA8F-1B4DE3F32B3F}"/>
              </a:ext>
            </a:extLst>
          </p:cNvPr>
          <p:cNvGraphicFramePr>
            <a:graphicFrameLocks noGrp="1"/>
          </p:cNvGraphicFramePr>
          <p:nvPr>
            <p:ph idx="1"/>
            <p:extLst>
              <p:ext uri="{D42A27DB-BD31-4B8C-83A1-F6EECF244321}">
                <p14:modId xmlns:p14="http://schemas.microsoft.com/office/powerpoint/2010/main" val="319585334"/>
              </p:ext>
            </p:extLst>
          </p:nvPr>
        </p:nvGraphicFramePr>
        <p:xfrm>
          <a:off x="838200" y="667758"/>
          <a:ext cx="10515599" cy="2547720"/>
        </p:xfrm>
        <a:graphic>
          <a:graphicData uri="http://schemas.openxmlformats.org/drawingml/2006/table">
            <a:tbl>
              <a:tblPr firstRow="1" bandRow="1">
                <a:tableStyleId>{F5AB1C69-6EDB-4FF4-983F-18BD219EF322}</a:tableStyleId>
              </a:tblPr>
              <a:tblGrid>
                <a:gridCol w="2350325">
                  <a:extLst>
                    <a:ext uri="{9D8B030D-6E8A-4147-A177-3AD203B41FA5}">
                      <a16:colId xmlns:a16="http://schemas.microsoft.com/office/drawing/2014/main" val="927831471"/>
                    </a:ext>
                  </a:extLst>
                </a:gridCol>
                <a:gridCol w="1360879">
                  <a:extLst>
                    <a:ext uri="{9D8B030D-6E8A-4147-A177-3AD203B41FA5}">
                      <a16:colId xmlns:a16="http://schemas.microsoft.com/office/drawing/2014/main" val="3558970630"/>
                    </a:ext>
                  </a:extLst>
                </a:gridCol>
                <a:gridCol w="1360879">
                  <a:extLst>
                    <a:ext uri="{9D8B030D-6E8A-4147-A177-3AD203B41FA5}">
                      <a16:colId xmlns:a16="http://schemas.microsoft.com/office/drawing/2014/main" val="734755778"/>
                    </a:ext>
                  </a:extLst>
                </a:gridCol>
                <a:gridCol w="1360879">
                  <a:extLst>
                    <a:ext uri="{9D8B030D-6E8A-4147-A177-3AD203B41FA5}">
                      <a16:colId xmlns:a16="http://schemas.microsoft.com/office/drawing/2014/main" val="560724325"/>
                    </a:ext>
                  </a:extLst>
                </a:gridCol>
                <a:gridCol w="1360879">
                  <a:extLst>
                    <a:ext uri="{9D8B030D-6E8A-4147-A177-3AD203B41FA5}">
                      <a16:colId xmlns:a16="http://schemas.microsoft.com/office/drawing/2014/main" val="1242438485"/>
                    </a:ext>
                  </a:extLst>
                </a:gridCol>
                <a:gridCol w="1360879">
                  <a:extLst>
                    <a:ext uri="{9D8B030D-6E8A-4147-A177-3AD203B41FA5}">
                      <a16:colId xmlns:a16="http://schemas.microsoft.com/office/drawing/2014/main" val="908120014"/>
                    </a:ext>
                  </a:extLst>
                </a:gridCol>
                <a:gridCol w="1360879">
                  <a:extLst>
                    <a:ext uri="{9D8B030D-6E8A-4147-A177-3AD203B41FA5}">
                      <a16:colId xmlns:a16="http://schemas.microsoft.com/office/drawing/2014/main" val="177687207"/>
                    </a:ext>
                  </a:extLst>
                </a:gridCol>
              </a:tblGrid>
              <a:tr h="424620">
                <a:tc>
                  <a:txBody>
                    <a:bodyPr/>
                    <a:lstStyle/>
                    <a:p>
                      <a:pPr algn="l" rtl="0" fontAlgn="ctr"/>
                      <a:r>
                        <a:rPr lang="en-US" sz="1800" u="none" strike="noStrike" dirty="0">
                          <a:effectLst/>
                        </a:rPr>
                        <a:t>Device Type | Category</a:t>
                      </a:r>
                      <a:endParaRPr lang="en-US" sz="1800" b="1" i="0" u="none" strike="noStrike" dirty="0">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dirty="0">
                          <a:effectLst/>
                        </a:rPr>
                        <a:t>Plastic</a:t>
                      </a:r>
                      <a:endParaRPr lang="en-US" sz="1800" b="1" i="0" u="none" strike="noStrike" dirty="0">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dirty="0">
                          <a:effectLst/>
                        </a:rPr>
                        <a:t>Metal</a:t>
                      </a:r>
                      <a:endParaRPr lang="en-US" sz="1800" b="1" i="0" u="none" strike="noStrike" dirty="0">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WriteIn</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Glass</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Paper</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Other</a:t>
                      </a:r>
                      <a:endParaRPr lang="en-US" sz="1800" b="1" i="0" u="none" strike="noStrike">
                        <a:solidFill>
                          <a:srgbClr val="FFFFFF"/>
                        </a:solidFill>
                        <a:effectLst/>
                        <a:latin typeface="Calibri" panose="020F0502020204030204" pitchFamily="34" charset="0"/>
                      </a:endParaRPr>
                    </a:p>
                  </a:txBody>
                  <a:tcPr marL="9367" marR="9367" marT="9367" marB="0" anchor="ctr"/>
                </a:tc>
                <a:extLst>
                  <a:ext uri="{0D108BD9-81ED-4DB2-BD59-A6C34878D82A}">
                    <a16:rowId xmlns:a16="http://schemas.microsoft.com/office/drawing/2014/main" val="320002181"/>
                  </a:ext>
                </a:extLst>
              </a:tr>
              <a:tr h="424620">
                <a:tc>
                  <a:txBody>
                    <a:bodyPr/>
                    <a:lstStyle/>
                    <a:p>
                      <a:pPr algn="l" rtl="0" fontAlgn="ctr"/>
                      <a:r>
                        <a:rPr lang="en-US" sz="1800" u="none" strike="noStrike" dirty="0">
                          <a:effectLst/>
                        </a:rPr>
                        <a:t>Boom</a:t>
                      </a:r>
                      <a:endParaRPr lang="en-US" sz="1800" b="0" i="0" u="none" strike="noStrike" dirty="0">
                        <a:solidFill>
                          <a:srgbClr val="000000"/>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599</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29</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36</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25</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160</a:t>
                      </a:r>
                      <a:endParaRPr lang="en-US" sz="1800" b="0" i="0" u="none" strike="noStrike">
                        <a:solidFill>
                          <a:srgbClr val="000000"/>
                        </a:solidFill>
                        <a:effectLst/>
                        <a:latin typeface="Calibri" panose="020F0502020204030204" pitchFamily="34" charset="0"/>
                      </a:endParaRPr>
                    </a:p>
                  </a:txBody>
                  <a:tcPr marL="9367" marR="9367" marT="9367" marB="0" anchor="ctr"/>
                </a:tc>
                <a:extLst>
                  <a:ext uri="{0D108BD9-81ED-4DB2-BD59-A6C34878D82A}">
                    <a16:rowId xmlns:a16="http://schemas.microsoft.com/office/drawing/2014/main" val="1450366112"/>
                  </a:ext>
                </a:extLst>
              </a:tr>
              <a:tr h="424620">
                <a:tc>
                  <a:txBody>
                    <a:bodyPr/>
                    <a:lstStyle/>
                    <a:p>
                      <a:pPr algn="l" rtl="0" fontAlgn="ctr"/>
                      <a:r>
                        <a:rPr lang="en-US" sz="1800" u="none" strike="noStrike" dirty="0" err="1">
                          <a:effectLst/>
                        </a:rPr>
                        <a:t>Watergoat</a:t>
                      </a:r>
                      <a:endParaRPr lang="en-US" sz="1800" b="0" i="0" u="none" strike="noStrike" dirty="0">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dirty="0">
                          <a:effectLst/>
                        </a:rPr>
                        <a:t>487</a:t>
                      </a:r>
                      <a:endParaRPr lang="en-US" sz="1800" b="0" i="0" u="none" strike="noStrike" dirty="0">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dirty="0">
                          <a:effectLst/>
                        </a:rPr>
                        <a:t>43</a:t>
                      </a:r>
                      <a:endParaRPr lang="en-US" sz="1800" b="0" i="0" u="none" strike="noStrike" dirty="0">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24</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10</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23</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118</a:t>
                      </a:r>
                      <a:endParaRPr lang="en-US" sz="1800" b="0" i="0" u="none" strike="noStrike">
                        <a:solidFill>
                          <a:srgbClr val="000000"/>
                        </a:solidFill>
                        <a:effectLst/>
                        <a:latin typeface="Arial" panose="020B0604020202020204" pitchFamily="34" charset="0"/>
                      </a:endParaRPr>
                    </a:p>
                  </a:txBody>
                  <a:tcPr marL="9367" marR="9367" marT="9367" marB="0" anchor="ctr"/>
                </a:tc>
                <a:extLst>
                  <a:ext uri="{0D108BD9-81ED-4DB2-BD59-A6C34878D82A}">
                    <a16:rowId xmlns:a16="http://schemas.microsoft.com/office/drawing/2014/main" val="2376652379"/>
                  </a:ext>
                </a:extLst>
              </a:tr>
              <a:tr h="424620">
                <a:tc>
                  <a:txBody>
                    <a:bodyPr/>
                    <a:lstStyle/>
                    <a:p>
                      <a:pPr algn="l" rtl="0" fontAlgn="ctr"/>
                      <a:r>
                        <a:rPr lang="en-US" sz="1800" u="none" strike="noStrike" dirty="0">
                          <a:effectLst/>
                        </a:rPr>
                        <a:t>Seabin</a:t>
                      </a:r>
                      <a:endParaRPr lang="en-US" sz="1800" b="0" i="0" u="none" strike="noStrike" dirty="0">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dirty="0">
                          <a:effectLst/>
                        </a:rPr>
                        <a:t>151</a:t>
                      </a:r>
                      <a:endParaRPr lang="en-US" sz="1800" b="0" i="0" u="none" strike="noStrike" dirty="0">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dirty="0">
                          <a:effectLst/>
                        </a:rPr>
                        <a:t>4</a:t>
                      </a:r>
                      <a:endParaRPr lang="en-US" sz="1800" b="0" i="0" u="none" strike="noStrike" dirty="0">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13</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1</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1</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32</a:t>
                      </a:r>
                      <a:endParaRPr lang="en-US" sz="1800" b="0" i="0" u="none" strike="noStrike">
                        <a:solidFill>
                          <a:srgbClr val="000000"/>
                        </a:solidFill>
                        <a:effectLst/>
                        <a:latin typeface="Arial" panose="020B0604020202020204" pitchFamily="34" charset="0"/>
                      </a:endParaRPr>
                    </a:p>
                  </a:txBody>
                  <a:tcPr marL="9367" marR="9367" marT="9367" marB="0" anchor="ctr"/>
                </a:tc>
                <a:extLst>
                  <a:ext uri="{0D108BD9-81ED-4DB2-BD59-A6C34878D82A}">
                    <a16:rowId xmlns:a16="http://schemas.microsoft.com/office/drawing/2014/main" val="916644897"/>
                  </a:ext>
                </a:extLst>
              </a:tr>
              <a:tr h="424620">
                <a:tc>
                  <a:txBody>
                    <a:bodyPr/>
                    <a:lstStyle/>
                    <a:p>
                      <a:pPr algn="l" rtl="0" fontAlgn="ctr"/>
                      <a:r>
                        <a:rPr lang="en-US" sz="1800" u="none" strike="noStrike">
                          <a:effectLst/>
                        </a:rPr>
                        <a:t>Litter Gitter</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359</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dirty="0">
                          <a:effectLst/>
                        </a:rPr>
                        <a:t>38</a:t>
                      </a:r>
                      <a:endParaRPr lang="en-US" sz="1800" b="0" i="0" u="none" strike="noStrike" dirty="0">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dirty="0">
                          <a:effectLst/>
                        </a:rPr>
                        <a:t>17</a:t>
                      </a:r>
                      <a:endParaRPr lang="en-US" sz="1800" b="0" i="0" u="none" strike="noStrike" dirty="0">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15</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14</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90</a:t>
                      </a:r>
                      <a:endParaRPr lang="en-US" sz="1800" b="0" i="0" u="none" strike="noStrike">
                        <a:solidFill>
                          <a:srgbClr val="000000"/>
                        </a:solidFill>
                        <a:effectLst/>
                        <a:latin typeface="Arial" panose="020B0604020202020204" pitchFamily="34" charset="0"/>
                      </a:endParaRPr>
                    </a:p>
                  </a:txBody>
                  <a:tcPr marL="9367" marR="9367" marT="9367" marB="0" anchor="ctr"/>
                </a:tc>
                <a:extLst>
                  <a:ext uri="{0D108BD9-81ED-4DB2-BD59-A6C34878D82A}">
                    <a16:rowId xmlns:a16="http://schemas.microsoft.com/office/drawing/2014/main" val="2948535324"/>
                  </a:ext>
                </a:extLst>
              </a:tr>
              <a:tr h="424620">
                <a:tc>
                  <a:txBody>
                    <a:bodyPr/>
                    <a:lstStyle/>
                    <a:p>
                      <a:pPr algn="l" rtl="0" fontAlgn="ctr"/>
                      <a:r>
                        <a:rPr lang="en-US" sz="1800" u="none" strike="noStrike">
                          <a:effectLst/>
                        </a:rPr>
                        <a:t>Litter Gitter/Boom</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7</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0</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dirty="0">
                          <a:effectLst/>
                        </a:rPr>
                        <a:t>1</a:t>
                      </a:r>
                      <a:endParaRPr lang="en-US" sz="1800" b="0" i="0" u="none" strike="noStrike" dirty="0">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2</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a:effectLst/>
                        </a:rPr>
                        <a:t>0</a:t>
                      </a:r>
                      <a:endParaRPr lang="en-US" sz="1800" b="0" i="0" u="none" strike="noStrike">
                        <a:solidFill>
                          <a:srgbClr val="000000"/>
                        </a:solidFill>
                        <a:effectLst/>
                        <a:latin typeface="Arial" panose="020B0604020202020204" pitchFamily="34" charset="0"/>
                      </a:endParaRPr>
                    </a:p>
                  </a:txBody>
                  <a:tcPr marL="9367" marR="9367" marT="9367" marB="0" anchor="ctr"/>
                </a:tc>
                <a:tc>
                  <a:txBody>
                    <a:bodyPr/>
                    <a:lstStyle/>
                    <a:p>
                      <a:pPr algn="l" fontAlgn="ctr"/>
                      <a:r>
                        <a:rPr lang="en-US" sz="1800" u="none" strike="noStrike" dirty="0">
                          <a:effectLst/>
                        </a:rPr>
                        <a:t>2</a:t>
                      </a:r>
                      <a:endParaRPr lang="en-US" sz="1800" b="0" i="0" u="none" strike="noStrike" dirty="0">
                        <a:solidFill>
                          <a:srgbClr val="000000"/>
                        </a:solidFill>
                        <a:effectLst/>
                        <a:latin typeface="Arial" panose="020B0604020202020204" pitchFamily="34" charset="0"/>
                      </a:endParaRPr>
                    </a:p>
                  </a:txBody>
                  <a:tcPr marL="9367" marR="9367" marT="9367" marB="0" anchor="ctr"/>
                </a:tc>
                <a:extLst>
                  <a:ext uri="{0D108BD9-81ED-4DB2-BD59-A6C34878D82A}">
                    <a16:rowId xmlns:a16="http://schemas.microsoft.com/office/drawing/2014/main" val="3325991608"/>
                  </a:ext>
                </a:extLst>
              </a:tr>
            </a:tbl>
          </a:graphicData>
        </a:graphic>
      </p:graphicFrame>
      <p:sp>
        <p:nvSpPr>
          <p:cNvPr id="13" name="Title 1">
            <a:extLst>
              <a:ext uri="{FF2B5EF4-FFF2-40B4-BE49-F238E27FC236}">
                <a16:creationId xmlns:a16="http://schemas.microsoft.com/office/drawing/2014/main" id="{D6A4563F-9EA9-C07D-3556-93870859F6A6}"/>
              </a:ext>
            </a:extLst>
          </p:cNvPr>
          <p:cNvSpPr txBox="1">
            <a:spLocks/>
          </p:cNvSpPr>
          <p:nvPr/>
        </p:nvSpPr>
        <p:spPr>
          <a:xfrm>
            <a:off x="838199" y="3311238"/>
            <a:ext cx="10259292" cy="487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Table #2: Proportion of each category for each device type</a:t>
            </a:r>
          </a:p>
        </p:txBody>
      </p:sp>
      <p:graphicFrame>
        <p:nvGraphicFramePr>
          <p:cNvPr id="14" name="Table 13">
            <a:extLst>
              <a:ext uri="{FF2B5EF4-FFF2-40B4-BE49-F238E27FC236}">
                <a16:creationId xmlns:a16="http://schemas.microsoft.com/office/drawing/2014/main" id="{98863A63-24CF-805E-88FF-CBC4F8D07C3E}"/>
              </a:ext>
            </a:extLst>
          </p:cNvPr>
          <p:cNvGraphicFramePr>
            <a:graphicFrameLocks noGrp="1"/>
          </p:cNvGraphicFramePr>
          <p:nvPr>
            <p:extLst>
              <p:ext uri="{D42A27DB-BD31-4B8C-83A1-F6EECF244321}">
                <p14:modId xmlns:p14="http://schemas.microsoft.com/office/powerpoint/2010/main" val="224571593"/>
              </p:ext>
            </p:extLst>
          </p:nvPr>
        </p:nvGraphicFramePr>
        <p:xfrm>
          <a:off x="838199" y="3883062"/>
          <a:ext cx="10515599" cy="2547720"/>
        </p:xfrm>
        <a:graphic>
          <a:graphicData uri="http://schemas.openxmlformats.org/drawingml/2006/table">
            <a:tbl>
              <a:tblPr firstRow="1" bandRow="1">
                <a:tableStyleId>{F5AB1C69-6EDB-4FF4-983F-18BD219EF322}</a:tableStyleId>
              </a:tblPr>
              <a:tblGrid>
                <a:gridCol w="2350325">
                  <a:extLst>
                    <a:ext uri="{9D8B030D-6E8A-4147-A177-3AD203B41FA5}">
                      <a16:colId xmlns:a16="http://schemas.microsoft.com/office/drawing/2014/main" val="3696989851"/>
                    </a:ext>
                  </a:extLst>
                </a:gridCol>
                <a:gridCol w="1360879">
                  <a:extLst>
                    <a:ext uri="{9D8B030D-6E8A-4147-A177-3AD203B41FA5}">
                      <a16:colId xmlns:a16="http://schemas.microsoft.com/office/drawing/2014/main" val="2265810959"/>
                    </a:ext>
                  </a:extLst>
                </a:gridCol>
                <a:gridCol w="1360879">
                  <a:extLst>
                    <a:ext uri="{9D8B030D-6E8A-4147-A177-3AD203B41FA5}">
                      <a16:colId xmlns:a16="http://schemas.microsoft.com/office/drawing/2014/main" val="2722277153"/>
                    </a:ext>
                  </a:extLst>
                </a:gridCol>
                <a:gridCol w="1360879">
                  <a:extLst>
                    <a:ext uri="{9D8B030D-6E8A-4147-A177-3AD203B41FA5}">
                      <a16:colId xmlns:a16="http://schemas.microsoft.com/office/drawing/2014/main" val="1298878416"/>
                    </a:ext>
                  </a:extLst>
                </a:gridCol>
                <a:gridCol w="1360879">
                  <a:extLst>
                    <a:ext uri="{9D8B030D-6E8A-4147-A177-3AD203B41FA5}">
                      <a16:colId xmlns:a16="http://schemas.microsoft.com/office/drawing/2014/main" val="4154515940"/>
                    </a:ext>
                  </a:extLst>
                </a:gridCol>
                <a:gridCol w="1360879">
                  <a:extLst>
                    <a:ext uri="{9D8B030D-6E8A-4147-A177-3AD203B41FA5}">
                      <a16:colId xmlns:a16="http://schemas.microsoft.com/office/drawing/2014/main" val="2571923162"/>
                    </a:ext>
                  </a:extLst>
                </a:gridCol>
                <a:gridCol w="1360879">
                  <a:extLst>
                    <a:ext uri="{9D8B030D-6E8A-4147-A177-3AD203B41FA5}">
                      <a16:colId xmlns:a16="http://schemas.microsoft.com/office/drawing/2014/main" val="3919110962"/>
                    </a:ext>
                  </a:extLst>
                </a:gridCol>
              </a:tblGrid>
              <a:tr h="424620">
                <a:tc>
                  <a:txBody>
                    <a:bodyPr/>
                    <a:lstStyle/>
                    <a:p>
                      <a:pPr algn="l" rtl="0" fontAlgn="ctr"/>
                      <a:r>
                        <a:rPr lang="en-US" sz="1800" u="none" strike="noStrike">
                          <a:effectLst/>
                        </a:rPr>
                        <a:t>Device Type | Category</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Plastic</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Metal</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WriteIn</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Glass</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Paper</a:t>
                      </a:r>
                      <a:endParaRPr lang="en-US" sz="1800" b="1" i="0" u="none" strike="noStrike">
                        <a:solidFill>
                          <a:srgbClr val="FFFFFF"/>
                        </a:solidFill>
                        <a:effectLst/>
                        <a:latin typeface="Calibri" panose="020F0502020204030204" pitchFamily="34" charset="0"/>
                      </a:endParaRPr>
                    </a:p>
                  </a:txBody>
                  <a:tcPr marL="9367" marR="9367" marT="9367" marB="0" anchor="ctr"/>
                </a:tc>
                <a:tc>
                  <a:txBody>
                    <a:bodyPr/>
                    <a:lstStyle/>
                    <a:p>
                      <a:pPr algn="l" rtl="0" fontAlgn="ctr"/>
                      <a:r>
                        <a:rPr lang="en-US" sz="1800" u="none" strike="noStrike">
                          <a:effectLst/>
                        </a:rPr>
                        <a:t>Other</a:t>
                      </a:r>
                      <a:endParaRPr lang="en-US" sz="1800" b="1" i="0" u="none" strike="noStrike">
                        <a:solidFill>
                          <a:srgbClr val="FFFFFF"/>
                        </a:solidFill>
                        <a:effectLst/>
                        <a:latin typeface="Calibri" panose="020F0502020204030204" pitchFamily="34" charset="0"/>
                      </a:endParaRPr>
                    </a:p>
                  </a:txBody>
                  <a:tcPr marL="9367" marR="9367" marT="9367" marB="0" anchor="ctr"/>
                </a:tc>
                <a:extLst>
                  <a:ext uri="{0D108BD9-81ED-4DB2-BD59-A6C34878D82A}">
                    <a16:rowId xmlns:a16="http://schemas.microsoft.com/office/drawing/2014/main" val="4259707714"/>
                  </a:ext>
                </a:extLst>
              </a:tr>
              <a:tr h="424620">
                <a:tc>
                  <a:txBody>
                    <a:bodyPr/>
                    <a:lstStyle/>
                    <a:p>
                      <a:pPr algn="l" rtl="0" fontAlgn="ctr"/>
                      <a:r>
                        <a:rPr lang="en-US" sz="1800" u="none" strike="noStrike">
                          <a:effectLst/>
                        </a:rPr>
                        <a:t>Boom</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25.42</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1.23</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1.53</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0.34</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1.06</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6.79</a:t>
                      </a:r>
                      <a:endParaRPr lang="en-US" sz="1800" b="0" i="0" u="none" strike="noStrike">
                        <a:solidFill>
                          <a:srgbClr val="000000"/>
                        </a:solidFill>
                        <a:effectLst/>
                        <a:latin typeface="Calibri" panose="020F0502020204030204" pitchFamily="34" charset="0"/>
                      </a:endParaRPr>
                    </a:p>
                  </a:txBody>
                  <a:tcPr marL="9367" marR="9367" marT="9367" marB="0" anchor="ctr"/>
                </a:tc>
                <a:extLst>
                  <a:ext uri="{0D108BD9-81ED-4DB2-BD59-A6C34878D82A}">
                    <a16:rowId xmlns:a16="http://schemas.microsoft.com/office/drawing/2014/main" val="2888894483"/>
                  </a:ext>
                </a:extLst>
              </a:tr>
              <a:tr h="424620">
                <a:tc>
                  <a:txBody>
                    <a:bodyPr/>
                    <a:lstStyle/>
                    <a:p>
                      <a:pPr algn="l" rtl="0" fontAlgn="ctr"/>
                      <a:r>
                        <a:rPr lang="en-US" sz="1800" u="none" strike="noStrike">
                          <a:effectLst/>
                        </a:rPr>
                        <a:t>Watergoat</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dirty="0">
                          <a:effectLst/>
                        </a:rPr>
                        <a:t>20.67</a:t>
                      </a:r>
                      <a:endParaRPr lang="en-US" sz="1800" b="0" i="0" u="none" strike="noStrike" dirty="0">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1.83</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1.02</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0.42</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0.98</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5.01</a:t>
                      </a:r>
                      <a:endParaRPr lang="en-US" sz="1800" b="0" i="0" u="none" strike="noStrike">
                        <a:solidFill>
                          <a:srgbClr val="000000"/>
                        </a:solidFill>
                        <a:effectLst/>
                        <a:latin typeface="Calibri" panose="020F0502020204030204" pitchFamily="34" charset="0"/>
                      </a:endParaRPr>
                    </a:p>
                  </a:txBody>
                  <a:tcPr marL="9367" marR="9367" marT="9367" marB="0" anchor="ctr"/>
                </a:tc>
                <a:extLst>
                  <a:ext uri="{0D108BD9-81ED-4DB2-BD59-A6C34878D82A}">
                    <a16:rowId xmlns:a16="http://schemas.microsoft.com/office/drawing/2014/main" val="3349210324"/>
                  </a:ext>
                </a:extLst>
              </a:tr>
              <a:tr h="424620">
                <a:tc>
                  <a:txBody>
                    <a:bodyPr/>
                    <a:lstStyle/>
                    <a:p>
                      <a:pPr algn="l" rtl="0" fontAlgn="ctr"/>
                      <a:r>
                        <a:rPr lang="en-US" sz="1800" u="none" strike="noStrike">
                          <a:effectLst/>
                        </a:rPr>
                        <a:t>Seabin</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6.41</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0.17</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0.55</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0.04</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0.04</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1.36</a:t>
                      </a:r>
                      <a:endParaRPr lang="en-US" sz="1800" b="0" i="0" u="none" strike="noStrike">
                        <a:solidFill>
                          <a:srgbClr val="000000"/>
                        </a:solidFill>
                        <a:effectLst/>
                        <a:latin typeface="Calibri" panose="020F0502020204030204" pitchFamily="34" charset="0"/>
                      </a:endParaRPr>
                    </a:p>
                  </a:txBody>
                  <a:tcPr marL="9367" marR="9367" marT="9367" marB="0" anchor="ctr"/>
                </a:tc>
                <a:extLst>
                  <a:ext uri="{0D108BD9-81ED-4DB2-BD59-A6C34878D82A}">
                    <a16:rowId xmlns:a16="http://schemas.microsoft.com/office/drawing/2014/main" val="2437934023"/>
                  </a:ext>
                </a:extLst>
              </a:tr>
              <a:tr h="424620">
                <a:tc>
                  <a:txBody>
                    <a:bodyPr/>
                    <a:lstStyle/>
                    <a:p>
                      <a:pPr algn="l" rtl="0" fontAlgn="ctr"/>
                      <a:r>
                        <a:rPr lang="en-US" sz="1800" u="none" strike="noStrike">
                          <a:effectLst/>
                        </a:rPr>
                        <a:t>Litter Gitter</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15.24</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1.61</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0.72</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0.64</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0.59</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3.82</a:t>
                      </a:r>
                      <a:endParaRPr lang="en-US" sz="1800" b="0" i="0" u="none" strike="noStrike">
                        <a:solidFill>
                          <a:srgbClr val="000000"/>
                        </a:solidFill>
                        <a:effectLst/>
                        <a:latin typeface="Calibri" panose="020F0502020204030204" pitchFamily="34" charset="0"/>
                      </a:endParaRPr>
                    </a:p>
                  </a:txBody>
                  <a:tcPr marL="9367" marR="9367" marT="9367" marB="0" anchor="ctr"/>
                </a:tc>
                <a:extLst>
                  <a:ext uri="{0D108BD9-81ED-4DB2-BD59-A6C34878D82A}">
                    <a16:rowId xmlns:a16="http://schemas.microsoft.com/office/drawing/2014/main" val="3310691831"/>
                  </a:ext>
                </a:extLst>
              </a:tr>
              <a:tr h="424620">
                <a:tc>
                  <a:txBody>
                    <a:bodyPr/>
                    <a:lstStyle/>
                    <a:p>
                      <a:pPr algn="l" rtl="0" fontAlgn="ctr"/>
                      <a:r>
                        <a:rPr lang="en-US" sz="1800" u="none" strike="noStrike">
                          <a:effectLst/>
                        </a:rPr>
                        <a:t>Litter Gitter/Boom</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0.04</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0.08</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367" marR="9367" marT="9367" marB="0" anchor="ctr"/>
                </a:tc>
                <a:tc>
                  <a:txBody>
                    <a:bodyPr/>
                    <a:lstStyle/>
                    <a:p>
                      <a:pPr algn="l" fontAlgn="ctr"/>
                      <a:r>
                        <a:rPr lang="en-US" sz="1800" u="none" strike="noStrike" dirty="0">
                          <a:effectLst/>
                        </a:rPr>
                        <a:t>0.08</a:t>
                      </a:r>
                      <a:endParaRPr lang="en-US" sz="1800" b="0" i="0" u="none" strike="noStrike" dirty="0">
                        <a:solidFill>
                          <a:srgbClr val="000000"/>
                        </a:solidFill>
                        <a:effectLst/>
                        <a:latin typeface="Calibri" panose="020F0502020204030204" pitchFamily="34" charset="0"/>
                      </a:endParaRPr>
                    </a:p>
                  </a:txBody>
                  <a:tcPr marL="9367" marR="9367" marT="9367" marB="0" anchor="ctr"/>
                </a:tc>
                <a:extLst>
                  <a:ext uri="{0D108BD9-81ED-4DB2-BD59-A6C34878D82A}">
                    <a16:rowId xmlns:a16="http://schemas.microsoft.com/office/drawing/2014/main" val="1821555610"/>
                  </a:ext>
                </a:extLst>
              </a:tr>
            </a:tbl>
          </a:graphicData>
        </a:graphic>
      </p:graphicFrame>
    </p:spTree>
    <p:extLst>
      <p:ext uri="{BB962C8B-B14F-4D97-AF65-F5344CB8AC3E}">
        <p14:creationId xmlns:p14="http://schemas.microsoft.com/office/powerpoint/2010/main" val="235120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DE920-B635-DFC3-F231-0BE6B4B5749D}"/>
              </a:ext>
            </a:extLst>
          </p:cNvPr>
          <p:cNvSpPr>
            <a:spLocks noGrp="1"/>
          </p:cNvSpPr>
          <p:nvPr>
            <p:ph type="title"/>
          </p:nvPr>
        </p:nvSpPr>
        <p:spPr>
          <a:xfrm>
            <a:off x="5297762" y="329184"/>
            <a:ext cx="6251110" cy="1783080"/>
          </a:xfrm>
        </p:spPr>
        <p:txBody>
          <a:bodyPr anchor="b">
            <a:normAutofit/>
          </a:bodyPr>
          <a:lstStyle/>
          <a:p>
            <a:r>
              <a:rPr lang="en-US" sz="5400"/>
              <a:t>Agenda</a:t>
            </a:r>
          </a:p>
        </p:txBody>
      </p:sp>
      <p:pic>
        <p:nvPicPr>
          <p:cNvPr id="5" name="Picture 4" descr="Many question marks on black background">
            <a:extLst>
              <a:ext uri="{FF2B5EF4-FFF2-40B4-BE49-F238E27FC236}">
                <a16:creationId xmlns:a16="http://schemas.microsoft.com/office/drawing/2014/main" id="{8577E8EB-C74E-EB9D-9395-5C3B53241E56}"/>
              </a:ext>
            </a:extLst>
          </p:cNvPr>
          <p:cNvPicPr>
            <a:picLocks noChangeAspect="1"/>
          </p:cNvPicPr>
          <p:nvPr/>
        </p:nvPicPr>
        <p:blipFill rotWithShape="1">
          <a:blip r:embed="rId2"/>
          <a:srcRect l="58573" r="2"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AE503-106D-22CC-BC6C-F3BFECE16CCB}"/>
              </a:ext>
            </a:extLst>
          </p:cNvPr>
          <p:cNvSpPr>
            <a:spLocks noGrp="1"/>
          </p:cNvSpPr>
          <p:nvPr>
            <p:ph idx="1"/>
          </p:nvPr>
        </p:nvSpPr>
        <p:spPr>
          <a:xfrm>
            <a:off x="5297762" y="2706624"/>
            <a:ext cx="6251110" cy="3483864"/>
          </a:xfrm>
        </p:spPr>
        <p:txBody>
          <a:bodyPr>
            <a:normAutofit/>
          </a:bodyPr>
          <a:lstStyle/>
          <a:p>
            <a:r>
              <a:rPr lang="en-US" sz="2200"/>
              <a:t>Exploratory Data Analysis</a:t>
            </a:r>
          </a:p>
          <a:p>
            <a:r>
              <a:rPr lang="en-US" sz="2200"/>
              <a:t>Questions answered through visualizations</a:t>
            </a:r>
          </a:p>
          <a:p>
            <a:r>
              <a:rPr lang="en-US" sz="2200"/>
              <a:t>Visualizations</a:t>
            </a:r>
          </a:p>
          <a:p>
            <a:r>
              <a:rPr lang="en-US" sz="2200"/>
              <a:t>Questions/Feedback</a:t>
            </a:r>
          </a:p>
          <a:p>
            <a:endParaRPr lang="en-US" sz="2200"/>
          </a:p>
        </p:txBody>
      </p:sp>
      <p:sp>
        <p:nvSpPr>
          <p:cNvPr id="4" name="Date Placeholder 3">
            <a:extLst>
              <a:ext uri="{FF2B5EF4-FFF2-40B4-BE49-F238E27FC236}">
                <a16:creationId xmlns:a16="http://schemas.microsoft.com/office/drawing/2014/main" id="{A8B52EEF-1AC8-BF57-31B6-E5C30F98A301}"/>
              </a:ext>
            </a:extLst>
          </p:cNvPr>
          <p:cNvSpPr>
            <a:spLocks noGrp="1"/>
          </p:cNvSpPr>
          <p:nvPr>
            <p:ph type="dt" sz="half" idx="10"/>
          </p:nvPr>
        </p:nvSpPr>
        <p:spPr/>
        <p:txBody>
          <a:bodyPr/>
          <a:lstStyle/>
          <a:p>
            <a:fld id="{5F8C17D8-7873-154F-B51D-19A38C0CCD99}" type="datetime1">
              <a:rPr lang="en-US" smtClean="0"/>
              <a:t>5/18/23</a:t>
            </a:fld>
            <a:endParaRPr lang="en-US"/>
          </a:p>
        </p:txBody>
      </p:sp>
      <p:sp>
        <p:nvSpPr>
          <p:cNvPr id="6" name="Footer Placeholder 5">
            <a:extLst>
              <a:ext uri="{FF2B5EF4-FFF2-40B4-BE49-F238E27FC236}">
                <a16:creationId xmlns:a16="http://schemas.microsoft.com/office/drawing/2014/main" id="{283511FA-F113-7EDD-2139-72F8754E19FE}"/>
              </a:ext>
            </a:extLst>
          </p:cNvPr>
          <p:cNvSpPr>
            <a:spLocks noGrp="1"/>
          </p:cNvSpPr>
          <p:nvPr>
            <p:ph type="ftr" sz="quarter" idx="11"/>
          </p:nvPr>
        </p:nvSpPr>
        <p:spPr/>
        <p:txBody>
          <a:bodyPr/>
          <a:lstStyle/>
          <a:p>
            <a:r>
              <a:rPr lang="en-US"/>
              <a:t>Harishma Ashok - Tampa Bay Estuary Program </a:t>
            </a:r>
          </a:p>
        </p:txBody>
      </p:sp>
      <p:sp>
        <p:nvSpPr>
          <p:cNvPr id="7" name="Slide Number Placeholder 6">
            <a:extLst>
              <a:ext uri="{FF2B5EF4-FFF2-40B4-BE49-F238E27FC236}">
                <a16:creationId xmlns:a16="http://schemas.microsoft.com/office/drawing/2014/main" id="{2FB738CD-AB74-A6EE-6928-731BF9A96594}"/>
              </a:ext>
            </a:extLst>
          </p:cNvPr>
          <p:cNvSpPr>
            <a:spLocks noGrp="1"/>
          </p:cNvSpPr>
          <p:nvPr>
            <p:ph type="sldNum" sz="quarter" idx="12"/>
          </p:nvPr>
        </p:nvSpPr>
        <p:spPr/>
        <p:txBody>
          <a:bodyPr/>
          <a:lstStyle/>
          <a:p>
            <a:fld id="{67F5E5E5-B7A0-3640-B470-CC596EC1D9D1}" type="slidenum">
              <a:rPr lang="en-US" smtClean="0"/>
              <a:t>2</a:t>
            </a:fld>
            <a:endParaRPr lang="en-US"/>
          </a:p>
        </p:txBody>
      </p:sp>
    </p:spTree>
    <p:extLst>
      <p:ext uri="{BB962C8B-B14F-4D97-AF65-F5344CB8AC3E}">
        <p14:creationId xmlns:p14="http://schemas.microsoft.com/office/powerpoint/2010/main" val="2041846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C2C12A2-8ADE-B080-2097-8FC91D1C5C2E}"/>
              </a:ext>
            </a:extLst>
          </p:cNvPr>
          <p:cNvPicPr>
            <a:picLocks noChangeAspect="1"/>
          </p:cNvPicPr>
          <p:nvPr/>
        </p:nvPicPr>
        <p:blipFill rotWithShape="1">
          <a:blip r:embed="rId3"/>
          <a:srcRect l="31744"/>
          <a:stretch/>
        </p:blipFill>
        <p:spPr>
          <a:xfrm>
            <a:off x="20" y="10"/>
            <a:ext cx="8668492" cy="6857990"/>
          </a:xfrm>
          <a:prstGeom prst="rect">
            <a:avLst/>
          </a:prstGeom>
        </p:spPr>
      </p:pic>
      <p:sp>
        <p:nvSpPr>
          <p:cNvPr id="14" name="Rectangle 13">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065CA6-3ADF-326C-C96A-2A1D467467BE}"/>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dirty="0"/>
              <a:t>Insights from Topic Modeling</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4FCDB21D-97CB-1D2D-8E68-9432E8CFEF72}"/>
              </a:ext>
            </a:extLst>
          </p:cNvPr>
          <p:cNvSpPr>
            <a:spLocks noGrp="1"/>
          </p:cNvSpPr>
          <p:nvPr>
            <p:ph type="dt" sz="half" idx="10"/>
          </p:nvPr>
        </p:nvSpPr>
        <p:spPr>
          <a:xfrm>
            <a:off x="320040" y="6356350"/>
            <a:ext cx="2743200" cy="365125"/>
          </a:xfrm>
        </p:spPr>
        <p:txBody>
          <a:bodyPr vert="horz" lIns="91440" tIns="45720" rIns="91440" bIns="45720" rtlCol="0" anchor="ctr">
            <a:normAutofit/>
          </a:bodyPr>
          <a:lstStyle/>
          <a:p>
            <a:pPr>
              <a:spcAft>
                <a:spcPts val="600"/>
              </a:spcAft>
              <a:defRPr/>
            </a:pPr>
            <a:fld id="{A9EF2C69-3FC0-E44F-84C5-07C849C500E9}" type="datetime1">
              <a:rPr lang="en-US" smtClean="0">
                <a:solidFill>
                  <a:schemeClr val="bg1"/>
                </a:solidFill>
                <a:latin typeface="Calibri" panose="020F0502020204030204"/>
              </a:rPr>
              <a:t>5/18/23</a:t>
            </a:fld>
            <a:endParaRPr lang="en-US">
              <a:solidFill>
                <a:schemeClr val="bg1"/>
              </a:solidFill>
              <a:latin typeface="Calibri" panose="020F0502020204030204"/>
            </a:endParaRPr>
          </a:p>
        </p:txBody>
      </p:sp>
      <p:sp>
        <p:nvSpPr>
          <p:cNvPr id="5" name="Footer Placeholder 4">
            <a:extLst>
              <a:ext uri="{FF2B5EF4-FFF2-40B4-BE49-F238E27FC236}">
                <a16:creationId xmlns:a16="http://schemas.microsoft.com/office/drawing/2014/main" id="{6EB37A05-A2B9-CB01-DCBF-C7B8FF715E42}"/>
              </a:ext>
            </a:extLst>
          </p:cNvPr>
          <p:cNvSpPr>
            <a:spLocks noGrp="1"/>
          </p:cNvSpPr>
          <p:nvPr>
            <p:ph type="ftr" sz="quarter" idx="11"/>
          </p:nvPr>
        </p:nvSpPr>
        <p:spPr>
          <a:xfrm>
            <a:off x="7848600" y="6356350"/>
            <a:ext cx="3096491" cy="365125"/>
          </a:xfrm>
        </p:spPr>
        <p:txBody>
          <a:bodyPr vert="horz" lIns="91440" tIns="45720" rIns="91440" bIns="45720" rtlCol="0" anchor="ctr">
            <a:normAutofit/>
          </a:bodyPr>
          <a:lstStyle/>
          <a:p>
            <a:pPr algn="l">
              <a:spcAft>
                <a:spcPts val="600"/>
              </a:spcAft>
              <a:defRPr/>
            </a:pPr>
            <a:r>
              <a:rPr lang="en-US" kern="1200">
                <a:solidFill>
                  <a:schemeClr val="tx1">
                    <a:lumMod val="50000"/>
                    <a:lumOff val="50000"/>
                  </a:schemeClr>
                </a:solidFill>
                <a:latin typeface="Calibri" panose="020F0502020204030204"/>
                <a:ea typeface="+mn-ea"/>
                <a:cs typeface="+mn-cs"/>
              </a:rPr>
              <a:t>Harishma Ashok - Tampa Bay Estuary Program </a:t>
            </a:r>
          </a:p>
        </p:txBody>
      </p:sp>
      <p:sp>
        <p:nvSpPr>
          <p:cNvPr id="6" name="Slide Number Placeholder 5">
            <a:extLst>
              <a:ext uri="{FF2B5EF4-FFF2-40B4-BE49-F238E27FC236}">
                <a16:creationId xmlns:a16="http://schemas.microsoft.com/office/drawing/2014/main" id="{AC8A7385-D757-2CB5-ADFB-8703E18A44C4}"/>
              </a:ext>
            </a:extLst>
          </p:cNvPr>
          <p:cNvSpPr>
            <a:spLocks noGrp="1"/>
          </p:cNvSpPr>
          <p:nvPr>
            <p:ph type="sldNum" sz="quarter" idx="12"/>
          </p:nvPr>
        </p:nvSpPr>
        <p:spPr>
          <a:xfrm>
            <a:off x="11150138" y="6356350"/>
            <a:ext cx="721822" cy="365125"/>
          </a:xfrm>
        </p:spPr>
        <p:txBody>
          <a:bodyPr vert="horz" lIns="91440" tIns="45720" rIns="91440" bIns="45720" rtlCol="0" anchor="ctr">
            <a:normAutofit/>
          </a:bodyPr>
          <a:lstStyle/>
          <a:p>
            <a:pPr>
              <a:spcAft>
                <a:spcPts val="600"/>
              </a:spcAft>
              <a:defRPr/>
            </a:pPr>
            <a:fld id="{67F5E5E5-B7A0-3640-B470-CC596EC1D9D1}" type="slidenum">
              <a:rPr lang="en-US">
                <a:solidFill>
                  <a:schemeClr val="tx1">
                    <a:lumMod val="50000"/>
                    <a:lumOff val="50000"/>
                  </a:schemeClr>
                </a:solidFill>
                <a:latin typeface="Calibri" panose="020F0502020204030204"/>
              </a:rPr>
              <a:pPr>
                <a:spcAft>
                  <a:spcPts val="600"/>
                </a:spcAft>
                <a:defRPr/>
              </a:pPr>
              <a:t>20</a:t>
            </a:fld>
            <a:endParaRPr lang="en-US">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112827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EEBC-6B85-D85F-F5D5-80FBE589548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Tackling Waste and Promoting Sustainability</a:t>
            </a:r>
          </a:p>
        </p:txBody>
      </p:sp>
      <p:pic>
        <p:nvPicPr>
          <p:cNvPr id="8" name="Content Placeholder 7">
            <a:extLst>
              <a:ext uri="{FF2B5EF4-FFF2-40B4-BE49-F238E27FC236}">
                <a16:creationId xmlns:a16="http://schemas.microsoft.com/office/drawing/2014/main" id="{EDEF1F06-8876-E980-2020-580CE82883C5}"/>
              </a:ext>
            </a:extLst>
          </p:cNvPr>
          <p:cNvPicPr>
            <a:picLocks noGrp="1" noChangeAspect="1"/>
          </p:cNvPicPr>
          <p:nvPr>
            <p:ph idx="1"/>
          </p:nvPr>
        </p:nvPicPr>
        <p:blipFill>
          <a:blip r:embed="rId3"/>
          <a:stretch>
            <a:fillRect/>
          </a:stretch>
        </p:blipFill>
        <p:spPr>
          <a:xfrm>
            <a:off x="4038600" y="1854598"/>
            <a:ext cx="8153400" cy="3148803"/>
          </a:xfrm>
          <a:prstGeom prst="rect">
            <a:avLst/>
          </a:prstGeom>
        </p:spPr>
      </p:pic>
      <p:sp>
        <p:nvSpPr>
          <p:cNvPr id="4" name="Date Placeholder 3">
            <a:extLst>
              <a:ext uri="{FF2B5EF4-FFF2-40B4-BE49-F238E27FC236}">
                <a16:creationId xmlns:a16="http://schemas.microsoft.com/office/drawing/2014/main" id="{178A722B-F1D3-B9E9-1B05-E8E2028F92E3}"/>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3743FCAE-FA25-8C46-B007-B9A1A8D1CD3A}" type="datetime1">
              <a:rPr lang="en-US" smtClean="0">
                <a:solidFill>
                  <a:srgbClr val="FFFFFF"/>
                </a:solidFill>
              </a:rPr>
              <a:t>5/18/23</a:t>
            </a:fld>
            <a:endParaRPr lang="en-US">
              <a:solidFill>
                <a:srgbClr val="FFFFFF"/>
              </a:solidFill>
            </a:endParaRPr>
          </a:p>
        </p:txBody>
      </p:sp>
      <p:sp>
        <p:nvSpPr>
          <p:cNvPr id="5" name="Footer Placeholder 4">
            <a:extLst>
              <a:ext uri="{FF2B5EF4-FFF2-40B4-BE49-F238E27FC236}">
                <a16:creationId xmlns:a16="http://schemas.microsoft.com/office/drawing/2014/main" id="{02070A1D-F01E-8669-A50E-38D496C0E962}"/>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Harishma Ashok - Tampa Bay Estuary Program </a:t>
            </a:r>
          </a:p>
        </p:txBody>
      </p:sp>
      <p:sp>
        <p:nvSpPr>
          <p:cNvPr id="6" name="Slide Number Placeholder 5">
            <a:extLst>
              <a:ext uri="{FF2B5EF4-FFF2-40B4-BE49-F238E27FC236}">
                <a16:creationId xmlns:a16="http://schemas.microsoft.com/office/drawing/2014/main" id="{AE09BAF7-4818-235C-4691-85A2C17A406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67F5E5E5-B7A0-3640-B470-CC596EC1D9D1}" type="slidenum">
              <a:rPr lang="en-US">
                <a:solidFill>
                  <a:srgbClr val="898989"/>
                </a:solidFill>
              </a:rPr>
              <a:pPr>
                <a:spcAft>
                  <a:spcPts val="600"/>
                </a:spcAft>
              </a:pPr>
              <a:t>21</a:t>
            </a:fld>
            <a:endParaRPr lang="en-US">
              <a:solidFill>
                <a:srgbClr val="898989"/>
              </a:solidFill>
            </a:endParaRPr>
          </a:p>
        </p:txBody>
      </p:sp>
    </p:spTree>
    <p:extLst>
      <p:ext uri="{BB962C8B-B14F-4D97-AF65-F5344CB8AC3E}">
        <p14:creationId xmlns:p14="http://schemas.microsoft.com/office/powerpoint/2010/main" val="383240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6D4BB-2286-D9A3-9F33-20922743D9BB}"/>
              </a:ext>
            </a:extLst>
          </p:cNvPr>
          <p:cNvSpPr>
            <a:spLocks noGrp="1"/>
          </p:cNvSpPr>
          <p:nvPr>
            <p:ph type="title"/>
          </p:nvPr>
        </p:nvSpPr>
        <p:spPr>
          <a:xfrm>
            <a:off x="640079" y="2074363"/>
            <a:ext cx="289282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Strategic Waste Management Solutions</a:t>
            </a:r>
            <a:endParaRPr lang="en-US" sz="26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ADBB7AC8-983D-821B-5939-071C491A3987}"/>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799683CD-0DF5-7C47-9ADC-A0DB3E0F70F0}" type="datetime1">
              <a:rPr lang="en-US" smtClean="0">
                <a:solidFill>
                  <a:srgbClr val="FFFFFF"/>
                </a:solidFill>
              </a:rPr>
              <a:t>5/18/23</a:t>
            </a:fld>
            <a:endParaRPr lang="en-US">
              <a:solidFill>
                <a:srgbClr val="FFFFFF"/>
              </a:solidFill>
            </a:endParaRPr>
          </a:p>
        </p:txBody>
      </p:sp>
      <p:sp>
        <p:nvSpPr>
          <p:cNvPr id="5" name="Footer Placeholder 4">
            <a:extLst>
              <a:ext uri="{FF2B5EF4-FFF2-40B4-BE49-F238E27FC236}">
                <a16:creationId xmlns:a16="http://schemas.microsoft.com/office/drawing/2014/main" id="{1A34C658-5EE4-FA13-C4ED-86F80C0D83BA}"/>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Harishma Ashok - Tampa Bay Estuary Program </a:t>
            </a:r>
          </a:p>
        </p:txBody>
      </p:sp>
      <p:sp>
        <p:nvSpPr>
          <p:cNvPr id="6" name="Slide Number Placeholder 5">
            <a:extLst>
              <a:ext uri="{FF2B5EF4-FFF2-40B4-BE49-F238E27FC236}">
                <a16:creationId xmlns:a16="http://schemas.microsoft.com/office/drawing/2014/main" id="{6EDBB3CD-4A5A-9153-C310-EA17AD86C32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67F5E5E5-B7A0-3640-B470-CC596EC1D9D1}" type="slidenum">
              <a:rPr lang="en-US">
                <a:solidFill>
                  <a:srgbClr val="898989"/>
                </a:solidFill>
              </a:rPr>
              <a:pPr>
                <a:spcAft>
                  <a:spcPts val="600"/>
                </a:spcAft>
              </a:pPr>
              <a:t>22</a:t>
            </a:fld>
            <a:endParaRPr lang="en-US">
              <a:solidFill>
                <a:srgbClr val="898989"/>
              </a:solidFill>
            </a:endParaRPr>
          </a:p>
        </p:txBody>
      </p:sp>
      <p:graphicFrame>
        <p:nvGraphicFramePr>
          <p:cNvPr id="13" name="Content Placeholder 12">
            <a:extLst>
              <a:ext uri="{FF2B5EF4-FFF2-40B4-BE49-F238E27FC236}">
                <a16:creationId xmlns:a16="http://schemas.microsoft.com/office/drawing/2014/main" id="{443C2503-ECF0-9E30-9131-2713B34ECB17}"/>
              </a:ext>
            </a:extLst>
          </p:cNvPr>
          <p:cNvGraphicFramePr>
            <a:graphicFrameLocks noGrp="1"/>
          </p:cNvGraphicFramePr>
          <p:nvPr>
            <p:ph idx="1"/>
            <p:extLst>
              <p:ext uri="{D42A27DB-BD31-4B8C-83A1-F6EECF244321}">
                <p14:modId xmlns:p14="http://schemas.microsoft.com/office/powerpoint/2010/main" val="3276253072"/>
              </p:ext>
            </p:extLst>
          </p:nvPr>
        </p:nvGraphicFramePr>
        <p:xfrm>
          <a:off x="3960584" y="346364"/>
          <a:ext cx="7909681" cy="3904505"/>
        </p:xfrm>
        <a:graphic>
          <a:graphicData uri="http://schemas.openxmlformats.org/drawingml/2006/table">
            <a:tbl>
              <a:tblPr firstRow="1" bandRow="1">
                <a:tableStyleId>{073A0DAA-6AF3-43AB-8588-CEC1D06C72B9}</a:tableStyleId>
              </a:tblPr>
              <a:tblGrid>
                <a:gridCol w="2925962">
                  <a:extLst>
                    <a:ext uri="{9D8B030D-6E8A-4147-A177-3AD203B41FA5}">
                      <a16:colId xmlns:a16="http://schemas.microsoft.com/office/drawing/2014/main" val="1875424223"/>
                    </a:ext>
                  </a:extLst>
                </a:gridCol>
                <a:gridCol w="2506139">
                  <a:extLst>
                    <a:ext uri="{9D8B030D-6E8A-4147-A177-3AD203B41FA5}">
                      <a16:colId xmlns:a16="http://schemas.microsoft.com/office/drawing/2014/main" val="4262281846"/>
                    </a:ext>
                  </a:extLst>
                </a:gridCol>
                <a:gridCol w="2477580">
                  <a:extLst>
                    <a:ext uri="{9D8B030D-6E8A-4147-A177-3AD203B41FA5}">
                      <a16:colId xmlns:a16="http://schemas.microsoft.com/office/drawing/2014/main" val="513280087"/>
                    </a:ext>
                  </a:extLst>
                </a:gridCol>
              </a:tblGrid>
              <a:tr h="183524">
                <a:tc>
                  <a:txBody>
                    <a:bodyPr/>
                    <a:lstStyle/>
                    <a:p>
                      <a:pPr algn="l" rtl="0" fontAlgn="t"/>
                      <a:r>
                        <a:rPr lang="en-US" sz="800" u="none" strike="noStrike">
                          <a:effectLst/>
                        </a:rPr>
                        <a:t>Topic</a:t>
                      </a:r>
                      <a:endParaRPr lang="en-US" sz="800" b="1" i="0" u="none" strike="noStrike">
                        <a:solidFill>
                          <a:srgbClr val="000000"/>
                        </a:solidFill>
                        <a:effectLst/>
                        <a:latin typeface="Calibri" panose="020F0502020204030204" pitchFamily="34" charset="0"/>
                      </a:endParaRPr>
                    </a:p>
                  </a:txBody>
                  <a:tcPr marL="3138" marR="3138" marT="3138" marB="0"/>
                </a:tc>
                <a:tc>
                  <a:txBody>
                    <a:bodyPr/>
                    <a:lstStyle/>
                    <a:p>
                      <a:pPr algn="l" rtl="0" fontAlgn="t"/>
                      <a:r>
                        <a:rPr lang="en-US" sz="800" u="none" strike="noStrike">
                          <a:effectLst/>
                        </a:rPr>
                        <a:t>Issues to be addressed</a:t>
                      </a:r>
                      <a:endParaRPr lang="en-US" sz="800" b="1" i="0" u="none" strike="noStrike">
                        <a:solidFill>
                          <a:srgbClr val="000000"/>
                        </a:solidFill>
                        <a:effectLst/>
                        <a:latin typeface="Calibri" panose="020F0502020204030204" pitchFamily="34" charset="0"/>
                      </a:endParaRPr>
                    </a:p>
                  </a:txBody>
                  <a:tcPr marL="3138" marR="3138" marT="3138" marB="0"/>
                </a:tc>
                <a:tc>
                  <a:txBody>
                    <a:bodyPr/>
                    <a:lstStyle/>
                    <a:p>
                      <a:pPr algn="l" rtl="0" fontAlgn="t"/>
                      <a:r>
                        <a:rPr lang="en-US" sz="800" u="none" strike="noStrike">
                          <a:effectLst/>
                        </a:rPr>
                        <a:t>Solution</a:t>
                      </a:r>
                      <a:endParaRPr lang="en-US" sz="800" b="1" i="0" u="none" strike="noStrike">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1489778184"/>
                  </a:ext>
                </a:extLst>
              </a:tr>
              <a:tr h="473638">
                <a:tc>
                  <a:txBody>
                    <a:bodyPr/>
                    <a:lstStyle/>
                    <a:p>
                      <a:pPr algn="l" fontAlgn="t"/>
                      <a:r>
                        <a:rPr lang="en-US" sz="800" u="none" strike="noStrike" dirty="0">
                          <a:effectLst/>
                        </a:rPr>
                        <a:t>Topic 1 :  Food, Items, Pieces, Bottles, </a:t>
                      </a:r>
                      <a:r>
                        <a:rPr lang="en-US" sz="800" u="none" strike="noStrike" dirty="0" err="1">
                          <a:effectLst/>
                        </a:rPr>
                        <a:t>Cigarettestobacco</a:t>
                      </a:r>
                      <a:r>
                        <a:rPr lang="en-US" sz="800" u="none" strike="noStrike" dirty="0">
                          <a:effectLst/>
                        </a:rPr>
                        <a:t>, Packaging, Beverage, Bottles, Styrofoam, Hygiene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Food packaging waste</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Proper disposal of cigarette/tobacco packaging.</a:t>
                      </a:r>
                      <a:br>
                        <a:rPr lang="en-US" sz="800" u="none" strike="noStrike" dirty="0">
                          <a:effectLst/>
                        </a:rPr>
                      </a:br>
                      <a:r>
                        <a:rPr lang="en-US" sz="800" u="none" strike="noStrike" dirty="0">
                          <a:effectLst/>
                        </a:rPr>
                        <a:t>Promoting hygiene practices and responsible waste management in public spaces</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2281710274"/>
                  </a:ext>
                </a:extLst>
              </a:tr>
              <a:tr h="328581">
                <a:tc>
                  <a:txBody>
                    <a:bodyPr/>
                    <a:lstStyle/>
                    <a:p>
                      <a:pPr algn="l" fontAlgn="t"/>
                      <a:r>
                        <a:rPr lang="en-US" sz="800" u="none" strike="noStrike" dirty="0">
                          <a:effectLst/>
                        </a:rPr>
                        <a:t>Topic 2 :  Wrappers, Food, Styrofoam, Beverage, Sports, </a:t>
                      </a:r>
                      <a:r>
                        <a:rPr lang="en-US" sz="800" u="none" strike="noStrike" dirty="0" err="1">
                          <a:effectLst/>
                        </a:rPr>
                        <a:t>Cupcup</a:t>
                      </a:r>
                      <a:r>
                        <a:rPr lang="en-US" sz="800" u="none" strike="noStrike" dirty="0">
                          <a:effectLst/>
                        </a:rPr>
                        <a:t>, Containers, Cups, Bottles, </a:t>
                      </a:r>
                      <a:r>
                        <a:rPr lang="en-US" sz="800" u="none" strike="noStrike" dirty="0" err="1">
                          <a:effectLst/>
                        </a:rPr>
                        <a:t>Toiletriespersonal</a:t>
                      </a: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Single-use wrappers</a:t>
                      </a:r>
                      <a:br>
                        <a:rPr lang="en-US" sz="800" u="none" strike="noStrike" dirty="0">
                          <a:effectLst/>
                        </a:rPr>
                      </a:br>
                      <a:r>
                        <a:rPr lang="en-US" sz="800" u="none" strike="noStrike" dirty="0">
                          <a:effectLst/>
                        </a:rPr>
                        <a:t>alternatives to </a:t>
                      </a:r>
                      <a:r>
                        <a:rPr lang="en-US" sz="800" u="none" strike="noStrike" dirty="0" err="1">
                          <a:effectLst/>
                        </a:rPr>
                        <a:t>styrofoam</a:t>
                      </a:r>
                      <a:r>
                        <a:rPr lang="en-US" sz="800" u="none" strike="noStrike" dirty="0">
                          <a:effectLst/>
                        </a:rPr>
                        <a:t> waste</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Recycling or sustainable disposal options for sports equipment</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496963361"/>
                  </a:ext>
                </a:extLst>
              </a:tr>
              <a:tr h="473638">
                <a:tc>
                  <a:txBody>
                    <a:bodyPr/>
                    <a:lstStyle/>
                    <a:p>
                      <a:pPr algn="l" fontAlgn="t"/>
                      <a:r>
                        <a:rPr lang="en-US" sz="800" u="none" strike="noStrike" dirty="0">
                          <a:effectLst/>
                        </a:rPr>
                        <a:t>Topic 3 :  Bags, Fast, Fragments, Containers, Equipment, Lids, Cans, </a:t>
                      </a:r>
                      <a:r>
                        <a:rPr lang="en-US" sz="800" u="none" strike="noStrike" dirty="0" err="1">
                          <a:effectLst/>
                        </a:rPr>
                        <a:t>Bagsfilm</a:t>
                      </a:r>
                      <a:r>
                        <a:rPr lang="en-US" sz="800" u="none" strike="noStrike" dirty="0">
                          <a:effectLst/>
                        </a:rPr>
                        <a:t>, Cups, Products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Reducing plastic bag usage</a:t>
                      </a:r>
                      <a:br>
                        <a:rPr lang="en-US" sz="800" u="none" strike="noStrike" dirty="0">
                          <a:effectLst/>
                        </a:rPr>
                      </a:br>
                      <a:r>
                        <a:rPr lang="en-US" sz="800" u="none" strike="noStrike" dirty="0">
                          <a:effectLst/>
                        </a:rPr>
                        <a:t>fast food waste</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Promoting reusable alternatives</a:t>
                      </a:r>
                      <a:br>
                        <a:rPr lang="en-US" sz="800" u="none" strike="noStrike" dirty="0">
                          <a:effectLst/>
                        </a:rPr>
                      </a:br>
                      <a:r>
                        <a:rPr lang="en-US" sz="800" u="none" strike="noStrike" dirty="0">
                          <a:effectLst/>
                        </a:rPr>
                        <a:t> initiatives for better waste management in the industry</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3459801326"/>
                  </a:ext>
                </a:extLst>
              </a:tr>
              <a:tr h="328581">
                <a:tc>
                  <a:txBody>
                    <a:bodyPr/>
                    <a:lstStyle/>
                    <a:p>
                      <a:pPr algn="l" fontAlgn="t"/>
                      <a:r>
                        <a:rPr lang="en-US" sz="800" u="none" strike="noStrike" dirty="0">
                          <a:effectLst/>
                        </a:rPr>
                        <a:t>Topic 4 :  Chip, Pouches, Hard, Food, Shoes, Styrofoam, Bottles, Waste, Bottle, Water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Non-recyclable chip packets</a:t>
                      </a:r>
                      <a:br>
                        <a:rPr lang="en-US" sz="800" u="none" strike="noStrike" dirty="0">
                          <a:effectLst/>
                        </a:rPr>
                      </a:br>
                      <a:r>
                        <a:rPr lang="en-US" sz="800" u="none" strike="noStrike" dirty="0">
                          <a:effectLst/>
                        </a:rPr>
                        <a:t>hard food waste</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Composting to reduce environmental impact</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3327351957"/>
                  </a:ext>
                </a:extLst>
              </a:tr>
              <a:tr h="328581">
                <a:tc>
                  <a:txBody>
                    <a:bodyPr/>
                    <a:lstStyle/>
                    <a:p>
                      <a:pPr algn="l" fontAlgn="t"/>
                      <a:r>
                        <a:rPr lang="en-US" sz="800" u="none" strike="noStrike" dirty="0">
                          <a:effectLst/>
                        </a:rPr>
                        <a:t>Topic 5 :  Bottles, Drink, Paper, Styrofoam, Textiles, Cups, Packaging, Medical, Packaging, Plastic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Improper disposal of beverage bottles, recycling paper, textile waste, medical waste</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Strategies to improve proper disposal methods</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1451218546"/>
                  </a:ext>
                </a:extLst>
              </a:tr>
              <a:tr h="473638">
                <a:tc>
                  <a:txBody>
                    <a:bodyPr/>
                    <a:lstStyle/>
                    <a:p>
                      <a:pPr algn="l" fontAlgn="t"/>
                      <a:r>
                        <a:rPr lang="en-US" sz="800" u="none" strike="noStrike" dirty="0">
                          <a:effectLst/>
                        </a:rPr>
                        <a:t>Topic 6 :  Water, Service, Food, Cans, Packaging, </a:t>
                      </a:r>
                      <a:r>
                        <a:rPr lang="en-US" sz="800" u="none" strike="noStrike" dirty="0" err="1">
                          <a:effectLst/>
                        </a:rPr>
                        <a:t>Cigarettestobacco</a:t>
                      </a:r>
                      <a:r>
                        <a:rPr lang="en-US" sz="800" u="none" strike="noStrike" dirty="0">
                          <a:effectLst/>
                        </a:rPr>
                        <a:t>, </a:t>
                      </a:r>
                      <a:r>
                        <a:rPr lang="en-US" sz="800" u="none" strike="noStrike" dirty="0" err="1">
                          <a:effectLst/>
                        </a:rPr>
                        <a:t>Cigarettestobacco</a:t>
                      </a:r>
                      <a:r>
                        <a:rPr lang="en-US" sz="800" u="none" strike="noStrike" dirty="0">
                          <a:effectLst/>
                        </a:rPr>
                        <a:t>, Styrofoam, Water, Bottles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Plastic bottles</a:t>
                      </a:r>
                      <a:br>
                        <a:rPr lang="en-US" sz="800" u="none" strike="noStrike" dirty="0">
                          <a:effectLst/>
                        </a:rPr>
                      </a:br>
                      <a:r>
                        <a:rPr lang="en-US" sz="800" u="none" strike="noStrike" dirty="0">
                          <a:effectLst/>
                        </a:rPr>
                        <a:t>service waste such as disposable cutlery and packaging</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Reusable bottles</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387543234"/>
                  </a:ext>
                </a:extLst>
              </a:tr>
              <a:tr h="328581">
                <a:tc>
                  <a:txBody>
                    <a:bodyPr/>
                    <a:lstStyle/>
                    <a:p>
                      <a:pPr algn="l" fontAlgn="t"/>
                      <a:r>
                        <a:rPr lang="en-US" sz="800" u="none" strike="noStrike" dirty="0">
                          <a:effectLst/>
                        </a:rPr>
                        <a:t>Topic 7 :  Containers, Styrofoam, Bottle, Water, Stirrers, Bottle, </a:t>
                      </a:r>
                      <a:r>
                        <a:rPr lang="en-US" sz="800" u="none" strike="noStrike" dirty="0" err="1">
                          <a:effectLst/>
                        </a:rPr>
                        <a:t>Bagsfilm</a:t>
                      </a:r>
                      <a:r>
                        <a:rPr lang="en-US" sz="800" u="none" strike="noStrike" dirty="0">
                          <a:effectLst/>
                        </a:rPr>
                        <a:t>, Caps, Caps, Styrofoam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Single-use containers</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err="1">
                          <a:effectLst/>
                        </a:rPr>
                        <a:t>Resusable</a:t>
                      </a:r>
                      <a:r>
                        <a:rPr lang="en-US" sz="800" u="none" strike="noStrike" dirty="0">
                          <a:effectLst/>
                        </a:rPr>
                        <a:t> containers</a:t>
                      </a:r>
                      <a:br>
                        <a:rPr lang="en-US" sz="800" u="none" strike="noStrike" dirty="0">
                          <a:effectLst/>
                        </a:rPr>
                      </a:br>
                      <a:r>
                        <a:rPr lang="en-US" sz="800" u="none" strike="noStrike" dirty="0">
                          <a:effectLst/>
                        </a:rPr>
                        <a:t>proper recycling</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2116760212"/>
                  </a:ext>
                </a:extLst>
              </a:tr>
              <a:tr h="328581">
                <a:tc>
                  <a:txBody>
                    <a:bodyPr/>
                    <a:lstStyle/>
                    <a:p>
                      <a:pPr algn="l" fontAlgn="t"/>
                      <a:r>
                        <a:rPr lang="en-US" sz="800" u="none" strike="noStrike" dirty="0">
                          <a:effectLst/>
                        </a:rPr>
                        <a:t>Topic 8 :  Caps, Packaging, Caps, Stirrers, Straws, Caps, Container, Straws, Beverage, Cups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Plastic caps, </a:t>
                      </a:r>
                      <a:br>
                        <a:rPr lang="en-US" sz="800" u="none" strike="noStrike" dirty="0">
                          <a:effectLst/>
                        </a:rPr>
                      </a:br>
                      <a:r>
                        <a:rPr lang="en-US" sz="800" u="none" strike="noStrike" dirty="0">
                          <a:effectLst/>
                        </a:rPr>
                        <a:t>single-use stirrers, straws</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err="1">
                          <a:effectLst/>
                        </a:rPr>
                        <a:t>Resusable</a:t>
                      </a:r>
                      <a:r>
                        <a:rPr lang="en-US" sz="800" u="none" strike="noStrike" dirty="0">
                          <a:effectLst/>
                        </a:rPr>
                        <a:t> containers</a:t>
                      </a:r>
                      <a:br>
                        <a:rPr lang="en-US" sz="800" u="none" strike="noStrike" dirty="0">
                          <a:effectLst/>
                        </a:rPr>
                      </a:br>
                      <a:r>
                        <a:rPr lang="en-US" sz="800" u="none" strike="noStrike" dirty="0">
                          <a:effectLst/>
                        </a:rPr>
                        <a:t>proper recycling</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1070268479"/>
                  </a:ext>
                </a:extLst>
              </a:tr>
              <a:tr h="328581">
                <a:tc>
                  <a:txBody>
                    <a:bodyPr/>
                    <a:lstStyle/>
                    <a:p>
                      <a:pPr algn="l" fontAlgn="t"/>
                      <a:r>
                        <a:rPr lang="en-US" sz="800" u="none" strike="noStrike" dirty="0">
                          <a:effectLst/>
                        </a:rPr>
                        <a:t>Topic 9 :  Beverage, Beverages, Straws, </a:t>
                      </a:r>
                      <a:r>
                        <a:rPr lang="en-US" sz="800" u="none" strike="noStrike" dirty="0" err="1">
                          <a:effectLst/>
                        </a:rPr>
                        <a:t>Bagsfilm</a:t>
                      </a:r>
                      <a:r>
                        <a:rPr lang="en-US" sz="800" u="none" strike="noStrike" dirty="0">
                          <a:effectLst/>
                        </a:rPr>
                        <a:t>, Wood, Food, Straws, Water, Containers, Bottle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Wooden disposable products</a:t>
                      </a:r>
                      <a:br>
                        <a:rPr lang="en-US" sz="800" u="none" strike="noStrike" dirty="0">
                          <a:effectLst/>
                        </a:rPr>
                      </a:br>
                      <a:r>
                        <a:rPr lang="en-US" sz="800" u="none" strike="noStrike" dirty="0">
                          <a:effectLst/>
                        </a:rPr>
                        <a:t>plastic bags/film waste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Reusable bags</a:t>
                      </a: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2174565449"/>
                  </a:ext>
                </a:extLst>
              </a:tr>
              <a:tr h="328581">
                <a:tc>
                  <a:txBody>
                    <a:bodyPr/>
                    <a:lstStyle/>
                    <a:p>
                      <a:pPr algn="l" fontAlgn="t"/>
                      <a:r>
                        <a:rPr lang="en-US" sz="800" u="none" strike="noStrike" dirty="0">
                          <a:effectLst/>
                        </a:rPr>
                        <a:t>Topic 10 :  Plastic, Bottles, Newspaper, Straws, Piece, Beverages, Food, Bottle, </a:t>
                      </a:r>
                      <a:r>
                        <a:rPr lang="en-US" sz="800" u="none" strike="noStrike" dirty="0" err="1">
                          <a:effectLst/>
                        </a:rPr>
                        <a:t>Bagsfilm</a:t>
                      </a:r>
                      <a:r>
                        <a:rPr lang="en-US" sz="800" u="none" strike="noStrike" dirty="0">
                          <a:effectLst/>
                        </a:rPr>
                        <a:t>, Caps </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Plastic straw waste</a:t>
                      </a:r>
                      <a:endParaRPr lang="en-US" sz="800" b="0" i="0" u="none" strike="noStrike" dirty="0">
                        <a:solidFill>
                          <a:srgbClr val="000000"/>
                        </a:solidFill>
                        <a:effectLst/>
                        <a:latin typeface="Calibri" panose="020F0502020204030204" pitchFamily="34" charset="0"/>
                      </a:endParaRPr>
                    </a:p>
                  </a:txBody>
                  <a:tcPr marL="3138" marR="3138" marT="3138" marB="0"/>
                </a:tc>
                <a:tc>
                  <a:txBody>
                    <a:bodyPr/>
                    <a:lstStyle/>
                    <a:p>
                      <a:pPr algn="l" fontAlgn="t"/>
                      <a:r>
                        <a:rPr lang="en-US" sz="800" u="none" strike="noStrike" dirty="0">
                          <a:effectLst/>
                        </a:rPr>
                        <a:t>Bottle deposit schemes</a:t>
                      </a:r>
                      <a:br>
                        <a:rPr lang="en-US" sz="800" u="none" strike="noStrike" dirty="0">
                          <a:effectLst/>
                        </a:rPr>
                      </a:br>
                      <a:endParaRPr lang="en-US" sz="800" b="0" i="0" u="none" strike="noStrike" dirty="0">
                        <a:solidFill>
                          <a:srgbClr val="000000"/>
                        </a:solidFill>
                        <a:effectLst/>
                        <a:latin typeface="Calibri" panose="020F0502020204030204" pitchFamily="34" charset="0"/>
                      </a:endParaRPr>
                    </a:p>
                  </a:txBody>
                  <a:tcPr marL="3138" marR="3138" marT="3138" marB="0"/>
                </a:tc>
                <a:extLst>
                  <a:ext uri="{0D108BD9-81ED-4DB2-BD59-A6C34878D82A}">
                    <a16:rowId xmlns:a16="http://schemas.microsoft.com/office/drawing/2014/main" val="1722795036"/>
                  </a:ext>
                </a:extLst>
              </a:tr>
            </a:tbl>
          </a:graphicData>
        </a:graphic>
      </p:graphicFrame>
      <p:sp>
        <p:nvSpPr>
          <p:cNvPr id="14" name="TextBox 13">
            <a:extLst>
              <a:ext uri="{FF2B5EF4-FFF2-40B4-BE49-F238E27FC236}">
                <a16:creationId xmlns:a16="http://schemas.microsoft.com/office/drawing/2014/main" id="{1FEDDF41-C35B-53B8-EC71-6746A3285328}"/>
              </a:ext>
            </a:extLst>
          </p:cNvPr>
          <p:cNvSpPr txBox="1"/>
          <p:nvPr/>
        </p:nvSpPr>
        <p:spPr>
          <a:xfrm>
            <a:off x="3960584" y="4546922"/>
            <a:ext cx="7909681" cy="1200329"/>
          </a:xfrm>
          <a:prstGeom prst="rect">
            <a:avLst/>
          </a:prstGeom>
          <a:noFill/>
        </p:spPr>
        <p:txBody>
          <a:bodyPr wrap="square" rtlCol="0">
            <a:spAutoFit/>
          </a:bodyPr>
          <a:lstStyle/>
          <a:p>
            <a:r>
              <a:rPr lang="en-US" b="0" i="0" dirty="0">
                <a:effectLst/>
                <a:latin typeface="Söhne"/>
              </a:rPr>
              <a:t>By addressing these specific waste management issues identified through the topic modeling analysis, organizations like Keep Pinellas Beautiful can develop </a:t>
            </a:r>
            <a:r>
              <a:rPr lang="en-US" b="0" i="0" dirty="0">
                <a:solidFill>
                  <a:schemeClr val="accent1">
                    <a:lumMod val="75000"/>
                  </a:schemeClr>
                </a:solidFill>
                <a:effectLst/>
                <a:latin typeface="Söhne"/>
              </a:rPr>
              <a:t>targeted solutions, awareness campaigns, recycling initiatives</a:t>
            </a:r>
            <a:r>
              <a:rPr lang="en-US" b="0" i="0" dirty="0">
                <a:effectLst/>
                <a:latin typeface="Söhne"/>
              </a:rPr>
              <a:t>, and </a:t>
            </a:r>
            <a:r>
              <a:rPr lang="en-US" b="0" i="0" dirty="0">
                <a:solidFill>
                  <a:schemeClr val="accent1">
                    <a:lumMod val="75000"/>
                  </a:schemeClr>
                </a:solidFill>
                <a:effectLst/>
                <a:latin typeface="Söhne"/>
              </a:rPr>
              <a:t>collaborations</a:t>
            </a:r>
            <a:r>
              <a:rPr lang="en-US" b="0" i="0" dirty="0">
                <a:effectLst/>
                <a:latin typeface="Söhne"/>
              </a:rPr>
              <a:t> to tackle the most significant waste challenges in their community.</a:t>
            </a:r>
            <a:endParaRPr lang="en-US" dirty="0"/>
          </a:p>
        </p:txBody>
      </p:sp>
    </p:spTree>
    <p:extLst>
      <p:ext uri="{BB962C8B-B14F-4D97-AF65-F5344CB8AC3E}">
        <p14:creationId xmlns:p14="http://schemas.microsoft.com/office/powerpoint/2010/main" val="454400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C19CF-1CDC-D0A1-5D0B-51E984F3248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0" i="0" u="sng" dirty="0">
                <a:effectLst/>
              </a:rPr>
              <a:t>Future work</a:t>
            </a:r>
            <a:br>
              <a:rPr lang="en-US" sz="5400" b="0" i="0" dirty="0">
                <a:effectLst/>
              </a:rPr>
            </a:br>
            <a:endParaRPr lang="en-US" sz="5400" dirty="0"/>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74FFFBF-DEEA-6445-5D75-47B9E03096FA}"/>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0" i="0" dirty="0">
                <a:effectLst/>
              </a:rPr>
              <a:t>Is there a relationship between </a:t>
            </a:r>
            <a:r>
              <a:rPr lang="en-US" sz="2200" b="0" i="0" dirty="0" err="1">
                <a:effectLst/>
              </a:rPr>
              <a:t>landuse</a:t>
            </a:r>
            <a:r>
              <a:rPr lang="en-US" sz="2200" b="0" i="0" dirty="0">
                <a:effectLst/>
              </a:rPr>
              <a:t> around the location/watershed of the trash collection device and the category of trash collected?</a:t>
            </a:r>
          </a:p>
          <a:p>
            <a:pPr indent="-228600">
              <a:lnSpc>
                <a:spcPct val="90000"/>
              </a:lnSpc>
              <a:spcAft>
                <a:spcPts val="600"/>
              </a:spcAft>
              <a:buFont typeface="Arial" panose="020B0604020202020204" pitchFamily="34" charset="0"/>
              <a:buChar char="•"/>
            </a:pPr>
            <a:r>
              <a:rPr lang="en-US" sz="2200" dirty="0"/>
              <a:t>Is there a relationship between the weather of the day and the amount waste generated?</a:t>
            </a:r>
            <a:br>
              <a:rPr lang="en-US" sz="2200" b="0" i="0" dirty="0">
                <a:effectLst/>
              </a:rPr>
            </a:br>
            <a:endParaRPr lang="en-US" sz="2200" dirty="0"/>
          </a:p>
        </p:txBody>
      </p:sp>
      <p:sp>
        <p:nvSpPr>
          <p:cNvPr id="4" name="Date Placeholder 3">
            <a:extLst>
              <a:ext uri="{FF2B5EF4-FFF2-40B4-BE49-F238E27FC236}">
                <a16:creationId xmlns:a16="http://schemas.microsoft.com/office/drawing/2014/main" id="{C5A7437F-E75A-189C-13B7-88E9D3F61E0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3E652A3A-F86E-0842-B8B1-10246AEF40F4}" type="datetime1">
              <a:rPr lang="en-US" smtClean="0">
                <a:solidFill>
                  <a:prstClr val="black">
                    <a:tint val="75000"/>
                  </a:prstClr>
                </a:solidFill>
                <a:latin typeface="Calibri" panose="020F0502020204030204"/>
              </a:rPr>
              <a:t>5/18/23</a:t>
            </a:fld>
            <a:endParaRPr lang="en-US">
              <a:solidFill>
                <a:prstClr val="black">
                  <a:tint val="75000"/>
                </a:prstClr>
              </a:solidFill>
              <a:latin typeface="Calibri" panose="020F0502020204030204"/>
            </a:endParaRPr>
          </a:p>
        </p:txBody>
      </p:sp>
      <p:pic>
        <p:nvPicPr>
          <p:cNvPr id="8" name="Picture 7" descr="Offshore production platform">
            <a:extLst>
              <a:ext uri="{FF2B5EF4-FFF2-40B4-BE49-F238E27FC236}">
                <a16:creationId xmlns:a16="http://schemas.microsoft.com/office/drawing/2014/main" id="{25903707-7266-AA95-413C-AFF3EDBF7B0F}"/>
              </a:ext>
            </a:extLst>
          </p:cNvPr>
          <p:cNvPicPr>
            <a:picLocks noChangeAspect="1"/>
          </p:cNvPicPr>
          <p:nvPr/>
        </p:nvPicPr>
        <p:blipFill rotWithShape="1">
          <a:blip r:embed="rId3"/>
          <a:srcRect l="10783" r="1825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Footer Placeholder 4">
            <a:extLst>
              <a:ext uri="{FF2B5EF4-FFF2-40B4-BE49-F238E27FC236}">
                <a16:creationId xmlns:a16="http://schemas.microsoft.com/office/drawing/2014/main" id="{9B2A2E0C-2339-AE0B-DCC0-1A0A7A142C70}"/>
              </a:ext>
            </a:extLst>
          </p:cNvPr>
          <p:cNvSpPr>
            <a:spLocks noGrp="1"/>
          </p:cNvSpPr>
          <p:nvPr>
            <p:ph type="ftr" sz="quarter" idx="11"/>
          </p:nvPr>
        </p:nvSpPr>
        <p:spPr>
          <a:xfrm>
            <a:off x="6248400" y="6356350"/>
            <a:ext cx="4114800"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Harishma Ashok - Tampa Bay Estuary Program </a:t>
            </a:r>
          </a:p>
        </p:txBody>
      </p:sp>
      <p:sp>
        <p:nvSpPr>
          <p:cNvPr id="6" name="Slide Number Placeholder 5">
            <a:extLst>
              <a:ext uri="{FF2B5EF4-FFF2-40B4-BE49-F238E27FC236}">
                <a16:creationId xmlns:a16="http://schemas.microsoft.com/office/drawing/2014/main" id="{14A8AAEB-65AE-E6F2-EEBB-C51612DD5D11}"/>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a:spcAft>
                <a:spcPts val="600"/>
              </a:spcAft>
              <a:defRPr/>
            </a:pPr>
            <a:fld id="{67F5E5E5-B7A0-3640-B470-CC596EC1D9D1}" type="slidenum">
              <a:rPr lang="en-US">
                <a:solidFill>
                  <a:srgbClr val="FFFFFF"/>
                </a:solidFill>
                <a:latin typeface="Calibri" panose="020F0502020204030204"/>
              </a:rPr>
              <a:pPr>
                <a:spcAft>
                  <a:spcPts val="600"/>
                </a:spcAft>
                <a:defRPr/>
              </a:pPr>
              <a:t>23</a:t>
            </a:fld>
            <a:endParaRPr lang="en-US">
              <a:solidFill>
                <a:srgbClr val="FFFFFF"/>
              </a:solidFill>
              <a:latin typeface="Calibri" panose="020F0502020204030204"/>
            </a:endParaRPr>
          </a:p>
        </p:txBody>
      </p:sp>
    </p:spTree>
    <p:extLst>
      <p:ext uri="{BB962C8B-B14F-4D97-AF65-F5344CB8AC3E}">
        <p14:creationId xmlns:p14="http://schemas.microsoft.com/office/powerpoint/2010/main" val="3310912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ED31-5515-8815-F4BE-43B04F2E6DD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C0367B5-306F-BE30-AA00-C581D7E5DB14}"/>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7FAF3FAB-5BD4-826F-7FB9-D51F7D254588}"/>
              </a:ext>
            </a:extLst>
          </p:cNvPr>
          <p:cNvSpPr>
            <a:spLocks noGrp="1"/>
          </p:cNvSpPr>
          <p:nvPr>
            <p:ph type="dt" sz="half" idx="10"/>
          </p:nvPr>
        </p:nvSpPr>
        <p:spPr/>
        <p:txBody>
          <a:bodyPr/>
          <a:lstStyle/>
          <a:p>
            <a:fld id="{7081271C-FCBB-FF46-9067-98B31E1D93E2}" type="datetime1">
              <a:rPr lang="en-US" smtClean="0"/>
              <a:t>5/18/23</a:t>
            </a:fld>
            <a:endParaRPr lang="en-US"/>
          </a:p>
        </p:txBody>
      </p:sp>
      <p:sp>
        <p:nvSpPr>
          <p:cNvPr id="5" name="Footer Placeholder 4">
            <a:extLst>
              <a:ext uri="{FF2B5EF4-FFF2-40B4-BE49-F238E27FC236}">
                <a16:creationId xmlns:a16="http://schemas.microsoft.com/office/drawing/2014/main" id="{35216AA0-1CF3-0D09-50DD-E9C1AB880DCA}"/>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3087AA09-3AF4-8B12-0E51-8D8881A4916F}"/>
              </a:ext>
            </a:extLst>
          </p:cNvPr>
          <p:cNvSpPr>
            <a:spLocks noGrp="1"/>
          </p:cNvSpPr>
          <p:nvPr>
            <p:ph type="sldNum" sz="quarter" idx="12"/>
          </p:nvPr>
        </p:nvSpPr>
        <p:spPr/>
        <p:txBody>
          <a:bodyPr/>
          <a:lstStyle/>
          <a:p>
            <a:fld id="{67F5E5E5-B7A0-3640-B470-CC596EC1D9D1}" type="slidenum">
              <a:rPr lang="en-US" smtClean="0"/>
              <a:t>24</a:t>
            </a:fld>
            <a:endParaRPr lang="en-US"/>
          </a:p>
        </p:txBody>
      </p:sp>
    </p:spTree>
    <p:extLst>
      <p:ext uri="{BB962C8B-B14F-4D97-AF65-F5344CB8AC3E}">
        <p14:creationId xmlns:p14="http://schemas.microsoft.com/office/powerpoint/2010/main" val="340674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7F3C-654D-DC3A-2764-CE12091C3BA5}"/>
              </a:ext>
            </a:extLst>
          </p:cNvPr>
          <p:cNvSpPr>
            <a:spLocks noGrp="1"/>
          </p:cNvSpPr>
          <p:nvPr>
            <p:ph type="title"/>
          </p:nvPr>
        </p:nvSpPr>
        <p:spPr/>
        <p:txBody>
          <a:bodyPr/>
          <a:lstStyle/>
          <a:p>
            <a:r>
              <a:rPr lang="en-US" dirty="0"/>
              <a:t>Metadata of the dataset</a:t>
            </a:r>
          </a:p>
        </p:txBody>
      </p:sp>
      <p:sp>
        <p:nvSpPr>
          <p:cNvPr id="3" name="Content Placeholder 2">
            <a:extLst>
              <a:ext uri="{FF2B5EF4-FFF2-40B4-BE49-F238E27FC236}">
                <a16:creationId xmlns:a16="http://schemas.microsoft.com/office/drawing/2014/main" id="{CE5AF997-F984-F5BF-0747-BA3B139B6C79}"/>
              </a:ext>
            </a:extLst>
          </p:cNvPr>
          <p:cNvSpPr>
            <a:spLocks noGrp="1"/>
          </p:cNvSpPr>
          <p:nvPr>
            <p:ph idx="1"/>
          </p:nvPr>
        </p:nvSpPr>
        <p:spPr/>
        <p:txBody>
          <a:bodyPr>
            <a:normAutofit fontScale="55000" lnSpcReduction="20000"/>
          </a:bodyPr>
          <a:lstStyle/>
          <a:p>
            <a:r>
              <a:rPr lang="en-US"/>
              <a:t>Date: The date when litter accumulation was recorded or measured.</a:t>
            </a:r>
          </a:p>
          <a:p>
            <a:r>
              <a:rPr lang="en-US"/>
              <a:t>DeviceID: A unique identifier for the litter collection device.</a:t>
            </a:r>
          </a:p>
          <a:p>
            <a:r>
              <a:rPr lang="en-US"/>
              <a:t>Org: The organization or entity responsible for the litter collection.</a:t>
            </a:r>
          </a:p>
          <a:p>
            <a:r>
              <a:rPr lang="en-US"/>
              <a:t>Site: The location or site where the litter collection device is installed.</a:t>
            </a:r>
          </a:p>
          <a:p>
            <a:r>
              <a:rPr lang="en-US"/>
              <a:t>LitterRecyclablesWeightLb: The weight of recyclable litter collected in pounds.</a:t>
            </a:r>
          </a:p>
          <a:p>
            <a:r>
              <a:rPr lang="en-US"/>
              <a:t>LitterTrashWeightLb: The weight of non-recyclable (trash) litter collected in pounds.</a:t>
            </a:r>
          </a:p>
          <a:p>
            <a:r>
              <a:rPr lang="en-US"/>
              <a:t>DebrisRecyclablesWeightLb: The weight of recyclable debris collected in pounds.</a:t>
            </a:r>
          </a:p>
          <a:p>
            <a:r>
              <a:rPr lang="en-US"/>
              <a:t>DebrisTrashWeightLb: The weight of non-recyclable (trash) debris collected in pounds.</a:t>
            </a:r>
          </a:p>
          <a:p>
            <a:r>
              <a:rPr lang="en-US"/>
              <a:t>dataCards: Possibly a count or identifier for data cards associated with the litter collection.</a:t>
            </a:r>
          </a:p>
          <a:p>
            <a:r>
              <a:rPr lang="en-US"/>
              <a:t>City: The city where the litter collection site is located.</a:t>
            </a:r>
          </a:p>
          <a:p>
            <a:r>
              <a:rPr lang="en-US"/>
              <a:t>County: The county where the litter collection site is located.</a:t>
            </a:r>
          </a:p>
          <a:p>
            <a:r>
              <a:rPr lang="en-US"/>
              <a:t>device: Possibly another identifier or category for the type of device used for litter collection.</a:t>
            </a:r>
          </a:p>
          <a:p>
            <a:r>
              <a:rPr lang="en-US"/>
              <a:t>lon: The longitude coordinate of the litter collection site.</a:t>
            </a:r>
          </a:p>
          <a:p>
            <a:r>
              <a:rPr lang="en-US"/>
              <a:t>lat: The latitude coordinate of the litter collection site.</a:t>
            </a:r>
            <a:endParaRPr lang="en-US" dirty="0"/>
          </a:p>
        </p:txBody>
      </p:sp>
      <p:sp>
        <p:nvSpPr>
          <p:cNvPr id="4" name="Date Placeholder 3">
            <a:extLst>
              <a:ext uri="{FF2B5EF4-FFF2-40B4-BE49-F238E27FC236}">
                <a16:creationId xmlns:a16="http://schemas.microsoft.com/office/drawing/2014/main" id="{F3081502-9794-6CF9-155B-AE09AFC18654}"/>
              </a:ext>
            </a:extLst>
          </p:cNvPr>
          <p:cNvSpPr>
            <a:spLocks noGrp="1"/>
          </p:cNvSpPr>
          <p:nvPr>
            <p:ph type="dt" sz="half" idx="10"/>
          </p:nvPr>
        </p:nvSpPr>
        <p:spPr/>
        <p:txBody>
          <a:bodyPr/>
          <a:lstStyle/>
          <a:p>
            <a:fld id="{977F00BA-3C11-764E-B999-FD7E05F1E42C}" type="datetime1">
              <a:rPr lang="en-US" smtClean="0"/>
              <a:t>5/18/23</a:t>
            </a:fld>
            <a:endParaRPr lang="en-US"/>
          </a:p>
        </p:txBody>
      </p:sp>
      <p:sp>
        <p:nvSpPr>
          <p:cNvPr id="5" name="Footer Placeholder 4">
            <a:extLst>
              <a:ext uri="{FF2B5EF4-FFF2-40B4-BE49-F238E27FC236}">
                <a16:creationId xmlns:a16="http://schemas.microsoft.com/office/drawing/2014/main" id="{BB291BB4-30B2-0B91-E32B-9B9F7F18AF0A}"/>
              </a:ext>
            </a:extLst>
          </p:cNvPr>
          <p:cNvSpPr>
            <a:spLocks noGrp="1"/>
          </p:cNvSpPr>
          <p:nvPr>
            <p:ph type="ftr" sz="quarter" idx="11"/>
          </p:nvPr>
        </p:nvSpPr>
        <p:spPr/>
        <p:txBody>
          <a:bodyPr/>
          <a:lstStyle/>
          <a:p>
            <a:r>
              <a:rPr lang="en-US"/>
              <a:t>Harishma Ashok - Tampa Bay Estuary Program </a:t>
            </a:r>
          </a:p>
        </p:txBody>
      </p:sp>
      <p:sp>
        <p:nvSpPr>
          <p:cNvPr id="6" name="Slide Number Placeholder 5">
            <a:extLst>
              <a:ext uri="{FF2B5EF4-FFF2-40B4-BE49-F238E27FC236}">
                <a16:creationId xmlns:a16="http://schemas.microsoft.com/office/drawing/2014/main" id="{2AEC5266-B5AE-D2D1-E2BB-947D18A791CD}"/>
              </a:ext>
            </a:extLst>
          </p:cNvPr>
          <p:cNvSpPr>
            <a:spLocks noGrp="1"/>
          </p:cNvSpPr>
          <p:nvPr>
            <p:ph type="sldNum" sz="quarter" idx="12"/>
          </p:nvPr>
        </p:nvSpPr>
        <p:spPr/>
        <p:txBody>
          <a:bodyPr/>
          <a:lstStyle/>
          <a:p>
            <a:fld id="{67F5E5E5-B7A0-3640-B470-CC596EC1D9D1}" type="slidenum">
              <a:rPr lang="en-US" smtClean="0"/>
              <a:t>3</a:t>
            </a:fld>
            <a:endParaRPr lang="en-US"/>
          </a:p>
        </p:txBody>
      </p:sp>
    </p:spTree>
    <p:extLst>
      <p:ext uri="{BB962C8B-B14F-4D97-AF65-F5344CB8AC3E}">
        <p14:creationId xmlns:p14="http://schemas.microsoft.com/office/powerpoint/2010/main" val="129085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A75CE-E221-44EF-06B1-4DF4C6BDEA0A}"/>
              </a:ext>
            </a:extLst>
          </p:cNvPr>
          <p:cNvSpPr>
            <a:spLocks noGrp="1"/>
          </p:cNvSpPr>
          <p:nvPr>
            <p:ph idx="1"/>
          </p:nvPr>
        </p:nvSpPr>
        <p:spPr/>
        <p:txBody>
          <a:bodyPr/>
          <a:lstStyle/>
          <a:p>
            <a:r>
              <a:rPr lang="en-US" dirty="0"/>
              <a:t>Frequency of months</a:t>
            </a:r>
          </a:p>
          <a:p>
            <a:endParaRPr lang="en-US" dirty="0"/>
          </a:p>
        </p:txBody>
      </p:sp>
      <p:sp>
        <p:nvSpPr>
          <p:cNvPr id="5" name="Title 4">
            <a:extLst>
              <a:ext uri="{FF2B5EF4-FFF2-40B4-BE49-F238E27FC236}">
                <a16:creationId xmlns:a16="http://schemas.microsoft.com/office/drawing/2014/main" id="{6871FA22-7E95-2E9A-070E-403CCD8A814C}"/>
              </a:ext>
            </a:extLst>
          </p:cNvPr>
          <p:cNvSpPr>
            <a:spLocks noGrp="1"/>
          </p:cNvSpPr>
          <p:nvPr>
            <p:ph type="title"/>
          </p:nvPr>
        </p:nvSpPr>
        <p:spPr/>
        <p:txBody>
          <a:bodyPr/>
          <a:lstStyle/>
          <a:p>
            <a:r>
              <a:rPr lang="en-US" dirty="0"/>
              <a:t>Questions</a:t>
            </a:r>
          </a:p>
        </p:txBody>
      </p:sp>
      <p:sp>
        <p:nvSpPr>
          <p:cNvPr id="2" name="Date Placeholder 1">
            <a:extLst>
              <a:ext uri="{FF2B5EF4-FFF2-40B4-BE49-F238E27FC236}">
                <a16:creationId xmlns:a16="http://schemas.microsoft.com/office/drawing/2014/main" id="{625E97F2-292D-C335-00A4-BF083CA2B79B}"/>
              </a:ext>
            </a:extLst>
          </p:cNvPr>
          <p:cNvSpPr>
            <a:spLocks noGrp="1"/>
          </p:cNvSpPr>
          <p:nvPr>
            <p:ph type="dt" sz="half" idx="10"/>
          </p:nvPr>
        </p:nvSpPr>
        <p:spPr/>
        <p:txBody>
          <a:bodyPr/>
          <a:lstStyle/>
          <a:p>
            <a:fld id="{41AAB1FB-E965-FF41-B783-05D5AC256054}" type="datetime1">
              <a:rPr lang="en-US" smtClean="0"/>
              <a:t>5/18/23</a:t>
            </a:fld>
            <a:endParaRPr lang="en-US"/>
          </a:p>
        </p:txBody>
      </p:sp>
      <p:sp>
        <p:nvSpPr>
          <p:cNvPr id="4" name="Footer Placeholder 3">
            <a:extLst>
              <a:ext uri="{FF2B5EF4-FFF2-40B4-BE49-F238E27FC236}">
                <a16:creationId xmlns:a16="http://schemas.microsoft.com/office/drawing/2014/main" id="{E5304D9F-941C-4324-1B60-2FC5D3550DAA}"/>
              </a:ext>
            </a:extLst>
          </p:cNvPr>
          <p:cNvSpPr>
            <a:spLocks noGrp="1"/>
          </p:cNvSpPr>
          <p:nvPr>
            <p:ph type="ftr" sz="quarter" idx="11"/>
          </p:nvPr>
        </p:nvSpPr>
        <p:spPr/>
        <p:txBody>
          <a:bodyPr/>
          <a:lstStyle/>
          <a:p>
            <a:r>
              <a:rPr lang="en-US"/>
              <a:t>Harishma Ashok - Tampa Bay Estuary Program </a:t>
            </a:r>
            <a:endParaRPr lang="en-US" dirty="0"/>
          </a:p>
        </p:txBody>
      </p:sp>
      <p:sp>
        <p:nvSpPr>
          <p:cNvPr id="6" name="Slide Number Placeholder 5">
            <a:extLst>
              <a:ext uri="{FF2B5EF4-FFF2-40B4-BE49-F238E27FC236}">
                <a16:creationId xmlns:a16="http://schemas.microsoft.com/office/drawing/2014/main" id="{EE1C2493-97EB-31B9-3C16-88BFDEE6692F}"/>
              </a:ext>
            </a:extLst>
          </p:cNvPr>
          <p:cNvSpPr>
            <a:spLocks noGrp="1"/>
          </p:cNvSpPr>
          <p:nvPr>
            <p:ph type="sldNum" sz="quarter" idx="12"/>
          </p:nvPr>
        </p:nvSpPr>
        <p:spPr/>
        <p:txBody>
          <a:bodyPr/>
          <a:lstStyle/>
          <a:p>
            <a:fld id="{67F5E5E5-B7A0-3640-B470-CC596EC1D9D1}" type="slidenum">
              <a:rPr lang="en-US" smtClean="0"/>
              <a:t>4</a:t>
            </a:fld>
            <a:endParaRPr lang="en-US"/>
          </a:p>
        </p:txBody>
      </p:sp>
    </p:spTree>
    <p:extLst>
      <p:ext uri="{BB962C8B-B14F-4D97-AF65-F5344CB8AC3E}">
        <p14:creationId xmlns:p14="http://schemas.microsoft.com/office/powerpoint/2010/main" val="203995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54462-D84D-A8C6-6791-2D8A5A535D6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Waste Generation by Month</a:t>
            </a:r>
            <a:endParaRPr lang="en-US" sz="3600" kern="120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20DB0FA8-4EB0-BB82-61F9-99CFF16F7A69}"/>
              </a:ext>
            </a:extLst>
          </p:cNvPr>
          <p:cNvPicPr>
            <a:picLocks noGrp="1" noChangeAspect="1"/>
          </p:cNvPicPr>
          <p:nvPr>
            <p:ph idx="1"/>
          </p:nvPr>
        </p:nvPicPr>
        <p:blipFill>
          <a:blip r:embed="rId3"/>
          <a:stretch>
            <a:fillRect/>
          </a:stretch>
        </p:blipFill>
        <p:spPr>
          <a:xfrm>
            <a:off x="4777316" y="1410577"/>
            <a:ext cx="6780700" cy="4034516"/>
          </a:xfrm>
          <a:prstGeom prst="rect">
            <a:avLst/>
          </a:prstGeom>
        </p:spPr>
      </p:pic>
      <p:sp>
        <p:nvSpPr>
          <p:cNvPr id="5" name="Footer Placeholder 4">
            <a:extLst>
              <a:ext uri="{FF2B5EF4-FFF2-40B4-BE49-F238E27FC236}">
                <a16:creationId xmlns:a16="http://schemas.microsoft.com/office/drawing/2014/main" id="{7BB2E294-F4F5-1A30-9B6C-93EA7B03DBEC}"/>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Harishma Ashok - Tampa Bay Estuary Program </a:t>
            </a:r>
          </a:p>
        </p:txBody>
      </p:sp>
      <p:sp>
        <p:nvSpPr>
          <p:cNvPr id="4" name="Date Placeholder 3">
            <a:extLst>
              <a:ext uri="{FF2B5EF4-FFF2-40B4-BE49-F238E27FC236}">
                <a16:creationId xmlns:a16="http://schemas.microsoft.com/office/drawing/2014/main" id="{CB12E526-6EAF-07FD-EE63-463B54B53FF1}"/>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0B8412A8-CA12-C64E-80FB-E675B95BE3B6}" type="datetime1">
              <a:rPr lang="en-US" smtClean="0">
                <a:solidFill>
                  <a:schemeClr val="tx1">
                    <a:alpha val="80000"/>
                  </a:schemeClr>
                </a:solidFill>
              </a:rPr>
              <a:t>5/18/23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F4398D41-6632-CB32-4368-8FCD389323CB}"/>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7F5E5E5-B7A0-3640-B470-CC596EC1D9D1}" type="slidenum">
              <a:rPr lang="en-US">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88927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3DE57-5288-7DB1-F06F-83010A90EF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Organization responsible for litter collection</a:t>
            </a:r>
          </a:p>
        </p:txBody>
      </p:sp>
      <p:pic>
        <p:nvPicPr>
          <p:cNvPr id="7" name="Content Placeholder 6">
            <a:extLst>
              <a:ext uri="{FF2B5EF4-FFF2-40B4-BE49-F238E27FC236}">
                <a16:creationId xmlns:a16="http://schemas.microsoft.com/office/drawing/2014/main" id="{F8A8EF23-953E-1F87-7255-2CCFE4D930F0}"/>
              </a:ext>
            </a:extLst>
          </p:cNvPr>
          <p:cNvPicPr>
            <a:picLocks noGrp="1" noChangeAspect="1"/>
          </p:cNvPicPr>
          <p:nvPr>
            <p:ph idx="1"/>
          </p:nvPr>
        </p:nvPicPr>
        <p:blipFill>
          <a:blip r:embed="rId3"/>
          <a:stretch>
            <a:fillRect/>
          </a:stretch>
        </p:blipFill>
        <p:spPr>
          <a:xfrm>
            <a:off x="4777316" y="1325819"/>
            <a:ext cx="6780700" cy="4204033"/>
          </a:xfrm>
          <a:prstGeom prst="rect">
            <a:avLst/>
          </a:prstGeom>
        </p:spPr>
      </p:pic>
      <p:sp>
        <p:nvSpPr>
          <p:cNvPr id="5" name="Footer Placeholder 4">
            <a:extLst>
              <a:ext uri="{FF2B5EF4-FFF2-40B4-BE49-F238E27FC236}">
                <a16:creationId xmlns:a16="http://schemas.microsoft.com/office/drawing/2014/main" id="{64DDE91F-B6EE-129B-1EC5-AB1C07E2CED9}"/>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Harishma Ashok - Tampa Bay Estuary Program </a:t>
            </a:r>
          </a:p>
        </p:txBody>
      </p:sp>
      <p:sp>
        <p:nvSpPr>
          <p:cNvPr id="4" name="Date Placeholder 3">
            <a:extLst>
              <a:ext uri="{FF2B5EF4-FFF2-40B4-BE49-F238E27FC236}">
                <a16:creationId xmlns:a16="http://schemas.microsoft.com/office/drawing/2014/main" id="{BE3ADBBD-CE94-0403-DD95-2AF65CA61EA5}"/>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8D779FEF-8CF1-B645-ABCB-A56C14F04EED}" type="datetime1">
              <a:rPr lang="en-US" smtClean="0">
                <a:solidFill>
                  <a:schemeClr val="tx1">
                    <a:alpha val="80000"/>
                  </a:schemeClr>
                </a:solidFill>
              </a:rPr>
              <a:t>5/18/23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F016D2A0-E67A-FC21-9D3B-9145D75F49BD}"/>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7F5E5E5-B7A0-3640-B470-CC596EC1D9D1}" type="slidenum">
              <a:rPr lang="en-US">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26109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2B3A6-EE95-F3E2-5BD8-4B08BD64B77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0" i="0" kern="1200">
                <a:solidFill>
                  <a:srgbClr val="FFFFFF"/>
                </a:solidFill>
                <a:effectLst/>
                <a:latin typeface="+mj-lt"/>
                <a:ea typeface="+mj-ea"/>
                <a:cs typeface="+mj-cs"/>
              </a:rPr>
              <a:t>Distribution of Litter Collection Devices Across Cities</a:t>
            </a:r>
            <a:endParaRPr lang="en-US" sz="3300" kern="1200">
              <a:solidFill>
                <a:srgbClr val="FFFFFF"/>
              </a:solidFill>
              <a:latin typeface="+mj-lt"/>
              <a:ea typeface="+mj-ea"/>
              <a:cs typeface="+mj-cs"/>
            </a:endParaRPr>
          </a:p>
        </p:txBody>
      </p:sp>
      <p:pic>
        <p:nvPicPr>
          <p:cNvPr id="10" name="Picture 9">
            <a:extLst>
              <a:ext uri="{FF2B5EF4-FFF2-40B4-BE49-F238E27FC236}">
                <a16:creationId xmlns:a16="http://schemas.microsoft.com/office/drawing/2014/main" id="{BEEF3E20-0B7A-9508-E445-BDA2318F8D8F}"/>
              </a:ext>
            </a:extLst>
          </p:cNvPr>
          <p:cNvPicPr>
            <a:picLocks noChangeAspect="1"/>
          </p:cNvPicPr>
          <p:nvPr/>
        </p:nvPicPr>
        <p:blipFill>
          <a:blip r:embed="rId3"/>
          <a:stretch>
            <a:fillRect/>
          </a:stretch>
        </p:blipFill>
        <p:spPr>
          <a:xfrm>
            <a:off x="4777316" y="1351246"/>
            <a:ext cx="6780700" cy="4153178"/>
          </a:xfrm>
          <a:prstGeom prst="rect">
            <a:avLst/>
          </a:prstGeom>
        </p:spPr>
      </p:pic>
      <p:sp>
        <p:nvSpPr>
          <p:cNvPr id="5" name="Footer Placeholder 4">
            <a:extLst>
              <a:ext uri="{FF2B5EF4-FFF2-40B4-BE49-F238E27FC236}">
                <a16:creationId xmlns:a16="http://schemas.microsoft.com/office/drawing/2014/main" id="{2F692443-AD9B-94D5-3EB6-970B66C65EB1}"/>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Harishma Ashok - Tampa Bay Estuary Program </a:t>
            </a:r>
          </a:p>
        </p:txBody>
      </p:sp>
      <p:sp>
        <p:nvSpPr>
          <p:cNvPr id="4" name="Date Placeholder 3">
            <a:extLst>
              <a:ext uri="{FF2B5EF4-FFF2-40B4-BE49-F238E27FC236}">
                <a16:creationId xmlns:a16="http://schemas.microsoft.com/office/drawing/2014/main" id="{59636B99-A9C8-B8D2-24C3-B2363D1040D9}"/>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9A102EF5-3885-9940-B9F0-8606FA70207B}" type="datetime1">
              <a:rPr lang="en-US" smtClean="0">
                <a:solidFill>
                  <a:schemeClr val="tx1">
                    <a:alpha val="80000"/>
                  </a:schemeClr>
                </a:solidFill>
              </a:rPr>
              <a:t>5/18/23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1C341E83-0D55-3899-F82D-7B2EC4DEB5A8}"/>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67F5E5E5-B7A0-3640-B470-CC596EC1D9D1}" type="slidenum">
              <a:rPr lang="en-US">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72420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AA80B-25E3-1317-2283-C5BF7D2F211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Top 10 items that are found in the marine debris</a:t>
            </a:r>
          </a:p>
        </p:txBody>
      </p:sp>
      <p:pic>
        <p:nvPicPr>
          <p:cNvPr id="4" name="Content Placeholder 3">
            <a:extLst>
              <a:ext uri="{FF2B5EF4-FFF2-40B4-BE49-F238E27FC236}">
                <a16:creationId xmlns:a16="http://schemas.microsoft.com/office/drawing/2014/main" id="{E1AAA390-EE81-EB6C-C538-FD365F5A14C5}"/>
              </a:ext>
            </a:extLst>
          </p:cNvPr>
          <p:cNvPicPr>
            <a:picLocks noGrp="1" noChangeAspect="1"/>
          </p:cNvPicPr>
          <p:nvPr>
            <p:ph idx="1"/>
          </p:nvPr>
        </p:nvPicPr>
        <p:blipFill>
          <a:blip r:embed="rId3"/>
          <a:stretch>
            <a:fillRect/>
          </a:stretch>
        </p:blipFill>
        <p:spPr>
          <a:xfrm>
            <a:off x="5891444" y="643466"/>
            <a:ext cx="4552443" cy="5568739"/>
          </a:xfrm>
          <a:prstGeom prst="rect">
            <a:avLst/>
          </a:prstGeom>
        </p:spPr>
      </p:pic>
      <p:sp>
        <p:nvSpPr>
          <p:cNvPr id="5" name="Date Placeholder 4">
            <a:extLst>
              <a:ext uri="{FF2B5EF4-FFF2-40B4-BE49-F238E27FC236}">
                <a16:creationId xmlns:a16="http://schemas.microsoft.com/office/drawing/2014/main" id="{A003F6A9-482A-25D4-E7F5-1FC9E7B43B90}"/>
              </a:ext>
            </a:extLst>
          </p:cNvPr>
          <p:cNvSpPr>
            <a:spLocks noGrp="1"/>
          </p:cNvSpPr>
          <p:nvPr>
            <p:ph type="dt" sz="half" idx="10"/>
          </p:nvPr>
        </p:nvSpPr>
        <p:spPr/>
        <p:txBody>
          <a:bodyPr/>
          <a:lstStyle/>
          <a:p>
            <a:fld id="{2FEF5A79-1FE0-0741-B627-A7A4C1B4BB5D}" type="datetime1">
              <a:rPr lang="en-US" smtClean="0"/>
              <a:t>5/18/23</a:t>
            </a:fld>
            <a:endParaRPr lang="en-US"/>
          </a:p>
        </p:txBody>
      </p:sp>
      <p:sp>
        <p:nvSpPr>
          <p:cNvPr id="6" name="Footer Placeholder 5">
            <a:extLst>
              <a:ext uri="{FF2B5EF4-FFF2-40B4-BE49-F238E27FC236}">
                <a16:creationId xmlns:a16="http://schemas.microsoft.com/office/drawing/2014/main" id="{9EA2CB35-EE5A-E8BF-998D-2942A58057E7}"/>
              </a:ext>
            </a:extLst>
          </p:cNvPr>
          <p:cNvSpPr>
            <a:spLocks noGrp="1"/>
          </p:cNvSpPr>
          <p:nvPr>
            <p:ph type="ftr" sz="quarter" idx="11"/>
          </p:nvPr>
        </p:nvSpPr>
        <p:spPr/>
        <p:txBody>
          <a:bodyPr/>
          <a:lstStyle/>
          <a:p>
            <a:r>
              <a:rPr lang="en-US"/>
              <a:t>Harishma Ashok - Tampa Bay Estuary Program </a:t>
            </a:r>
          </a:p>
        </p:txBody>
      </p:sp>
      <p:sp>
        <p:nvSpPr>
          <p:cNvPr id="7" name="Slide Number Placeholder 6">
            <a:extLst>
              <a:ext uri="{FF2B5EF4-FFF2-40B4-BE49-F238E27FC236}">
                <a16:creationId xmlns:a16="http://schemas.microsoft.com/office/drawing/2014/main" id="{E19B8C9A-E8CD-E85A-C5E3-0331D886603F}"/>
              </a:ext>
            </a:extLst>
          </p:cNvPr>
          <p:cNvSpPr>
            <a:spLocks noGrp="1"/>
          </p:cNvSpPr>
          <p:nvPr>
            <p:ph type="sldNum" sz="quarter" idx="12"/>
          </p:nvPr>
        </p:nvSpPr>
        <p:spPr/>
        <p:txBody>
          <a:bodyPr/>
          <a:lstStyle/>
          <a:p>
            <a:fld id="{67F5E5E5-B7A0-3640-B470-CC596EC1D9D1}" type="slidenum">
              <a:rPr lang="en-US" smtClean="0"/>
              <a:t>8</a:t>
            </a:fld>
            <a:endParaRPr lang="en-US"/>
          </a:p>
        </p:txBody>
      </p:sp>
    </p:spTree>
    <p:extLst>
      <p:ext uri="{BB962C8B-B14F-4D97-AF65-F5344CB8AC3E}">
        <p14:creationId xmlns:p14="http://schemas.microsoft.com/office/powerpoint/2010/main" val="367089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6AA4D-19EE-0B27-C913-43EAE76F8D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Items found in the marine debris</a:t>
            </a:r>
          </a:p>
        </p:txBody>
      </p:sp>
      <p:pic>
        <p:nvPicPr>
          <p:cNvPr id="4" name="Content Placeholder 3">
            <a:extLst>
              <a:ext uri="{FF2B5EF4-FFF2-40B4-BE49-F238E27FC236}">
                <a16:creationId xmlns:a16="http://schemas.microsoft.com/office/drawing/2014/main" id="{66A1E9A7-41FD-5E30-A1EE-84C3B65FBE86}"/>
              </a:ext>
            </a:extLst>
          </p:cNvPr>
          <p:cNvPicPr>
            <a:picLocks noGrp="1" noChangeAspect="1"/>
          </p:cNvPicPr>
          <p:nvPr>
            <p:ph idx="1"/>
          </p:nvPr>
        </p:nvPicPr>
        <p:blipFill>
          <a:blip r:embed="rId3"/>
          <a:stretch>
            <a:fillRect/>
          </a:stretch>
        </p:blipFill>
        <p:spPr>
          <a:xfrm>
            <a:off x="4782413" y="643466"/>
            <a:ext cx="6770505" cy="5568739"/>
          </a:xfrm>
          <a:prstGeom prst="rect">
            <a:avLst/>
          </a:prstGeom>
        </p:spPr>
      </p:pic>
      <p:sp>
        <p:nvSpPr>
          <p:cNvPr id="6" name="Date Placeholder 5">
            <a:extLst>
              <a:ext uri="{FF2B5EF4-FFF2-40B4-BE49-F238E27FC236}">
                <a16:creationId xmlns:a16="http://schemas.microsoft.com/office/drawing/2014/main" id="{2808401B-9368-267C-EBE4-6607091FBBDF}"/>
              </a:ext>
            </a:extLst>
          </p:cNvPr>
          <p:cNvSpPr>
            <a:spLocks noGrp="1"/>
          </p:cNvSpPr>
          <p:nvPr>
            <p:ph type="dt" sz="half" idx="10"/>
          </p:nvPr>
        </p:nvSpPr>
        <p:spPr/>
        <p:txBody>
          <a:bodyPr/>
          <a:lstStyle/>
          <a:p>
            <a:fld id="{6771F904-057E-3A47-BA36-FB829812CE07}" type="datetime1">
              <a:rPr lang="en-US" smtClean="0"/>
              <a:t>5/18/23</a:t>
            </a:fld>
            <a:endParaRPr lang="en-US"/>
          </a:p>
        </p:txBody>
      </p:sp>
      <p:sp>
        <p:nvSpPr>
          <p:cNvPr id="7" name="Footer Placeholder 6">
            <a:extLst>
              <a:ext uri="{FF2B5EF4-FFF2-40B4-BE49-F238E27FC236}">
                <a16:creationId xmlns:a16="http://schemas.microsoft.com/office/drawing/2014/main" id="{022C576F-9F7E-9A52-CC95-860A4DC6AD4B}"/>
              </a:ext>
            </a:extLst>
          </p:cNvPr>
          <p:cNvSpPr>
            <a:spLocks noGrp="1"/>
          </p:cNvSpPr>
          <p:nvPr>
            <p:ph type="ftr" sz="quarter" idx="11"/>
          </p:nvPr>
        </p:nvSpPr>
        <p:spPr/>
        <p:txBody>
          <a:bodyPr/>
          <a:lstStyle/>
          <a:p>
            <a:r>
              <a:rPr lang="en-US"/>
              <a:t>Harishma Ashok - Tampa Bay Estuary Program </a:t>
            </a:r>
          </a:p>
        </p:txBody>
      </p:sp>
      <p:sp>
        <p:nvSpPr>
          <p:cNvPr id="8" name="Slide Number Placeholder 7">
            <a:extLst>
              <a:ext uri="{FF2B5EF4-FFF2-40B4-BE49-F238E27FC236}">
                <a16:creationId xmlns:a16="http://schemas.microsoft.com/office/drawing/2014/main" id="{210049B0-5203-A39E-7ACA-7299085591CD}"/>
              </a:ext>
            </a:extLst>
          </p:cNvPr>
          <p:cNvSpPr>
            <a:spLocks noGrp="1"/>
          </p:cNvSpPr>
          <p:nvPr>
            <p:ph type="sldNum" sz="quarter" idx="12"/>
          </p:nvPr>
        </p:nvSpPr>
        <p:spPr/>
        <p:txBody>
          <a:bodyPr/>
          <a:lstStyle/>
          <a:p>
            <a:fld id="{67F5E5E5-B7A0-3640-B470-CC596EC1D9D1}" type="slidenum">
              <a:rPr lang="en-US" smtClean="0"/>
              <a:t>9</a:t>
            </a:fld>
            <a:endParaRPr lang="en-US"/>
          </a:p>
        </p:txBody>
      </p:sp>
    </p:spTree>
    <p:extLst>
      <p:ext uri="{BB962C8B-B14F-4D97-AF65-F5344CB8AC3E}">
        <p14:creationId xmlns:p14="http://schemas.microsoft.com/office/powerpoint/2010/main" val="862930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3018</TotalTime>
  <Words>4294</Words>
  <Application>Microsoft Macintosh PowerPoint</Application>
  <PresentationFormat>Widescreen</PresentationFormat>
  <Paragraphs>399</Paragraphs>
  <Slides>24</Slides>
  <Notes>15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Söhne</vt:lpstr>
      <vt:lpstr>Office Theme</vt:lpstr>
      <vt:lpstr>Micro-internship: Extracting Insights from Data - FAMU DeLuca</vt:lpstr>
      <vt:lpstr>Agenda</vt:lpstr>
      <vt:lpstr>Metadata of the dataset</vt:lpstr>
      <vt:lpstr>Questions</vt:lpstr>
      <vt:lpstr>Waste Generation by Month</vt:lpstr>
      <vt:lpstr>Organization responsible for litter collection</vt:lpstr>
      <vt:lpstr>Distribution of Litter Collection Devices Across Cities</vt:lpstr>
      <vt:lpstr>Top 10 items that are found in the marine debris</vt:lpstr>
      <vt:lpstr>Items found in the marine debris</vt:lpstr>
      <vt:lpstr>Question: Are different devices better/ more effective at capturing certain categories (i.e maybe sea bins capture an abundance of cig butts)</vt:lpstr>
      <vt:lpstr>Solution</vt:lpstr>
      <vt:lpstr>Waste analysis</vt:lpstr>
      <vt:lpstr>Category Counts: Distribution of Waste Categories</vt:lpstr>
      <vt:lpstr>Sub-category Counts: Distribution of Waste Categories</vt:lpstr>
      <vt:lpstr>Questions: What are the various types of waste captured by the devices?  Which devices are effective for different categories of waste?</vt:lpstr>
      <vt:lpstr>Device Analysis</vt:lpstr>
      <vt:lpstr>Type of wastes collected in every device</vt:lpstr>
      <vt:lpstr>PowerPoint Presentation</vt:lpstr>
      <vt:lpstr>Table #1: Count of different categories for each device type </vt:lpstr>
      <vt:lpstr>Insights from Topic Modeling</vt:lpstr>
      <vt:lpstr>Tackling Waste and Promoting Sustainability</vt:lpstr>
      <vt:lpstr>Strategic Waste Management Solutions</vt:lpstr>
      <vt:lpstr>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Insights from Data - FAMU DeLuca</dc:title>
  <dc:creator>Harishma Ashok</dc:creator>
  <cp:lastModifiedBy>Harishma Ashok</cp:lastModifiedBy>
  <cp:revision>49</cp:revision>
  <dcterms:created xsi:type="dcterms:W3CDTF">2023-05-09T15:33:07Z</dcterms:created>
  <dcterms:modified xsi:type="dcterms:W3CDTF">2023-05-18T14:29:03Z</dcterms:modified>
</cp:coreProperties>
</file>