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8" r:id="rId5"/>
    <p:sldId id="277" r:id="rId6"/>
    <p:sldId id="279" r:id="rId7"/>
    <p:sldId id="261" r:id="rId8"/>
    <p:sldId id="260" r:id="rId9"/>
    <p:sldId id="262" r:id="rId10"/>
    <p:sldId id="273" r:id="rId11"/>
    <p:sldId id="274" r:id="rId12"/>
    <p:sldId id="263" r:id="rId13"/>
    <p:sldId id="264" r:id="rId14"/>
    <p:sldId id="272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/>
    <p:restoredTop sz="90921"/>
  </p:normalViewPr>
  <p:slideViewPr>
    <p:cSldViewPr snapToGrid="0">
      <p:cViewPr varScale="1">
        <p:scale>
          <a:sx n="118" d="100"/>
          <a:sy n="118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9305-4727-9843-8C1C-069A50F049B0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C3430-59EE-EF45-86E4-2791041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3430-59EE-EF45-86E4-27910418C1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5D0D-CF70-1036-7701-73645730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D07EE-E1E5-1E2E-8E66-9D650B20E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FB49-F6F3-D451-9B85-11146D0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2226-A89B-0E32-707C-64FAC1CE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905E-C17D-B31A-A1A0-753D7CB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EE12-5FB1-B820-76BD-6AE2C9F7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ACB72-D63B-E10F-CF5E-2A2EB7A6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D8A4-34A0-6A33-4322-1117173F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C375-69F1-2E87-AA35-41CE54E6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F439-4144-EA79-9138-D518B19B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1CD44-619A-413C-6BDD-4ED31117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E90AD-32FC-9B0C-BA88-5B9570C8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7973-97FA-84E4-7B7F-D10AB4DB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F164-905F-4B0B-15C5-C3E5771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2B4F-7FE7-8AE3-0514-23112C40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7807-B9B5-0604-E35D-B54844F3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A3B3-DD0F-831E-8EFE-398EA29F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FDED-E066-7D18-D684-69C31528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1C2A-426F-B2A7-342E-8F60296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0924-89AE-772E-A708-D773E7A1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B813-CC13-FC5C-DDD0-527D6D7D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C766-3B12-94F6-AB6F-660EE7DB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9643-6344-90E7-E114-FF1E347D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5B68-4786-BF26-B49C-1FD9E8C2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FB98-F0C9-0E6B-CDEC-D965A4FF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CE9-9D41-28B9-E793-B28085B4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AAE6-F0B7-3640-2A3F-455E0F53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F00D-DE0B-3384-7A7F-63ADF1D8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25DE-B747-E0F9-7DC7-81ABE565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B800-54A8-9236-DD4B-C3D070A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DA29D-87B6-1E7C-0445-BD217614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F66C-0981-92E8-0485-345CB61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8BC5-DCE2-0174-9CC5-9639E1F2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D613-0EA5-755C-9817-DA4B21F8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7AF0A-BD68-82FF-38D4-0C7175757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C210E-A992-BEF7-B6DE-75755C081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D0552-5611-03D9-4BA0-0ED58EBB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74460-0506-B5ED-86E7-CE62E02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CEE1C-3C39-B232-AE07-2D4E252E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E5BB-CD7C-E2B5-3EA8-40062101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0AA43-86FE-3A17-C0FD-B0F2C4E2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DEB2E-5445-724F-A948-23712F63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906F7-239E-362B-650C-EAA84D30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FB000-8DDA-5E4B-3348-05751C8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49612-F864-BB31-AB81-F6EDAF54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AAA7-A2D9-FC4B-191F-6C570CBF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553A-663E-9AA7-CC9E-A502502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A238-0DAE-1215-BE4D-A53D3D92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2790B-52B2-A445-7100-F19E8278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800BD-87C1-112B-0122-7F34C913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F94E-914F-1130-3621-84D07759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696A-752C-F3E5-E4C6-847C8BC7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359-4ADA-C987-F5D9-2D5457FC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41D31-5FFB-72BB-8FB9-0082B67F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76AA-1A10-CED2-3173-A9469EAF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A768-8086-2163-ED0A-7F5BDACF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8FB-0DD8-C390-EA8F-7CEF190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7F16-4FA0-1CA9-BBC0-E4E1DADA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8D7-5318-7D99-DDA2-537B3FFA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032E-B39D-10A2-01C9-9980E07A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AC2E-77D9-2EC1-806B-DD75D299D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46BD-18E1-65A4-AE91-886F2E875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3BDF-F154-E9E5-D4DE-6CB380FFA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E5E5-B7A0-3640-B470-CC596EC1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B469A-1917-C46E-0BAD-15182493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Micro-internship:</a:t>
            </a:r>
            <a:br>
              <a:rPr lang="en-US" sz="54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54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Extracting Insights from Data - FAMU DeLuca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E84F-F0C0-460C-8E89-34B064BD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9632"/>
            <a:ext cx="21964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FDA0-B526-F384-311C-5A653980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CA696-E6B0-E407-5EFC-DE38D1E3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0216-7354-4616-95EF-21DA510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33A7-7931-522A-2D0F-12907974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314" y="4580388"/>
            <a:ext cx="2612571" cy="7663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Device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6718-ADB6-D497-7400-F7A10A55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1C16-DDED-9476-0472-C089A5C3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FFEF-3BBC-FE4A-E6F7-A40D2F77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 descr="Recycle">
            <a:extLst>
              <a:ext uri="{FF2B5EF4-FFF2-40B4-BE49-F238E27FC236}">
                <a16:creationId xmlns:a16="http://schemas.microsoft.com/office/drawing/2014/main" id="{EEB3D9BB-E02D-B16B-2E62-F88BC9EB037F}"/>
              </a:ext>
            </a:extLst>
          </p:cNvPr>
          <p:cNvSpPr/>
          <p:nvPr/>
        </p:nvSpPr>
        <p:spPr>
          <a:xfrm>
            <a:off x="2609400" y="2457000"/>
            <a:ext cx="1944000" cy="1944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 descr="Smart Phone">
            <a:extLst>
              <a:ext uri="{FF2B5EF4-FFF2-40B4-BE49-F238E27FC236}">
                <a16:creationId xmlns:a16="http://schemas.microsoft.com/office/drawing/2014/main" id="{4F6FFF14-FC68-0D00-F6F6-7FAD6EA64323}"/>
              </a:ext>
            </a:extLst>
          </p:cNvPr>
          <p:cNvSpPr/>
          <p:nvPr/>
        </p:nvSpPr>
        <p:spPr>
          <a:xfrm>
            <a:off x="7638602" y="2457000"/>
            <a:ext cx="1944000" cy="1944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9EF53-79F2-E081-D761-4833767BFAC7}"/>
              </a:ext>
            </a:extLst>
          </p:cNvPr>
          <p:cNvSpPr txBox="1"/>
          <p:nvPr/>
        </p:nvSpPr>
        <p:spPr>
          <a:xfrm>
            <a:off x="2609400" y="4486490"/>
            <a:ext cx="252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Waste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2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E8E5-654D-2149-6AA1-824EE352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aste analysis</a:t>
            </a:r>
          </a:p>
        </p:txBody>
      </p:sp>
      <p:pic>
        <p:nvPicPr>
          <p:cNvPr id="10" name="Picture 7" descr="Giraffe in the grass">
            <a:extLst>
              <a:ext uri="{FF2B5EF4-FFF2-40B4-BE49-F238E27FC236}">
                <a16:creationId xmlns:a16="http://schemas.microsoft.com/office/drawing/2014/main" id="{090A68B2-847A-6969-5E32-1F6066B2F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2" b="1"/>
          <a:stretch/>
        </p:blipFill>
        <p:spPr>
          <a:xfrm>
            <a:off x="4716047" y="961812"/>
            <a:ext cx="5833304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2E1F-7C2B-904F-C347-529C8110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C92D-0931-E970-E80E-7E9EB75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3EC2-324A-59B9-51FC-BDAF9C4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F5E5E5-B7A0-3640-B470-CC596EC1D9D1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0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7DE996-B2C2-F637-80BC-8B3702C1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98764"/>
            <a:ext cx="6774873" cy="5857585"/>
          </a:xfrm>
          <a:prstGeom prst="rect">
            <a:avLst/>
          </a:prstGeom>
        </p:spPr>
      </p:pic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74494-A9EA-593D-2346-918F0501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Category Counts: Distribution of Waste Categories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60CA-0559-87BE-AD3A-943A0B10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1DDD-BCAD-E33A-6D24-D672AD60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78A4-3488-BA94-8FDB-4B676B8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FCDDC2-38C4-2303-7AFE-3903636F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7385" y="2410612"/>
            <a:ext cx="2236548" cy="22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FA75D-C0E1-78F8-D4DF-4586DF8A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Sub-category Counts: Distribution of Waste Categories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A24C78-94E6-6A3E-FCE3-B287D9B5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90" y="1574019"/>
            <a:ext cx="5069165" cy="29405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848-53E5-FDEE-7E66-C4273934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C28A-FD95-E190-D0A3-F9EBB4A6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55D1-9248-D080-FA97-84A2F16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64F8BC08-76CD-AFDA-E2D7-CE64ABF1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16526" y="191930"/>
            <a:ext cx="2767764" cy="61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19CF-1CDC-D0A1-5D0B-51E984F3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u="sng" dirty="0">
                <a:solidFill>
                  <a:srgbClr val="343541"/>
                </a:solidFill>
                <a:effectLst/>
                <a:latin typeface="Söhne"/>
              </a:rPr>
              <a:t>Questions:</a:t>
            </a:r>
            <a:br>
              <a:rPr lang="en-US" b="0" i="0" dirty="0">
                <a:solidFill>
                  <a:srgbClr val="34354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What are the various types of waste captured by the devices? </a:t>
            </a:r>
            <a:br>
              <a:rPr lang="en-US" b="0" i="0" dirty="0">
                <a:solidFill>
                  <a:srgbClr val="34354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Which devices are effective for different categories of waste?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7F-E75A-189C-13B7-88E9D3F6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2E0C-2339-AE0B-DCC0-1A0A7A14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AEB-65AE-E6F2-EEBB-C51612DD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B2ABC-580B-CB4A-D83F-6BC2BCB5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 Analysis</a:t>
            </a:r>
          </a:p>
        </p:txBody>
      </p:sp>
      <p:pic>
        <p:nvPicPr>
          <p:cNvPr id="8" name="Picture 7" descr="Throwing empty plastic bottle into the rubbish">
            <a:extLst>
              <a:ext uri="{FF2B5EF4-FFF2-40B4-BE49-F238E27FC236}">
                <a16:creationId xmlns:a16="http://schemas.microsoft.com/office/drawing/2014/main" id="{5CC17D7B-7131-D407-E1F8-EC967907C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4516310" y="961812"/>
            <a:ext cx="6232779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A750-6704-B8F6-BAF2-81385382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ECEBC-B025-4CD1-706A-210C3460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A69B-46A1-FE75-6D7F-55719662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F5E5E5-B7A0-3640-B470-CC596EC1D9D1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0BED-9F33-58E0-7EBC-BAA7B684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wastes collected in every device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8C08A-E04C-21D4-59E9-C903F4BD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399" y="643466"/>
            <a:ext cx="2563091" cy="55687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BA8D-A970-C8F6-46BB-7B4A85D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CD9F-1791-26DB-AC09-0B4B6C1A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E498-1820-6476-E4D2-323D3B7D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6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E80DB8-0F52-CCFE-FA13-907CEED6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321734"/>
            <a:ext cx="3724577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9769E-B391-457F-E114-D227AC2E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43" y="321734"/>
            <a:ext cx="3724577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3400D-FF05-CD3E-EB49-19CD34DE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93" y="3631096"/>
            <a:ext cx="3539179" cy="27605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2BFC-7130-CB88-3FA9-2A4B879C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1" y="6356350"/>
            <a:ext cx="54267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DA897C-5370-64D1-9594-3D9B6635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94742" y="3631096"/>
            <a:ext cx="3539179" cy="276056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62CA-0079-5F3D-4FCF-BA41CEBF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803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A980-CD90-C6AA-E936-D6A7A6D8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69DA-DC17-BB38-B1BB-99836C1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5"/>
            <a:ext cx="10515599" cy="487726"/>
          </a:xfrm>
        </p:spPr>
        <p:txBody>
          <a:bodyPr>
            <a:normAutofit/>
          </a:bodyPr>
          <a:lstStyle/>
          <a:p>
            <a:r>
              <a:rPr lang="en-US" sz="2800" dirty="0"/>
              <a:t>Table #1: Count of different categories for each device type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DB9B-118D-17B2-E050-75096EFD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A137-51AB-B39D-A384-99706C7D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D0CE-2F33-6B9B-6FD0-4E48CC3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4085D8-87D9-B2E1-DA8F-1B4DE3F32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85334"/>
              </p:ext>
            </p:extLst>
          </p:nvPr>
        </p:nvGraphicFramePr>
        <p:xfrm>
          <a:off x="838200" y="667758"/>
          <a:ext cx="10515599" cy="254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0325">
                  <a:extLst>
                    <a:ext uri="{9D8B030D-6E8A-4147-A177-3AD203B41FA5}">
                      <a16:colId xmlns:a16="http://schemas.microsoft.com/office/drawing/2014/main" val="927831471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3558970630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734755778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560724325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1242438485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908120014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177687207"/>
                    </a:ext>
                  </a:extLst>
                </a:gridCol>
              </a:tblGrid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Device Type | Category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Plastic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Metal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WriteIn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Glass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Paper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Other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20002181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Boom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599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450366112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Watergoat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487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2376652379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Seabin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916644897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Litter Gitter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2948535324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Litter Gitter/Boom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325991608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D6A4563F-9EA9-C07D-3556-93870859F6A6}"/>
              </a:ext>
            </a:extLst>
          </p:cNvPr>
          <p:cNvSpPr txBox="1">
            <a:spLocks/>
          </p:cNvSpPr>
          <p:nvPr/>
        </p:nvSpPr>
        <p:spPr>
          <a:xfrm>
            <a:off x="838199" y="3311238"/>
            <a:ext cx="10259292" cy="48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Table #2: Proportion of each category for each device type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863A63-24CF-805E-88FF-CBC4F8D0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1593"/>
              </p:ext>
            </p:extLst>
          </p:nvPr>
        </p:nvGraphicFramePr>
        <p:xfrm>
          <a:off x="838199" y="3883062"/>
          <a:ext cx="10515599" cy="254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0325">
                  <a:extLst>
                    <a:ext uri="{9D8B030D-6E8A-4147-A177-3AD203B41FA5}">
                      <a16:colId xmlns:a16="http://schemas.microsoft.com/office/drawing/2014/main" val="3696989851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2265810959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2722277153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1298878416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4154515940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2571923162"/>
                    </a:ext>
                  </a:extLst>
                </a:gridCol>
                <a:gridCol w="1360879">
                  <a:extLst>
                    <a:ext uri="{9D8B030D-6E8A-4147-A177-3AD203B41FA5}">
                      <a16:colId xmlns:a16="http://schemas.microsoft.com/office/drawing/2014/main" val="3919110962"/>
                    </a:ext>
                  </a:extLst>
                </a:gridCol>
              </a:tblGrid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Device Type | Category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Plastic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Metal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WriteIn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Glass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Paper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Other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4259707714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Boom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25.42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6.79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2888894483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Watergoat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20.67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5.01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349210324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Seabin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6.41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2437934023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Litter Gitter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15.24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310691831"/>
                  </a:ext>
                </a:extLst>
              </a:tr>
              <a:tr h="424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Litter Gitter/Boom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82155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0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C12A2-8ADE-B080-2097-8FC91D1C5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4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65CA6-3ADF-326C-C96A-2A1D4674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Insights from Topic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B21D-97CB-1D2D-8E68-9432E8CF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chemeClr val="bg1"/>
                </a:solidFill>
                <a:latin typeface="Calibri" panose="020F0502020204030204"/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7A05-A2B9-CB01-DCBF-C7B8FF71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8600" y="6356350"/>
            <a:ext cx="3096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7385-D757-2CB5-ADFB-8703E18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F5E5E5-B7A0-3640-B470-CC596EC1D9D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82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DE920-B635-DFC3-F231-0BE6B4B5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577E8EB-C74E-EB9D-9395-5C3B53241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E503-106D-22CC-BC6C-F3BFECE1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Exploratory Data Analysis</a:t>
            </a:r>
          </a:p>
          <a:p>
            <a:r>
              <a:rPr lang="en-US" sz="2200"/>
              <a:t>Questions answered through visualizations</a:t>
            </a:r>
          </a:p>
          <a:p>
            <a:r>
              <a:rPr lang="en-US" sz="2200"/>
              <a:t>Visualizations</a:t>
            </a:r>
          </a:p>
          <a:p>
            <a:r>
              <a:rPr lang="en-US" sz="2200"/>
              <a:t>Questions/Feedback</a:t>
            </a:r>
          </a:p>
          <a:p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2EEF-1AC8-BF57-31B6-E5C30F98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11FA-F113-7EDD-2139-72F8754E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38CD-AB74-A6EE-6928-731BF9A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EEBC-6B85-D85F-F5D5-80FBE589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Tackling Waste and Promoting Sustainability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EF1F06-8876-E980-2020-580CE828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854598"/>
            <a:ext cx="8153400" cy="31488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722B-F1D3-B9E9-1B05-E8E2028F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0A1D-F01E-8669-A50E-38D496C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BAF7-4818-235C-4691-85A2C17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D4BB-2286-D9A3-9F33-20922743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928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Strategic Waste Management Solutions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7AC8-983D-821B-5939-071C491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C658-5EE4-FA13-C4ED-86F80C0D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B3CD-4A5A-9153-C310-EA17AD86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3C2503-ECF0-9E30-9131-2713B34EC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53072"/>
              </p:ext>
            </p:extLst>
          </p:nvPr>
        </p:nvGraphicFramePr>
        <p:xfrm>
          <a:off x="3960584" y="346364"/>
          <a:ext cx="7909681" cy="39045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5962">
                  <a:extLst>
                    <a:ext uri="{9D8B030D-6E8A-4147-A177-3AD203B41FA5}">
                      <a16:colId xmlns:a16="http://schemas.microsoft.com/office/drawing/2014/main" val="1875424223"/>
                    </a:ext>
                  </a:extLst>
                </a:gridCol>
                <a:gridCol w="2506139">
                  <a:extLst>
                    <a:ext uri="{9D8B030D-6E8A-4147-A177-3AD203B41FA5}">
                      <a16:colId xmlns:a16="http://schemas.microsoft.com/office/drawing/2014/main" val="4262281846"/>
                    </a:ext>
                  </a:extLst>
                </a:gridCol>
                <a:gridCol w="2477580">
                  <a:extLst>
                    <a:ext uri="{9D8B030D-6E8A-4147-A177-3AD203B41FA5}">
                      <a16:colId xmlns:a16="http://schemas.microsoft.com/office/drawing/2014/main" val="513280087"/>
                    </a:ext>
                  </a:extLst>
                </a:gridCol>
              </a:tblGrid>
              <a:tr h="1835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u="none" strike="noStrike">
                          <a:effectLst/>
                        </a:rPr>
                        <a:t>Topic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u="none" strike="noStrike">
                          <a:effectLst/>
                        </a:rPr>
                        <a:t>Issues to be addressed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u="none" strike="noStrike">
                          <a:effectLst/>
                        </a:rPr>
                        <a:t>Solution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1489778184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1 :  Food, Items, Pieces, Bottles, </a:t>
                      </a:r>
                      <a:r>
                        <a:rPr lang="en-US" sz="800" u="none" strike="noStrike" dirty="0" err="1">
                          <a:effectLst/>
                        </a:rPr>
                        <a:t>Cigarettestobacco</a:t>
                      </a:r>
                      <a:r>
                        <a:rPr lang="en-US" sz="800" u="none" strike="noStrike" dirty="0">
                          <a:effectLst/>
                        </a:rPr>
                        <a:t>, Packaging, Beverage, Bottles, Styrofoam, Hygiene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Food packaging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Proper disposal of cigarette/tobacco packaging.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Promoting hygiene practices and responsible waste management in public spaces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2281710274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2 :  Wrappers, Food, Styrofoam, Beverage, Sports, </a:t>
                      </a:r>
                      <a:r>
                        <a:rPr lang="en-US" sz="800" u="none" strike="noStrike" dirty="0" err="1">
                          <a:effectLst/>
                        </a:rPr>
                        <a:t>Cupcup</a:t>
                      </a:r>
                      <a:r>
                        <a:rPr lang="en-US" sz="800" u="none" strike="noStrike" dirty="0">
                          <a:effectLst/>
                        </a:rPr>
                        <a:t>, Containers, Cups, Bottles, </a:t>
                      </a:r>
                      <a:r>
                        <a:rPr lang="en-US" sz="800" u="none" strike="noStrike" dirty="0" err="1">
                          <a:effectLst/>
                        </a:rPr>
                        <a:t>Toiletriespersonal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Single-use wrappers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alternatives to </a:t>
                      </a:r>
                      <a:r>
                        <a:rPr lang="en-US" sz="800" u="none" strike="noStrike" dirty="0" err="1">
                          <a:effectLst/>
                        </a:rPr>
                        <a:t>styrofoam</a:t>
                      </a:r>
                      <a:r>
                        <a:rPr lang="en-US" sz="800" u="none" strike="noStrike" dirty="0">
                          <a:effectLst/>
                        </a:rPr>
                        <a:t>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Recycling or sustainable disposal options for sports equipment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496963361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3 :  Bags, Fast, Fragments, Containers, Equipment, Lids, Cans, </a:t>
                      </a:r>
                      <a:r>
                        <a:rPr lang="en-US" sz="800" u="none" strike="noStrike" dirty="0" err="1">
                          <a:effectLst/>
                        </a:rPr>
                        <a:t>Bagsfilm</a:t>
                      </a:r>
                      <a:r>
                        <a:rPr lang="en-US" sz="800" u="none" strike="noStrike" dirty="0">
                          <a:effectLst/>
                        </a:rPr>
                        <a:t>, Cups, Products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Reducing plastic bag usage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fast food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Promoting reusable alternatives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initiatives for better waste management in the industry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3459801326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4 :  Chip, Pouches, Hard, Food, Shoes, Styrofoam, Bottles, Waste, Bottle, Water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Non-recyclable chip packets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hard food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Composting to reduce environmental impact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3327351957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5 :  Bottles, Drink, Paper, Styrofoam, Textiles, Cups, Packaging, Medical, Packaging, Plastic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Improper disposal of beverage bottles, recycling paper, textile waste, medical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Strategies to improve proper disposal methods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1451218546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6 :  Water, Service, Food, Cans, Packaging, </a:t>
                      </a:r>
                      <a:r>
                        <a:rPr lang="en-US" sz="800" u="none" strike="noStrike" dirty="0" err="1">
                          <a:effectLst/>
                        </a:rPr>
                        <a:t>Cigarettestobacco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Cigarettestobacco</a:t>
                      </a:r>
                      <a:r>
                        <a:rPr lang="en-US" sz="800" u="none" strike="noStrike" dirty="0">
                          <a:effectLst/>
                        </a:rPr>
                        <a:t>, Styrofoam, Water, Bottles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Plastic bottles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service waste such as disposable cutlery and packaging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Reusable bottles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387543234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7 :  Containers, Styrofoam, Bottle, Water, Stirrers, Bottle, </a:t>
                      </a:r>
                      <a:r>
                        <a:rPr lang="en-US" sz="800" u="none" strike="noStrike" dirty="0" err="1">
                          <a:effectLst/>
                        </a:rPr>
                        <a:t>Bagsfilm</a:t>
                      </a:r>
                      <a:r>
                        <a:rPr lang="en-US" sz="800" u="none" strike="noStrike" dirty="0">
                          <a:effectLst/>
                        </a:rPr>
                        <a:t>, Caps, Caps, Styrofoam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Single-use containers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Resusable</a:t>
                      </a:r>
                      <a:r>
                        <a:rPr lang="en-US" sz="800" u="none" strike="noStrike" dirty="0">
                          <a:effectLst/>
                        </a:rPr>
                        <a:t> containers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proper recycling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2116760212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8 :  Caps, Packaging, Caps, Stirrers, Straws, Caps, Container, Straws, Beverage, Cups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Plastic caps,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single-use stirrers, straws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Resusable</a:t>
                      </a:r>
                      <a:r>
                        <a:rPr lang="en-US" sz="800" u="none" strike="noStrike" dirty="0">
                          <a:effectLst/>
                        </a:rPr>
                        <a:t> containers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proper recycling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1070268479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9 :  Beverage, Beverages, Straws, </a:t>
                      </a:r>
                      <a:r>
                        <a:rPr lang="en-US" sz="800" u="none" strike="noStrike" dirty="0" err="1">
                          <a:effectLst/>
                        </a:rPr>
                        <a:t>Bagsfilm</a:t>
                      </a:r>
                      <a:r>
                        <a:rPr lang="en-US" sz="800" u="none" strike="noStrike" dirty="0">
                          <a:effectLst/>
                        </a:rPr>
                        <a:t>, Wood, Food, Straws, Water, Containers, Bottle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Wooden disposable products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plastic bags/film waste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Reusable bags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2174565449"/>
                  </a:ext>
                </a:extLst>
              </a:tr>
              <a:tr h="3285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Topic 10 :  Plastic, Bottles, Newspaper, Straws, Piece, Beverages, Food, Bottle, </a:t>
                      </a:r>
                      <a:r>
                        <a:rPr lang="en-US" sz="800" u="none" strike="noStrike" dirty="0" err="1">
                          <a:effectLst/>
                        </a:rPr>
                        <a:t>Bagsfilm</a:t>
                      </a:r>
                      <a:r>
                        <a:rPr lang="en-US" sz="800" u="none" strike="noStrike" dirty="0">
                          <a:effectLst/>
                        </a:rPr>
                        <a:t>, Caps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Plastic straw waste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Bottle deposit schemes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8" marR="3138" marT="3138" marB="0"/>
                </a:tc>
                <a:extLst>
                  <a:ext uri="{0D108BD9-81ED-4DB2-BD59-A6C34878D82A}">
                    <a16:rowId xmlns:a16="http://schemas.microsoft.com/office/drawing/2014/main" val="1722795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EDDF41-C35B-53B8-EC71-6746A3285328}"/>
              </a:ext>
            </a:extLst>
          </p:cNvPr>
          <p:cNvSpPr txBox="1"/>
          <p:nvPr/>
        </p:nvSpPr>
        <p:spPr>
          <a:xfrm>
            <a:off x="3960584" y="4546922"/>
            <a:ext cx="7909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By addressing these specific waste management issues identified through the topic modeling analysis, organizations like Keep Pinellas Beautiful can develop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targeted solutions, awareness campaigns, recycling initiatives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collaborations</a:t>
            </a:r>
            <a:r>
              <a:rPr lang="en-US" b="0" i="0" dirty="0">
                <a:effectLst/>
                <a:latin typeface="Söhne"/>
              </a:rPr>
              <a:t> to tackle the most significant waste challenges in their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0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C19CF-1CDC-D0A1-5D0B-51E984F3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0" i="0" u="sng">
                <a:effectLst/>
              </a:rPr>
              <a:t>Future work</a:t>
            </a:r>
            <a:br>
              <a:rPr lang="en-US" sz="5200" b="0" i="0">
                <a:effectLst/>
              </a:rPr>
            </a:br>
            <a:endParaRPr lang="en-US" sz="5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FFFBF-DEEA-6445-5D75-47B9E03096FA}"/>
              </a:ext>
            </a:extLst>
          </p:cNvPr>
          <p:cNvSpPr txBox="1"/>
          <p:nvPr/>
        </p:nvSpPr>
        <p:spPr>
          <a:xfrm>
            <a:off x="639270" y="3355848"/>
            <a:ext cx="6244957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More analysis on topic modeling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Is there a relationship between land use around the location/watershed of the trash collection device and the category of trash collected? (Analysis on land use data)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Is there a relationship between the weather of the day and the amount waste generated? (</a:t>
            </a:r>
            <a:r>
              <a:rPr lang="en-US" sz="1900" b="0" i="0" dirty="0">
                <a:effectLst/>
              </a:rPr>
              <a:t>Time series analysis)</a:t>
            </a:r>
            <a:br>
              <a:rPr lang="en-US" sz="1900" b="0" i="0" dirty="0">
                <a:effectLst/>
              </a:rPr>
            </a:br>
            <a:endParaRPr lang="en-US" sz="1900" dirty="0"/>
          </a:p>
        </p:txBody>
      </p:sp>
      <p:pic>
        <p:nvPicPr>
          <p:cNvPr id="8" name="Picture 7" descr="Offshore production platform">
            <a:extLst>
              <a:ext uri="{FF2B5EF4-FFF2-40B4-BE49-F238E27FC236}">
                <a16:creationId xmlns:a16="http://schemas.microsoft.com/office/drawing/2014/main" id="{25903707-7266-AA95-413C-AFF3EDBF7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6" r="28004" b="2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7F-E75A-189C-13B7-88E9D3F6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648" y="6356350"/>
            <a:ext cx="19305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2E0C-2339-AE0B-DCC0-1A0A7A14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AEB-65AE-E6F2-EEBB-C51612DD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F5E5E5-B7A0-3640-B470-CC596EC1D9D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09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7F3C-654D-DC3A-2764-CE12091C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F997-F984-F5BF-0747-BA3B139B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Date: The date when litter accumulation was recorded or measured.</a:t>
            </a:r>
          </a:p>
          <a:p>
            <a:r>
              <a:rPr lang="en-US"/>
              <a:t>DeviceID: A unique identifier for the litter collection device.</a:t>
            </a:r>
          </a:p>
          <a:p>
            <a:r>
              <a:rPr lang="en-US"/>
              <a:t>Org: The organization or entity responsible for the litter collection.</a:t>
            </a:r>
          </a:p>
          <a:p>
            <a:r>
              <a:rPr lang="en-US"/>
              <a:t>Site: The location or site where the litter collection device is installed.</a:t>
            </a:r>
          </a:p>
          <a:p>
            <a:r>
              <a:rPr lang="en-US"/>
              <a:t>LitterRecyclablesWeightLb: The weight of recyclable litter collected in pounds.</a:t>
            </a:r>
          </a:p>
          <a:p>
            <a:r>
              <a:rPr lang="en-US"/>
              <a:t>LitterTrashWeightLb: The weight of non-recyclable (trash) litter collected in pounds.</a:t>
            </a:r>
          </a:p>
          <a:p>
            <a:r>
              <a:rPr lang="en-US"/>
              <a:t>DebrisRecyclablesWeightLb: The weight of recyclable debris collected in pounds.</a:t>
            </a:r>
          </a:p>
          <a:p>
            <a:r>
              <a:rPr lang="en-US"/>
              <a:t>DebrisTrashWeightLb: The weight of non-recyclable (trash) debris collected in pounds.</a:t>
            </a:r>
          </a:p>
          <a:p>
            <a:r>
              <a:rPr lang="en-US"/>
              <a:t>dataCards: Possibly a count or identifier for data cards associated with the litter collection.</a:t>
            </a:r>
          </a:p>
          <a:p>
            <a:r>
              <a:rPr lang="en-US"/>
              <a:t>City: The city where the litter collection site is located.</a:t>
            </a:r>
          </a:p>
          <a:p>
            <a:r>
              <a:rPr lang="en-US"/>
              <a:t>County: The county where the litter collection site is located.</a:t>
            </a:r>
          </a:p>
          <a:p>
            <a:r>
              <a:rPr lang="en-US"/>
              <a:t>device: Possibly another identifier or category for the type of device used for litter collection.</a:t>
            </a:r>
          </a:p>
          <a:p>
            <a:r>
              <a:rPr lang="en-US"/>
              <a:t>lon: The longitude coordinate of the litter collection site.</a:t>
            </a:r>
          </a:p>
          <a:p>
            <a:r>
              <a:rPr lang="en-US"/>
              <a:t>lat: The latitude coordinate of the litter collection site.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1502-9794-6CF9-155B-AE09AFC1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1BB4-30B2-0B91-E32B-9B9F7F18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5266-B5AE-D2D1-E2BB-947D18A7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54462-D84D-A8C6-6791-2D8A5A53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Waste Generation by Month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B0FA8-4EB0-BB82-61F9-99CFF16F7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410577"/>
            <a:ext cx="6780700" cy="40345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E294-F4F5-1A30-9B6C-93EA7B03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E526-6EAF-07FD-EE63-463B54B5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8D41-6632-CB32-4368-8FCD3893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7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3DE57-5288-7DB1-F06F-83010A90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 responsible for litter collection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8EF23-953E-1F87-7255-2CCFE4D9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25819"/>
            <a:ext cx="6780700" cy="42040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E91F-B6EE-129B-1EC5-AB1C07E2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DBBD-CE94-0403-DD95-2AF65CA6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D2A0-E67A-FC21-9D3B-9145D75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2B3A6-EE95-F3E2-5BD8-4B08BD64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Distribution of Litter Collection Devices Across Cities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F3E20-0B7A-9508-E445-BDA2318F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351246"/>
            <a:ext cx="6780700" cy="41531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2443-AD9B-94D5-3EB6-970B66C6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6B99-A9C8-B8D2-24C3-B2363D10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5/18/23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1E83-0D55-3899-F82D-7B2EC4DE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F5E5E5-B7A0-3640-B470-CC596EC1D9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AA80B-25E3-1317-2283-C5BF7D2F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items that are found in the marine debris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AAA390-EE81-EB6C-C538-FD365F5A1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444" y="643466"/>
            <a:ext cx="4552443" cy="55687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3F6A9-482A-25D4-E7F5-1FC9E7B4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CB35-EE5A-E8BF-998D-2942A58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8C9A-E8CD-E85A-C5E3-0331D886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6AA4D-19EE-0B27-C913-43EAE76F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Items found in the marine debris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1E9A7-41FD-5E30-A1EE-84C3B65F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2413" y="643466"/>
            <a:ext cx="6770505" cy="55687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08401B-9368-267C-EBE4-6607091F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5/18/23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2C576F-9F7E-9A52-CC95-860A4DC6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Harishma Ashok - Tampa Bay Estuary Program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0049B0-5203-A39E-7ACA-7299085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5E5-B7A0-3640-B470-CC596EC1D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C19CF-1CDC-D0A1-5D0B-51E984F3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0" i="0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Question:</a:t>
            </a:r>
            <a:br>
              <a:rPr lang="en-US" sz="46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46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Are different devices better/ more effective at capturing certain categories (</a:t>
            </a:r>
            <a:r>
              <a:rPr lang="en-US" sz="4600" b="0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i.e</a:t>
            </a:r>
            <a:r>
              <a:rPr lang="en-US" sz="46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maybe sea bins capture an abundance of cig butts)</a:t>
            </a:r>
            <a:endParaRPr lang="en-US" sz="4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7F-E75A-189C-13B7-88E9D3F6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9632"/>
            <a:ext cx="21964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/>
              <a:t>5/18/23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2E0C-2339-AE0B-DCC0-1A0A7A14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Harishma Ashok - Tampa Bay Estuary Program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AEB-65AE-E6F2-EEBB-C51612DD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67F5E5E5-B7A0-3640-B470-CC596EC1D9D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1140</Words>
  <Application>Microsoft Macintosh PowerPoint</Application>
  <PresentationFormat>Widescreen</PresentationFormat>
  <Paragraphs>245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Office Theme</vt:lpstr>
      <vt:lpstr>Micro-internship: Extracting Insights from Data - FAMU DeLuca</vt:lpstr>
      <vt:lpstr>Agenda</vt:lpstr>
      <vt:lpstr>Metadata of the dataset</vt:lpstr>
      <vt:lpstr>Waste Generation by Month</vt:lpstr>
      <vt:lpstr>Organization responsible for litter collection</vt:lpstr>
      <vt:lpstr>Distribution of Litter Collection Devices Across Cities</vt:lpstr>
      <vt:lpstr>Top 10 items that are found in the marine debris</vt:lpstr>
      <vt:lpstr>Items found in the marine debris</vt:lpstr>
      <vt:lpstr>Question: Are different devices better/ more effective at capturing certain categories (i.e maybe sea bins capture an abundance of cig butts)</vt:lpstr>
      <vt:lpstr>Solution</vt:lpstr>
      <vt:lpstr>Waste analysis</vt:lpstr>
      <vt:lpstr>Category Counts: Distribution of Waste Categories</vt:lpstr>
      <vt:lpstr>Sub-category Counts: Distribution of Waste Categories</vt:lpstr>
      <vt:lpstr>Questions: What are the various types of waste captured by the devices?  Which devices are effective for different categories of waste?</vt:lpstr>
      <vt:lpstr>Device Analysis</vt:lpstr>
      <vt:lpstr>Type of wastes collected in every device</vt:lpstr>
      <vt:lpstr>PowerPoint Presentation</vt:lpstr>
      <vt:lpstr>Table #1: Count of different categories for each device type </vt:lpstr>
      <vt:lpstr>Insights from Topic Modeling</vt:lpstr>
      <vt:lpstr>Tackling Waste and Promoting Sustainability</vt:lpstr>
      <vt:lpstr>Strategic Waste Management Solutions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Insights from Data - FAMU DeLuca</dc:title>
  <dc:creator>Harishma Ashok</dc:creator>
  <cp:lastModifiedBy>Harishma Ashok</cp:lastModifiedBy>
  <cp:revision>54</cp:revision>
  <dcterms:created xsi:type="dcterms:W3CDTF">2023-05-09T15:33:07Z</dcterms:created>
  <dcterms:modified xsi:type="dcterms:W3CDTF">2023-07-23T18:09:55Z</dcterms:modified>
</cp:coreProperties>
</file>