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2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8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00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5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0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9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2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B704AB-5537-4792-9C9F-4032771C027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6DA59A-2EC0-4F7D-905E-BFACE24EC0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5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395A00-BFD3-FAC9-E8C1-6976F03A9422}"/>
              </a:ext>
            </a:extLst>
          </p:cNvPr>
          <p:cNvSpPr txBox="1"/>
          <p:nvPr/>
        </p:nvSpPr>
        <p:spPr>
          <a:xfrm>
            <a:off x="175338" y="592575"/>
            <a:ext cx="4365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61467-9F2F-E8A5-F274-68B45A4581E7}"/>
              </a:ext>
            </a:extLst>
          </p:cNvPr>
          <p:cNvSpPr txBox="1"/>
          <p:nvPr/>
        </p:nvSpPr>
        <p:spPr>
          <a:xfrm>
            <a:off x="1086235" y="1338349"/>
            <a:ext cx="5841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TOPICS:</a:t>
            </a:r>
          </a:p>
          <a:p>
            <a:r>
              <a:rPr lang="en-US" dirty="0"/>
              <a:t>1.Introduction</a:t>
            </a:r>
          </a:p>
          <a:p>
            <a:r>
              <a:rPr lang="en-US" dirty="0"/>
              <a:t>2.Top down approach   vs  Bottom up approach</a:t>
            </a:r>
          </a:p>
          <a:p>
            <a:r>
              <a:rPr lang="en-US" dirty="0"/>
              <a:t>3. Datawarehouse  architecture</a:t>
            </a:r>
          </a:p>
          <a:p>
            <a:r>
              <a:rPr lang="en-US" dirty="0"/>
              <a:t>4.OLAP VS OLTP</a:t>
            </a:r>
          </a:p>
          <a:p>
            <a:r>
              <a:rPr lang="en-US" dirty="0"/>
              <a:t>5. ODS VS DWH</a:t>
            </a:r>
          </a:p>
          <a:p>
            <a:r>
              <a:rPr lang="en-US" dirty="0"/>
              <a:t>6. Master tables vs  Transition tables</a:t>
            </a:r>
          </a:p>
          <a:p>
            <a:r>
              <a:rPr lang="en-US" dirty="0"/>
              <a:t>7.Dimension modeling</a:t>
            </a:r>
          </a:p>
          <a:p>
            <a:r>
              <a:rPr lang="en-US" dirty="0"/>
              <a:t>8. Designing steps of DWH</a:t>
            </a:r>
          </a:p>
          <a:p>
            <a:r>
              <a:rPr lang="en-US" dirty="0"/>
              <a:t>9.DWH schemas</a:t>
            </a:r>
          </a:p>
          <a:p>
            <a:r>
              <a:rPr lang="en-US" dirty="0"/>
              <a:t>10.Dimensions  and Facts.</a:t>
            </a:r>
            <a:endParaRPr lang="en-IN" dirty="0"/>
          </a:p>
        </p:txBody>
      </p:sp>
      <p:pic>
        <p:nvPicPr>
          <p:cNvPr id="3074" name="Picture 2" descr="Block diagram of Data Warehouse Architecture. | Download Scientific Diagram">
            <a:extLst>
              <a:ext uri="{FF2B5EF4-FFF2-40B4-BE49-F238E27FC236}">
                <a16:creationId xmlns:a16="http://schemas.microsoft.com/office/drawing/2014/main" id="{92EA8035-DF7E-93F9-FE7A-F6E12F2E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97" y="906087"/>
            <a:ext cx="5762625" cy="42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E39D1-2A1A-94CF-53A8-B867A54F3CAC}"/>
              </a:ext>
            </a:extLst>
          </p:cNvPr>
          <p:cNvSpPr txBox="1"/>
          <p:nvPr/>
        </p:nvSpPr>
        <p:spPr>
          <a:xfrm>
            <a:off x="382385" y="526073"/>
            <a:ext cx="4131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SCHEMAS:</a:t>
            </a:r>
            <a:endParaRPr lang="en-US" sz="2000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DA35-2D39-0168-669C-3C560A3C08CF}"/>
              </a:ext>
            </a:extLst>
          </p:cNvPr>
          <p:cNvSpPr txBox="1"/>
          <p:nvPr/>
        </p:nvSpPr>
        <p:spPr>
          <a:xfrm>
            <a:off x="656706" y="1371600"/>
            <a:ext cx="512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1.STAR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star schema is a type of relational database schema that is composed of a single, central fact table that is surrounded by dimension tables.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2.SNOW FLAKE: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snowflake schema is a multi-dimensional data model that is an extension of a star schema, where dimension tables are broken down into subdimensions.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3.GALAXY: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the Star Schema and Snowflake Schema, the Galaxy Schema uses multiple fact tables connected with shared normalized dimension tables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alaxy Schema | Learn How to Create Galaxy Schema?">
            <a:extLst>
              <a:ext uri="{FF2B5EF4-FFF2-40B4-BE49-F238E27FC236}">
                <a16:creationId xmlns:a16="http://schemas.microsoft.com/office/drawing/2014/main" id="{401CCCD5-0083-82E2-D4BC-32897692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06804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r Schema vs Snowflake Schema: 5 Key Differences | Integrate.io">
            <a:extLst>
              <a:ext uri="{FF2B5EF4-FFF2-40B4-BE49-F238E27FC236}">
                <a16:creationId xmlns:a16="http://schemas.microsoft.com/office/drawing/2014/main" id="{A8E23237-D985-B848-EF27-8E9D82ED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5" y="365587"/>
            <a:ext cx="541158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2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5F53125-9CB8-BF06-F9B1-AD6CBB9D3338}"/>
              </a:ext>
            </a:extLst>
          </p:cNvPr>
          <p:cNvSpPr txBox="1"/>
          <p:nvPr/>
        </p:nvSpPr>
        <p:spPr>
          <a:xfrm>
            <a:off x="714895" y="1246909"/>
            <a:ext cx="388204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DIMENSIONS: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Role playing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2.Conformed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3.Junk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4.Degenerated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5.Slowely changing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6.Rapidly changing dimension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7.Inferred dimension.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1BA36-CC4F-501D-D579-E3AC69BF995D}"/>
              </a:ext>
            </a:extLst>
          </p:cNvPr>
          <p:cNvSpPr txBox="1"/>
          <p:nvPr/>
        </p:nvSpPr>
        <p:spPr>
          <a:xfrm>
            <a:off x="5968538" y="1277687"/>
            <a:ext cx="4114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FACT TABLES: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1.Fully additive measures/facts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2.Semi additive measures/facts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3.Non additive measures/facts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4.Derivedd or calculated measures/facts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Fact less measures/facts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6.Textual measures /facts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008E0-9FBD-493E-FDAF-F4D1942B76F9}"/>
              </a:ext>
            </a:extLst>
          </p:cNvPr>
          <p:cNvSpPr txBox="1"/>
          <p:nvPr/>
        </p:nvSpPr>
        <p:spPr>
          <a:xfrm>
            <a:off x="6317673" y="4497185"/>
            <a:ext cx="5170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CC33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Papered by:</a:t>
            </a:r>
          </a:p>
          <a:p>
            <a:r>
              <a:rPr lang="en-US" sz="2800" dirty="0">
                <a:solidFill>
                  <a:srgbClr val="33CC33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Harish Madapakula</a:t>
            </a:r>
            <a:endParaRPr lang="en-IN" sz="2800" dirty="0">
              <a:solidFill>
                <a:srgbClr val="33CC33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442051-CC6A-A5F9-214D-D4BFF6BAF45D}"/>
              </a:ext>
            </a:extLst>
          </p:cNvPr>
          <p:cNvSpPr txBox="1"/>
          <p:nvPr/>
        </p:nvSpPr>
        <p:spPr>
          <a:xfrm>
            <a:off x="462709" y="550843"/>
            <a:ext cx="10532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Google Sans"/>
              </a:rPr>
              <a:t>What is a data warehouse </a:t>
            </a:r>
            <a:r>
              <a:rPr lang="en-US" sz="2400" dirty="0">
                <a:solidFill>
                  <a:srgbClr val="FF0000"/>
                </a:solidFill>
                <a:latin typeface="Google Sans"/>
              </a:rPr>
              <a:t>?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Google Sans"/>
              </a:rPr>
              <a:t>Data Warehousing integrates data and information collected from various sources into one comprehensive database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E7D9F-B8CC-F201-086B-83B3BBBF79CF}"/>
              </a:ext>
            </a:extLst>
          </p:cNvPr>
          <p:cNvSpPr txBox="1"/>
          <p:nvPr/>
        </p:nvSpPr>
        <p:spPr>
          <a:xfrm>
            <a:off x="462709" y="1901198"/>
            <a:ext cx="11435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is data mart?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mart is a data storage system that contains information specific to an organization's business 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DWH.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mart is a subject oriented and  also another data base.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936EA-47EB-6DE4-C631-CBAB191A92D1}"/>
              </a:ext>
            </a:extLst>
          </p:cNvPr>
          <p:cNvSpPr txBox="1"/>
          <p:nvPr/>
        </p:nvSpPr>
        <p:spPr>
          <a:xfrm>
            <a:off x="473725" y="3555427"/>
            <a:ext cx="60923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DWH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1980 DWH was invented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Dr. Bill h Inmon Was father of DWH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Dr. Ralph Kimball was invented  dimension modelling  to design  DWH in 1990</a:t>
            </a:r>
          </a:p>
        </p:txBody>
      </p:sp>
    </p:spTree>
    <p:extLst>
      <p:ext uri="{BB962C8B-B14F-4D97-AF65-F5344CB8AC3E}">
        <p14:creationId xmlns:p14="http://schemas.microsoft.com/office/powerpoint/2010/main" val="33195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mon or Kimball: Which approach is suitable for your data warehouse? |  Computer Weekly">
            <a:extLst>
              <a:ext uri="{FF2B5EF4-FFF2-40B4-BE49-F238E27FC236}">
                <a16:creationId xmlns:a16="http://schemas.microsoft.com/office/drawing/2014/main" id="{1079C9DA-7663-3E35-328B-FD63D8E0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10" y="1388127"/>
            <a:ext cx="9571662" cy="424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5061B-1BDF-F624-D2AD-3ECE3385017B}"/>
              </a:ext>
            </a:extLst>
          </p:cNvPr>
          <p:cNvSpPr txBox="1"/>
          <p:nvPr/>
        </p:nvSpPr>
        <p:spPr>
          <a:xfrm>
            <a:off x="1169110" y="914399"/>
            <a:ext cx="8558783" cy="39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Top down approach                 vs              Bottom up approach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4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Warehouse Architecture - Detailed Explanation - InterviewBit">
            <a:extLst>
              <a:ext uri="{FF2B5EF4-FFF2-40B4-BE49-F238E27FC236}">
                <a16:creationId xmlns:a16="http://schemas.microsoft.com/office/drawing/2014/main" id="{B7E1C1E5-E72D-B1F9-445D-AA10E281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7" y="1288973"/>
            <a:ext cx="10972800" cy="39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E88A6-2863-4136-3593-3AE86579B347}"/>
              </a:ext>
            </a:extLst>
          </p:cNvPr>
          <p:cNvSpPr txBox="1"/>
          <p:nvPr/>
        </p:nvSpPr>
        <p:spPr>
          <a:xfrm>
            <a:off x="429658" y="297455"/>
            <a:ext cx="516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OLTP VS OLAP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OLTP and OLAP, What are the differences? | by Ashutosh Kumar | Medium">
            <a:extLst>
              <a:ext uri="{FF2B5EF4-FFF2-40B4-BE49-F238E27FC236}">
                <a16:creationId xmlns:a16="http://schemas.microsoft.com/office/drawing/2014/main" id="{372A6558-6597-B221-84AE-65248596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7" y="1085433"/>
            <a:ext cx="7830537" cy="44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ifference between OLAP and OLTP in DBMS - GeeksforGeeks">
            <a:extLst>
              <a:ext uri="{FF2B5EF4-FFF2-40B4-BE49-F238E27FC236}">
                <a16:creationId xmlns:a16="http://schemas.microsoft.com/office/drawing/2014/main" id="{4315226D-66A4-D4B3-2D05-F3B216E7B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Difference between OLAP and OLTP in DBMS - GeeksforGeeks">
            <a:extLst>
              <a:ext uri="{FF2B5EF4-FFF2-40B4-BE49-F238E27FC236}">
                <a16:creationId xmlns:a16="http://schemas.microsoft.com/office/drawing/2014/main" id="{6BBF5559-368E-7F13-08B8-EC8C7F5023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Difference between OLAP and OLTP in DBMS - GeeksforGeeks">
            <a:extLst>
              <a:ext uri="{FF2B5EF4-FFF2-40B4-BE49-F238E27FC236}">
                <a16:creationId xmlns:a16="http://schemas.microsoft.com/office/drawing/2014/main" id="{45578F4D-D357-580F-C6B2-36A03A8E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3118" y="13670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2" name="Picture 10" descr="Difference between OLAP and OLTP in DBMS - GeeksforGeeks">
            <a:extLst>
              <a:ext uri="{FF2B5EF4-FFF2-40B4-BE49-F238E27FC236}">
                <a16:creationId xmlns:a16="http://schemas.microsoft.com/office/drawing/2014/main" id="{B1075920-B381-6B62-9779-6E7F3850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643" y="1085432"/>
            <a:ext cx="3446100" cy="44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FB019-36A1-C565-33DE-1759306DD4A3}"/>
              </a:ext>
            </a:extLst>
          </p:cNvPr>
          <p:cNvSpPr txBox="1"/>
          <p:nvPr/>
        </p:nvSpPr>
        <p:spPr>
          <a:xfrm>
            <a:off x="561860" y="484742"/>
            <a:ext cx="17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ODS VS DWH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an Operational Data Store (ODS)?">
            <a:extLst>
              <a:ext uri="{FF2B5EF4-FFF2-40B4-BE49-F238E27FC236}">
                <a16:creationId xmlns:a16="http://schemas.microsoft.com/office/drawing/2014/main" id="{2B469754-2F18-460A-5315-50DE7373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9" y="884853"/>
            <a:ext cx="9155017" cy="48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3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82E8-CA92-7B71-35BE-21ECDE7E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48" y="616944"/>
            <a:ext cx="10058400" cy="3933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TABLES VS TRANSATION TAABLES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Business Unit and Setid in PeopleSoft | PeopleSoft Tutorial">
            <a:extLst>
              <a:ext uri="{FF2B5EF4-FFF2-40B4-BE49-F238E27FC236}">
                <a16:creationId xmlns:a16="http://schemas.microsoft.com/office/drawing/2014/main" id="{A38A453F-D459-D0AE-6F0A-AB6C3400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8" y="1178804"/>
            <a:ext cx="8184731" cy="267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usiness Unit and Setid in PeopleSoft | PeopleSoft Tutorial">
            <a:extLst>
              <a:ext uri="{FF2B5EF4-FFF2-40B4-BE49-F238E27FC236}">
                <a16:creationId xmlns:a16="http://schemas.microsoft.com/office/drawing/2014/main" id="{FAFE7431-F5E9-1EE9-5C48-74553ABC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7" y="3851141"/>
            <a:ext cx="8184731" cy="233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0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255AC-65E6-A44C-D60E-4CCBA170CC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918" y="232253"/>
            <a:ext cx="10058400" cy="5937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OLTP TO OLAP TABLES CONVERSATIONS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41A7-5C7C-3BDC-5DDF-0C38B9A5B0AE}"/>
              </a:ext>
            </a:extLst>
          </p:cNvPr>
          <p:cNvSpPr txBox="1"/>
          <p:nvPr/>
        </p:nvSpPr>
        <p:spPr>
          <a:xfrm>
            <a:off x="381918" y="825978"/>
            <a:ext cx="5376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tables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Student..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tables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OLAP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tables converted  as Dimensional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tables converted into Facts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74C4-C09D-A64A-116B-C742554DB421}"/>
              </a:ext>
            </a:extLst>
          </p:cNvPr>
          <p:cNvSpPr txBox="1"/>
          <p:nvPr/>
        </p:nvSpPr>
        <p:spPr>
          <a:xfrm>
            <a:off x="6433854" y="908748"/>
            <a:ext cx="52219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modeling:</a:t>
            </a:r>
            <a:endParaRPr lang="en-US" sz="20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Dimensional data modeling is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technique used in data warehousing to organize and structure data 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way that makes it easy to analyze.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BFC3-EE1F-1DE2-8960-9FCBE872414A}"/>
              </a:ext>
            </a:extLst>
          </p:cNvPr>
          <p:cNvSpPr txBox="1"/>
          <p:nvPr/>
        </p:nvSpPr>
        <p:spPr>
          <a:xfrm>
            <a:off x="6899562" y="3129741"/>
            <a:ext cx="47562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Datawarehouse:</a:t>
            </a:r>
          </a:p>
          <a:p>
            <a:r>
              <a:rPr lang="en-US" dirty="0"/>
              <a:t>1.Study the existing OLTP DB and its tables</a:t>
            </a:r>
          </a:p>
          <a:p>
            <a:r>
              <a:rPr lang="en-US" dirty="0"/>
              <a:t>2.Study the existing reports.</a:t>
            </a:r>
          </a:p>
          <a:p>
            <a:r>
              <a:rPr lang="en-US" dirty="0"/>
              <a:t>3.Futre requirements /dashboards.</a:t>
            </a:r>
          </a:p>
          <a:p>
            <a:r>
              <a:rPr lang="en-US" dirty="0"/>
              <a:t>4.Load the data by using ETL</a:t>
            </a:r>
          </a:p>
          <a:p>
            <a:r>
              <a:rPr lang="en-US" dirty="0"/>
              <a:t>5. Create blank tables</a:t>
            </a:r>
          </a:p>
          <a:p>
            <a:r>
              <a:rPr lang="en-US" dirty="0"/>
              <a:t>6.Dim = incremental loading</a:t>
            </a:r>
          </a:p>
          <a:p>
            <a:r>
              <a:rPr lang="en-US" dirty="0"/>
              <a:t>    facts =fully loading.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02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ynonyms Between Normalization and Denormalization Explained">
            <a:extLst>
              <a:ext uri="{FF2B5EF4-FFF2-40B4-BE49-F238E27FC236}">
                <a16:creationId xmlns:a16="http://schemas.microsoft.com/office/drawing/2014/main" id="{228566BF-7AAD-ECBA-5701-E1C1C50D34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108248"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76D9D-7A97-3490-9811-0AAB2A92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13" y="590204"/>
            <a:ext cx="9864436" cy="5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1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BCC063-F143-40F8-B654-B7A4B9EAF4D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456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</vt:lpstr>
      <vt:lpstr>Calibri</vt:lpstr>
      <vt:lpstr>Calibri Light</vt:lpstr>
      <vt:lpstr>Google Sans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TABLES VS TRANSATION TAABLES</vt:lpstr>
      <vt:lpstr>OLTP TO OLAP TABLES CONVERSATIONS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madapakula</dc:creator>
  <cp:lastModifiedBy>Harish madapakula</cp:lastModifiedBy>
  <cp:revision>12</cp:revision>
  <dcterms:created xsi:type="dcterms:W3CDTF">2024-03-09T16:08:55Z</dcterms:created>
  <dcterms:modified xsi:type="dcterms:W3CDTF">2024-03-15T16:23:40Z</dcterms:modified>
</cp:coreProperties>
</file>