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2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FE1D-9CFF-4D9C-A25E-27737C84FFC5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BC1D-0889-4C83-98B5-89BFDD50A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8380311"/>
            <a:ext cx="37307520" cy="1782741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6895217"/>
            <a:ext cx="32918400" cy="12363023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726267"/>
            <a:ext cx="946404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726267"/>
            <a:ext cx="2784348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2766055"/>
            <a:ext cx="37856160" cy="21300436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34268002"/>
            <a:ext cx="37856160" cy="11201396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3631334"/>
            <a:ext cx="186537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3631334"/>
            <a:ext cx="186537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726278"/>
            <a:ext cx="378561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2552684"/>
            <a:ext cx="18568032" cy="6151876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8704560"/>
            <a:ext cx="1856803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2552684"/>
            <a:ext cx="18659477" cy="6151876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8704560"/>
            <a:ext cx="18659477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3413760"/>
            <a:ext cx="14156054" cy="119481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7372785"/>
            <a:ext cx="22219920" cy="363897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5361920"/>
            <a:ext cx="14156054" cy="28459857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3413760"/>
            <a:ext cx="14156054" cy="119481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7372785"/>
            <a:ext cx="22219920" cy="363897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5361920"/>
            <a:ext cx="14156054" cy="28459857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726278"/>
            <a:ext cx="378561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3631334"/>
            <a:ext cx="378561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7460758"/>
            <a:ext cx="98755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86B0-FA49-4882-B828-A47AEC7FE54B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7460758"/>
            <a:ext cx="148132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7460758"/>
            <a:ext cx="98755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766C-61A3-440A-B51A-2C639EC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F821B2D-A42F-9E76-E09D-FA3D1DA9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194"/>
          <a:stretch/>
        </p:blipFill>
        <p:spPr>
          <a:xfrm>
            <a:off x="-90037" y="-62653"/>
            <a:ext cx="44103157" cy="79432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8C645EF-3139-4985-1C44-6304B8D4E581}"/>
              </a:ext>
            </a:extLst>
          </p:cNvPr>
          <p:cNvSpPr/>
          <p:nvPr/>
        </p:nvSpPr>
        <p:spPr>
          <a:xfrm>
            <a:off x="0" y="9086850"/>
            <a:ext cx="43891199" cy="4217193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1001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34">
              <a:defRPr/>
            </a:pPr>
            <a:endParaRPr 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C3BFD158-F023-E94D-DC99-0B254AB4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278" y="11230428"/>
            <a:ext cx="15992605" cy="378501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 defTabSz="4388048">
              <a:defRPr/>
            </a:pPr>
            <a:endParaRPr lang="en-US" sz="4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B4E01-605E-7F97-3887-29D81724FDFD}"/>
              </a:ext>
            </a:extLst>
          </p:cNvPr>
          <p:cNvSpPr txBox="1"/>
          <p:nvPr/>
        </p:nvSpPr>
        <p:spPr>
          <a:xfrm>
            <a:off x="4828012" y="412979"/>
            <a:ext cx="384048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9600" b="1" i="0" u="none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cs typeface="Aharoni" panose="02010803020104030203" pitchFamily="2" charset="-79"/>
              </a:rPr>
              <a:t>Weaponization of Physiological </a:t>
            </a:r>
            <a:r>
              <a:rPr lang="en-US" sz="9600" b="1" dirty="0">
                <a:solidFill>
                  <a:schemeClr val="bg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P</a:t>
            </a:r>
            <a:r>
              <a:rPr lang="en-US" sz="9600" b="1" i="0" u="none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cs typeface="Aharoni" panose="02010803020104030203" pitchFamily="2" charset="-79"/>
              </a:rPr>
              <a:t>roteins in Sea Lamprey: </a:t>
            </a:r>
          </a:p>
          <a:p>
            <a:pPr algn="ctr"/>
            <a:r>
              <a:rPr lang="en-US" sz="9600" b="1" i="0" u="none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cs typeface="Aharoni" panose="02010803020104030203" pitchFamily="2" charset="-79"/>
              </a:rPr>
              <a:t>Through the Lens of Comparative </a:t>
            </a:r>
            <a:r>
              <a:rPr lang="en-US" sz="9600" b="1" dirty="0">
                <a:solidFill>
                  <a:schemeClr val="bg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T</a:t>
            </a:r>
            <a:r>
              <a:rPr lang="en-US" sz="9600" b="1" i="0" u="none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cs typeface="Aharoni" panose="02010803020104030203" pitchFamily="2" charset="-79"/>
              </a:rPr>
              <a:t>ranscriptomics</a:t>
            </a:r>
            <a:endParaRPr lang="en-IN" sz="4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Aharoni" panose="02010803020104030203" pitchFamily="2" charset="-79"/>
            </a:endParaRPr>
          </a:p>
          <a:p>
            <a:pPr algn="ctr">
              <a:defRPr/>
            </a:pPr>
            <a:endParaRPr lang="en-IN" sz="4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Aharoni" panose="02010803020104030203" pitchFamily="2" charset="-79"/>
            </a:endParaRPr>
          </a:p>
          <a:p>
            <a:pPr>
              <a:defRPr/>
            </a:pPr>
            <a:endParaRPr lang="en-IN" sz="8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A7AE9-56EA-9B07-E442-94C8A73D2550}"/>
              </a:ext>
            </a:extLst>
          </p:cNvPr>
          <p:cNvSpPr/>
          <p:nvPr/>
        </p:nvSpPr>
        <p:spPr>
          <a:xfrm>
            <a:off x="0" y="8872099"/>
            <a:ext cx="43934007" cy="177984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6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PROJECT PRESENTATION</a:t>
            </a:r>
            <a:endParaRPr lang="en-IN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29877C-8C09-2161-7066-F16DC032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3" y="11230427"/>
            <a:ext cx="12091931" cy="8833768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 defTabSz="4388048">
              <a:defRPr/>
            </a:pPr>
            <a:endParaRPr lang="en-US" sz="4200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FE657758-2A3F-1971-11B0-75DAF86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62" y="11502252"/>
            <a:ext cx="7776754" cy="1627188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7" name="AutoShape 20">
            <a:extLst>
              <a:ext uri="{FF2B5EF4-FFF2-40B4-BE49-F238E27FC236}">
                <a16:creationId xmlns:a16="http://schemas.microsoft.com/office/drawing/2014/main" id="{75B56779-15EA-4456-E315-6B0D2B99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2" y="20684378"/>
            <a:ext cx="12091932" cy="101579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>
              <a:defRPr/>
            </a:pP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091F3BE-6A2E-7A4B-E99A-00ADEACE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489" y="20910570"/>
            <a:ext cx="10260912" cy="1345224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9AE163EF-F481-145A-CD84-AD627417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6082" y="11502252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5800" b="1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4200" b="1" dirty="0"/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E989118B-0F2D-67C5-1445-07D18D41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056" y="11234735"/>
            <a:ext cx="12745970" cy="882946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>
              <a:defRPr/>
            </a:pP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8E04080F-B586-686C-8C93-154531DD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376" y="11710114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Significance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5800" b="1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4200" b="1" dirty="0"/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352838F2-FB3C-7182-8430-A15F580B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63" y="31462518"/>
            <a:ext cx="12091932" cy="1761805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 defTabSz="4388048">
              <a:defRPr/>
            </a:pPr>
            <a:endParaRPr lang="en-US" sz="42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59BE6F2-A7DC-964F-A762-F33B71754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295" y="31697378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5800" b="1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4200" b="1" dirty="0"/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8A9BF9C1-D4B7-73D2-2437-824BFF53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056" y="30931306"/>
            <a:ext cx="12745970" cy="1124063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>
              <a:defRPr/>
            </a:pP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D810A2BD-E760-3759-3CC5-0114EA12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376" y="31462518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defRPr/>
            </a:pPr>
            <a:endParaRPr lang="en-US" sz="60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defRPr/>
            </a:pPr>
            <a:endParaRPr lang="en-US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1B594835-F07B-0559-628A-F28BF1F9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666" y="42958838"/>
            <a:ext cx="12741360" cy="612174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>
              <a:defRPr/>
            </a:pP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6B59628A-93C3-F1FF-E239-AAE2F973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6445" y="43380812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Acknowledgment</a:t>
            </a:r>
            <a:r>
              <a:rPr lang="en-US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5800" b="1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4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49E133-1B83-F83D-F5FF-377F2B900077}"/>
              </a:ext>
            </a:extLst>
          </p:cNvPr>
          <p:cNvSpPr/>
          <p:nvPr/>
        </p:nvSpPr>
        <p:spPr>
          <a:xfrm>
            <a:off x="-42808" y="49737596"/>
            <a:ext cx="44055928" cy="165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IN" sz="6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Ramaiah Institute of Technology - PRADARSHANA </a:t>
            </a:r>
            <a:r>
              <a:rPr lang="en-IN" sz="8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2022</a:t>
            </a:r>
            <a:endParaRPr lang="en-IN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6E48E322-FDBE-D48E-F900-8804FF6C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62" y="7880580"/>
            <a:ext cx="13124305" cy="752666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External Guide: Dr. Kartik Sunagar, IISc 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E1FBB7F4-0FC3-FCCE-01D4-17B87D95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382" y="7891050"/>
            <a:ext cx="16408576" cy="873673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Internal Guide: Dr. T P Krishna Murthy, RIT 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64EF76-3F02-A278-8FC1-882ED2304CD2}"/>
              </a:ext>
            </a:extLst>
          </p:cNvPr>
          <p:cNvSpPr/>
          <p:nvPr/>
        </p:nvSpPr>
        <p:spPr>
          <a:xfrm>
            <a:off x="15909296" y="3898170"/>
            <a:ext cx="11423178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IN" sz="5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S Birendra Kumar</a:t>
            </a:r>
          </a:p>
          <a:p>
            <a:pPr algn="ctr">
              <a:defRPr/>
            </a:pPr>
            <a:r>
              <a:rPr lang="en-IN" sz="5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1MS18BT043</a:t>
            </a:r>
          </a:p>
          <a:p>
            <a:pPr algn="ctr">
              <a:defRPr/>
            </a:pPr>
            <a:r>
              <a:rPr lang="en-IN" sz="5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Department of Biotechnology</a:t>
            </a:r>
          </a:p>
          <a:p>
            <a:pPr algn="ctr">
              <a:defRPr/>
            </a:pPr>
            <a:r>
              <a:rPr lang="en-IN" sz="5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Ramaiah Institute of Technology</a:t>
            </a:r>
          </a:p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AE78AB-0486-F3C0-0984-95EAA9F3FFD1}"/>
              </a:ext>
            </a:extLst>
          </p:cNvPr>
          <p:cNvGrpSpPr/>
          <p:nvPr/>
        </p:nvGrpSpPr>
        <p:grpSpPr>
          <a:xfrm>
            <a:off x="319628" y="1351565"/>
            <a:ext cx="6205545" cy="5198216"/>
            <a:chOff x="616055" y="1141849"/>
            <a:chExt cx="7282554" cy="6084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75715B-4984-630E-C238-59F2731CA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13" y="1141849"/>
              <a:ext cx="3235039" cy="42196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D53926-CF89-6D36-84FB-CC7089A5B6C6}"/>
                </a:ext>
              </a:extLst>
            </p:cNvPr>
            <p:cNvSpPr/>
            <p:nvPr/>
          </p:nvSpPr>
          <p:spPr>
            <a:xfrm>
              <a:off x="616055" y="5533173"/>
              <a:ext cx="7282554" cy="16931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RAMAIAH</a:t>
              </a:r>
            </a:p>
            <a:p>
              <a:pPr algn="ctr"/>
              <a:r>
                <a:rPr lang="en-US" sz="4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Institute of Technology</a:t>
              </a:r>
              <a:endPara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8" name="AutoShape 17">
            <a:extLst>
              <a:ext uri="{FF2B5EF4-FFF2-40B4-BE49-F238E27FC236}">
                <a16:creationId xmlns:a16="http://schemas.microsoft.com/office/drawing/2014/main" id="{09CAFB12-9330-DC7B-F4CE-5A461263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056" y="21188470"/>
            <a:ext cx="12745970" cy="882946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0015" tIns="60008" rIns="120015" bIns="60008" anchor="ctr"/>
          <a:lstStyle/>
          <a:p>
            <a:pPr algn="ctr">
              <a:defRPr/>
            </a:pP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81EB2C1B-488D-EE80-3B0E-71F59597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3793" y="21608896"/>
            <a:ext cx="9893300" cy="1672999"/>
          </a:xfrm>
          <a:prstGeom prst="rect">
            <a:avLst/>
          </a:prstGeom>
          <a:noFill/>
          <a:ln>
            <a:noFill/>
          </a:ln>
          <a:effectLst/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Future Prospects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5800" b="1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8003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68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Arial Black</vt:lpstr>
      <vt:lpstr>Bookman Old Style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kn</dc:creator>
  <cp:lastModifiedBy>S Birendra Kumar</cp:lastModifiedBy>
  <cp:revision>51</cp:revision>
  <dcterms:created xsi:type="dcterms:W3CDTF">2022-07-01T17:28:31Z</dcterms:created>
  <dcterms:modified xsi:type="dcterms:W3CDTF">2022-07-02T14:55:10Z</dcterms:modified>
</cp:coreProperties>
</file>