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286" r:id="rId11"/>
    <p:sldId id="1287" r:id="rId12"/>
    <p:sldId id="1292" r:id="rId13"/>
    <p:sldId id="1294" r:id="rId14"/>
    <p:sldId id="1295" r:id="rId15"/>
    <p:sldId id="1296" r:id="rId16"/>
    <p:sldId id="1306" r:id="rId17"/>
    <p:sldId id="1307" r:id="rId18"/>
    <p:sldId id="1308" r:id="rId19"/>
    <p:sldId id="1297" r:id="rId20"/>
    <p:sldId id="1288" r:id="rId21"/>
    <p:sldId id="1249" r:id="rId22"/>
  </p:sldIdLst>
  <p:sldSz cx="9144000" cy="5143500" type="screen16x9"/>
  <p:notesSz cx="6858000" cy="9144000"/>
  <p:custShowLst>
    <p:custShow name="Custom Show 1" id="0">
      <p:sldLst>
        <p:sld r:id="rId5"/>
        <p:sld r:id="rId7"/>
        <p:sld r:id="rId8"/>
        <p:sld r:id="rId9"/>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43" d="100"/>
          <a:sy n="143" d="100"/>
        </p:scale>
        <p:origin x="1014" y="10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4/10/2024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 HARISHNI D</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a:t>
            </a:r>
            <a:r>
              <a:rPr lang="en-US" sz="1100" b="0" i="0" u="none" strike="noStrike" cap="none">
                <a:solidFill>
                  <a:schemeClr val="tx1"/>
                </a:solidFill>
                <a:latin typeface="Arial"/>
                <a:ea typeface="Arial"/>
                <a:cs typeface="Arial"/>
                <a:sym typeface="Arial"/>
              </a:rPr>
              <a:t>ID </a:t>
            </a:r>
            <a:r>
              <a:rPr lang="en-US" sz="1100" b="0" i="0" u="none" strike="noStrike" cap="none" smtClean="0">
                <a:solidFill>
                  <a:schemeClr val="tx1"/>
                </a:solidFill>
                <a:latin typeface="Arial"/>
                <a:ea typeface="Arial"/>
                <a:cs typeface="Arial"/>
                <a:sym typeface="Arial"/>
              </a:rPr>
              <a:t>:au814721104021</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smtClean="0">
                <a:solidFill>
                  <a:schemeClr val="tx1"/>
                </a:solidFill>
              </a:rPr>
              <a:t>SRM TRP ENGINEERING COLLEGE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00701" y="635001"/>
            <a:ext cx="7914289" cy="573076"/>
          </a:xfrm>
        </p:spPr>
        <p:txBody>
          <a:bodyPr/>
          <a:lstStyle/>
          <a:p>
            <a:pPr algn="ctr"/>
            <a:r>
              <a:rPr lang="en-US" b="1" dirty="0" smtClean="0"/>
              <a:t>Student’s login</a:t>
            </a:r>
            <a:br>
              <a:rPr lang="en-US" b="1" dirty="0" smtClean="0"/>
            </a:b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4143" y="1072500"/>
            <a:ext cx="6347404" cy="3570415"/>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smtClean="0"/>
              <a:t>Student’s page</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6668" y="1267649"/>
            <a:ext cx="6090213" cy="3425745"/>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smtClean="0"/>
              <a:t>Teacher’s login</a:t>
            </a:r>
            <a:endParaRPr lang="en-US"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1612" y="1176789"/>
            <a:ext cx="6764332" cy="3804937"/>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37693" y="754213"/>
            <a:ext cx="2663106" cy="307777"/>
          </a:xfrm>
          <a:prstGeom prst="rect">
            <a:avLst/>
          </a:prstGeom>
          <a:noFill/>
        </p:spPr>
        <p:txBody>
          <a:bodyPr wrap="square" rtlCol="0">
            <a:spAutoFit/>
          </a:bodyPr>
          <a:lstStyle/>
          <a:p>
            <a:r>
              <a:rPr lang="en-US" b="1" dirty="0" smtClean="0"/>
              <a:t>Teacher’s Page</a:t>
            </a:r>
            <a:endParaRPr lang="en-IN"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5172" y="1324878"/>
            <a:ext cx="5993658" cy="3371433"/>
          </a:xfrm>
          <a:prstGeom prst="rect">
            <a:avLst/>
          </a:prstGeom>
        </p:spPr>
      </p:pic>
    </p:spTree>
    <p:extLst>
      <p:ext uri="{BB962C8B-B14F-4D97-AF65-F5344CB8AC3E}">
        <p14:creationId xmlns:p14="http://schemas.microsoft.com/office/powerpoint/2010/main" val="1575798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37577" y="660771"/>
            <a:ext cx="2649758" cy="307777"/>
          </a:xfrm>
          <a:prstGeom prst="rect">
            <a:avLst/>
          </a:prstGeom>
          <a:noFill/>
        </p:spPr>
        <p:txBody>
          <a:bodyPr wrap="square" rtlCol="0">
            <a:spAutoFit/>
          </a:bodyPr>
          <a:lstStyle/>
          <a:p>
            <a:r>
              <a:rPr lang="en-US" b="1" dirty="0" smtClean="0"/>
              <a:t>No Access</a:t>
            </a:r>
            <a:endParaRPr lang="en-IN"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4890" y="1075339"/>
            <a:ext cx="6661104" cy="3746871"/>
          </a:xfrm>
          <a:prstGeom prst="rect">
            <a:avLst/>
          </a:prstGeom>
        </p:spPr>
      </p:pic>
    </p:spTree>
    <p:extLst>
      <p:ext uri="{BB962C8B-B14F-4D97-AF65-F5344CB8AC3E}">
        <p14:creationId xmlns:p14="http://schemas.microsoft.com/office/powerpoint/2010/main" val="778124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37459" y="727516"/>
            <a:ext cx="4018021" cy="307777"/>
          </a:xfrm>
          <a:prstGeom prst="rect">
            <a:avLst/>
          </a:prstGeom>
          <a:noFill/>
        </p:spPr>
        <p:txBody>
          <a:bodyPr wrap="square" rtlCol="0">
            <a:spAutoFit/>
          </a:bodyPr>
          <a:lstStyle/>
          <a:p>
            <a:r>
              <a:rPr lang="en-US" b="1" dirty="0" smtClean="0"/>
              <a:t>404 Error</a:t>
            </a:r>
            <a:endParaRPr lang="en-IN"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1447" y="1099616"/>
            <a:ext cx="6394126" cy="3596696"/>
          </a:xfrm>
          <a:prstGeom prst="rect">
            <a:avLst/>
          </a:prstGeom>
        </p:spPr>
      </p:pic>
    </p:spTree>
    <p:extLst>
      <p:ext uri="{BB962C8B-B14F-4D97-AF65-F5344CB8AC3E}">
        <p14:creationId xmlns:p14="http://schemas.microsoft.com/office/powerpoint/2010/main" val="406320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r>
              <a:rPr lang="en-US" b="0" i="0" dirty="0">
                <a:solidFill>
                  <a:srgbClr val="374151"/>
                </a:solidFill>
                <a:effectLst/>
                <a:latin typeface="Söhne"/>
              </a:rPr>
              <a:t/>
            </a:r>
            <a:br>
              <a:rPr lang="en-US" b="0" i="0" dirty="0">
                <a:solidFill>
                  <a:srgbClr val="374151"/>
                </a:solidFill>
                <a:effectLst/>
                <a:latin typeface="Söhne"/>
              </a:rPr>
            </a:br>
            <a:endParaRPr lang="en-US" dirty="0"/>
          </a:p>
        </p:txBody>
      </p:sp>
      <p:sp>
        <p:nvSpPr>
          <p:cNvPr id="3" name="TextBox 2"/>
          <p:cNvSpPr txBox="1"/>
          <p:nvPr/>
        </p:nvSpPr>
        <p:spPr>
          <a:xfrm>
            <a:off x="215053" y="1208076"/>
            <a:ext cx="8661969" cy="3539430"/>
          </a:xfrm>
          <a:prstGeom prst="rect">
            <a:avLst/>
          </a:prstGeom>
          <a:noFill/>
        </p:spPr>
        <p:txBody>
          <a:bodyPr wrap="square" rtlCol="0">
            <a:spAutoFit/>
          </a:bodyPr>
          <a:lstStyle/>
          <a:p>
            <a:r>
              <a:rPr lang="en-US" dirty="0"/>
              <a:t>I</a:t>
            </a:r>
            <a:r>
              <a:rPr lang="en-US" dirty="0" smtClean="0"/>
              <a:t>ntegrating </a:t>
            </a:r>
            <a:r>
              <a:rPr lang="en-US" dirty="0"/>
              <a:t>advanced collaboration features such as real-time chat functionality within shared notes could enhance communication among collaborators, facilitating seamless discussions and brainstorming sessions. </a:t>
            </a:r>
            <a:endParaRPr lang="en-US" dirty="0" smtClean="0"/>
          </a:p>
          <a:p>
            <a:endParaRPr lang="en-US" dirty="0" smtClean="0"/>
          </a:p>
          <a:p>
            <a:r>
              <a:rPr lang="en-US" dirty="0" smtClean="0"/>
              <a:t>Implementing </a:t>
            </a:r>
            <a:r>
              <a:rPr lang="en-US" dirty="0"/>
              <a:t>support for file attachments within notes would allow users to include relevant documents, images, or other media, further enriching the content and utility of shared notes</a:t>
            </a:r>
            <a:r>
              <a:rPr lang="en-US" dirty="0" smtClean="0"/>
              <a:t>.</a:t>
            </a:r>
          </a:p>
          <a:p>
            <a:endParaRPr lang="en-US" dirty="0" smtClean="0"/>
          </a:p>
          <a:p>
            <a:r>
              <a:rPr lang="en-US" dirty="0" smtClean="0"/>
              <a:t>Furthermore</a:t>
            </a:r>
            <a:r>
              <a:rPr lang="en-US" dirty="0"/>
              <a:t>, introducing advanced search and filtering capabilities would empower users to efficiently navigate through their notes, enabling them to locate specific information quickly. </a:t>
            </a:r>
            <a:endParaRPr lang="en-US" dirty="0" smtClean="0"/>
          </a:p>
          <a:p>
            <a:endParaRPr lang="en-US" dirty="0" smtClean="0"/>
          </a:p>
          <a:p>
            <a:r>
              <a:rPr lang="en-US" dirty="0" smtClean="0"/>
              <a:t>Another </a:t>
            </a:r>
            <a:r>
              <a:rPr lang="en-US" dirty="0"/>
              <a:t>avenue for enhancement lies in the implementation of user-friendly analytics tools, providing insights into note usage patterns, collaboration dynamics, and other relevant metrics, thereby enabling users to optimize their workflows and productivity. </a:t>
            </a:r>
            <a:endParaRPr lang="en-US" dirty="0" smtClean="0"/>
          </a:p>
          <a:p>
            <a:endParaRPr lang="en-US" dirty="0" smtClean="0"/>
          </a:p>
          <a:p>
            <a:r>
              <a:rPr lang="en-US" dirty="0" smtClean="0"/>
              <a:t>Lastly</a:t>
            </a:r>
            <a:r>
              <a:rPr lang="en-US" dirty="0"/>
              <a:t>, exploring integration with third-party services or APIs, such as cloud storage platforms or productivity tools, could provide users with seamless integration and enhanced functionality. </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3" name="TextBox 2"/>
          <p:cNvSpPr txBox="1"/>
          <p:nvPr/>
        </p:nvSpPr>
        <p:spPr>
          <a:xfrm>
            <a:off x="186885" y="1154680"/>
            <a:ext cx="8569998" cy="3539430"/>
          </a:xfrm>
          <a:prstGeom prst="rect">
            <a:avLst/>
          </a:prstGeom>
          <a:noFill/>
        </p:spPr>
        <p:txBody>
          <a:bodyPr wrap="square" rtlCol="0">
            <a:spAutoFit/>
          </a:bodyPr>
          <a:lstStyle/>
          <a:p>
            <a:r>
              <a:rPr lang="en-US" dirty="0"/>
              <a:t>In conclusion, our Note Sharing Web Application developed using the Django Framework represents a significant step forward in facilitating seamless collaboration and information sharing among users. </a:t>
            </a:r>
            <a:endParaRPr lang="en-US" dirty="0" smtClean="0"/>
          </a:p>
          <a:p>
            <a:endParaRPr lang="en-US" dirty="0" smtClean="0"/>
          </a:p>
          <a:p>
            <a:r>
              <a:rPr lang="en-US" dirty="0" smtClean="0"/>
              <a:t>Through </a:t>
            </a:r>
            <a:r>
              <a:rPr lang="en-US" dirty="0"/>
              <a:t>the implementation of robust user authentication, real-time collaboration features, and intuitive note management functionalities, we have created a platform that empowers individuals and teams to work together efficiently and effectively</a:t>
            </a:r>
            <a:r>
              <a:rPr lang="en-US" dirty="0" smtClean="0"/>
              <a:t>.</a:t>
            </a:r>
          </a:p>
          <a:p>
            <a:endParaRPr lang="en-US" dirty="0"/>
          </a:p>
          <a:p>
            <a:r>
              <a:rPr lang="en-US" dirty="0" smtClean="0"/>
              <a:t> </a:t>
            </a:r>
            <a:r>
              <a:rPr lang="en-US" dirty="0"/>
              <a:t>By leveraging Django's capabilities and adhering to best practices in web development, we have ensured the application's security, scalability, and </a:t>
            </a:r>
            <a:r>
              <a:rPr lang="en-US" dirty="0" smtClean="0"/>
              <a:t>performance</a:t>
            </a:r>
          </a:p>
          <a:p>
            <a:endParaRPr lang="en-US" dirty="0"/>
          </a:p>
          <a:p>
            <a:r>
              <a:rPr lang="en-US" dirty="0" smtClean="0"/>
              <a:t>Looking </a:t>
            </a:r>
            <a:r>
              <a:rPr lang="en-US" dirty="0"/>
              <a:t>ahead, future enhancements such as advanced collaboration features, file attachments, and analytics tools hold promise for further enriching the application's capabilities and user experience. </a:t>
            </a:r>
            <a:endParaRPr lang="en-US" dirty="0" smtClean="0"/>
          </a:p>
          <a:p>
            <a:endParaRPr lang="en-US" dirty="0"/>
          </a:p>
          <a:p>
            <a:r>
              <a:rPr lang="en-US" dirty="0" smtClean="0"/>
              <a:t>Ultimately</a:t>
            </a:r>
            <a:r>
              <a:rPr lang="en-US" dirty="0"/>
              <a:t>, our Note Sharing Web Application serves as a valuable tool for fostering productivity, knowledge sharing, and collaboration in both personal and professional contexts, making it a valuable asset in the digital age.</a:t>
            </a:r>
            <a:endParaRPr lang="en-IN" dirty="0"/>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1049753" y="3091236"/>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p:cNvSpPr txBox="1"/>
          <p:nvPr/>
        </p:nvSpPr>
        <p:spPr>
          <a:xfrm>
            <a:off x="240280" y="1254797"/>
            <a:ext cx="8710161" cy="2677656"/>
          </a:xfrm>
          <a:prstGeom prst="rect">
            <a:avLst/>
          </a:prstGeom>
          <a:noFill/>
        </p:spPr>
        <p:txBody>
          <a:bodyPr wrap="square" rtlCol="0">
            <a:spAutoFit/>
          </a:bodyPr>
          <a:lstStyle/>
          <a:p>
            <a:r>
              <a:rPr lang="en-US" dirty="0"/>
              <a:t>In the digital age, collaborative platforms are integral for efficient information sharing and collaboration. This project focuses on the development of a web application using the Django framework aimed at facilitating seamless note sharing among </a:t>
            </a:r>
            <a:r>
              <a:rPr lang="en-US" dirty="0" smtClean="0"/>
              <a:t>users</a:t>
            </a:r>
          </a:p>
          <a:p>
            <a:endParaRPr lang="en-US" dirty="0"/>
          </a:p>
          <a:p>
            <a:r>
              <a:rPr lang="en-US" dirty="0" smtClean="0"/>
              <a:t>Key </a:t>
            </a:r>
            <a:r>
              <a:rPr lang="en-US" dirty="0"/>
              <a:t>features include user authentication and authorization mechanisms to ensure data security and privacy, a rich text editor for creating and formatting notes, version control to track changes made to notes over time, and the ability to organize notes into categories or folders for easy access and </a:t>
            </a:r>
            <a:r>
              <a:rPr lang="en-US" dirty="0" err="1" smtClean="0"/>
              <a:t>managementThe</a:t>
            </a:r>
            <a:r>
              <a:rPr lang="en-US" dirty="0" smtClean="0"/>
              <a:t> </a:t>
            </a:r>
            <a:r>
              <a:rPr lang="en-US" dirty="0"/>
              <a:t>development process involves designing an intuitive user interface, implementing robust backend functionalities using Django's powerful features such as ORM (Object-Relational Mapping), views, and templates, and deploying the application on a reliable web hosting platform. Additionally, considerations for scalability and extensibility are taken into account to accommodate future enhancements and increased user traffic.</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p:cNvSpPr txBox="1"/>
          <p:nvPr/>
        </p:nvSpPr>
        <p:spPr>
          <a:xfrm>
            <a:off x="246954" y="1127982"/>
            <a:ext cx="8429833" cy="3323987"/>
          </a:xfrm>
          <a:prstGeom prst="rect">
            <a:avLst/>
          </a:prstGeom>
          <a:noFill/>
        </p:spPr>
        <p:txBody>
          <a:bodyPr wrap="square" rtlCol="0">
            <a:spAutoFit/>
          </a:bodyPr>
          <a:lstStyle/>
          <a:p>
            <a:r>
              <a:rPr lang="en-US" dirty="0"/>
              <a:t>The primary objective of this project is to design, develop, and deploy a Note Sharing Web Application using the Django framework that addresses the following key challenges</a:t>
            </a:r>
            <a:r>
              <a:rPr lang="en-US" dirty="0" smtClean="0"/>
              <a:t>: </a:t>
            </a:r>
          </a:p>
          <a:p>
            <a:endParaRPr lang="en-US" dirty="0"/>
          </a:p>
          <a:p>
            <a:r>
              <a:rPr lang="en-US" dirty="0"/>
              <a:t>Inefficient Collaboration: Existing note-taking applications often lack robust collaboration features, making it challenging for users to share, edit, and collaborate on notes in real-time with others</a:t>
            </a:r>
            <a:r>
              <a:rPr lang="en-US" dirty="0" smtClean="0"/>
              <a:t>.</a:t>
            </a:r>
          </a:p>
          <a:p>
            <a:endParaRPr lang="en-US" dirty="0"/>
          </a:p>
          <a:p>
            <a:r>
              <a:rPr lang="en-US" dirty="0"/>
              <a:t>Security Concerns: Many note-taking platforms have security vulnerabilities that expose users' sensitive information to potential breaches, leading to privacy concerns and data leakage</a:t>
            </a:r>
            <a:r>
              <a:rPr lang="en-US" dirty="0" smtClean="0"/>
              <a:t>.</a:t>
            </a:r>
          </a:p>
          <a:p>
            <a:endParaRPr lang="en-US" dirty="0"/>
          </a:p>
          <a:p>
            <a:r>
              <a:rPr lang="en-US" dirty="0"/>
              <a:t>Limited Customization: Users often require customization options to tailor note organization, formatting, and sharing settings according to their specific preferences and workflow requirements, which are not adequately addressed by current solutions</a:t>
            </a:r>
            <a:r>
              <a:rPr lang="en-US" dirty="0" smtClean="0"/>
              <a:t>.</a:t>
            </a:r>
          </a:p>
          <a:p>
            <a:endParaRPr lang="en-US" dirty="0"/>
          </a:p>
          <a:p>
            <a:r>
              <a:rPr lang="en-US" dirty="0"/>
              <a:t>Compatibility and Accessibility: Accessibility across different devices and screen sizes is crucial for ensuring a seamless user experience. Existing applications may lack responsiveness or </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453864"/>
            <a:ext cx="2936082" cy="36709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sp>
        <p:nvSpPr>
          <p:cNvPr id="4" name="TextBox 3"/>
          <p:cNvSpPr txBox="1"/>
          <p:nvPr/>
        </p:nvSpPr>
        <p:spPr>
          <a:xfrm>
            <a:off x="131032" y="820958"/>
            <a:ext cx="8483229" cy="4185761"/>
          </a:xfrm>
          <a:prstGeom prst="rect">
            <a:avLst/>
          </a:prstGeom>
          <a:noFill/>
        </p:spPr>
        <p:txBody>
          <a:bodyPr wrap="square" rtlCol="0">
            <a:spAutoFit/>
          </a:bodyPr>
          <a:lstStyle/>
          <a:p>
            <a:r>
              <a:rPr lang="en-US" b="1" dirty="0"/>
              <a:t>Requirement Analysis:</a:t>
            </a:r>
          </a:p>
          <a:p>
            <a:pPr lvl="1"/>
            <a:r>
              <a:rPr lang="en-US" dirty="0" smtClean="0"/>
              <a:t>       Gather </a:t>
            </a:r>
            <a:r>
              <a:rPr lang="en-US" dirty="0"/>
              <a:t>requirements from stakeholders to identify key features, user roles, and functionalities needed in the application</a:t>
            </a:r>
            <a:r>
              <a:rPr lang="en-US" dirty="0" smtClean="0"/>
              <a:t>.</a:t>
            </a:r>
          </a:p>
          <a:p>
            <a:pPr lvl="1"/>
            <a:endParaRPr lang="en-US" dirty="0" smtClean="0"/>
          </a:p>
          <a:p>
            <a:r>
              <a:rPr lang="en-US" b="1" dirty="0" smtClean="0"/>
              <a:t>Design </a:t>
            </a:r>
            <a:r>
              <a:rPr lang="en-US" b="1" dirty="0"/>
              <a:t>and Planning:</a:t>
            </a:r>
          </a:p>
          <a:p>
            <a:pPr lvl="1"/>
            <a:r>
              <a:rPr lang="en-US" dirty="0" smtClean="0"/>
              <a:t>        Design </a:t>
            </a:r>
            <a:r>
              <a:rPr lang="en-US" dirty="0"/>
              <a:t>the application architecture, database schema, and user interface layout based on the gathered </a:t>
            </a:r>
            <a:r>
              <a:rPr lang="en-US" dirty="0" err="1" smtClean="0"/>
              <a:t>requirements.Plan</a:t>
            </a:r>
            <a:r>
              <a:rPr lang="en-US" dirty="0" smtClean="0"/>
              <a:t> </a:t>
            </a:r>
            <a:r>
              <a:rPr lang="en-US" dirty="0"/>
              <a:t>the project timeline, tasks, and resource allocation to ensure timely delivery</a:t>
            </a:r>
            <a:r>
              <a:rPr lang="en-US" dirty="0" smtClean="0"/>
              <a:t>.</a:t>
            </a:r>
          </a:p>
          <a:p>
            <a:pPr lvl="1"/>
            <a:endParaRPr lang="en-US" dirty="0"/>
          </a:p>
          <a:p>
            <a:r>
              <a:rPr lang="en-US" b="1" dirty="0"/>
              <a:t>Development</a:t>
            </a:r>
            <a:r>
              <a:rPr lang="en-US" b="1" dirty="0" smtClean="0"/>
              <a:t>:</a:t>
            </a:r>
          </a:p>
          <a:p>
            <a:pPr lvl="1"/>
            <a:r>
              <a:rPr lang="en-US" dirty="0" smtClean="0"/>
              <a:t>        Develop </a:t>
            </a:r>
            <a:r>
              <a:rPr lang="en-US" dirty="0"/>
              <a:t>the application iteratively using the Django framework, following best practices for code organization, documentation, and testing</a:t>
            </a:r>
            <a:r>
              <a:rPr lang="en-US" dirty="0" smtClean="0"/>
              <a:t>.</a:t>
            </a:r>
          </a:p>
          <a:p>
            <a:pPr lvl="1"/>
            <a:endParaRPr lang="en-US" dirty="0" smtClean="0"/>
          </a:p>
          <a:p>
            <a:r>
              <a:rPr lang="en-US" b="1" dirty="0" smtClean="0"/>
              <a:t>Testing </a:t>
            </a:r>
            <a:r>
              <a:rPr lang="en-US" b="1" dirty="0"/>
              <a:t>and Debugging</a:t>
            </a:r>
            <a:r>
              <a:rPr lang="en-US" b="1" dirty="0" smtClean="0"/>
              <a:t>:</a:t>
            </a:r>
            <a:endParaRPr lang="en-US" b="1" dirty="0"/>
          </a:p>
          <a:p>
            <a:pPr lvl="1"/>
            <a:r>
              <a:rPr lang="en-US" dirty="0" smtClean="0"/>
              <a:t>        Conduct </a:t>
            </a:r>
            <a:r>
              <a:rPr lang="en-US" dirty="0"/>
              <a:t>comprehensive testing to identify and fix bugs, ensuring the application meets quality and performance standards</a:t>
            </a:r>
            <a:r>
              <a:rPr lang="en-US" dirty="0" smtClean="0"/>
              <a:t>.</a:t>
            </a:r>
          </a:p>
          <a:p>
            <a:pPr lvl="1"/>
            <a:endParaRPr lang="en-US" dirty="0"/>
          </a:p>
          <a:p>
            <a:r>
              <a:rPr lang="en-US" b="1" dirty="0" smtClean="0"/>
              <a:t>Deployment</a:t>
            </a:r>
            <a:r>
              <a:rPr lang="en-US" b="1" dirty="0"/>
              <a:t>:</a:t>
            </a:r>
          </a:p>
          <a:p>
            <a:pPr lvl="1"/>
            <a:r>
              <a:rPr lang="en-US" dirty="0" smtClean="0"/>
              <a:t>        Deploy </a:t>
            </a:r>
            <a:r>
              <a:rPr lang="en-US" dirty="0"/>
              <a:t>the application on a production server, configuring settings for security, performance, and </a:t>
            </a:r>
            <a:r>
              <a:rPr lang="en-US" dirty="0" err="1" smtClean="0"/>
              <a:t>scalability.Monitor</a:t>
            </a:r>
            <a:r>
              <a:rPr lang="en-US" dirty="0" smtClean="0"/>
              <a:t> </a:t>
            </a:r>
            <a:r>
              <a:rPr lang="en-US" dirty="0"/>
              <a:t>application performance and address any issues that arise during deployment.</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80092" y="420492"/>
            <a:ext cx="2987021" cy="43383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p:cNvSpPr txBox="1"/>
          <p:nvPr/>
        </p:nvSpPr>
        <p:spPr>
          <a:xfrm>
            <a:off x="138652" y="987819"/>
            <a:ext cx="8424671" cy="2893100"/>
          </a:xfrm>
          <a:prstGeom prst="rect">
            <a:avLst/>
          </a:prstGeom>
          <a:noFill/>
        </p:spPr>
        <p:txBody>
          <a:bodyPr wrap="square" rtlCol="0">
            <a:spAutoFit/>
          </a:bodyPr>
          <a:lstStyle/>
          <a:p>
            <a:r>
              <a:rPr lang="en-US" b="1" dirty="0"/>
              <a:t>User Authentication:</a:t>
            </a:r>
            <a:r>
              <a:rPr lang="en-US" dirty="0"/>
              <a:t> </a:t>
            </a:r>
            <a:r>
              <a:rPr lang="en-US" dirty="0" smtClean="0"/>
              <a:t>Implementing </a:t>
            </a:r>
            <a:r>
              <a:rPr lang="en-US" dirty="0"/>
              <a:t>secure registration, login, and logout functionalities</a:t>
            </a:r>
            <a:r>
              <a:rPr lang="en-US" dirty="0" smtClean="0"/>
              <a:t>.</a:t>
            </a:r>
          </a:p>
          <a:p>
            <a:endParaRPr lang="en-US" dirty="0"/>
          </a:p>
          <a:p>
            <a:r>
              <a:rPr lang="en-US" b="1" dirty="0"/>
              <a:t>Note Management:</a:t>
            </a:r>
            <a:r>
              <a:rPr lang="en-US" dirty="0"/>
              <a:t> </a:t>
            </a:r>
            <a:r>
              <a:rPr lang="en-US" dirty="0" smtClean="0"/>
              <a:t>Enabling </a:t>
            </a:r>
            <a:r>
              <a:rPr lang="en-US" dirty="0"/>
              <a:t>users to create, edit, delete, and organize notes. Utilize a rich text editor for formatting</a:t>
            </a:r>
            <a:r>
              <a:rPr lang="en-US" dirty="0" smtClean="0"/>
              <a:t>.</a:t>
            </a:r>
          </a:p>
          <a:p>
            <a:endParaRPr lang="en-US" dirty="0"/>
          </a:p>
          <a:p>
            <a:r>
              <a:rPr lang="en-US" b="1" dirty="0"/>
              <a:t>Real-time Collaboration:</a:t>
            </a:r>
            <a:r>
              <a:rPr lang="en-US" dirty="0"/>
              <a:t> </a:t>
            </a:r>
            <a:r>
              <a:rPr lang="en-US" dirty="0" smtClean="0"/>
              <a:t>Integrating </a:t>
            </a:r>
            <a:r>
              <a:rPr lang="en-US" dirty="0" err="1"/>
              <a:t>WebSocket</a:t>
            </a:r>
            <a:r>
              <a:rPr lang="en-US" dirty="0"/>
              <a:t> technology for simultaneous editing by multiple users</a:t>
            </a:r>
            <a:r>
              <a:rPr lang="en-US" dirty="0" smtClean="0"/>
              <a:t>.</a:t>
            </a:r>
          </a:p>
          <a:p>
            <a:endParaRPr lang="en-US" dirty="0"/>
          </a:p>
          <a:p>
            <a:r>
              <a:rPr lang="en-US" b="1" dirty="0"/>
              <a:t>Sharing &amp; Permissions:</a:t>
            </a:r>
            <a:r>
              <a:rPr lang="en-US" dirty="0"/>
              <a:t> </a:t>
            </a:r>
            <a:r>
              <a:rPr lang="en-US" dirty="0" smtClean="0"/>
              <a:t>Allowing </a:t>
            </a:r>
            <a:r>
              <a:rPr lang="en-US" dirty="0"/>
              <a:t>users to share notes with others, controlling access levels</a:t>
            </a:r>
            <a:r>
              <a:rPr lang="en-US" dirty="0" smtClean="0"/>
              <a:t>.</a:t>
            </a:r>
          </a:p>
          <a:p>
            <a:endParaRPr lang="en-US" dirty="0"/>
          </a:p>
          <a:p>
            <a:r>
              <a:rPr lang="en-US" b="1" dirty="0"/>
              <a:t>Responsive Design:</a:t>
            </a:r>
            <a:r>
              <a:rPr lang="en-US" dirty="0"/>
              <a:t> </a:t>
            </a:r>
            <a:r>
              <a:rPr lang="en-US" dirty="0" smtClean="0"/>
              <a:t>Ensuring </a:t>
            </a:r>
            <a:r>
              <a:rPr lang="en-US" dirty="0"/>
              <a:t>compatibility across devices for seamless user experience</a:t>
            </a:r>
            <a:r>
              <a:rPr lang="en-US" dirty="0" smtClean="0"/>
              <a:t>.</a:t>
            </a:r>
          </a:p>
          <a:p>
            <a:endParaRPr lang="en-US" dirty="0"/>
          </a:p>
          <a:p>
            <a:r>
              <a:rPr lang="en-US" b="1" dirty="0"/>
              <a:t>Deployment &amp; Scalability:</a:t>
            </a:r>
            <a:r>
              <a:rPr lang="en-US" dirty="0"/>
              <a:t> Deploy on reliable hosting, configure for security, performance, and scalability.</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p:cNvSpPr txBox="1"/>
          <p:nvPr/>
        </p:nvSpPr>
        <p:spPr>
          <a:xfrm>
            <a:off x="186886" y="1041592"/>
            <a:ext cx="8670114" cy="2893100"/>
          </a:xfrm>
          <a:prstGeom prst="rect">
            <a:avLst/>
          </a:prstGeom>
          <a:noFill/>
        </p:spPr>
        <p:txBody>
          <a:bodyPr wrap="square" rtlCol="0">
            <a:spAutoFit/>
          </a:bodyPr>
          <a:lstStyle/>
          <a:p>
            <a:r>
              <a:rPr lang="en-US" dirty="0"/>
              <a:t>Our Note Sharing Web Application, built on the Django Framework, is structured around three primary models: User, Note, and Collaboration. </a:t>
            </a:r>
            <a:endParaRPr lang="en-US" dirty="0" smtClean="0"/>
          </a:p>
          <a:p>
            <a:endParaRPr lang="en-US" dirty="0" smtClean="0"/>
          </a:p>
          <a:p>
            <a:r>
              <a:rPr lang="en-US" dirty="0" smtClean="0"/>
              <a:t>The </a:t>
            </a:r>
            <a:r>
              <a:rPr lang="en-US" dirty="0"/>
              <a:t>User model includes attributes for username, email, and password, alongside methods for authentication and accessing shared notes. </a:t>
            </a:r>
            <a:endParaRPr lang="en-US" dirty="0" smtClean="0"/>
          </a:p>
          <a:p>
            <a:endParaRPr lang="en-US" dirty="0"/>
          </a:p>
          <a:p>
            <a:r>
              <a:rPr lang="en-US" dirty="0" smtClean="0"/>
              <a:t>Collaborations </a:t>
            </a:r>
            <a:r>
              <a:rPr lang="en-US" dirty="0"/>
              <a:t>facilitate shared note interactions, allowing users to add or remove collaborators seamlessly. In terms of results, our application enables secure user registration and authentication processes, empowering users to create, manage, and collaborate on notes in real-time. </a:t>
            </a:r>
            <a:r>
              <a:rPr lang="en-US" dirty="0" smtClean="0"/>
              <a:t> </a:t>
            </a:r>
          </a:p>
          <a:p>
            <a:endParaRPr lang="en-US" dirty="0"/>
          </a:p>
          <a:p>
            <a:r>
              <a:rPr lang="en-US" dirty="0" smtClean="0"/>
              <a:t>Owners </a:t>
            </a:r>
            <a:r>
              <a:rPr lang="en-US" dirty="0"/>
              <a:t>maintain control over note access, while our responsive design ensures a consistent experience across devices. Deployed on reliable hosting platforms, our application offers scalability and smooth operation, supported by performance monitoring tools to guarantee optimal functionality."</a:t>
            </a:r>
            <a:endParaRPr lang="en-IN" dirty="0"/>
          </a:p>
        </p:txBody>
      </p:sp>
    </p:spTree>
    <p:extLst>
      <p:ext uri="{BB962C8B-B14F-4D97-AF65-F5344CB8AC3E}">
        <p14:creationId xmlns:p14="http://schemas.microsoft.com/office/powerpoint/2010/main" val="2863725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dirty="0"/>
              <a:t>Homepage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0664" y="1113725"/>
            <a:ext cx="6622672" cy="3725253"/>
          </a:xfrm>
          <a:prstGeom prst="rect">
            <a:avLst/>
          </a:prstGeom>
        </p:spPr>
      </p:pic>
    </p:spTree>
    <p:extLst>
      <p:ext uri="{BB962C8B-B14F-4D97-AF65-F5344CB8AC3E}">
        <p14:creationId xmlns:p14="http://schemas.microsoft.com/office/powerpoint/2010/main" val="6908754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http://schemas.microsoft.com/office/2006/metadata/properties"/>
    <ds:schemaRef ds:uri="http://purl.org/dc/terms/"/>
    <ds:schemaRef ds:uri="http://purl.org/dc/dcmitype/"/>
    <ds:schemaRef ds:uri="http://schemas.microsoft.com/office/2006/documentManagement/types"/>
    <ds:schemaRef ds:uri="http://purl.org/dc/elements/1.1/"/>
    <ds:schemaRef ds:uri="9162bd5b-4ed9-4da3-b376-05204580ba3f"/>
    <ds:schemaRef ds:uri="http://www.w3.org/XML/1998/namespace"/>
    <ds:schemaRef ds:uri="http://schemas.openxmlformats.org/package/2006/metadata/core-properties"/>
    <ds:schemaRef ds:uri="http://schemas.microsoft.com/office/infopath/2007/PartnerControls"/>
    <ds:schemaRef ds:uri="c0fa2617-96bd-425d-8578-e93563fe37c5"/>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238</TotalTime>
  <Words>1061</Words>
  <Application>Microsoft Office PowerPoint</Application>
  <PresentationFormat>On-screen Show (16:9)</PresentationFormat>
  <Paragraphs>98</Paragraphs>
  <Slides>18</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6" baseType="lpstr">
      <vt:lpstr>Arial</vt:lpstr>
      <vt:lpstr>Arial MT</vt:lpstr>
      <vt:lpstr>Calibri</vt:lpstr>
      <vt:lpstr>Poppins</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Technology Used</vt:lpstr>
      <vt:lpstr>Modelling &amp; Results</vt:lpstr>
      <vt:lpstr>Homepage</vt:lpstr>
      <vt:lpstr>Student’s login </vt:lpstr>
      <vt:lpstr>Student’s page</vt:lpstr>
      <vt:lpstr>Teacher’s login</vt:lpstr>
      <vt:lpstr>PowerPoint Presentation</vt:lpstr>
      <vt:lpstr>PowerPoint Presentation</vt:lpstr>
      <vt:lpstr>PowerPoint Presentation</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Administrator</cp:lastModifiedBy>
  <cp:revision>15</cp:revision>
  <dcterms:modified xsi:type="dcterms:W3CDTF">2024-04-10T09:38:02Z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