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FE6DF8-DE4A-4DB1-99E0-EADDA8CA7FD3}">
  <a:tblStyle styleId="{90FE6DF8-DE4A-4DB1-99E0-EADDA8CA7F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d7acee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d7acee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d7acee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d7acee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d7acee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d7acee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d7acee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d7acee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d7aceef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d7acee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d7acee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d7acee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d7acee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7d7acee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7d7aceef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7d7aceef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7d7aceef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7d7acee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1df00f1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1df00f1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df00f1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df00f1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fbe4f50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1fbe4f50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df00f1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df00f1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1df00f1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1df00f1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b25b6ed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b25b6ed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df00f1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df00f1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25b6ed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25b6ed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df00f1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df00f1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datasets/paulrohan2020/bitcoin-historic-prices-from-oct2015-to-oct202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BITCOIN PRICE PREDICTION USING LSTM</a:t>
            </a:r>
            <a:endParaRPr/>
          </a:p>
        </p:txBody>
      </p:sp>
      <p:sp>
        <p:nvSpPr>
          <p:cNvPr id="55" name="Google Shape;55;p13"/>
          <p:cNvSpPr txBox="1"/>
          <p:nvPr>
            <p:ph idx="1" type="subTitle"/>
          </p:nvPr>
        </p:nvSpPr>
        <p:spPr>
          <a:xfrm>
            <a:off x="311700" y="3469100"/>
            <a:ext cx="3067200" cy="1283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GUIDED</a:t>
            </a:r>
            <a:endParaRPr/>
          </a:p>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Miss.VANISHREE A</a:t>
            </a:r>
            <a:endParaRPr/>
          </a:p>
          <a:p>
            <a:pPr indent="0" lvl="0" marL="0" rtl="0" algn="ctr">
              <a:spcBef>
                <a:spcPts val="0"/>
              </a:spcBef>
              <a:spcAft>
                <a:spcPts val="0"/>
              </a:spcAft>
              <a:buNone/>
            </a:pPr>
            <a:r>
              <a:rPr lang="en"/>
              <a:t>AP/CSE </a:t>
            </a:r>
            <a:endParaRPr/>
          </a:p>
        </p:txBody>
      </p:sp>
      <p:sp>
        <p:nvSpPr>
          <p:cNvPr id="56" name="Google Shape;56;p13"/>
          <p:cNvSpPr txBox="1"/>
          <p:nvPr/>
        </p:nvSpPr>
        <p:spPr>
          <a:xfrm>
            <a:off x="4880800" y="3479125"/>
            <a:ext cx="404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PRESENTED</a:t>
            </a:r>
            <a:endParaRPr>
              <a:solidFill>
                <a:schemeClr val="dk2"/>
              </a:solidFill>
            </a:endParaRPr>
          </a:p>
          <a:p>
            <a:pPr indent="0" lvl="0" marL="0" rtl="0" algn="l">
              <a:spcBef>
                <a:spcPts val="0"/>
              </a:spcBef>
              <a:spcAft>
                <a:spcPts val="0"/>
              </a:spcAft>
              <a:buNone/>
            </a:pPr>
            <a:r>
              <a:rPr lang="en">
                <a:solidFill>
                  <a:schemeClr val="dk2"/>
                </a:solidFill>
              </a:rPr>
              <a:t>                               BY</a:t>
            </a:r>
            <a:endParaRPr>
              <a:solidFill>
                <a:schemeClr val="dk2"/>
              </a:solidFill>
            </a:endParaRPr>
          </a:p>
          <a:p>
            <a:pPr indent="0" lvl="0" marL="0" rtl="0" algn="l">
              <a:spcBef>
                <a:spcPts val="0"/>
              </a:spcBef>
              <a:spcAft>
                <a:spcPts val="0"/>
              </a:spcAft>
              <a:buNone/>
            </a:pPr>
            <a:r>
              <a:rPr lang="en">
                <a:solidFill>
                  <a:schemeClr val="dk2"/>
                </a:solidFill>
              </a:rPr>
              <a:t>          </a:t>
            </a:r>
            <a:r>
              <a:rPr lang="en">
                <a:solidFill>
                  <a:schemeClr val="dk2"/>
                </a:solidFill>
              </a:rPr>
              <a:t> K.ANANDARAJ(712219104004)</a:t>
            </a:r>
            <a:endParaRPr>
              <a:solidFill>
                <a:schemeClr val="dk2"/>
              </a:solidFill>
            </a:endParaRPr>
          </a:p>
          <a:p>
            <a:pPr indent="0" lvl="0" marL="0" rtl="0" algn="l">
              <a:spcBef>
                <a:spcPts val="0"/>
              </a:spcBef>
              <a:spcAft>
                <a:spcPts val="0"/>
              </a:spcAft>
              <a:buNone/>
            </a:pPr>
            <a:r>
              <a:rPr lang="en">
                <a:solidFill>
                  <a:schemeClr val="dk2"/>
                </a:solidFill>
              </a:rPr>
              <a:t>           M.HARISHKUMAR(712219104011)</a:t>
            </a:r>
            <a:endParaRPr>
              <a:solidFill>
                <a:schemeClr val="dk2"/>
              </a:solidFill>
            </a:endParaRPr>
          </a:p>
          <a:p>
            <a:pPr indent="0" lvl="0" marL="0" rtl="0" algn="l">
              <a:spcBef>
                <a:spcPts val="0"/>
              </a:spcBef>
              <a:spcAft>
                <a:spcPts val="0"/>
              </a:spcAft>
              <a:buNone/>
            </a:pPr>
            <a:r>
              <a:rPr lang="en">
                <a:solidFill>
                  <a:schemeClr val="dk2"/>
                </a:solidFill>
              </a:rPr>
              <a:t>           K.JAYAPRAKASH(</a:t>
            </a:r>
            <a:r>
              <a:rPr lang="en">
                <a:solidFill>
                  <a:schemeClr val="dk2"/>
                </a:solidFill>
              </a:rPr>
              <a:t>712219104012</a:t>
            </a:r>
            <a:r>
              <a:rPr lang="en">
                <a:solidFill>
                  <a:schemeClr val="dk2"/>
                </a:solidFill>
              </a:rPr>
              <a:t>)</a:t>
            </a:r>
            <a:endParaRPr>
              <a:solidFill>
                <a:schemeClr val="dk2"/>
              </a:solidFill>
            </a:endParaRPr>
          </a:p>
          <a:p>
            <a:pPr indent="0" lvl="0" marL="0" rtl="0" algn="l">
              <a:spcBef>
                <a:spcPts val="0"/>
              </a:spcBef>
              <a:spcAft>
                <a:spcPts val="0"/>
              </a:spcAft>
              <a:buNone/>
            </a:pPr>
            <a:r>
              <a:rPr lang="en">
                <a:solidFill>
                  <a:schemeClr val="dk2"/>
                </a:solidFill>
              </a:rPr>
              <a:t>           V.SIVABALAN(</a:t>
            </a:r>
            <a:r>
              <a:rPr lang="en">
                <a:solidFill>
                  <a:schemeClr val="dk2"/>
                </a:solidFill>
              </a:rPr>
              <a:t>712219104025</a:t>
            </a:r>
            <a:r>
              <a:rPr lang="en">
                <a:solidFill>
                  <a:schemeClr val="dk2"/>
                </a:solidFill>
              </a:rPr>
              <a:t>)</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19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COLLECTION</a:t>
            </a:r>
            <a:endParaRPr/>
          </a:p>
        </p:txBody>
      </p:sp>
      <p:sp>
        <p:nvSpPr>
          <p:cNvPr id="127" name="Google Shape;127;p2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In our project,we are collecting dataset of 6 years (Oct2015-Oct2021) from site:</a:t>
            </a:r>
            <a:r>
              <a:rPr lang="en" sz="1900" u="sng">
                <a:solidFill>
                  <a:schemeClr val="hlink"/>
                </a:solidFill>
                <a:latin typeface="Times New Roman"/>
                <a:ea typeface="Times New Roman"/>
                <a:cs typeface="Times New Roman"/>
                <a:sym typeface="Times New Roman"/>
                <a:hlinkClick r:id="rId3"/>
              </a:rPr>
              <a:t>https://www.kaggle.com/datasets/paulrohan2020/bitcoin-historic-prices-from-oct2015-to-oct2021</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graphicFrame>
        <p:nvGraphicFramePr>
          <p:cNvPr id="128" name="Google Shape;128;p22"/>
          <p:cNvGraphicFramePr/>
          <p:nvPr/>
        </p:nvGraphicFramePr>
        <p:xfrm>
          <a:off x="852075" y="2136500"/>
          <a:ext cx="3000000" cy="3000000"/>
        </p:xfrm>
        <a:graphic>
          <a:graphicData uri="http://schemas.openxmlformats.org/drawingml/2006/table">
            <a:tbl>
              <a:tblPr>
                <a:noFill/>
                <a:tableStyleId>{90FE6DF8-DE4A-4DB1-99E0-EADDA8CA7FD3}</a:tableStyleId>
              </a:tblPr>
              <a:tblGrid>
                <a:gridCol w="2336400"/>
                <a:gridCol w="4902600"/>
              </a:tblGrid>
              <a:tr h="201675">
                <a:tc>
                  <a:txBody>
                    <a:bodyPr/>
                    <a:lstStyle/>
                    <a:p>
                      <a:pPr indent="0" lvl="0" marL="0" rtl="0" algn="l">
                        <a:spcBef>
                          <a:spcPts val="0"/>
                        </a:spcBef>
                        <a:spcAft>
                          <a:spcPts val="0"/>
                        </a:spcAft>
                        <a:buNone/>
                      </a:pPr>
                      <a:r>
                        <a:rPr b="1" lang="en"/>
                        <a:t>           FEATURES</a:t>
                      </a:r>
                      <a:endParaRPr b="1"/>
                    </a:p>
                  </a:txBody>
                  <a:tcPr marT="91425" marB="91425" marR="91425" marL="91425"/>
                </a:tc>
                <a:tc>
                  <a:txBody>
                    <a:bodyPr/>
                    <a:lstStyle/>
                    <a:p>
                      <a:pPr indent="0" lvl="0" marL="0" rtl="0" algn="l">
                        <a:spcBef>
                          <a:spcPts val="0"/>
                        </a:spcBef>
                        <a:spcAft>
                          <a:spcPts val="0"/>
                        </a:spcAft>
                        <a:buNone/>
                      </a:pPr>
                      <a:r>
                        <a:rPr lang="en"/>
                        <a:t>                       </a:t>
                      </a:r>
                      <a:r>
                        <a:rPr b="1" lang="en"/>
                        <a:t> DEFINITION</a:t>
                      </a:r>
                      <a:endParaRPr b="1"/>
                    </a:p>
                  </a:txBody>
                  <a:tcPr marT="91425" marB="91425" marR="91425" marL="91425"/>
                </a:tc>
              </a:tr>
              <a:tr h="201675">
                <a:tc>
                  <a:txBody>
                    <a:bodyPr/>
                    <a:lstStyle/>
                    <a:p>
                      <a:pPr indent="0" lvl="0" marL="0" rtl="0" algn="l">
                        <a:spcBef>
                          <a:spcPts val="0"/>
                        </a:spcBef>
                        <a:spcAft>
                          <a:spcPts val="0"/>
                        </a:spcAft>
                        <a:buNone/>
                      </a:pPr>
                      <a:r>
                        <a:rPr lang="en"/>
                        <a:t>           Time</a:t>
                      </a:r>
                      <a:endParaRPr/>
                    </a:p>
                  </a:txBody>
                  <a:tcPr marT="91425" marB="91425" marR="91425" marL="91425"/>
                </a:tc>
                <a:tc>
                  <a:txBody>
                    <a:bodyPr/>
                    <a:lstStyle/>
                    <a:p>
                      <a:pPr indent="0" lvl="0" marL="0" rtl="0" algn="l">
                        <a:spcBef>
                          <a:spcPts val="0"/>
                        </a:spcBef>
                        <a:spcAft>
                          <a:spcPts val="0"/>
                        </a:spcAft>
                        <a:buNone/>
                      </a:pPr>
                      <a:r>
                        <a:rPr lang="en"/>
                        <a:t>Date and time with on that one minute time</a:t>
                      </a:r>
                      <a:endParaRPr/>
                    </a:p>
                  </a:txBody>
                  <a:tcPr marT="91425" marB="91425" marR="91425" marL="91425"/>
                </a:tc>
              </a:tr>
              <a:tr h="201675">
                <a:tc>
                  <a:txBody>
                    <a:bodyPr/>
                    <a:lstStyle/>
                    <a:p>
                      <a:pPr indent="0" lvl="0" marL="0" rtl="0" algn="l">
                        <a:spcBef>
                          <a:spcPts val="0"/>
                        </a:spcBef>
                        <a:spcAft>
                          <a:spcPts val="0"/>
                        </a:spcAft>
                        <a:buNone/>
                      </a:pPr>
                      <a:r>
                        <a:rPr lang="en"/>
                        <a:t>            Low</a:t>
                      </a:r>
                      <a:endParaRPr/>
                    </a:p>
                  </a:txBody>
                  <a:tcPr marT="91425" marB="91425" marR="91425" marL="91425"/>
                </a:tc>
                <a:tc>
                  <a:txBody>
                    <a:bodyPr/>
                    <a:lstStyle/>
                    <a:p>
                      <a:pPr indent="0" lvl="0" marL="0" rtl="0" algn="l">
                        <a:spcBef>
                          <a:spcPts val="0"/>
                        </a:spcBef>
                        <a:spcAft>
                          <a:spcPts val="0"/>
                        </a:spcAft>
                        <a:buNone/>
                      </a:pPr>
                      <a:r>
                        <a:rPr lang="en"/>
                        <a:t>The lowest price of bitcoin on that one minute time</a:t>
                      </a:r>
                      <a:endParaRPr/>
                    </a:p>
                  </a:txBody>
                  <a:tcPr marT="91425" marB="91425" marR="91425" marL="91425"/>
                </a:tc>
              </a:tr>
              <a:tr h="201675">
                <a:tc>
                  <a:txBody>
                    <a:bodyPr/>
                    <a:lstStyle/>
                    <a:p>
                      <a:pPr indent="0" lvl="0" marL="0" rtl="0" algn="l">
                        <a:spcBef>
                          <a:spcPts val="0"/>
                        </a:spcBef>
                        <a:spcAft>
                          <a:spcPts val="0"/>
                        </a:spcAft>
                        <a:buNone/>
                      </a:pPr>
                      <a:r>
                        <a:rPr lang="en"/>
                        <a:t>            High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The highest price of bitcoin on that one minute time</a:t>
                      </a:r>
                      <a:endParaRPr/>
                    </a:p>
                  </a:txBody>
                  <a:tcPr marT="91425" marB="91425" marR="91425" marL="91425"/>
                </a:tc>
              </a:tr>
              <a:tr h="201675">
                <a:tc>
                  <a:txBody>
                    <a:bodyPr/>
                    <a:lstStyle/>
                    <a:p>
                      <a:pPr indent="0" lvl="0" marL="0" rtl="0" algn="l">
                        <a:spcBef>
                          <a:spcPts val="0"/>
                        </a:spcBef>
                        <a:spcAft>
                          <a:spcPts val="0"/>
                        </a:spcAft>
                        <a:buNone/>
                      </a:pPr>
                      <a:r>
                        <a:rPr lang="en"/>
                        <a:t>            Open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The open price of bitcoin on that one minute time</a:t>
                      </a:r>
                      <a:endParaRPr/>
                    </a:p>
                  </a:txBody>
                  <a:tcPr marT="91425" marB="91425" marR="91425" marL="91425"/>
                </a:tc>
              </a:tr>
              <a:tr h="201675">
                <a:tc>
                  <a:txBody>
                    <a:bodyPr/>
                    <a:lstStyle/>
                    <a:p>
                      <a:pPr indent="0" lvl="0" marL="0" rtl="0" algn="l">
                        <a:spcBef>
                          <a:spcPts val="0"/>
                        </a:spcBef>
                        <a:spcAft>
                          <a:spcPts val="0"/>
                        </a:spcAft>
                        <a:buNone/>
                      </a:pPr>
                      <a:r>
                        <a:rPr lang="en"/>
                        <a:t>            Close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The close price of bitcoin on that one minute time</a:t>
                      </a:r>
                      <a:endParaRPr/>
                    </a:p>
                  </a:txBody>
                  <a:tcPr marT="91425" marB="91425" marR="91425" marL="91425"/>
                </a:tc>
              </a:tr>
              <a:tr h="201675">
                <a:tc>
                  <a:txBody>
                    <a:bodyPr/>
                    <a:lstStyle/>
                    <a:p>
                      <a:pPr indent="0" lvl="0" marL="0" rtl="0" algn="l">
                        <a:spcBef>
                          <a:spcPts val="0"/>
                        </a:spcBef>
                        <a:spcAft>
                          <a:spcPts val="0"/>
                        </a:spcAft>
                        <a:buNone/>
                      </a:pPr>
                      <a:r>
                        <a:rPr lang="en"/>
                        <a:t>            Volume</a:t>
                      </a:r>
                      <a:endParaRPr/>
                    </a:p>
                  </a:txBody>
                  <a:tcPr marT="91425" marB="91425" marR="91425" marL="91425"/>
                </a:tc>
                <a:tc>
                  <a:txBody>
                    <a:bodyPr/>
                    <a:lstStyle/>
                    <a:p>
                      <a:pPr indent="0" lvl="0" marL="0" rtl="0" algn="l">
                        <a:spcBef>
                          <a:spcPts val="0"/>
                        </a:spcBef>
                        <a:spcAft>
                          <a:spcPts val="0"/>
                        </a:spcAft>
                        <a:buNone/>
                      </a:pPr>
                      <a:r>
                        <a:rPr lang="en"/>
                        <a:t>Bitcoin volume on that one minute time</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4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SNIPS OF DATASET</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260063" y="959525"/>
            <a:ext cx="8623876" cy="389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datasets,sometimes it have unnecessary records like null values,duplicate values and errors.</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will affect our accuracy of result,so we use data preprocessing.</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And we employed some methods for clearing </a:t>
            </a:r>
            <a:r>
              <a:rPr lang="en" sz="2000">
                <a:solidFill>
                  <a:schemeClr val="dk1"/>
                </a:solidFill>
                <a:latin typeface="Times New Roman"/>
                <a:ea typeface="Times New Roman"/>
                <a:cs typeface="Times New Roman"/>
                <a:sym typeface="Times New Roman"/>
              </a:rPr>
              <a:t>unnecessary records.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USED IN PREPROCESSING</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40000"/>
              </a:lnSpc>
              <a:spcBef>
                <a:spcPts val="0"/>
              </a:spcBef>
              <a:spcAft>
                <a:spcPts val="0"/>
              </a:spcAft>
              <a:buClr>
                <a:schemeClr val="dk1"/>
              </a:buClr>
              <a:buSzPts val="1800"/>
              <a:buAutoNum type="arabicPeriod"/>
            </a:pPr>
            <a:r>
              <a:rPr lang="en">
                <a:solidFill>
                  <a:schemeClr val="dk1"/>
                </a:solidFill>
                <a:latin typeface="Times New Roman"/>
                <a:ea typeface="Times New Roman"/>
                <a:cs typeface="Times New Roman"/>
                <a:sym typeface="Times New Roman"/>
              </a:rPr>
              <a:t>Object dtype to datetime dtype</a:t>
            </a:r>
            <a:r>
              <a:rPr lang="en">
                <a:solidFill>
                  <a:schemeClr val="dk1"/>
                </a:solidFill>
              </a:rPr>
              <a:t> -</a:t>
            </a:r>
            <a:r>
              <a:rPr lang="en" sz="1050">
                <a:solidFill>
                  <a:schemeClr val="dk1"/>
                </a:solidFill>
                <a:highlight>
                  <a:srgbClr val="FFFFFF"/>
                </a:highlight>
              </a:rPr>
              <a:t> </a:t>
            </a:r>
            <a:r>
              <a:rPr lang="en" sz="1550">
                <a:solidFill>
                  <a:schemeClr val="dk1"/>
                </a:solidFill>
                <a:highlight>
                  <a:srgbClr val="FFFFFF"/>
                </a:highlight>
                <a:latin typeface="Times New Roman"/>
                <a:ea typeface="Times New Roman"/>
                <a:cs typeface="Times New Roman"/>
                <a:sym typeface="Times New Roman"/>
              </a:rPr>
              <a:t>In our dataset,</a:t>
            </a:r>
            <a:r>
              <a:rPr lang="en" sz="1650">
                <a:solidFill>
                  <a:schemeClr val="dk1"/>
                </a:solidFill>
                <a:highlight>
                  <a:srgbClr val="FFFFFF"/>
                </a:highlight>
                <a:latin typeface="Times New Roman"/>
                <a:ea typeface="Times New Roman"/>
                <a:cs typeface="Times New Roman"/>
                <a:sym typeface="Times New Roman"/>
              </a:rPr>
              <a:t>'time' column is being treated as an object rather than as dates. To fix this, I will use the (pd.to_datetime() function which converts the arguments to dates.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311700" y="212000"/>
            <a:ext cx="8413274" cy="4931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7"/>
          <p:cNvSpPr txBox="1"/>
          <p:nvPr>
            <p:ph idx="1" type="body"/>
          </p:nvPr>
        </p:nvSpPr>
        <p:spPr>
          <a:xfrm>
            <a:off x="311700" y="44502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2100">
                <a:solidFill>
                  <a:schemeClr val="dk1"/>
                </a:solidFill>
                <a:latin typeface="Times New Roman"/>
                <a:ea typeface="Times New Roman"/>
                <a:cs typeface="Times New Roman"/>
                <a:sym typeface="Times New Roman"/>
              </a:rPr>
              <a:t>2.</a:t>
            </a:r>
            <a:r>
              <a:rPr lang="en" sz="2000">
                <a:solidFill>
                  <a:schemeClr val="dk1"/>
                </a:solidFill>
              </a:rPr>
              <a:t>groupby('date') </a:t>
            </a:r>
            <a:r>
              <a:rPr lang="en">
                <a:solidFill>
                  <a:schemeClr val="dk1"/>
                </a:solidFill>
              </a:rPr>
              <a:t>-</a:t>
            </a:r>
            <a:r>
              <a:rPr lang="en" sz="1050">
                <a:solidFill>
                  <a:schemeClr val="dk1"/>
                </a:solidFill>
                <a:latin typeface="Times New Roman"/>
                <a:ea typeface="Times New Roman"/>
                <a:cs typeface="Times New Roman"/>
                <a:sym typeface="Times New Roman"/>
              </a:rPr>
              <a:t>T</a:t>
            </a:r>
            <a:r>
              <a:rPr lang="en" sz="1650">
                <a:solidFill>
                  <a:schemeClr val="dk1"/>
                </a:solidFill>
                <a:latin typeface="Times New Roman"/>
                <a:ea typeface="Times New Roman"/>
                <a:cs typeface="Times New Roman"/>
                <a:sym typeface="Times New Roman"/>
              </a:rPr>
              <a:t>he unit of the arg (D,s,ms,us,ns) denote the unit, which is an integer or float number. This will be based off the origin. Example, with unit=’ms’ and origin=’unix’ (the default), this would calculate the number of milliseconds to the unix epoch start.</a:t>
            </a:r>
            <a:endParaRPr sz="165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 sz="1650">
                <a:solidFill>
                  <a:schemeClr val="dk1"/>
                </a:solidFill>
                <a:latin typeface="Times New Roman"/>
                <a:ea typeface="Times New Roman"/>
                <a:cs typeface="Times New Roman"/>
                <a:sym typeface="Times New Roman"/>
              </a:rPr>
              <a:t>Say you pass an int as your arg (like 20203939), with unit, you’ll be able specify what unit your int is away from the origin. In the example here, if we set unit=’s’, this means pandas will interpret 20203939 as 20,203,939 seconds away from the origin. Available units are [D,s,ms,us,ns]</a:t>
            </a:r>
            <a:endParaRPr sz="165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66925" y="-100400"/>
            <a:ext cx="5790600" cy="2571750"/>
          </a:xfrm>
          <a:prstGeom prst="rect">
            <a:avLst/>
          </a:prstGeom>
          <a:noFill/>
          <a:ln>
            <a:noFill/>
          </a:ln>
        </p:spPr>
      </p:pic>
      <p:pic>
        <p:nvPicPr>
          <p:cNvPr id="168" name="Google Shape;168;p28"/>
          <p:cNvPicPr preferRelativeResize="0"/>
          <p:nvPr/>
        </p:nvPicPr>
        <p:blipFill>
          <a:blip r:embed="rId4">
            <a:alphaModFix/>
          </a:blip>
          <a:stretch>
            <a:fillRect/>
          </a:stretch>
        </p:blipFill>
        <p:spPr>
          <a:xfrm>
            <a:off x="111600" y="2571750"/>
            <a:ext cx="6939824"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9"/>
          <p:cNvSpPr txBox="1"/>
          <p:nvPr>
            <p:ph idx="1" type="body"/>
          </p:nvPr>
        </p:nvSpPr>
        <p:spPr>
          <a:xfrm>
            <a:off x="311700" y="445025"/>
            <a:ext cx="8520600" cy="4698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857">
                <a:solidFill>
                  <a:schemeClr val="dk1"/>
                </a:solidFill>
                <a:latin typeface="Times New Roman"/>
                <a:ea typeface="Times New Roman"/>
                <a:cs typeface="Times New Roman"/>
                <a:sym typeface="Times New Roman"/>
              </a:rPr>
              <a:t>3.</a:t>
            </a:r>
            <a:r>
              <a:rPr lang="en" sz="2757">
                <a:solidFill>
                  <a:schemeClr val="dk1"/>
                </a:solidFill>
                <a:latin typeface="Times New Roman"/>
                <a:ea typeface="Times New Roman"/>
                <a:cs typeface="Times New Roman"/>
                <a:sym typeface="Times New Roman"/>
              </a:rPr>
              <a:t>Mix Max Scaling of Data post Train-Test Split</a:t>
            </a:r>
            <a:endParaRPr sz="3257">
              <a:solidFill>
                <a:schemeClr val="dk1"/>
              </a:solidFill>
              <a:latin typeface="Times New Roman"/>
              <a:ea typeface="Times New Roman"/>
              <a:cs typeface="Times New Roman"/>
              <a:sym typeface="Times New Roman"/>
            </a:endParaRPr>
          </a:p>
          <a:p>
            <a:pPr indent="-355683" lvl="0" marL="457200" rtl="0" algn="l">
              <a:lnSpc>
                <a:spcPct val="150000"/>
              </a:lnSpc>
              <a:spcBef>
                <a:spcPts val="1200"/>
              </a:spcBef>
              <a:spcAft>
                <a:spcPts val="0"/>
              </a:spcAft>
              <a:buClr>
                <a:schemeClr val="dk1"/>
              </a:buClr>
              <a:buSzPct val="128868"/>
              <a:buFont typeface="Times New Roman"/>
              <a:buChar char="●"/>
            </a:pPr>
            <a:r>
              <a:rPr lang="en" sz="2218">
                <a:solidFill>
                  <a:srgbClr val="202124"/>
                </a:solidFill>
                <a:highlight>
                  <a:srgbClr val="FFFFFF"/>
                </a:highlight>
                <a:latin typeface="Times New Roman"/>
                <a:ea typeface="Times New Roman"/>
                <a:cs typeface="Times New Roman"/>
                <a:sym typeface="Times New Roman"/>
              </a:rPr>
              <a:t>Transform features by scaling each feature to a given range. This estimator scales and translates each feature individually such that it is in the given range on the training set, e.g. between zero and one.</a:t>
            </a:r>
            <a:endParaRPr sz="2859">
              <a:solidFill>
                <a:schemeClr val="dk1"/>
              </a:solidFill>
              <a:latin typeface="Times New Roman"/>
              <a:ea typeface="Times New Roman"/>
              <a:cs typeface="Times New Roman"/>
              <a:sym typeface="Times New Roman"/>
            </a:endParaRPr>
          </a:p>
          <a:p>
            <a:pPr indent="-333458" lvl="0" marL="457200" rtl="0" algn="l">
              <a:lnSpc>
                <a:spcPct val="150000"/>
              </a:lnSpc>
              <a:spcBef>
                <a:spcPts val="0"/>
              </a:spcBef>
              <a:spcAft>
                <a:spcPts val="0"/>
              </a:spcAft>
              <a:buClr>
                <a:schemeClr val="dk1"/>
              </a:buClr>
              <a:buSzPct val="100000"/>
              <a:buFont typeface="Times New Roman"/>
              <a:buChar char="●"/>
            </a:pPr>
            <a:r>
              <a:rPr lang="en" sz="2359">
                <a:solidFill>
                  <a:schemeClr val="dk1"/>
                </a:solidFill>
                <a:latin typeface="Times New Roman"/>
                <a:ea typeface="Times New Roman"/>
                <a:cs typeface="Times New Roman"/>
                <a:sym typeface="Times New Roman"/>
              </a:rPr>
              <a:t>Scaling must be done after the data has been split into training and test sets — with each being scaled separately.</a:t>
            </a:r>
            <a:endParaRPr sz="2359">
              <a:solidFill>
                <a:schemeClr val="dk1"/>
              </a:solidFill>
              <a:latin typeface="Times New Roman"/>
              <a:ea typeface="Times New Roman"/>
              <a:cs typeface="Times New Roman"/>
              <a:sym typeface="Times New Roman"/>
            </a:endParaRPr>
          </a:p>
          <a:p>
            <a:pPr indent="-333458" lvl="0" marL="457200" rtl="0" algn="l">
              <a:lnSpc>
                <a:spcPct val="150000"/>
              </a:lnSpc>
              <a:spcBef>
                <a:spcPts val="0"/>
              </a:spcBef>
              <a:spcAft>
                <a:spcPts val="0"/>
              </a:spcAft>
              <a:buClr>
                <a:schemeClr val="dk1"/>
              </a:buClr>
              <a:buSzPct val="100000"/>
              <a:buFont typeface="Times New Roman"/>
              <a:buChar char="●"/>
            </a:pPr>
            <a:r>
              <a:rPr lang="en" sz="2359">
                <a:solidFill>
                  <a:schemeClr val="dk1"/>
                </a:solidFill>
                <a:latin typeface="Times New Roman"/>
                <a:ea typeface="Times New Roman"/>
                <a:cs typeface="Times New Roman"/>
                <a:sym typeface="Times New Roman"/>
              </a:rPr>
              <a:t>A common mistake when first using the LSTM is to first normalize the data before splitting the data.</a:t>
            </a:r>
            <a:endParaRPr sz="2359">
              <a:solidFill>
                <a:schemeClr val="dk1"/>
              </a:solidFill>
              <a:latin typeface="Times New Roman"/>
              <a:ea typeface="Times New Roman"/>
              <a:cs typeface="Times New Roman"/>
              <a:sym typeface="Times New Roman"/>
            </a:endParaRPr>
          </a:p>
          <a:p>
            <a:pPr indent="-333458" lvl="0" marL="457200" rtl="0" algn="l">
              <a:lnSpc>
                <a:spcPct val="150000"/>
              </a:lnSpc>
              <a:spcBef>
                <a:spcPts val="0"/>
              </a:spcBef>
              <a:spcAft>
                <a:spcPts val="0"/>
              </a:spcAft>
              <a:buClr>
                <a:schemeClr val="dk1"/>
              </a:buClr>
              <a:buSzPct val="100000"/>
              <a:buFont typeface="Times New Roman"/>
              <a:buChar char="●"/>
            </a:pPr>
            <a:r>
              <a:rPr lang="en" sz="2359">
                <a:solidFill>
                  <a:schemeClr val="dk1"/>
                </a:solidFill>
                <a:latin typeface="Times New Roman"/>
                <a:ea typeface="Times New Roman"/>
                <a:cs typeface="Times New Roman"/>
                <a:sym typeface="Times New Roman"/>
              </a:rPr>
              <a:t>The reason this is erroneous is that the normalization technique will use data from the test sets as a reference point when scaling the data as a whole. This will inadvertently influence the values of the training data, essentially resulting in data leakage from the test sets.</a:t>
            </a:r>
            <a:endParaRPr sz="2359">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2442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Clr>
                <a:schemeClr val="dk1"/>
              </a:buClr>
              <a:buSzPct val="46698"/>
              <a:buFont typeface="Arial"/>
              <a:buNone/>
            </a:pPr>
            <a:r>
              <a:rPr lang="en" sz="2355"/>
              <a:t>TRAIN TEST SPLIT</a:t>
            </a:r>
            <a:endParaRPr sz="2800"/>
          </a:p>
          <a:p>
            <a:pPr indent="0" lvl="0" marL="0" rtl="0" algn="l">
              <a:spcBef>
                <a:spcPts val="600"/>
              </a:spcBef>
              <a:spcAft>
                <a:spcPts val="0"/>
              </a:spcAft>
              <a:buNone/>
            </a:pPr>
            <a:r>
              <a:t/>
            </a:r>
            <a:endParaRPr/>
          </a:p>
        </p:txBody>
      </p:sp>
      <p:sp>
        <p:nvSpPr>
          <p:cNvPr id="180" name="Google Shape;180;p3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 our dataset,we split it for training and testing.</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Training  have 75% of dataset called train dataset because of getting good accuracy.</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Testing  have 25% of dataset called test dataset.</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Clr>
                <a:srgbClr val="222222"/>
              </a:buClr>
              <a:buSzPts val="1300"/>
              <a:buFont typeface="Times New Roman"/>
              <a:buAutoNum type="arabicPeriod"/>
            </a:pPr>
            <a:r>
              <a:rPr lang="en" sz="1300">
                <a:solidFill>
                  <a:srgbClr val="222222"/>
                </a:solidFill>
                <a:highlight>
                  <a:srgbClr val="FFFFFF"/>
                </a:highlight>
                <a:latin typeface="Times New Roman"/>
                <a:ea typeface="Times New Roman"/>
                <a:cs typeface="Times New Roman"/>
                <a:sym typeface="Times New Roman"/>
              </a:rPr>
              <a:t>Chen, Z., Li, C. and Sun, W., 2020. Bitcoin price prediction using machine learning: An approach to sample dimension engineering. </a:t>
            </a:r>
            <a:r>
              <a:rPr i="1" lang="en" sz="1300">
                <a:solidFill>
                  <a:srgbClr val="222222"/>
                </a:solidFill>
                <a:highlight>
                  <a:srgbClr val="FFFFFF"/>
                </a:highlight>
                <a:latin typeface="Times New Roman"/>
                <a:ea typeface="Times New Roman"/>
                <a:cs typeface="Times New Roman"/>
                <a:sym typeface="Times New Roman"/>
              </a:rPr>
              <a:t>Journal of Computational and Applied Mathematics</a:t>
            </a:r>
            <a:r>
              <a:rPr lang="en" sz="1300">
                <a:solidFill>
                  <a:srgbClr val="222222"/>
                </a:solidFill>
                <a:highlight>
                  <a:srgbClr val="FFFFFF"/>
                </a:highlight>
                <a:latin typeface="Times New Roman"/>
                <a:ea typeface="Times New Roman"/>
                <a:cs typeface="Times New Roman"/>
                <a:sym typeface="Times New Roman"/>
              </a:rPr>
              <a:t>, </a:t>
            </a:r>
            <a:r>
              <a:rPr i="1" lang="en" sz="1300">
                <a:solidFill>
                  <a:srgbClr val="222222"/>
                </a:solidFill>
                <a:highlight>
                  <a:srgbClr val="FFFFFF"/>
                </a:highlight>
                <a:latin typeface="Times New Roman"/>
                <a:ea typeface="Times New Roman"/>
                <a:cs typeface="Times New Roman"/>
                <a:sym typeface="Times New Roman"/>
              </a:rPr>
              <a:t>365</a:t>
            </a:r>
            <a:r>
              <a:rPr lang="en" sz="1300">
                <a:solidFill>
                  <a:srgbClr val="222222"/>
                </a:solidFill>
                <a:highlight>
                  <a:srgbClr val="FFFFFF"/>
                </a:highlight>
                <a:latin typeface="Times New Roman"/>
                <a:ea typeface="Times New Roman"/>
                <a:cs typeface="Times New Roman"/>
                <a:sym typeface="Times New Roman"/>
              </a:rPr>
              <a:t>, p.112395.</a:t>
            </a:r>
            <a:endParaRPr sz="1300">
              <a:solidFill>
                <a:srgbClr val="222222"/>
              </a:solidFill>
              <a:highlight>
                <a:srgbClr val="FFFFFF"/>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222222"/>
              </a:buClr>
              <a:buSzPts val="1300"/>
              <a:buFont typeface="Times New Roman"/>
              <a:buAutoNum type="arabicPeriod"/>
            </a:pPr>
            <a:r>
              <a:rPr lang="en" sz="1300">
                <a:solidFill>
                  <a:srgbClr val="222222"/>
                </a:solidFill>
                <a:highlight>
                  <a:schemeClr val="lt1"/>
                </a:highlight>
                <a:latin typeface="Times New Roman"/>
                <a:ea typeface="Times New Roman"/>
                <a:cs typeface="Times New Roman"/>
                <a:sym typeface="Times New Roman"/>
              </a:rPr>
              <a:t>Shahbazi, Z. and Byun, Y.C., 2021. Improving the Cryptocurrency Price Prediction Performance Based on Reinforcement Learning. </a:t>
            </a:r>
            <a:r>
              <a:rPr i="1" lang="en" sz="1300">
                <a:solidFill>
                  <a:srgbClr val="222222"/>
                </a:solidFill>
                <a:highlight>
                  <a:schemeClr val="lt1"/>
                </a:highlight>
                <a:latin typeface="Times New Roman"/>
                <a:ea typeface="Times New Roman"/>
                <a:cs typeface="Times New Roman"/>
                <a:sym typeface="Times New Roman"/>
              </a:rPr>
              <a:t>IEEE Access</a:t>
            </a:r>
            <a:r>
              <a:rPr lang="en" sz="1300">
                <a:solidFill>
                  <a:srgbClr val="222222"/>
                </a:solidFill>
                <a:highlight>
                  <a:schemeClr val="lt1"/>
                </a:highlight>
                <a:latin typeface="Times New Roman"/>
                <a:ea typeface="Times New Roman"/>
                <a:cs typeface="Times New Roman"/>
                <a:sym typeface="Times New Roman"/>
              </a:rPr>
              <a:t>, </a:t>
            </a:r>
            <a:r>
              <a:rPr i="1" lang="en" sz="1300">
                <a:solidFill>
                  <a:srgbClr val="222222"/>
                </a:solidFill>
                <a:highlight>
                  <a:schemeClr val="lt1"/>
                </a:highlight>
                <a:latin typeface="Times New Roman"/>
                <a:ea typeface="Times New Roman"/>
                <a:cs typeface="Times New Roman"/>
                <a:sym typeface="Times New Roman"/>
              </a:rPr>
              <a:t>9</a:t>
            </a:r>
            <a:r>
              <a:rPr lang="en" sz="1300">
                <a:solidFill>
                  <a:srgbClr val="222222"/>
                </a:solidFill>
                <a:highlight>
                  <a:schemeClr val="lt1"/>
                </a:highlight>
                <a:latin typeface="Times New Roman"/>
                <a:ea typeface="Times New Roman"/>
                <a:cs typeface="Times New Roman"/>
                <a:sym typeface="Times New Roman"/>
              </a:rPr>
              <a:t>, pp.162651-162659.</a:t>
            </a:r>
            <a:endParaRPr sz="1300">
              <a:solidFill>
                <a:srgbClr val="222222"/>
              </a:solidFill>
              <a:highlight>
                <a:schemeClr val="lt1"/>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222222"/>
              </a:buClr>
              <a:buSzPts val="1300"/>
              <a:buFont typeface="Times New Roman"/>
              <a:buAutoNum type="arabicPeriod"/>
            </a:pPr>
            <a:r>
              <a:rPr lang="en" sz="1300">
                <a:solidFill>
                  <a:srgbClr val="222222"/>
                </a:solidFill>
                <a:highlight>
                  <a:srgbClr val="FFFFFF"/>
                </a:highlight>
                <a:latin typeface="Times New Roman"/>
                <a:ea typeface="Times New Roman"/>
                <a:cs typeface="Times New Roman"/>
                <a:sym typeface="Times New Roman"/>
              </a:rPr>
              <a:t>Raju, S.M. and Tarif, A.M., 2020. Real-Time Prediction of BITCOIN Price using Machine Learning Techniques and Public Sentiment Analysis. </a:t>
            </a:r>
            <a:r>
              <a:rPr i="1" lang="en" sz="1300">
                <a:solidFill>
                  <a:srgbClr val="222222"/>
                </a:solidFill>
                <a:highlight>
                  <a:srgbClr val="FFFFFF"/>
                </a:highlight>
                <a:latin typeface="Times New Roman"/>
                <a:ea typeface="Times New Roman"/>
                <a:cs typeface="Times New Roman"/>
                <a:sym typeface="Times New Roman"/>
              </a:rPr>
              <a:t>arXiv preprint arXiv:2006.14473</a:t>
            </a:r>
            <a:r>
              <a:rPr lang="en" sz="1300">
                <a:solidFill>
                  <a:srgbClr val="222222"/>
                </a:solidFill>
                <a:highlight>
                  <a:srgbClr val="FFFFFF"/>
                </a:highlight>
                <a:latin typeface="Times New Roman"/>
                <a:ea typeface="Times New Roman"/>
                <a:cs typeface="Times New Roman"/>
                <a:sym typeface="Times New Roman"/>
              </a:rPr>
              <a:t>.</a:t>
            </a:r>
            <a:endParaRPr sz="1300">
              <a:solidFill>
                <a:srgbClr val="222222"/>
              </a:solidFill>
              <a:highlight>
                <a:srgbClr val="FFFFFF"/>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222222"/>
              </a:buClr>
              <a:buSzPts val="1300"/>
              <a:buFont typeface="Times New Roman"/>
              <a:buAutoNum type="arabicPeriod"/>
            </a:pPr>
            <a:r>
              <a:rPr lang="en" sz="1300">
                <a:solidFill>
                  <a:srgbClr val="222222"/>
                </a:solidFill>
                <a:highlight>
                  <a:schemeClr val="lt1"/>
                </a:highlight>
                <a:latin typeface="Times New Roman"/>
                <a:ea typeface="Times New Roman"/>
                <a:cs typeface="Times New Roman"/>
                <a:sym typeface="Times New Roman"/>
              </a:rPr>
              <a:t>Jay, P., Kalariya, V., Parmar, P., Tanwar, S., Kumar, N. and Alazab, M., 2020. Stochastic neural networks for cryptocurrency price prediction. </a:t>
            </a:r>
            <a:r>
              <a:rPr i="1" lang="en" sz="1300">
                <a:solidFill>
                  <a:srgbClr val="222222"/>
                </a:solidFill>
                <a:highlight>
                  <a:schemeClr val="lt1"/>
                </a:highlight>
                <a:latin typeface="Times New Roman"/>
                <a:ea typeface="Times New Roman"/>
                <a:cs typeface="Times New Roman"/>
                <a:sym typeface="Times New Roman"/>
              </a:rPr>
              <a:t>Ieee access</a:t>
            </a:r>
            <a:r>
              <a:rPr lang="en" sz="1300">
                <a:solidFill>
                  <a:srgbClr val="222222"/>
                </a:solidFill>
                <a:highlight>
                  <a:schemeClr val="lt1"/>
                </a:highlight>
                <a:latin typeface="Times New Roman"/>
                <a:ea typeface="Times New Roman"/>
                <a:cs typeface="Times New Roman"/>
                <a:sym typeface="Times New Roman"/>
              </a:rPr>
              <a:t>, </a:t>
            </a:r>
            <a:r>
              <a:rPr i="1" lang="en" sz="1300">
                <a:solidFill>
                  <a:srgbClr val="222222"/>
                </a:solidFill>
                <a:highlight>
                  <a:schemeClr val="lt1"/>
                </a:highlight>
                <a:latin typeface="Times New Roman"/>
                <a:ea typeface="Times New Roman"/>
                <a:cs typeface="Times New Roman"/>
                <a:sym typeface="Times New Roman"/>
              </a:rPr>
              <a:t>8</a:t>
            </a:r>
            <a:r>
              <a:rPr lang="en" sz="1300">
                <a:solidFill>
                  <a:srgbClr val="222222"/>
                </a:solidFill>
                <a:highlight>
                  <a:schemeClr val="lt1"/>
                </a:highlight>
                <a:latin typeface="Times New Roman"/>
                <a:ea typeface="Times New Roman"/>
                <a:cs typeface="Times New Roman"/>
                <a:sym typeface="Times New Roman"/>
              </a:rPr>
              <a:t>, pp.82804-82818.</a:t>
            </a:r>
            <a:endParaRPr sz="1300">
              <a:solidFill>
                <a:srgbClr val="222222"/>
              </a:solidFill>
              <a:highlight>
                <a:srgbClr val="FFFFFF"/>
              </a:highlight>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222222"/>
              </a:buClr>
              <a:buSzPts val="1300"/>
              <a:buFont typeface="Times New Roman"/>
              <a:buAutoNum type="arabicPeriod"/>
            </a:pPr>
            <a:r>
              <a:rPr lang="en" sz="1300">
                <a:solidFill>
                  <a:srgbClr val="222222"/>
                </a:solidFill>
                <a:highlight>
                  <a:schemeClr val="lt1"/>
                </a:highlight>
                <a:latin typeface="Times New Roman"/>
                <a:ea typeface="Times New Roman"/>
                <a:cs typeface="Times New Roman"/>
                <a:sym typeface="Times New Roman"/>
              </a:rPr>
              <a:t>Hamayel, M.J. and Owda, A.Y., 2021. A Novel Cryptocurrency Price Prediction Model Using GRU, LSTM and bi-LSTM Machine Learning Algorithms. AI, 2(4), pp.477-496.</a:t>
            </a:r>
            <a:endParaRPr sz="1600">
              <a:solidFill>
                <a:srgbClr val="222222"/>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0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Times New Roman"/>
                <a:ea typeface="Times New Roman"/>
                <a:cs typeface="Times New Roman"/>
                <a:sym typeface="Times New Roman"/>
              </a:rPr>
              <a:t>INTRODUCTION</a:t>
            </a:r>
            <a:endParaRPr b="1" sz="3020">
              <a:latin typeface="Times New Roman"/>
              <a:ea typeface="Times New Roman"/>
              <a:cs typeface="Times New Roman"/>
              <a:sym typeface="Times New Roman"/>
            </a:endParaRPr>
          </a:p>
        </p:txBody>
      </p:sp>
      <p:sp>
        <p:nvSpPr>
          <p:cNvPr id="62" name="Google Shape;62;p14"/>
          <p:cNvSpPr txBox="1"/>
          <p:nvPr>
            <p:ph idx="1" type="body"/>
          </p:nvPr>
        </p:nvSpPr>
        <p:spPr>
          <a:xfrm>
            <a:off x="451200" y="822150"/>
            <a:ext cx="8461200" cy="4202100"/>
          </a:xfrm>
          <a:prstGeom prst="rect">
            <a:avLst/>
          </a:prstGeom>
        </p:spPr>
        <p:txBody>
          <a:bodyPr anchorCtr="0" anchor="t" bIns="91425" lIns="91425" spcFirstLastPara="1" rIns="91425" wrap="square" tIns="91425">
            <a:normAutofit fontScale="47500"/>
          </a:bodyPr>
          <a:lstStyle/>
          <a:p>
            <a:pPr indent="-322421" lvl="0" marL="457200" rtl="0" algn="l">
              <a:lnSpc>
                <a:spcPct val="150000"/>
              </a:lnSpc>
              <a:spcBef>
                <a:spcPts val="0"/>
              </a:spcBef>
              <a:spcAft>
                <a:spcPts val="0"/>
              </a:spcAft>
              <a:buClr>
                <a:schemeClr val="dk1"/>
              </a:buClr>
              <a:buSzPct val="100000"/>
              <a:buFont typeface="Times New Roman"/>
              <a:buChar char="●"/>
            </a:pPr>
            <a:r>
              <a:rPr b="1" lang="en" sz="3110">
                <a:solidFill>
                  <a:schemeClr val="dk1"/>
                </a:solidFill>
                <a:highlight>
                  <a:srgbClr val="FFFFFF"/>
                </a:highlight>
                <a:latin typeface="Times New Roman"/>
                <a:ea typeface="Times New Roman"/>
                <a:cs typeface="Times New Roman"/>
                <a:sym typeface="Times New Roman"/>
              </a:rPr>
              <a:t>Bitcoin</a:t>
            </a:r>
            <a:r>
              <a:rPr lang="en" sz="3110">
                <a:solidFill>
                  <a:schemeClr val="dk1"/>
                </a:solidFill>
                <a:highlight>
                  <a:srgbClr val="FFFFFF"/>
                </a:highlight>
                <a:latin typeface="Times New Roman"/>
                <a:ea typeface="Times New Roman"/>
                <a:cs typeface="Times New Roman"/>
                <a:sym typeface="Times New Roman"/>
              </a:rPr>
              <a:t> is a digital or virtual currency created in 2008 that uses peer-to-peer technology to facilitate instant payments.</a:t>
            </a:r>
            <a:endParaRPr sz="3110">
              <a:solidFill>
                <a:schemeClr val="dk1"/>
              </a:solidFill>
              <a:highlight>
                <a:srgbClr val="FFFFFF"/>
              </a:highlight>
              <a:latin typeface="Times New Roman"/>
              <a:ea typeface="Times New Roman"/>
              <a:cs typeface="Times New Roman"/>
              <a:sym typeface="Times New Roman"/>
            </a:endParaRPr>
          </a:p>
          <a:p>
            <a:pPr indent="-322421" lvl="0" marL="457200" rtl="0" algn="l">
              <a:lnSpc>
                <a:spcPct val="150000"/>
              </a:lnSpc>
              <a:spcBef>
                <a:spcPts val="0"/>
              </a:spcBef>
              <a:spcAft>
                <a:spcPts val="0"/>
              </a:spcAft>
              <a:buClr>
                <a:schemeClr val="dk1"/>
              </a:buClr>
              <a:buSzPct val="100000"/>
              <a:buFont typeface="Times New Roman"/>
              <a:buChar char="●"/>
            </a:pPr>
            <a:r>
              <a:rPr lang="en" sz="3110">
                <a:solidFill>
                  <a:schemeClr val="dk1"/>
                </a:solidFill>
                <a:highlight>
                  <a:srgbClr val="FFFFFF"/>
                </a:highlight>
                <a:latin typeface="Times New Roman"/>
                <a:ea typeface="Times New Roman"/>
                <a:cs typeface="Times New Roman"/>
                <a:sym typeface="Times New Roman"/>
              </a:rPr>
              <a:t>Bitcoin has recently gotten a lot of attention in the disciplines of economics, cryptography, and computer science.</a:t>
            </a:r>
            <a:endParaRPr sz="3110">
              <a:solidFill>
                <a:schemeClr val="dk1"/>
              </a:solidFill>
              <a:highlight>
                <a:srgbClr val="FFFFFF"/>
              </a:highlight>
              <a:latin typeface="Times New Roman"/>
              <a:ea typeface="Times New Roman"/>
              <a:cs typeface="Times New Roman"/>
              <a:sym typeface="Times New Roman"/>
            </a:endParaRPr>
          </a:p>
          <a:p>
            <a:pPr indent="-322421" lvl="0" marL="457200" rtl="0" algn="l">
              <a:lnSpc>
                <a:spcPct val="150000"/>
              </a:lnSpc>
              <a:spcBef>
                <a:spcPts val="0"/>
              </a:spcBef>
              <a:spcAft>
                <a:spcPts val="0"/>
              </a:spcAft>
              <a:buClr>
                <a:schemeClr val="dk1"/>
              </a:buClr>
              <a:buSzPct val="100000"/>
              <a:buFont typeface="Times New Roman"/>
              <a:buChar char="●"/>
            </a:pPr>
            <a:r>
              <a:rPr lang="en" sz="3110">
                <a:solidFill>
                  <a:schemeClr val="dk1"/>
                </a:solidFill>
                <a:highlight>
                  <a:srgbClr val="FFFFFF"/>
                </a:highlight>
                <a:latin typeface="Times New Roman"/>
                <a:ea typeface="Times New Roman"/>
                <a:cs typeface="Times New Roman"/>
                <a:sym typeface="Times New Roman"/>
              </a:rPr>
              <a:t>Bitcoin adoption has been increasing at an annual rate of 113%.</a:t>
            </a:r>
            <a:endParaRPr sz="3110">
              <a:solidFill>
                <a:schemeClr val="dk1"/>
              </a:solidFill>
              <a:highlight>
                <a:srgbClr val="FFFFFF"/>
              </a:highlight>
              <a:latin typeface="Times New Roman"/>
              <a:ea typeface="Times New Roman"/>
              <a:cs typeface="Times New Roman"/>
              <a:sym typeface="Times New Roman"/>
            </a:endParaRPr>
          </a:p>
          <a:p>
            <a:pPr indent="-322421" lvl="0" marL="457200" rtl="0" algn="l">
              <a:lnSpc>
                <a:spcPct val="150000"/>
              </a:lnSpc>
              <a:spcBef>
                <a:spcPts val="0"/>
              </a:spcBef>
              <a:spcAft>
                <a:spcPts val="0"/>
              </a:spcAft>
              <a:buClr>
                <a:schemeClr val="dk1"/>
              </a:buClr>
              <a:buSzPct val="100000"/>
              <a:buFont typeface="Times New Roman"/>
              <a:buChar char="●"/>
            </a:pPr>
            <a:r>
              <a:rPr b="1" lang="en" sz="3110">
                <a:solidFill>
                  <a:srgbClr val="202124"/>
                </a:solidFill>
                <a:highlight>
                  <a:srgbClr val="FFFFFF"/>
                </a:highlight>
                <a:latin typeface="Times New Roman"/>
                <a:ea typeface="Times New Roman"/>
                <a:cs typeface="Times New Roman"/>
                <a:sym typeface="Times New Roman"/>
              </a:rPr>
              <a:t>Machine learning (ML)</a:t>
            </a:r>
            <a:r>
              <a:rPr lang="en" sz="3110">
                <a:solidFill>
                  <a:srgbClr val="202124"/>
                </a:solidFill>
                <a:highlight>
                  <a:srgbClr val="FFFFFF"/>
                </a:highlight>
                <a:latin typeface="Times New Roman"/>
                <a:ea typeface="Times New Roman"/>
                <a:cs typeface="Times New Roman"/>
                <a:sym typeface="Times New Roman"/>
              </a:rPr>
              <a:t> is a type of artificial intelligence that can predict the future based on past data.</a:t>
            </a:r>
            <a:endParaRPr sz="3110">
              <a:solidFill>
                <a:srgbClr val="202124"/>
              </a:solidFill>
              <a:highlight>
                <a:srgbClr val="FFFFFF"/>
              </a:highlight>
              <a:latin typeface="Times New Roman"/>
              <a:ea typeface="Times New Roman"/>
              <a:cs typeface="Times New Roman"/>
              <a:sym typeface="Times New Roman"/>
            </a:endParaRPr>
          </a:p>
          <a:p>
            <a:pPr indent="-322421" lvl="0" marL="457200" rtl="0" algn="l">
              <a:lnSpc>
                <a:spcPct val="140000"/>
              </a:lnSpc>
              <a:spcBef>
                <a:spcPts val="0"/>
              </a:spcBef>
              <a:spcAft>
                <a:spcPts val="0"/>
              </a:spcAft>
              <a:buClr>
                <a:srgbClr val="202124"/>
              </a:buClr>
              <a:buSzPct val="100000"/>
              <a:buFont typeface="Times New Roman"/>
              <a:buChar char="●"/>
            </a:pPr>
            <a:r>
              <a:rPr lang="en" sz="3110">
                <a:solidFill>
                  <a:srgbClr val="202124"/>
                </a:solidFill>
                <a:highlight>
                  <a:srgbClr val="FFFFFF"/>
                </a:highlight>
                <a:latin typeface="Times New Roman"/>
                <a:ea typeface="Times New Roman"/>
                <a:cs typeface="Times New Roman"/>
                <a:sym typeface="Times New Roman"/>
              </a:rPr>
              <a:t>ML-based models have various advantages over other forecasting models as prior research has shown that it not only delivers a result that is nearly or exactly the same as the actual result, but it also improves the accuracy of the result.</a:t>
            </a:r>
            <a:endParaRPr sz="3110">
              <a:solidFill>
                <a:srgbClr val="202124"/>
              </a:solidFill>
              <a:highlight>
                <a:srgbClr val="FFFFFF"/>
              </a:highlight>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sz="1600">
              <a:solidFill>
                <a:srgbClr val="202124"/>
              </a:solidFill>
              <a:highlight>
                <a:srgbClr val="FFFFFF"/>
              </a:highlight>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b="1" sz="1600">
              <a:solidFill>
                <a:srgbClr val="202124"/>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650">
              <a:solidFill>
                <a:srgbClr val="4D515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1200"/>
              </a:spcAft>
              <a:buNone/>
            </a:pPr>
            <a:r>
              <a:rPr lang="en" sz="1700">
                <a:solidFill>
                  <a:schemeClr val="dk1"/>
                </a:solidFill>
                <a:latin typeface="Times New Roman"/>
                <a:ea typeface="Times New Roman"/>
                <a:cs typeface="Times New Roman"/>
                <a:sym typeface="Times New Roman"/>
              </a:rPr>
              <a:t>Bit</a:t>
            </a:r>
            <a:r>
              <a:rPr lang="en" sz="1700">
                <a:solidFill>
                  <a:schemeClr val="dk1"/>
                </a:solidFill>
                <a:latin typeface="Times New Roman"/>
                <a:ea typeface="Times New Roman"/>
                <a:cs typeface="Times New Roman"/>
                <a:sym typeface="Times New Roman"/>
              </a:rPr>
              <a:t>coin is the first digital decentralized cryptocurrency that has shown a significant increase in market capitalization in recent years. The objective of this paper is to determine the predictable price direction of Bitcoin in USD by machine learning technique. We explored several algorithms of machine learning using supervised learning to develop a prediction model and provide informative analysis of future market prices. Due to the difficulty of evaluating the exact nature of a Time Series model, it is often very difficult to produce appropriate forecasts. Then we continue to implement long short-term memory cells (LSTM) algorithm. Thus, we analyzed the time series model prediction  of bitcoin prices with greater efficiency using long short-term memory (LSTM) techniques.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PROBLEM STATEMENT</a:t>
            </a:r>
            <a:endParaRPr sz="3020">
              <a:latin typeface="Times New Roman"/>
              <a:ea typeface="Times New Roman"/>
              <a:cs typeface="Times New Roman"/>
              <a:sym typeface="Times New Roman"/>
            </a:endParaRPr>
          </a:p>
        </p:txBody>
      </p:sp>
      <p:sp>
        <p:nvSpPr>
          <p:cNvPr id="74" name="Google Shape;74;p16"/>
          <p:cNvSpPr txBox="1"/>
          <p:nvPr>
            <p:ph idx="1" type="body"/>
          </p:nvPr>
        </p:nvSpPr>
        <p:spPr>
          <a:xfrm>
            <a:off x="311700" y="11425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Bitcoin is the most complex cryptocurrency which value change in every second.</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Investing money for bitcoin is more risk and less profit.</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Statistical methods including </a:t>
            </a:r>
            <a:r>
              <a:rPr lang="en" sz="1700">
                <a:solidFill>
                  <a:schemeClr val="dk1"/>
                </a:solidFill>
                <a:latin typeface="Times New Roman"/>
                <a:ea typeface="Times New Roman"/>
                <a:cs typeface="Times New Roman"/>
                <a:sym typeface="Times New Roman"/>
              </a:rPr>
              <a:t>Logistic Regression </a:t>
            </a:r>
            <a:r>
              <a:rPr lang="en" sz="1700">
                <a:solidFill>
                  <a:schemeClr val="dk1"/>
                </a:solidFill>
                <a:latin typeface="Times New Roman"/>
                <a:ea typeface="Times New Roman"/>
                <a:cs typeface="Times New Roman"/>
                <a:sym typeface="Times New Roman"/>
              </a:rPr>
              <a:t>for Bitcoin daily price prediction with an accuracy of 66%.</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a:t>
            </a:r>
            <a:r>
              <a:rPr lang="en" sz="1700">
                <a:solidFill>
                  <a:schemeClr val="dk1"/>
                </a:solidFill>
                <a:latin typeface="Times New Roman"/>
                <a:ea typeface="Times New Roman"/>
                <a:cs typeface="Times New Roman"/>
                <a:sym typeface="Times New Roman"/>
              </a:rPr>
              <a:t> this paper,</a:t>
            </a:r>
            <a:r>
              <a:rPr lang="en" sz="1700">
                <a:solidFill>
                  <a:schemeClr val="dk1"/>
                </a:solidFill>
                <a:latin typeface="Times New Roman"/>
                <a:ea typeface="Times New Roman"/>
                <a:cs typeface="Times New Roman"/>
                <a:sym typeface="Times New Roman"/>
              </a:rPr>
              <a:t>Compared with benchmark results for daily price prediction, </a:t>
            </a:r>
            <a:r>
              <a:rPr lang="en" sz="1700">
                <a:solidFill>
                  <a:schemeClr val="dk1"/>
                </a:solidFill>
                <a:latin typeface="Times New Roman"/>
                <a:ea typeface="Times New Roman"/>
                <a:cs typeface="Times New Roman"/>
                <a:sym typeface="Times New Roman"/>
              </a:rPr>
              <a:t>Machine learning models including Random Forest, Support Vector Machine for predicted the bitcoin price a</a:t>
            </a:r>
            <a:r>
              <a:rPr lang="en" sz="1700">
                <a:solidFill>
                  <a:schemeClr val="dk1"/>
                </a:solidFill>
                <a:latin typeface="Times New Roman"/>
                <a:ea typeface="Times New Roman"/>
                <a:cs typeface="Times New Roman"/>
                <a:sym typeface="Times New Roman"/>
              </a:rPr>
              <a:t>nd its accuracy of 66% and 65.3%, respectively.</a:t>
            </a:r>
            <a:endParaRPr sz="17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Logistics Regression-It is used to the probability of event success and failure.So we can’t get a good accuracy.</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Support Vector Machine-It is not suitable for large dataset.SVM does not </a:t>
            </a:r>
            <a:r>
              <a:rPr lang="en" sz="1700">
                <a:solidFill>
                  <a:schemeClr val="dk1"/>
                </a:solidFill>
                <a:latin typeface="Times New Roman"/>
                <a:ea typeface="Times New Roman"/>
                <a:cs typeface="Times New Roman"/>
                <a:sym typeface="Times New Roman"/>
              </a:rPr>
              <a:t>perform</a:t>
            </a:r>
            <a:r>
              <a:rPr lang="en" sz="1700">
                <a:solidFill>
                  <a:schemeClr val="dk1"/>
                </a:solidFill>
                <a:latin typeface="Times New Roman"/>
                <a:ea typeface="Times New Roman"/>
                <a:cs typeface="Times New Roman"/>
                <a:sym typeface="Times New Roman"/>
              </a:rPr>
              <a:t> very well when the dataset has more noise i.e..,target classes are overlapping.</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Random Forest- Random forest creates a lot of trees and combines their outputs.It requires much more time to train.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our project, we used a time series model (LSTM) to leverage machine learning technology to predict the real-time price of Bitcoin.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However, machine learning literature is lacking verification of whether or not the stock evaluation strategies are legitimate for the cryptocurrencies, and if so, how they may be modified.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That is what features want to be eliminated or introduced as a foundation for price prediction, whether current machine learning algorithms work for cryptocurrencies, and which technique yields the excellent outcomes.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graphicFrame>
        <p:nvGraphicFramePr>
          <p:cNvPr id="98" name="Google Shape;98;p20"/>
          <p:cNvGraphicFramePr/>
          <p:nvPr/>
        </p:nvGraphicFramePr>
        <p:xfrm>
          <a:off x="1379500" y="572700"/>
          <a:ext cx="3000000" cy="3000000"/>
        </p:xfrm>
        <a:graphic>
          <a:graphicData uri="http://schemas.openxmlformats.org/drawingml/2006/table">
            <a:tbl>
              <a:tblPr>
                <a:noFill/>
                <a:tableStyleId>{90FE6DF8-DE4A-4DB1-99E0-EADDA8CA7FD3}</a:tableStyleId>
              </a:tblPr>
              <a:tblGrid>
                <a:gridCol w="2331050"/>
                <a:gridCol w="2331050"/>
                <a:gridCol w="2331050"/>
              </a:tblGrid>
              <a:tr h="378725">
                <a:tc>
                  <a:txBody>
                    <a:bodyPr/>
                    <a:lstStyle/>
                    <a:p>
                      <a:pPr indent="0" lvl="0" marL="0" rtl="0" algn="l">
                        <a:spcBef>
                          <a:spcPts val="0"/>
                        </a:spcBef>
                        <a:spcAft>
                          <a:spcPts val="0"/>
                        </a:spcAft>
                        <a:buNone/>
                      </a:pPr>
                      <a:r>
                        <a:rPr lang="en"/>
                        <a:t>          S.NO</a:t>
                      </a:r>
                      <a:endParaRPr/>
                    </a:p>
                  </a:txBody>
                  <a:tcPr marT="91425" marB="91425" marR="91425" marL="91425"/>
                </a:tc>
                <a:tc>
                  <a:txBody>
                    <a:bodyPr/>
                    <a:lstStyle/>
                    <a:p>
                      <a:pPr indent="0" lvl="0" marL="0" rtl="0" algn="l">
                        <a:spcBef>
                          <a:spcPts val="0"/>
                        </a:spcBef>
                        <a:spcAft>
                          <a:spcPts val="0"/>
                        </a:spcAft>
                        <a:buNone/>
                      </a:pPr>
                      <a:r>
                        <a:rPr lang="en"/>
                        <a:t>          TITLE</a:t>
                      </a:r>
                      <a:endParaRPr/>
                    </a:p>
                  </a:txBody>
                  <a:tcPr marT="91425" marB="91425" marR="91425" marL="91425"/>
                </a:tc>
                <a:tc>
                  <a:txBody>
                    <a:bodyPr/>
                    <a:lstStyle/>
                    <a:p>
                      <a:pPr indent="0" lvl="0" marL="0" rtl="0" algn="l">
                        <a:spcBef>
                          <a:spcPts val="0"/>
                        </a:spcBef>
                        <a:spcAft>
                          <a:spcPts val="0"/>
                        </a:spcAft>
                        <a:buNone/>
                      </a:pPr>
                      <a:r>
                        <a:rPr lang="en"/>
                        <a:t>   METHOD USED</a:t>
                      </a:r>
                      <a:endParaRPr/>
                    </a:p>
                  </a:txBody>
                  <a:tcPr marT="91425" marB="91425" marR="91425" marL="91425"/>
                </a:tc>
              </a:tr>
              <a:tr h="575375">
                <a:tc>
                  <a:txBody>
                    <a:bodyPr/>
                    <a:lstStyle/>
                    <a:p>
                      <a:pPr indent="0" lvl="0" marL="0" rtl="0" algn="l">
                        <a:spcBef>
                          <a:spcPts val="0"/>
                        </a:spcBef>
                        <a:spcAft>
                          <a:spcPts val="0"/>
                        </a:spcAft>
                        <a:buNone/>
                      </a:pPr>
                      <a:r>
                        <a:rPr lang="en"/>
                        <a:t>              1</a:t>
                      </a:r>
                      <a:endParaRPr/>
                    </a:p>
                  </a:txBody>
                  <a:tcPr marT="91425" marB="91425" marR="91425" marL="91425"/>
                </a:tc>
                <a:tc>
                  <a:txBody>
                    <a:bodyPr/>
                    <a:lstStyle/>
                    <a:p>
                      <a:pPr indent="0" lvl="0" marL="0" rtl="0" algn="l">
                        <a:lnSpc>
                          <a:spcPct val="150000"/>
                        </a:lnSpc>
                        <a:spcBef>
                          <a:spcPts val="0"/>
                        </a:spcBef>
                        <a:spcAft>
                          <a:spcPts val="1200"/>
                        </a:spcAft>
                        <a:buNone/>
                      </a:pPr>
                      <a:r>
                        <a:rPr lang="en" sz="1100">
                          <a:solidFill>
                            <a:srgbClr val="222222"/>
                          </a:solidFill>
                          <a:highlight>
                            <a:schemeClr val="lt1"/>
                          </a:highlight>
                          <a:latin typeface="Times New Roman"/>
                          <a:ea typeface="Times New Roman"/>
                          <a:cs typeface="Times New Roman"/>
                          <a:sym typeface="Times New Roman"/>
                        </a:rPr>
                        <a:t>Journal of computational and applied mathematics.</a:t>
                      </a:r>
                      <a:endParaRPr sz="1200"/>
                    </a:p>
                  </a:txBody>
                  <a:tcPr marT="91425" marB="91425" marR="91425" marL="91425"/>
                </a:tc>
                <a:tc>
                  <a:txBody>
                    <a:bodyPr/>
                    <a:lstStyle/>
                    <a:p>
                      <a:pPr indent="0" lvl="0" marL="0" rtl="0" algn="l">
                        <a:lnSpc>
                          <a:spcPct val="150000"/>
                        </a:lnSpc>
                        <a:spcBef>
                          <a:spcPts val="0"/>
                        </a:spcBef>
                        <a:spcAft>
                          <a:spcPts val="1200"/>
                        </a:spcAft>
                        <a:buNone/>
                      </a:pPr>
                      <a:r>
                        <a:rPr lang="en" sz="1000">
                          <a:solidFill>
                            <a:schemeClr val="dk1"/>
                          </a:solidFill>
                          <a:latin typeface="Times New Roman"/>
                          <a:ea typeface="Times New Roman"/>
                          <a:cs typeface="Times New Roman"/>
                          <a:sym typeface="Times New Roman"/>
                        </a:rPr>
                        <a:t>Logistic Regression, Random Forest, Support Vector Machine </a:t>
                      </a:r>
                      <a:endParaRPr sz="700"/>
                    </a:p>
                  </a:txBody>
                  <a:tcPr marT="91425" marB="91425" marR="91425" marL="91425"/>
                </a:tc>
              </a:tr>
              <a:tr h="1296425">
                <a:tc>
                  <a:txBody>
                    <a:bodyPr/>
                    <a:lstStyle/>
                    <a:p>
                      <a:pPr indent="0" lvl="0" marL="0" rtl="0" algn="l">
                        <a:spcBef>
                          <a:spcPts val="0"/>
                        </a:spcBef>
                        <a:spcAft>
                          <a:spcPts val="0"/>
                        </a:spcAft>
                        <a:buNone/>
                      </a:pPr>
                      <a:r>
                        <a:rPr lang="en"/>
                        <a:t>              2</a:t>
                      </a:r>
                      <a:endParaRPr/>
                    </a:p>
                  </a:txBody>
                  <a:tcPr marT="91425" marB="91425" marR="91425" marL="91425"/>
                </a:tc>
                <a:tc>
                  <a:txBody>
                    <a:bodyPr/>
                    <a:lstStyle/>
                    <a:p>
                      <a:pPr indent="0" lvl="0" marL="0" rtl="0" algn="l">
                        <a:lnSpc>
                          <a:spcPct val="150000"/>
                        </a:lnSpc>
                        <a:spcBef>
                          <a:spcPts val="0"/>
                        </a:spcBef>
                        <a:spcAft>
                          <a:spcPts val="1200"/>
                        </a:spcAft>
                        <a:buNone/>
                      </a:pPr>
                      <a:r>
                        <a:rPr lang="en" sz="1100">
                          <a:solidFill>
                            <a:srgbClr val="222222"/>
                          </a:solidFill>
                          <a:highlight>
                            <a:schemeClr val="lt1"/>
                          </a:highlight>
                          <a:latin typeface="Times New Roman"/>
                          <a:ea typeface="Times New Roman"/>
                          <a:cs typeface="Times New Roman"/>
                          <a:sym typeface="Times New Roman"/>
                        </a:rPr>
                        <a:t>Improving the Cryptocurrency Price Prediction Performance Based on Reinforcement Learning. </a:t>
                      </a:r>
                      <a:endParaRPr sz="1000"/>
                    </a:p>
                  </a:txBody>
                  <a:tcPr marT="91425" marB="91425" marR="91425" marL="91425"/>
                </a:tc>
                <a:tc>
                  <a:txBody>
                    <a:bodyPr/>
                    <a:lstStyle/>
                    <a:p>
                      <a:pPr indent="0" lvl="0" marL="0" rtl="0" algn="l">
                        <a:lnSpc>
                          <a:spcPct val="150000"/>
                        </a:lnSpc>
                        <a:spcBef>
                          <a:spcPts val="0"/>
                        </a:spcBef>
                        <a:spcAft>
                          <a:spcPts val="0"/>
                        </a:spcAft>
                        <a:buNone/>
                      </a:pPr>
                      <a:r>
                        <a:t/>
                      </a:r>
                      <a:endParaRPr sz="1200"/>
                    </a:p>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Reinforcement learning</a:t>
                      </a:r>
                      <a:endParaRPr sz="1200">
                        <a:latin typeface="Times New Roman"/>
                        <a:ea typeface="Times New Roman"/>
                        <a:cs typeface="Times New Roman"/>
                        <a:sym typeface="Times New Roman"/>
                      </a:endParaRPr>
                    </a:p>
                  </a:txBody>
                  <a:tcPr marT="91425" marB="91425" marR="91425" marL="91425"/>
                </a:tc>
              </a:tr>
              <a:tr h="1296425">
                <a:tc>
                  <a:txBody>
                    <a:bodyPr/>
                    <a:lstStyle/>
                    <a:p>
                      <a:pPr indent="0" lvl="0" marL="0" rtl="0" algn="l">
                        <a:spcBef>
                          <a:spcPts val="0"/>
                        </a:spcBef>
                        <a:spcAft>
                          <a:spcPts val="0"/>
                        </a:spcAft>
                        <a:buNone/>
                      </a:pPr>
                      <a:r>
                        <a:rPr lang="en"/>
                        <a:t>              3</a:t>
                      </a:r>
                      <a:endParaRPr/>
                    </a:p>
                  </a:txBody>
                  <a:tcPr marT="91425" marB="91425" marR="91425" marL="91425"/>
                </a:tc>
                <a:tc>
                  <a:txBody>
                    <a:bodyPr/>
                    <a:lstStyle/>
                    <a:p>
                      <a:pPr indent="0" lvl="0" marL="0" rtl="0" algn="l">
                        <a:lnSpc>
                          <a:spcPct val="150000"/>
                        </a:lnSpc>
                        <a:spcBef>
                          <a:spcPts val="0"/>
                        </a:spcBef>
                        <a:spcAft>
                          <a:spcPts val="1200"/>
                        </a:spcAft>
                        <a:buNone/>
                      </a:pPr>
                      <a:r>
                        <a:rPr lang="en" sz="1100">
                          <a:solidFill>
                            <a:srgbClr val="222222"/>
                          </a:solidFill>
                          <a:highlight>
                            <a:schemeClr val="lt1"/>
                          </a:highlight>
                          <a:latin typeface="Times New Roman"/>
                          <a:ea typeface="Times New Roman"/>
                          <a:cs typeface="Times New Roman"/>
                          <a:sym typeface="Times New Roman"/>
                        </a:rPr>
                        <a:t>Real-Time Prediction of BITCOIN Price using Machine Learning Techniques and Public Sentiment Analysis.</a:t>
                      </a:r>
                      <a:endParaRPr sz="1200"/>
                    </a:p>
                  </a:txBody>
                  <a:tcPr marT="91425" marB="91425" marR="91425" marL="91425"/>
                </a:tc>
                <a:tc>
                  <a:txBody>
                    <a:bodyPr/>
                    <a:lstStyle/>
                    <a:p>
                      <a:pPr indent="0" lvl="0" marL="0" rtl="0" algn="l">
                        <a:spcBef>
                          <a:spcPts val="0"/>
                        </a:spcBef>
                        <a:spcAft>
                          <a:spcPts val="0"/>
                        </a:spcAft>
                        <a:buNone/>
                      </a:pPr>
                      <a:r>
                        <a:t/>
                      </a:r>
                      <a:endParaRPr sz="1200"/>
                    </a:p>
                    <a:p>
                      <a:pPr indent="0" lvl="0" marL="0" rtl="0" algn="ctr">
                        <a:spcBef>
                          <a:spcPts val="0"/>
                        </a:spcBef>
                        <a:spcAft>
                          <a:spcPts val="0"/>
                        </a:spcAft>
                        <a:buNone/>
                      </a:pPr>
                      <a:r>
                        <a:rPr lang="en" sz="1200">
                          <a:latin typeface="Times New Roman"/>
                          <a:ea typeface="Times New Roman"/>
                          <a:cs typeface="Times New Roman"/>
                          <a:sym typeface="Times New Roman"/>
                        </a:rPr>
                        <a:t>Recurrent Neural Network(RNN).</a:t>
                      </a:r>
                      <a:endParaRPr sz="1200">
                        <a:latin typeface="Times New Roman"/>
                        <a:ea typeface="Times New Roman"/>
                        <a:cs typeface="Times New Roman"/>
                        <a:sym typeface="Times New Roman"/>
                      </a:endParaRPr>
                    </a:p>
                  </a:txBody>
                  <a:tcPr marT="91425" marB="91425" marR="91425" marL="91425"/>
                </a:tc>
              </a:tr>
              <a:tr h="859425">
                <a:tc>
                  <a:txBody>
                    <a:bodyPr/>
                    <a:lstStyle/>
                    <a:p>
                      <a:pPr indent="0" lvl="0" marL="0" rtl="0" algn="l">
                        <a:spcBef>
                          <a:spcPts val="0"/>
                        </a:spcBef>
                        <a:spcAft>
                          <a:spcPts val="0"/>
                        </a:spcAft>
                        <a:buNone/>
                      </a:pPr>
                      <a:r>
                        <a:rPr lang="en"/>
                        <a:t>              4</a:t>
                      </a:r>
                      <a:endParaRPr/>
                    </a:p>
                  </a:txBody>
                  <a:tcPr marT="91425" marB="91425" marR="91425" marL="91425"/>
                </a:tc>
                <a:tc>
                  <a:txBody>
                    <a:bodyPr/>
                    <a:lstStyle/>
                    <a:p>
                      <a:pPr indent="0" lvl="0" marL="0" rtl="0" algn="l">
                        <a:lnSpc>
                          <a:spcPct val="150000"/>
                        </a:lnSpc>
                        <a:spcBef>
                          <a:spcPts val="0"/>
                        </a:spcBef>
                        <a:spcAft>
                          <a:spcPts val="1200"/>
                        </a:spcAft>
                        <a:buNone/>
                      </a:pPr>
                      <a:r>
                        <a:rPr lang="en" sz="1300">
                          <a:solidFill>
                            <a:srgbClr val="222222"/>
                          </a:solidFill>
                          <a:highlight>
                            <a:schemeClr val="lt1"/>
                          </a:highlight>
                          <a:latin typeface="Times New Roman"/>
                          <a:ea typeface="Times New Roman"/>
                          <a:cs typeface="Times New Roman"/>
                          <a:sym typeface="Times New Roman"/>
                        </a:rPr>
                        <a:t> </a:t>
                      </a:r>
                      <a:r>
                        <a:rPr lang="en" sz="1100">
                          <a:solidFill>
                            <a:srgbClr val="222222"/>
                          </a:solidFill>
                          <a:highlight>
                            <a:schemeClr val="lt1"/>
                          </a:highlight>
                          <a:latin typeface="Times New Roman"/>
                          <a:ea typeface="Times New Roman"/>
                          <a:cs typeface="Times New Roman"/>
                          <a:sym typeface="Times New Roman"/>
                        </a:rPr>
                        <a:t>Stochastic neural networks for cryptocurrency price prediction.</a:t>
                      </a:r>
                      <a:endParaRPr sz="1200"/>
                    </a:p>
                  </a:txBody>
                  <a:tcPr marT="91425" marB="91425" marR="91425" marL="91425"/>
                </a:tc>
                <a:tc>
                  <a:txBody>
                    <a:bodyPr/>
                    <a:lstStyle/>
                    <a:p>
                      <a:pPr indent="0" lvl="0" marL="0" rtl="0" algn="ctr">
                        <a:spcBef>
                          <a:spcPts val="0"/>
                        </a:spcBef>
                        <a:spcAft>
                          <a:spcPts val="0"/>
                        </a:spcAft>
                        <a:buNone/>
                      </a:pPr>
                      <a:r>
                        <a:rPr lang="en" sz="1250">
                          <a:solidFill>
                            <a:schemeClr val="dk1"/>
                          </a:solidFill>
                          <a:highlight>
                            <a:srgbClr val="FFFFFF"/>
                          </a:highlight>
                          <a:latin typeface="Times New Roman"/>
                          <a:ea typeface="Times New Roman"/>
                          <a:cs typeface="Times New Roman"/>
                          <a:sym typeface="Times New Roman"/>
                        </a:rPr>
                        <a:t>Multilayer perceptron (MLP)</a:t>
                      </a:r>
                      <a:endParaRPr sz="16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0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4" name="Google Shape;104;p21"/>
          <p:cNvSpPr/>
          <p:nvPr/>
        </p:nvSpPr>
        <p:spPr>
          <a:xfrm>
            <a:off x="2472450" y="680100"/>
            <a:ext cx="2810100" cy="35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 name="Google Shape;105;p21"/>
          <p:cNvSpPr/>
          <p:nvPr/>
        </p:nvSpPr>
        <p:spPr>
          <a:xfrm>
            <a:off x="2472450" y="1280900"/>
            <a:ext cx="2810100" cy="109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2611475" y="1767450"/>
            <a:ext cx="1191600" cy="5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4011525" y="1767550"/>
            <a:ext cx="1191600" cy="5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p:nvPr/>
        </p:nvSpPr>
        <p:spPr>
          <a:xfrm>
            <a:off x="2472450" y="2671050"/>
            <a:ext cx="2810100" cy="40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Train the LSTM model</a:t>
            </a:r>
            <a:endParaRPr/>
          </a:p>
        </p:txBody>
      </p:sp>
      <p:sp>
        <p:nvSpPr>
          <p:cNvPr id="109" name="Google Shape;109;p21"/>
          <p:cNvSpPr/>
          <p:nvPr/>
        </p:nvSpPr>
        <p:spPr>
          <a:xfrm>
            <a:off x="2472450" y="3425700"/>
            <a:ext cx="2810100" cy="42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Test </a:t>
            </a:r>
            <a:r>
              <a:rPr lang="en">
                <a:solidFill>
                  <a:schemeClr val="dk1"/>
                </a:solidFill>
              </a:rPr>
              <a:t>the trained model</a:t>
            </a:r>
            <a:endParaRPr/>
          </a:p>
        </p:txBody>
      </p:sp>
      <p:sp>
        <p:nvSpPr>
          <p:cNvPr id="110" name="Google Shape;110;p21"/>
          <p:cNvSpPr/>
          <p:nvPr/>
        </p:nvSpPr>
        <p:spPr>
          <a:xfrm>
            <a:off x="2462525" y="4096500"/>
            <a:ext cx="2810100" cy="104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2591600" y="4587450"/>
            <a:ext cx="1191600" cy="49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Predicted Bitcoin price</a:t>
            </a:r>
            <a:endParaRPr/>
          </a:p>
        </p:txBody>
      </p:sp>
      <p:sp>
        <p:nvSpPr>
          <p:cNvPr id="112" name="Google Shape;112;p21"/>
          <p:cNvSpPr/>
          <p:nvPr/>
        </p:nvSpPr>
        <p:spPr>
          <a:xfrm>
            <a:off x="4011525" y="4567725"/>
            <a:ext cx="1191600" cy="5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13" name="Google Shape;113;p21"/>
          <p:cNvSpPr txBox="1"/>
          <p:nvPr/>
        </p:nvSpPr>
        <p:spPr>
          <a:xfrm>
            <a:off x="2462525" y="695075"/>
            <a:ext cx="28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Collect the Bitcoin price dataset</a:t>
            </a:r>
            <a:endParaRPr/>
          </a:p>
        </p:txBody>
      </p:sp>
      <p:sp>
        <p:nvSpPr>
          <p:cNvPr id="114" name="Google Shape;114;p21"/>
          <p:cNvSpPr txBox="1"/>
          <p:nvPr/>
        </p:nvSpPr>
        <p:spPr>
          <a:xfrm>
            <a:off x="2591600" y="1764000"/>
            <a:ext cx="119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Training data</a:t>
            </a:r>
            <a:endParaRPr sz="1100"/>
          </a:p>
          <a:p>
            <a:pPr indent="0" lvl="0" marL="0" rtl="0" algn="l">
              <a:spcBef>
                <a:spcPts val="0"/>
              </a:spcBef>
              <a:spcAft>
                <a:spcPts val="0"/>
              </a:spcAft>
              <a:buNone/>
            </a:pPr>
            <a:r>
              <a:rPr lang="en" sz="1100"/>
              <a:t>        (75%)</a:t>
            </a:r>
            <a:endParaRPr sz="1100"/>
          </a:p>
        </p:txBody>
      </p:sp>
      <p:sp>
        <p:nvSpPr>
          <p:cNvPr id="115" name="Google Shape;115;p21"/>
          <p:cNvSpPr txBox="1"/>
          <p:nvPr/>
        </p:nvSpPr>
        <p:spPr>
          <a:xfrm>
            <a:off x="4011525" y="1764000"/>
            <a:ext cx="119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a:t>Testing data</a:t>
            </a:r>
            <a:endParaRPr sz="1100"/>
          </a:p>
          <a:p>
            <a:pPr indent="0" lvl="0" marL="0" rtl="0" algn="l">
              <a:spcBef>
                <a:spcPts val="0"/>
              </a:spcBef>
              <a:spcAft>
                <a:spcPts val="0"/>
              </a:spcAft>
              <a:buNone/>
            </a:pPr>
            <a:r>
              <a:rPr lang="en" sz="1100"/>
              <a:t>       (25%)</a:t>
            </a:r>
            <a:endParaRPr sz="1100"/>
          </a:p>
        </p:txBody>
      </p:sp>
      <p:sp>
        <p:nvSpPr>
          <p:cNvPr id="116" name="Google Shape;116;p21"/>
          <p:cNvSpPr txBox="1"/>
          <p:nvPr/>
        </p:nvSpPr>
        <p:spPr>
          <a:xfrm>
            <a:off x="2899425" y="1360350"/>
            <a:ext cx="20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Pre-Processing</a:t>
            </a:r>
            <a:endParaRPr/>
          </a:p>
        </p:txBody>
      </p:sp>
      <p:sp>
        <p:nvSpPr>
          <p:cNvPr id="117" name="Google Shape;117;p21"/>
          <p:cNvSpPr txBox="1"/>
          <p:nvPr/>
        </p:nvSpPr>
        <p:spPr>
          <a:xfrm>
            <a:off x="2988675" y="4132013"/>
            <a:ext cx="18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Result Analysis</a:t>
            </a:r>
            <a:endParaRPr/>
          </a:p>
        </p:txBody>
      </p:sp>
      <p:sp>
        <p:nvSpPr>
          <p:cNvPr id="118" name="Google Shape;118;p21"/>
          <p:cNvSpPr/>
          <p:nvPr/>
        </p:nvSpPr>
        <p:spPr>
          <a:xfrm>
            <a:off x="3683850" y="1042600"/>
            <a:ext cx="2085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683850" y="2373200"/>
            <a:ext cx="208500" cy="297900"/>
          </a:xfrm>
          <a:prstGeom prst="downArrow">
            <a:avLst>
              <a:gd fmla="val 50000" name="adj1"/>
              <a:gd fmla="val 2850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3683750" y="3088075"/>
            <a:ext cx="208500" cy="35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3713675" y="3872525"/>
            <a:ext cx="2085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