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B70823-C2EE-4D0D-A34D-BC27DAB375C7}">
  <a:tblStyle styleId="{FCB70823-C2EE-4D0D-A34D-BC27DAB375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2bc1f367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2bc1f367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31bec3b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31bec3b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2bc1f367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2bc1f367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2bc1f3674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2bc1f3674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2bc1f3674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2bc1f3674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2bc1f3674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2bc1f3674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2bc1f3674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2bc1f3674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452ff77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452ff77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452ff77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452ff77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452ff77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452ff77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7e051eb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7e051eb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452ff77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452ff77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2bc1f3674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2bc1f3674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7e051e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7e051e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1df00f1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1df00f1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35488f0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35488f0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6b69c4f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6b69c4f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7e051eb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7e051eb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1df00f1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1df00f1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2bc1f367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2bc1f367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391b6891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391b6891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25b6ed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25b6ed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df00f12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df00f1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df00f1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df00f1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91b6891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391b6891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sz="2520">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67725"/>
            <a:ext cx="8520600" cy="145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900">
                <a:highlight>
                  <a:schemeClr val="lt1"/>
                </a:highlight>
                <a:latin typeface="Times New Roman"/>
                <a:ea typeface="Times New Roman"/>
                <a:cs typeface="Times New Roman"/>
                <a:sym typeface="Times New Roman"/>
              </a:rPr>
              <a:t>Intelli-Drive System for Detecting Road Obstacles</a:t>
            </a:r>
            <a:endParaRPr b="1" sz="7900">
              <a:highlight>
                <a:schemeClr val="lt1"/>
              </a:highlight>
              <a:latin typeface="Times New Roman"/>
              <a:ea typeface="Times New Roman"/>
              <a:cs typeface="Times New Roman"/>
              <a:sym typeface="Times New Roman"/>
            </a:endParaRPr>
          </a:p>
        </p:txBody>
      </p:sp>
      <p:sp>
        <p:nvSpPr>
          <p:cNvPr id="55" name="Google Shape;55;p13"/>
          <p:cNvSpPr txBox="1"/>
          <p:nvPr>
            <p:ph idx="1" type="subTitle"/>
          </p:nvPr>
        </p:nvSpPr>
        <p:spPr>
          <a:xfrm>
            <a:off x="460650" y="3621550"/>
            <a:ext cx="2589600" cy="8859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GUIDED</a:t>
            </a:r>
            <a:endParaRPr/>
          </a:p>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Mr.PRABANCHAN G</a:t>
            </a:r>
            <a:endParaRPr/>
          </a:p>
          <a:p>
            <a:pPr indent="0" lvl="0" marL="0" rtl="0" algn="ctr">
              <a:spcBef>
                <a:spcPts val="0"/>
              </a:spcBef>
              <a:spcAft>
                <a:spcPts val="0"/>
              </a:spcAft>
              <a:buNone/>
            </a:pPr>
            <a:r>
              <a:rPr lang="en"/>
              <a:t>AP/CSE </a:t>
            </a:r>
            <a:endParaRPr/>
          </a:p>
        </p:txBody>
      </p:sp>
      <p:sp>
        <p:nvSpPr>
          <p:cNvPr id="56" name="Google Shape;56;p13"/>
          <p:cNvSpPr txBox="1"/>
          <p:nvPr/>
        </p:nvSpPr>
        <p:spPr>
          <a:xfrm>
            <a:off x="4880800" y="3086575"/>
            <a:ext cx="4042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PRESENTED</a:t>
            </a:r>
            <a:endParaRPr>
              <a:solidFill>
                <a:schemeClr val="dk2"/>
              </a:solidFill>
            </a:endParaRPr>
          </a:p>
          <a:p>
            <a:pPr indent="0" lvl="0" marL="0" rtl="0" algn="l">
              <a:spcBef>
                <a:spcPts val="0"/>
              </a:spcBef>
              <a:spcAft>
                <a:spcPts val="0"/>
              </a:spcAft>
              <a:buNone/>
            </a:pPr>
            <a:r>
              <a:rPr lang="en">
                <a:solidFill>
                  <a:schemeClr val="dk2"/>
                </a:solidFill>
              </a:rPr>
              <a:t>                               BY</a:t>
            </a:r>
            <a:endParaRPr>
              <a:solidFill>
                <a:schemeClr val="dk2"/>
              </a:solidFill>
            </a:endParaRPr>
          </a:p>
          <a:p>
            <a:pPr indent="0" lvl="0" marL="0" rtl="0" algn="l">
              <a:spcBef>
                <a:spcPts val="0"/>
              </a:spcBef>
              <a:spcAft>
                <a:spcPts val="0"/>
              </a:spcAft>
              <a:buNone/>
            </a:pPr>
            <a:r>
              <a:rPr lang="en">
                <a:solidFill>
                  <a:schemeClr val="dk2"/>
                </a:solidFill>
              </a:rPr>
              <a:t>          </a:t>
            </a:r>
            <a:r>
              <a:rPr lang="en">
                <a:solidFill>
                  <a:schemeClr val="dk2"/>
                </a:solidFill>
              </a:rPr>
              <a:t> R.BRINTHA(712219104007)</a:t>
            </a:r>
            <a:endParaRPr>
              <a:solidFill>
                <a:schemeClr val="dk2"/>
              </a:solidFill>
            </a:endParaRPr>
          </a:p>
          <a:p>
            <a:pPr indent="0" lvl="0" marL="0" rtl="0" algn="l">
              <a:spcBef>
                <a:spcPts val="0"/>
              </a:spcBef>
              <a:spcAft>
                <a:spcPts val="0"/>
              </a:spcAft>
              <a:buNone/>
            </a:pPr>
            <a:r>
              <a:rPr lang="en">
                <a:solidFill>
                  <a:schemeClr val="dk2"/>
                </a:solidFill>
              </a:rPr>
              <a:t>           M.HARISHKUMAR(712219104011)</a:t>
            </a:r>
            <a:endParaRPr>
              <a:solidFill>
                <a:schemeClr val="dk2"/>
              </a:solidFill>
            </a:endParaRPr>
          </a:p>
          <a:p>
            <a:pPr indent="0" lvl="0" marL="0" rtl="0" algn="l">
              <a:spcBef>
                <a:spcPts val="0"/>
              </a:spcBef>
              <a:spcAft>
                <a:spcPts val="0"/>
              </a:spcAft>
              <a:buNone/>
            </a:pPr>
            <a:r>
              <a:rPr lang="en">
                <a:solidFill>
                  <a:schemeClr val="dk2"/>
                </a:solidFill>
              </a:rPr>
              <a:t>           K.JAYAPRAKASH(</a:t>
            </a:r>
            <a:r>
              <a:rPr lang="en">
                <a:solidFill>
                  <a:schemeClr val="dk2"/>
                </a:solidFill>
              </a:rPr>
              <a:t>712219104012</a:t>
            </a:r>
            <a:r>
              <a:rPr lang="en">
                <a:solidFill>
                  <a:schemeClr val="dk2"/>
                </a:solidFill>
              </a:rPr>
              <a:t>)</a:t>
            </a:r>
            <a:endParaRPr>
              <a:solidFill>
                <a:schemeClr val="dk2"/>
              </a:solidFill>
            </a:endParaRPr>
          </a:p>
          <a:p>
            <a:pPr indent="0" lvl="0" marL="0" rtl="0" algn="l">
              <a:spcBef>
                <a:spcPts val="0"/>
              </a:spcBef>
              <a:spcAft>
                <a:spcPts val="0"/>
              </a:spcAft>
              <a:buNone/>
            </a:pPr>
            <a:r>
              <a:rPr lang="en">
                <a:solidFill>
                  <a:schemeClr val="dk2"/>
                </a:solidFill>
              </a:rPr>
              <a:t>           V.N.LAKSHANAA PRIYA(</a:t>
            </a:r>
            <a:r>
              <a:rPr lang="en">
                <a:solidFill>
                  <a:schemeClr val="dk2"/>
                </a:solidFill>
              </a:rPr>
              <a:t>712219104014</a:t>
            </a:r>
            <a:r>
              <a:rPr lang="en">
                <a:solidFill>
                  <a:schemeClr val="dk2"/>
                </a:solidFill>
              </a:rPr>
              <a:t>)</a:t>
            </a:r>
            <a:endParaRPr>
              <a:solidFill>
                <a:schemeClr val="dk2"/>
              </a:solidFill>
            </a:endParaRPr>
          </a:p>
          <a:p>
            <a:pPr indent="0" lvl="0" marL="0" rtl="0" algn="l">
              <a:spcBef>
                <a:spcPts val="0"/>
              </a:spcBef>
              <a:spcAft>
                <a:spcPts val="0"/>
              </a:spcAft>
              <a:buNone/>
            </a:pPr>
            <a:r>
              <a:rPr lang="en">
                <a:solidFill>
                  <a:schemeClr val="dk2"/>
                </a:solidFill>
              </a:rPr>
              <a:t>           R.VALLARASU(712219104028)</a:t>
            </a:r>
            <a:endParaRPr>
              <a:solidFill>
                <a:schemeClr val="dk2"/>
              </a:solidFill>
            </a:endParaRPr>
          </a:p>
          <a:p>
            <a:pPr indent="0" lvl="0" marL="0" rtl="0" algn="l">
              <a:spcBef>
                <a:spcPts val="0"/>
              </a:spcBef>
              <a:spcAft>
                <a:spcPts val="0"/>
              </a:spcAft>
              <a:buNone/>
            </a:pPr>
            <a:r>
              <a:rPr lang="en">
                <a:solidFill>
                  <a:schemeClr val="dk2"/>
                </a:solidFill>
              </a:rPr>
              <a:t>          </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07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pic>
        <p:nvPicPr>
          <p:cNvPr id="111" name="Google Shape;111;p22"/>
          <p:cNvPicPr preferRelativeResize="0"/>
          <p:nvPr/>
        </p:nvPicPr>
        <p:blipFill>
          <a:blip r:embed="rId3">
            <a:alphaModFix/>
          </a:blip>
          <a:stretch>
            <a:fillRect/>
          </a:stretch>
        </p:blipFill>
        <p:spPr>
          <a:xfrm>
            <a:off x="1440775" y="680025"/>
            <a:ext cx="5939301" cy="3882350"/>
          </a:xfrm>
          <a:prstGeom prst="rect">
            <a:avLst/>
          </a:prstGeom>
          <a:noFill/>
          <a:ln>
            <a:noFill/>
          </a:ln>
        </p:spPr>
      </p:pic>
      <p:sp>
        <p:nvSpPr>
          <p:cNvPr id="112" name="Google Shape;112;p22"/>
          <p:cNvSpPr txBox="1"/>
          <p:nvPr/>
        </p:nvSpPr>
        <p:spPr>
          <a:xfrm>
            <a:off x="3535025" y="4694575"/>
            <a:ext cx="21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Fig1.1</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Flow Chart </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a:t>TOOLS USED</a:t>
            </a:r>
            <a:endParaRPr/>
          </a:p>
        </p:txBody>
      </p:sp>
      <p:sp>
        <p:nvSpPr>
          <p:cNvPr id="118" name="Google Shape;118;p23"/>
          <p:cNvSpPr txBox="1"/>
          <p:nvPr>
            <p:ph idx="1" type="body"/>
          </p:nvPr>
        </p:nvSpPr>
        <p:spPr>
          <a:xfrm>
            <a:off x="478125" y="132802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Environment  : </a:t>
            </a:r>
            <a:r>
              <a:rPr lang="en" sz="1700">
                <a:solidFill>
                  <a:schemeClr val="dk1"/>
                </a:solidFill>
                <a:latin typeface="Times New Roman"/>
                <a:ea typeface="Times New Roman"/>
                <a:cs typeface="Times New Roman"/>
                <a:sym typeface="Times New Roman"/>
              </a:rPr>
              <a:t>Visual Studio Code</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Language        :</a:t>
            </a:r>
            <a:r>
              <a:rPr b="1" lang="en" sz="16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Python</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Frameworks    :</a:t>
            </a:r>
            <a:r>
              <a:rPr lang="en" sz="1700">
                <a:solidFill>
                  <a:schemeClr val="dk1"/>
                </a:solidFill>
                <a:latin typeface="Times New Roman"/>
                <a:ea typeface="Times New Roman"/>
                <a:cs typeface="Times New Roman"/>
                <a:sym typeface="Times New Roman"/>
              </a:rPr>
              <a:t> KIVY</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Libraries Used :</a:t>
            </a:r>
            <a:r>
              <a:rPr lang="en" sz="1700">
                <a:solidFill>
                  <a:schemeClr val="dk1"/>
                </a:solidFill>
                <a:latin typeface="Times New Roman"/>
                <a:ea typeface="Times New Roman"/>
                <a:cs typeface="Times New Roman"/>
                <a:sym typeface="Times New Roman"/>
              </a:rPr>
              <a:t> OpenCV, YOLO</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ctr">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INTERFACE DESIGN</a:t>
            </a:r>
            <a:endParaRPr b="1">
              <a:latin typeface="Times New Roman"/>
              <a:ea typeface="Times New Roman"/>
              <a:cs typeface="Times New Roman"/>
              <a:sym typeface="Times New Roman"/>
            </a:endParaRPr>
          </a:p>
        </p:txBody>
      </p:sp>
      <p:sp>
        <p:nvSpPr>
          <p:cNvPr id="124" name="Google Shape;124;p24"/>
          <p:cNvSpPr txBox="1"/>
          <p:nvPr>
            <p:ph idx="1" type="body"/>
          </p:nvPr>
        </p:nvSpPr>
        <p:spPr>
          <a:xfrm>
            <a:off x="906350" y="1107175"/>
            <a:ext cx="710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2286000" rtl="0" algn="l">
              <a:spcBef>
                <a:spcPts val="1200"/>
              </a:spcBef>
              <a:spcAft>
                <a:spcPts val="0"/>
              </a:spcAft>
              <a:buNone/>
            </a:pPr>
            <a:r>
              <a:rPr b="1" lang="en">
                <a:solidFill>
                  <a:schemeClr val="dk1"/>
                </a:solidFill>
                <a:latin typeface="Times New Roman"/>
                <a:ea typeface="Times New Roman"/>
                <a:cs typeface="Times New Roman"/>
                <a:sym typeface="Times New Roman"/>
              </a:rPr>
              <a:t>  </a:t>
            </a:r>
            <a:r>
              <a:rPr b="1" lang="en" sz="1400">
                <a:solidFill>
                  <a:schemeClr val="dk1"/>
                </a:solidFill>
                <a:latin typeface="Times New Roman"/>
                <a:ea typeface="Times New Roman"/>
                <a:cs typeface="Times New Roman"/>
                <a:sym typeface="Times New Roman"/>
              </a:rPr>
              <a:t>Fig 1.2 </a:t>
            </a:r>
            <a:r>
              <a:rPr b="1" lang="en" sz="1400">
                <a:solidFill>
                  <a:schemeClr val="dk1"/>
                </a:solidFill>
                <a:latin typeface="Times New Roman"/>
                <a:ea typeface="Times New Roman"/>
                <a:cs typeface="Times New Roman"/>
                <a:sym typeface="Times New Roman"/>
              </a:rPr>
              <a:t>App Initial Screen</a:t>
            </a:r>
            <a:endParaRPr b="1"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3058875" y="1405275"/>
            <a:ext cx="2228849"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APP INTERFACE</a:t>
            </a:r>
            <a:endParaRPr b="1">
              <a:latin typeface="Times New Roman"/>
              <a:ea typeface="Times New Roman"/>
              <a:cs typeface="Times New Roman"/>
              <a:sym typeface="Times New Roman"/>
            </a:endParaRPr>
          </a:p>
        </p:txBody>
      </p:sp>
      <p:pic>
        <p:nvPicPr>
          <p:cNvPr id="131" name="Google Shape;131;p25"/>
          <p:cNvPicPr preferRelativeResize="0"/>
          <p:nvPr/>
        </p:nvPicPr>
        <p:blipFill>
          <a:blip r:embed="rId3">
            <a:alphaModFix/>
          </a:blip>
          <a:stretch>
            <a:fillRect/>
          </a:stretch>
        </p:blipFill>
        <p:spPr>
          <a:xfrm>
            <a:off x="1076275" y="1325525"/>
            <a:ext cx="6944876" cy="3047575"/>
          </a:xfrm>
          <a:prstGeom prst="rect">
            <a:avLst/>
          </a:prstGeom>
          <a:noFill/>
          <a:ln>
            <a:noFill/>
          </a:ln>
        </p:spPr>
      </p:pic>
      <p:sp>
        <p:nvSpPr>
          <p:cNvPr id="132" name="Google Shape;132;p25"/>
          <p:cNvSpPr txBox="1"/>
          <p:nvPr/>
        </p:nvSpPr>
        <p:spPr>
          <a:xfrm>
            <a:off x="3726275" y="4471525"/>
            <a:ext cx="23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Fig1.3 </a:t>
            </a:r>
            <a:r>
              <a:rPr b="1" lang="en">
                <a:latin typeface="Times New Roman"/>
                <a:ea typeface="Times New Roman"/>
                <a:cs typeface="Times New Roman"/>
                <a:sym typeface="Times New Roman"/>
              </a:rPr>
              <a:t>App Interface</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ROAD LANE DETECTION </a:t>
            </a:r>
            <a:endParaRPr b="1">
              <a:latin typeface="Times New Roman"/>
              <a:ea typeface="Times New Roman"/>
              <a:cs typeface="Times New Roman"/>
              <a:sym typeface="Times New Roman"/>
            </a:endParaRPr>
          </a:p>
        </p:txBody>
      </p:sp>
      <p:pic>
        <p:nvPicPr>
          <p:cNvPr id="138" name="Google Shape;138;p26"/>
          <p:cNvPicPr preferRelativeResize="0"/>
          <p:nvPr/>
        </p:nvPicPr>
        <p:blipFill>
          <a:blip r:embed="rId3">
            <a:alphaModFix/>
          </a:blip>
          <a:stretch>
            <a:fillRect/>
          </a:stretch>
        </p:blipFill>
        <p:spPr>
          <a:xfrm>
            <a:off x="1194700" y="1155600"/>
            <a:ext cx="6356474" cy="3453975"/>
          </a:xfrm>
          <a:prstGeom prst="rect">
            <a:avLst/>
          </a:prstGeom>
          <a:noFill/>
          <a:ln>
            <a:noFill/>
          </a:ln>
        </p:spPr>
      </p:pic>
      <p:sp>
        <p:nvSpPr>
          <p:cNvPr id="139" name="Google Shape;139;p26"/>
          <p:cNvSpPr txBox="1"/>
          <p:nvPr/>
        </p:nvSpPr>
        <p:spPr>
          <a:xfrm>
            <a:off x="3434375" y="4747450"/>
            <a:ext cx="28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Fig 1.4 Detection of Road Lane</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highlight>
                  <a:srgbClr val="FFFFFF"/>
                </a:highlight>
                <a:latin typeface="Times New Roman"/>
                <a:ea typeface="Times New Roman"/>
                <a:cs typeface="Times New Roman"/>
                <a:sym typeface="Times New Roman"/>
              </a:rPr>
              <a:t>POTHOLE DETECTION </a:t>
            </a:r>
            <a:endParaRPr b="1" sz="2500"/>
          </a:p>
        </p:txBody>
      </p:sp>
      <p:pic>
        <p:nvPicPr>
          <p:cNvPr id="145" name="Google Shape;145;p27"/>
          <p:cNvPicPr preferRelativeResize="0"/>
          <p:nvPr/>
        </p:nvPicPr>
        <p:blipFill>
          <a:blip r:embed="rId3">
            <a:alphaModFix/>
          </a:blip>
          <a:stretch>
            <a:fillRect/>
          </a:stretch>
        </p:blipFill>
        <p:spPr>
          <a:xfrm>
            <a:off x="1107799" y="1017725"/>
            <a:ext cx="6614501" cy="3446900"/>
          </a:xfrm>
          <a:prstGeom prst="rect">
            <a:avLst/>
          </a:prstGeom>
          <a:noFill/>
          <a:ln>
            <a:noFill/>
          </a:ln>
        </p:spPr>
      </p:pic>
      <p:sp>
        <p:nvSpPr>
          <p:cNvPr id="146" name="Google Shape;146;p27"/>
          <p:cNvSpPr txBox="1"/>
          <p:nvPr/>
        </p:nvSpPr>
        <p:spPr>
          <a:xfrm>
            <a:off x="3555150" y="4634200"/>
            <a:ext cx="32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Fig 1.5 Detection of  Potholes</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OBSTACLE DETECTION</a:t>
            </a:r>
            <a:endParaRPr b="1">
              <a:latin typeface="Times New Roman"/>
              <a:ea typeface="Times New Roman"/>
              <a:cs typeface="Times New Roman"/>
              <a:sym typeface="Times New Roman"/>
            </a:endParaRPr>
          </a:p>
        </p:txBody>
      </p:sp>
      <p:pic>
        <p:nvPicPr>
          <p:cNvPr id="152" name="Google Shape;152;p28"/>
          <p:cNvPicPr preferRelativeResize="0"/>
          <p:nvPr/>
        </p:nvPicPr>
        <p:blipFill>
          <a:blip r:embed="rId3">
            <a:alphaModFix/>
          </a:blip>
          <a:stretch>
            <a:fillRect/>
          </a:stretch>
        </p:blipFill>
        <p:spPr>
          <a:xfrm>
            <a:off x="1307975" y="1136125"/>
            <a:ext cx="5900976" cy="3244649"/>
          </a:xfrm>
          <a:prstGeom prst="rect">
            <a:avLst/>
          </a:prstGeom>
          <a:noFill/>
          <a:ln>
            <a:noFill/>
          </a:ln>
        </p:spPr>
      </p:pic>
      <p:sp>
        <p:nvSpPr>
          <p:cNvPr id="153" name="Google Shape;153;p28"/>
          <p:cNvSpPr txBox="1"/>
          <p:nvPr/>
        </p:nvSpPr>
        <p:spPr>
          <a:xfrm>
            <a:off x="3384050" y="4654350"/>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Fig 1.6 Detection of Obstacles</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PARKING DETECTION</a:t>
            </a:r>
            <a:endParaRPr sz="2800"/>
          </a:p>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9"/>
          <p:cNvPicPr preferRelativeResize="0"/>
          <p:nvPr/>
        </p:nvPicPr>
        <p:blipFill>
          <a:blip r:embed="rId3">
            <a:alphaModFix/>
          </a:blip>
          <a:stretch>
            <a:fillRect/>
          </a:stretch>
        </p:blipFill>
        <p:spPr>
          <a:xfrm>
            <a:off x="2307025" y="1223325"/>
            <a:ext cx="3915725" cy="3274675"/>
          </a:xfrm>
          <a:prstGeom prst="rect">
            <a:avLst/>
          </a:prstGeom>
          <a:noFill/>
          <a:ln>
            <a:noFill/>
          </a:ln>
        </p:spPr>
      </p:pic>
      <p:sp>
        <p:nvSpPr>
          <p:cNvPr id="161" name="Google Shape;161;p29"/>
          <p:cNvSpPr txBox="1"/>
          <p:nvPr/>
        </p:nvSpPr>
        <p:spPr>
          <a:xfrm>
            <a:off x="2921250" y="4703625"/>
            <a:ext cx="33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Fig 1.7 Detection of Parking Space</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
              <a:t>.</a:t>
            </a:r>
            <a:endParaRPr sz="100"/>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
              <a:t>.</a:t>
            </a:r>
            <a:endParaRPr sz="100"/>
          </a:p>
        </p:txBody>
      </p:sp>
      <p:pic>
        <p:nvPicPr>
          <p:cNvPr id="168" name="Google Shape;168;p30"/>
          <p:cNvPicPr preferRelativeResize="0"/>
          <p:nvPr/>
        </p:nvPicPr>
        <p:blipFill>
          <a:blip r:embed="rId3">
            <a:alphaModFix/>
          </a:blip>
          <a:stretch>
            <a:fillRect/>
          </a:stretch>
        </p:blipFill>
        <p:spPr>
          <a:xfrm>
            <a:off x="1999550" y="662313"/>
            <a:ext cx="4492475" cy="3818874"/>
          </a:xfrm>
          <a:prstGeom prst="rect">
            <a:avLst/>
          </a:prstGeom>
          <a:noFill/>
          <a:ln>
            <a:noFill/>
          </a:ln>
        </p:spPr>
      </p:pic>
      <p:sp>
        <p:nvSpPr>
          <p:cNvPr id="169" name="Google Shape;169;p30"/>
          <p:cNvSpPr txBox="1"/>
          <p:nvPr/>
        </p:nvSpPr>
        <p:spPr>
          <a:xfrm>
            <a:off x="2598925" y="4568875"/>
            <a:ext cx="57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Fig 1.8 Detection of Obstacles while Parking</a:t>
            </a:r>
            <a:endParaRPr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DISCUSSIONS</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In the Intelli-Drive System for detecting road obstacles, the performance can be evaluated based on the detection percentage in object and pothole detection, as well as the Frames Per Second (FPS) achieved during the detection process.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1"/>
                </a:solidFill>
                <a:latin typeface="Times New Roman"/>
                <a:ea typeface="Times New Roman"/>
                <a:cs typeface="Times New Roman"/>
                <a:sym typeface="Times New Roman"/>
              </a:rPr>
              <a:t>Detection Percentage</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1"/>
                </a:solidFill>
                <a:latin typeface="Times New Roman"/>
                <a:ea typeface="Times New Roman"/>
                <a:cs typeface="Times New Roman"/>
                <a:sym typeface="Times New Roman"/>
              </a:rPr>
              <a:t>	Detection Percentage = (Number of Correctly Detected Objects / Total Number of Objects) * 100</a:t>
            </a:r>
            <a:endParaRPr b="1" sz="1600">
              <a:solidFill>
                <a:schemeClr val="dk1"/>
              </a:solidFill>
              <a:latin typeface="Times New Roman"/>
              <a:ea typeface="Times New Roman"/>
              <a:cs typeface="Times New Roman"/>
              <a:sym typeface="Times New Roman"/>
            </a:endParaRPr>
          </a:p>
          <a:p>
            <a:pPr indent="45720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The system achieves a detection percentage </a:t>
            </a:r>
            <a:r>
              <a:rPr b="1" lang="en" sz="1600">
                <a:solidFill>
                  <a:schemeClr val="dk1"/>
                </a:solidFill>
                <a:latin typeface="Times New Roman"/>
                <a:ea typeface="Times New Roman"/>
                <a:cs typeface="Times New Roman"/>
                <a:sym typeface="Times New Roman"/>
              </a:rPr>
              <a:t>above 85%</a:t>
            </a:r>
            <a:r>
              <a:rPr lang="en" sz="1600">
                <a:solidFill>
                  <a:schemeClr val="dk1"/>
                </a:solidFill>
                <a:latin typeface="Times New Roman"/>
                <a:ea typeface="Times New Roman"/>
                <a:cs typeface="Times New Roman"/>
                <a:sym typeface="Times New Roman"/>
              </a:rPr>
              <a:t>, indicating a high level of accuracy in identifying and classifying road obstacles. This accuracy is crucial for ensuring the safety and reliability of the system's detections.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68750"/>
              <a:buFont typeface="Arial"/>
              <a:buNone/>
            </a:pPr>
            <a:r>
              <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Abstract</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Kivy</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Existing System</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Proposed System</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Workflow</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Tools Used</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Interface Design</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Detections</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Results and Discussions</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325755" lvl="0" marL="457200" rtl="0" algn="l">
              <a:spcBef>
                <a:spcPts val="0"/>
              </a:spcBef>
              <a:spcAft>
                <a:spcPts val="0"/>
              </a:spcAft>
              <a:buClr>
                <a:schemeClr val="dk1"/>
              </a:buClr>
              <a:buSzPct val="100000"/>
              <a:buFont typeface="Times New Roman"/>
              <a:buAutoNum type="arabicPeriod"/>
            </a:pPr>
            <a:r>
              <a:rPr lang="en">
                <a:solidFill>
                  <a:schemeClr val="dk1"/>
                </a:solidFill>
                <a:latin typeface="Times New Roman"/>
                <a:ea typeface="Times New Roman"/>
                <a:cs typeface="Times New Roman"/>
                <a:sym typeface="Times New Roman"/>
              </a:rPr>
              <a:t>Future work</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
              <a:t>.</a:t>
            </a:r>
            <a:endParaRPr sz="100"/>
          </a:p>
        </p:txBody>
      </p:sp>
      <p:sp>
        <p:nvSpPr>
          <p:cNvPr id="181" name="Google Shape;181;p32"/>
          <p:cNvSpPr txBox="1"/>
          <p:nvPr>
            <p:ph idx="1" type="body"/>
          </p:nvPr>
        </p:nvSpPr>
        <p:spPr>
          <a:xfrm>
            <a:off x="311700" y="497250"/>
            <a:ext cx="8520600" cy="407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Frames Per Second</a:t>
            </a:r>
            <a:endParaRPr b="1"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The formula for calculating FPS is as follows: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FPS = Number of Frames / Time Taken</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where,</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Number of Frames</a:t>
            </a:r>
            <a:r>
              <a:rPr lang="en" sz="1600">
                <a:solidFill>
                  <a:schemeClr val="dk1"/>
                </a:solidFill>
                <a:latin typeface="Times New Roman"/>
                <a:ea typeface="Times New Roman"/>
                <a:cs typeface="Times New Roman"/>
                <a:sym typeface="Times New Roman"/>
              </a:rPr>
              <a:t>: This refers to the total count of frames processed by the system within a specific period. It can be obtained by tracking the number of frames as they are being processed during the detection phase.</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Time Taken:</a:t>
            </a:r>
            <a:r>
              <a:rPr lang="en" sz="1600">
                <a:solidFill>
                  <a:schemeClr val="dk1"/>
                </a:solidFill>
                <a:latin typeface="Times New Roman"/>
                <a:ea typeface="Times New Roman"/>
                <a:cs typeface="Times New Roman"/>
                <a:sym typeface="Times New Roman"/>
              </a:rPr>
              <a:t> This represents the duration of time it takes for the system to process the frames. It can be measured using a timer or by recording the start and end times of the detection process.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chemeClr val="dk1"/>
                </a:solidFill>
                <a:latin typeface="Times New Roman"/>
                <a:ea typeface="Times New Roman"/>
                <a:cs typeface="Times New Roman"/>
                <a:sym typeface="Times New Roman"/>
              </a:rPr>
              <a:t>To calculate the FPS, divide the number of frames by the time taken. The resulting value represents the average number of frames processed per second.</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chemeClr val="dk1"/>
                </a:solidFill>
                <a:highlight>
                  <a:srgbClr val="FFFFFF"/>
                </a:highlight>
                <a:latin typeface="Times New Roman"/>
                <a:ea typeface="Times New Roman"/>
                <a:cs typeface="Times New Roman"/>
                <a:sym typeface="Times New Roman"/>
              </a:rPr>
              <a:t>In conclusion, the Intelli-Drive System for detecting road obstacles has been successfully developed with satisfactory performance. The system utilizes YOLO and OpenCV to detect various road obstacles, including objects, potholes, road lanes, and parking spaces. The system achieves a detection percentage above 80%, indicating a high level of accuracy in identifying and classifying road obstacles. This accuracy is crucial for ensuring the safety and reliability of the system's detections. By achieving these performance metrics, the System proves to be effective in enhancing road safety by providing real-time information about road obstacles. With its high detection accuracy and responsive processing speed, the system can assist drivers in navigating and avoiding potential hazards on the road. Overall, it has the potential to greatly improve driving safety and situational awareness, making it a valuable tool for drivers and contributing to safer roads. </a:t>
            </a:r>
            <a:endParaRPr sz="1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EfficientDet offers efficient inference performance, allowing real-time or near-real-time object detection on various platforms, including CPUs and GPUs.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By leveraging the power of deep learning and semantic segmentation, this approach can accurately identify the precise boundaries of potholes in an image, enabling effective detection and analysis.</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By leveraging semantic segmentation with deep learning, road lane detection algorithms can accurately delineate the boundaries of road lanes, enabling tasks such as lane departure warning systems, autonomous driving, or advanced driver assistance systems (ADAS). The pixel-level information provided by semantic segmentation allows for precise lane positioning and assists in ensuring safe and reliable navigation on the road.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AutoNum type="arabicPeriod"/>
            </a:pPr>
            <a:r>
              <a:rPr lang="en" sz="1400">
                <a:solidFill>
                  <a:srgbClr val="222222"/>
                </a:solidFill>
                <a:highlight>
                  <a:srgbClr val="FFFFFF"/>
                </a:highlight>
                <a:latin typeface="Times New Roman"/>
                <a:ea typeface="Times New Roman"/>
                <a:cs typeface="Times New Roman"/>
                <a:sym typeface="Times New Roman"/>
              </a:rPr>
              <a:t>Zhang, Y., Ren, Y., Xie, G., Wang, Z., Zhang, H., Xu, T., Xu, H., Huang, H., Bao, C., Pan, Z. and Yue, Y., 2020. Detecting object open angle and direction using machine learning.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8</a:t>
            </a:r>
            <a:r>
              <a:rPr lang="en" sz="1400">
                <a:solidFill>
                  <a:srgbClr val="222222"/>
                </a:solidFill>
                <a:highlight>
                  <a:srgbClr val="FFFFFF"/>
                </a:highlight>
                <a:latin typeface="Times New Roman"/>
                <a:ea typeface="Times New Roman"/>
                <a:cs typeface="Times New Roman"/>
                <a:sym typeface="Times New Roman"/>
              </a:rPr>
              <a:t>, pp.12300-12306.</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 sz="1400">
                <a:solidFill>
                  <a:srgbClr val="222222"/>
                </a:solidFill>
                <a:highlight>
                  <a:srgbClr val="FFFFFF"/>
                </a:highlight>
                <a:latin typeface="Times New Roman"/>
                <a:ea typeface="Times New Roman"/>
                <a:cs typeface="Times New Roman"/>
                <a:sym typeface="Times New Roman"/>
              </a:rPr>
              <a:t>Kalayci, T.E., Ozegovic, G., Bricelj, B., Lah, M. and Stocker, A., 2022. Object detection in driving datasets using a high-performance computing platform: A benchmark study.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10</a:t>
            </a:r>
            <a:r>
              <a:rPr lang="en" sz="1400">
                <a:solidFill>
                  <a:srgbClr val="222222"/>
                </a:solidFill>
                <a:highlight>
                  <a:srgbClr val="FFFFFF"/>
                </a:highlight>
                <a:latin typeface="Times New Roman"/>
                <a:ea typeface="Times New Roman"/>
                <a:cs typeface="Times New Roman"/>
                <a:sym typeface="Times New Roman"/>
              </a:rPr>
              <a:t>, pp.61666-61677.</a:t>
            </a:r>
            <a:endParaRPr sz="1400">
              <a:solidFill>
                <a:srgbClr val="222222"/>
              </a:solidFill>
              <a:highlight>
                <a:schemeClr val="lt1"/>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 sz="1400">
                <a:solidFill>
                  <a:srgbClr val="222222"/>
                </a:solidFill>
                <a:highlight>
                  <a:srgbClr val="FFFFFF"/>
                </a:highlight>
                <a:latin typeface="Times New Roman"/>
                <a:ea typeface="Times New Roman"/>
                <a:cs typeface="Times New Roman"/>
                <a:sym typeface="Times New Roman"/>
              </a:rPr>
              <a:t>Lin, C.C., Kuo, C.H. and Chiang, H.T., 2021. CNN-Based Classification for Point Cloud Object With Bearing Angle Image. </a:t>
            </a:r>
            <a:r>
              <a:rPr i="1" lang="en" sz="1400">
                <a:solidFill>
                  <a:srgbClr val="222222"/>
                </a:solidFill>
                <a:highlight>
                  <a:srgbClr val="FFFFFF"/>
                </a:highlight>
                <a:latin typeface="Times New Roman"/>
                <a:ea typeface="Times New Roman"/>
                <a:cs typeface="Times New Roman"/>
                <a:sym typeface="Times New Roman"/>
              </a:rPr>
              <a:t>IEEE Sensors journal</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22</a:t>
            </a:r>
            <a:r>
              <a:rPr lang="en" sz="1400">
                <a:solidFill>
                  <a:srgbClr val="222222"/>
                </a:solidFill>
                <a:highlight>
                  <a:srgbClr val="FFFFFF"/>
                </a:highlight>
                <a:latin typeface="Times New Roman"/>
                <a:ea typeface="Times New Roman"/>
                <a:cs typeface="Times New Roman"/>
                <a:sym typeface="Times New Roman"/>
              </a:rPr>
              <a:t>(1), pp.1003-1011.</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 sz="1400">
                <a:solidFill>
                  <a:srgbClr val="222222"/>
                </a:solidFill>
                <a:highlight>
                  <a:srgbClr val="FFFFFF"/>
                </a:highlight>
                <a:latin typeface="Times New Roman"/>
                <a:ea typeface="Times New Roman"/>
                <a:cs typeface="Times New Roman"/>
                <a:sym typeface="Times New Roman"/>
              </a:rPr>
              <a:t>Tresson, P., Carval, D., Tixier, P. and Puech, W., 2021. Hierarchical classification of very small objects: Application to the detection of arthropod species.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9</a:t>
            </a:r>
            <a:r>
              <a:rPr lang="en" sz="1400">
                <a:solidFill>
                  <a:srgbClr val="222222"/>
                </a:solidFill>
                <a:highlight>
                  <a:srgbClr val="FFFFFF"/>
                </a:highlight>
                <a:latin typeface="Times New Roman"/>
                <a:ea typeface="Times New Roman"/>
                <a:cs typeface="Times New Roman"/>
                <a:sym typeface="Times New Roman"/>
              </a:rPr>
              <a:t>, pp.63925-63932.</a:t>
            </a:r>
            <a:endParaRPr sz="1400">
              <a:solidFill>
                <a:srgbClr val="222222"/>
              </a:solidFill>
              <a:highlight>
                <a:schemeClr val="lt1"/>
              </a:highlight>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000">
              <a:solidFill>
                <a:srgbClr val="222222"/>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3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ts val="891"/>
              <a:buNone/>
            </a:pPr>
            <a:r>
              <a:rPr lang="en" sz="220"/>
              <a:t>.</a:t>
            </a:r>
            <a:endParaRPr sz="220"/>
          </a:p>
        </p:txBody>
      </p:sp>
      <p:sp>
        <p:nvSpPr>
          <p:cNvPr id="205" name="Google Shape;205;p36"/>
          <p:cNvSpPr txBox="1"/>
          <p:nvPr>
            <p:ph idx="1" type="body"/>
          </p:nvPr>
        </p:nvSpPr>
        <p:spPr>
          <a:xfrm>
            <a:off x="311700" y="342900"/>
            <a:ext cx="8520600" cy="4226100"/>
          </a:xfrm>
          <a:prstGeom prst="rect">
            <a:avLst/>
          </a:prstGeom>
        </p:spPr>
        <p:txBody>
          <a:bodyPr anchorCtr="0" anchor="t" bIns="91425" lIns="91425" spcFirstLastPara="1" rIns="91425" wrap="square" tIns="91425">
            <a:normAutofit/>
          </a:bodyPr>
          <a:lstStyle/>
          <a:p>
            <a:pPr indent="0" lvl="0" marL="228600" marR="38100" rtl="0" algn="l">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300">
                <a:solidFill>
                  <a:srgbClr val="222222"/>
                </a:solidFill>
                <a:highlight>
                  <a:schemeClr val="lt1"/>
                </a:highlight>
                <a:latin typeface="Times New Roman"/>
                <a:ea typeface="Times New Roman"/>
                <a:cs typeface="Times New Roman"/>
                <a:sym typeface="Times New Roman"/>
              </a:rPr>
              <a:t>   </a:t>
            </a:r>
            <a:r>
              <a:rPr lang="en" sz="1400">
                <a:solidFill>
                  <a:srgbClr val="222222"/>
                </a:solidFill>
                <a:highlight>
                  <a:schemeClr val="lt1"/>
                </a:highlight>
                <a:latin typeface="Times New Roman"/>
                <a:ea typeface="Times New Roman"/>
                <a:cs typeface="Times New Roman"/>
                <a:sym typeface="Times New Roman"/>
              </a:rPr>
              <a:t>[5]   </a:t>
            </a:r>
            <a:r>
              <a:rPr lang="en" sz="1400">
                <a:solidFill>
                  <a:srgbClr val="222222"/>
                </a:solidFill>
                <a:highlight>
                  <a:srgbClr val="FFFFFF"/>
                </a:highlight>
                <a:latin typeface="Times New Roman"/>
                <a:ea typeface="Times New Roman"/>
                <a:cs typeface="Times New Roman"/>
                <a:sym typeface="Times New Roman"/>
              </a:rPr>
              <a:t>Kang, B., Jo, M. and Jeong, C.S., 2022. Clickable Object Detection Network for a Wide Range of Mobile     </a:t>
            </a:r>
            <a:endParaRPr sz="1400">
              <a:solidFill>
                <a:srgbClr val="222222"/>
              </a:solidFill>
              <a:highlight>
                <a:srgbClr val="FFFFFF"/>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400">
                <a:solidFill>
                  <a:srgbClr val="222222"/>
                </a:solidFill>
                <a:highlight>
                  <a:srgbClr val="FFFFFF"/>
                </a:highlight>
                <a:latin typeface="Times New Roman"/>
                <a:ea typeface="Times New Roman"/>
                <a:cs typeface="Times New Roman"/>
                <a:sym typeface="Times New Roman"/>
              </a:rPr>
              <a:t>          Screen Resolutions.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10</a:t>
            </a:r>
            <a:r>
              <a:rPr lang="en" sz="1400">
                <a:solidFill>
                  <a:srgbClr val="222222"/>
                </a:solidFill>
                <a:highlight>
                  <a:srgbClr val="FFFFFF"/>
                </a:highlight>
                <a:latin typeface="Times New Roman"/>
                <a:ea typeface="Times New Roman"/>
                <a:cs typeface="Times New Roman"/>
                <a:sym typeface="Times New Roman"/>
              </a:rPr>
              <a:t>, pp.115051-115060.</a:t>
            </a:r>
            <a:endParaRPr sz="1400">
              <a:solidFill>
                <a:srgbClr val="222222"/>
              </a:solidFill>
              <a:highlight>
                <a:schemeClr val="lt1"/>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400">
                <a:solidFill>
                  <a:srgbClr val="222222"/>
                </a:solidFill>
                <a:latin typeface="Times New Roman"/>
                <a:ea typeface="Times New Roman"/>
                <a:cs typeface="Times New Roman"/>
                <a:sym typeface="Times New Roman"/>
              </a:rPr>
              <a:t>  [6]   </a:t>
            </a:r>
            <a:r>
              <a:rPr lang="en" sz="1400">
                <a:solidFill>
                  <a:srgbClr val="222222"/>
                </a:solidFill>
                <a:highlight>
                  <a:srgbClr val="FFFFFF"/>
                </a:highlight>
                <a:latin typeface="Times New Roman"/>
                <a:ea typeface="Times New Roman"/>
                <a:cs typeface="Times New Roman"/>
                <a:sym typeface="Times New Roman"/>
              </a:rPr>
              <a:t>Li, X., Song, D. and Dong, Y., 2020. Hierarchical feature fusion network for salient object detection. </a:t>
            </a:r>
            <a:r>
              <a:rPr i="1" lang="en" sz="1400">
                <a:solidFill>
                  <a:srgbClr val="222222"/>
                </a:solidFill>
                <a:highlight>
                  <a:srgbClr val="FFFFFF"/>
                </a:highlight>
                <a:latin typeface="Times New Roman"/>
                <a:ea typeface="Times New Roman"/>
                <a:cs typeface="Times New Roman"/>
                <a:sym typeface="Times New Roman"/>
              </a:rPr>
              <a:t>IEEE  </a:t>
            </a:r>
            <a:endParaRPr i="1" sz="1400">
              <a:solidFill>
                <a:srgbClr val="222222"/>
              </a:solidFill>
              <a:highlight>
                <a:srgbClr val="FFFFFF"/>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i="1" lang="en" sz="1400">
                <a:solidFill>
                  <a:srgbClr val="222222"/>
                </a:solidFill>
                <a:highlight>
                  <a:srgbClr val="FFFFFF"/>
                </a:highlight>
                <a:latin typeface="Times New Roman"/>
                <a:ea typeface="Times New Roman"/>
                <a:cs typeface="Times New Roman"/>
                <a:sym typeface="Times New Roman"/>
              </a:rPr>
              <a:t>          Transactions on Image Processing</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29</a:t>
            </a:r>
            <a:r>
              <a:rPr lang="en" sz="1400">
                <a:solidFill>
                  <a:srgbClr val="222222"/>
                </a:solidFill>
                <a:highlight>
                  <a:srgbClr val="FFFFFF"/>
                </a:highlight>
                <a:latin typeface="Times New Roman"/>
                <a:ea typeface="Times New Roman"/>
                <a:cs typeface="Times New Roman"/>
                <a:sym typeface="Times New Roman"/>
              </a:rPr>
              <a:t>, pp.9165-9175.</a:t>
            </a:r>
            <a:endParaRPr sz="14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400">
                <a:solidFill>
                  <a:srgbClr val="222222"/>
                </a:solidFill>
                <a:latin typeface="Times New Roman"/>
                <a:ea typeface="Times New Roman"/>
                <a:cs typeface="Times New Roman"/>
                <a:sym typeface="Times New Roman"/>
              </a:rPr>
              <a:t>  [7]   </a:t>
            </a:r>
            <a:r>
              <a:rPr lang="en" sz="1400">
                <a:solidFill>
                  <a:srgbClr val="222222"/>
                </a:solidFill>
                <a:highlight>
                  <a:srgbClr val="FFFFFF"/>
                </a:highlight>
                <a:latin typeface="Times New Roman"/>
                <a:ea typeface="Times New Roman"/>
                <a:cs typeface="Times New Roman"/>
                <a:sym typeface="Times New Roman"/>
              </a:rPr>
              <a:t>Krišto, M., Ivasic-Kos, M. and Pobar, M., 2020. Thermal object detection in difficult weather conditions using  </a:t>
            </a:r>
            <a:endParaRPr sz="1400">
              <a:solidFill>
                <a:srgbClr val="222222"/>
              </a:solidFill>
              <a:highlight>
                <a:srgbClr val="FFFFFF"/>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400">
                <a:solidFill>
                  <a:srgbClr val="222222"/>
                </a:solidFill>
                <a:highlight>
                  <a:srgbClr val="FFFFFF"/>
                </a:highlight>
                <a:latin typeface="Times New Roman"/>
                <a:ea typeface="Times New Roman"/>
                <a:cs typeface="Times New Roman"/>
                <a:sym typeface="Times New Roman"/>
              </a:rPr>
              <a:t>         YOLO.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8</a:t>
            </a:r>
            <a:r>
              <a:rPr lang="en" sz="1400">
                <a:solidFill>
                  <a:srgbClr val="222222"/>
                </a:solidFill>
                <a:highlight>
                  <a:srgbClr val="FFFFFF"/>
                </a:highlight>
                <a:latin typeface="Times New Roman"/>
                <a:ea typeface="Times New Roman"/>
                <a:cs typeface="Times New Roman"/>
                <a:sym typeface="Times New Roman"/>
              </a:rPr>
              <a:t>, pp.125459-125476.</a:t>
            </a:r>
            <a:endParaRPr sz="1400">
              <a:solidFill>
                <a:schemeClr val="dk1"/>
              </a:solidFill>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400">
                <a:solidFill>
                  <a:srgbClr val="222222"/>
                </a:solidFill>
                <a:latin typeface="Times New Roman"/>
                <a:ea typeface="Times New Roman"/>
                <a:cs typeface="Times New Roman"/>
                <a:sym typeface="Times New Roman"/>
              </a:rPr>
              <a:t>  [8]   </a:t>
            </a:r>
            <a:r>
              <a:rPr lang="en" sz="1400">
                <a:solidFill>
                  <a:srgbClr val="222222"/>
                </a:solidFill>
                <a:highlight>
                  <a:srgbClr val="FFFFFF"/>
                </a:highlight>
                <a:latin typeface="Times New Roman"/>
                <a:ea typeface="Times New Roman"/>
                <a:cs typeface="Times New Roman"/>
                <a:sym typeface="Times New Roman"/>
              </a:rPr>
              <a:t>Choi, J., Song, Y., Kim, Y., Yoo, J. and Kwak, N., 2022. MD3D: Mixture-Density-Based 3D Object Detection </a:t>
            </a:r>
            <a:endParaRPr sz="1400">
              <a:solidFill>
                <a:srgbClr val="222222"/>
              </a:solidFill>
              <a:highlight>
                <a:srgbClr val="FFFFFF"/>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rPr lang="en" sz="1400">
                <a:solidFill>
                  <a:srgbClr val="222222"/>
                </a:solidFill>
                <a:highlight>
                  <a:srgbClr val="FFFFFF"/>
                </a:highlight>
                <a:latin typeface="Times New Roman"/>
                <a:ea typeface="Times New Roman"/>
                <a:cs typeface="Times New Roman"/>
                <a:sym typeface="Times New Roman"/>
              </a:rPr>
              <a:t>          in Point Clouds.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10</a:t>
            </a:r>
            <a:r>
              <a:rPr lang="en" sz="1400">
                <a:solidFill>
                  <a:srgbClr val="222222"/>
                </a:solidFill>
                <a:highlight>
                  <a:srgbClr val="FFFFFF"/>
                </a:highlight>
                <a:latin typeface="Times New Roman"/>
                <a:ea typeface="Times New Roman"/>
                <a:cs typeface="Times New Roman"/>
                <a:sym typeface="Times New Roman"/>
              </a:rPr>
              <a:t>, pp.104011-104022.</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222222"/>
                </a:solidFill>
                <a:highlight>
                  <a:srgbClr val="FFFFFF"/>
                </a:highlight>
                <a:latin typeface="Times New Roman"/>
                <a:ea typeface="Times New Roman"/>
                <a:cs typeface="Times New Roman"/>
                <a:sym typeface="Times New Roman"/>
              </a:rPr>
              <a:t>  [9]   Cho, H., Lee, K., Choi, N., Kim, S., Lee, J. and Yang, S., 2022. Online Safety Zone Estimation and Violation     </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222222"/>
                </a:solidFill>
                <a:highlight>
                  <a:srgbClr val="FFFFFF"/>
                </a:highlight>
                <a:latin typeface="Times New Roman"/>
                <a:ea typeface="Times New Roman"/>
                <a:cs typeface="Times New Roman"/>
                <a:sym typeface="Times New Roman"/>
              </a:rPr>
              <a:t>          Detection for Nonstationary Objects in Workplaces.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10</a:t>
            </a:r>
            <a:r>
              <a:rPr lang="en" sz="1400">
                <a:solidFill>
                  <a:srgbClr val="222222"/>
                </a:solidFill>
                <a:highlight>
                  <a:srgbClr val="FFFFFF"/>
                </a:highlight>
                <a:latin typeface="Times New Roman"/>
                <a:ea typeface="Times New Roman"/>
                <a:cs typeface="Times New Roman"/>
                <a:sym typeface="Times New Roman"/>
              </a:rPr>
              <a:t>, pp.39769-39781.</a:t>
            </a:r>
            <a:endParaRPr sz="1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1" type="body"/>
          </p:nvPr>
        </p:nvSpPr>
        <p:spPr>
          <a:xfrm>
            <a:off x="311700" y="407750"/>
            <a:ext cx="8520600" cy="436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  </a:t>
            </a:r>
            <a:r>
              <a:rPr lang="en" sz="1400">
                <a:latin typeface="Times New Roman"/>
                <a:ea typeface="Times New Roman"/>
                <a:cs typeface="Times New Roman"/>
                <a:sym typeface="Times New Roman"/>
              </a:rPr>
              <a:t>  [10]</a:t>
            </a:r>
            <a:r>
              <a:rPr lang="en"/>
              <a:t>  </a:t>
            </a:r>
            <a:r>
              <a:rPr lang="en" sz="1400">
                <a:solidFill>
                  <a:srgbClr val="222222"/>
                </a:solidFill>
                <a:highlight>
                  <a:srgbClr val="FFFFFF"/>
                </a:highlight>
                <a:latin typeface="Times New Roman"/>
                <a:ea typeface="Times New Roman"/>
                <a:cs typeface="Times New Roman"/>
                <a:sym typeface="Times New Roman"/>
              </a:rPr>
              <a:t>Tao, Y., Zongyang, Z., Jun, Z., Xinghua, C. and Fuqiang, Z., 2021. Low-altitude small-sized object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22222"/>
                </a:solidFill>
                <a:highlight>
                  <a:srgbClr val="FFFFFF"/>
                </a:highlight>
                <a:latin typeface="Times New Roman"/>
                <a:ea typeface="Times New Roman"/>
                <a:cs typeface="Times New Roman"/>
                <a:sym typeface="Times New Roman"/>
              </a:rPr>
              <a:t>              detection using lightweight feature-enhanced convolutional neural network. </a:t>
            </a:r>
            <a:r>
              <a:rPr i="1" lang="en" sz="1400">
                <a:solidFill>
                  <a:srgbClr val="222222"/>
                </a:solidFill>
                <a:highlight>
                  <a:srgbClr val="FFFFFF"/>
                </a:highlight>
                <a:latin typeface="Times New Roman"/>
                <a:ea typeface="Times New Roman"/>
                <a:cs typeface="Times New Roman"/>
                <a:sym typeface="Times New Roman"/>
              </a:rPr>
              <a:t>Journal of Systems Engineering </a:t>
            </a:r>
            <a:endParaRPr i="1"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i="1" lang="en" sz="1400">
                <a:solidFill>
                  <a:srgbClr val="222222"/>
                </a:solidFill>
                <a:highlight>
                  <a:srgbClr val="FFFFFF"/>
                </a:highlight>
                <a:latin typeface="Times New Roman"/>
                <a:ea typeface="Times New Roman"/>
                <a:cs typeface="Times New Roman"/>
                <a:sym typeface="Times New Roman"/>
              </a:rPr>
              <a:t>              and Electronics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32</a:t>
            </a:r>
            <a:r>
              <a:rPr lang="en" sz="1400">
                <a:solidFill>
                  <a:srgbClr val="222222"/>
                </a:solidFill>
                <a:highlight>
                  <a:srgbClr val="FFFFFF"/>
                </a:highlight>
                <a:latin typeface="Times New Roman"/>
                <a:ea typeface="Times New Roman"/>
                <a:cs typeface="Times New Roman"/>
                <a:sym typeface="Times New Roman"/>
              </a:rPr>
              <a:t>(4), pp.841-853.</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22222"/>
                </a:solidFill>
                <a:highlight>
                  <a:srgbClr val="FFFFFF"/>
                </a:highlight>
                <a:latin typeface="Times New Roman"/>
                <a:ea typeface="Times New Roman"/>
                <a:cs typeface="Times New Roman"/>
                <a:sym typeface="Times New Roman"/>
              </a:rPr>
              <a:t>     [11]   Sagues-Tanco, R., Benages-Pardo, L., Lopez-Nicolas, G. and Llorente, S., 2020. Fast synthetic dataset for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400">
                <a:solidFill>
                  <a:srgbClr val="222222"/>
                </a:solidFill>
                <a:highlight>
                  <a:srgbClr val="FFFFFF"/>
                </a:highlight>
                <a:latin typeface="Times New Roman"/>
                <a:ea typeface="Times New Roman"/>
                <a:cs typeface="Times New Roman"/>
                <a:sym typeface="Times New Roman"/>
              </a:rPr>
              <a:t>              kitchen object segmentation in deep learning. </a:t>
            </a:r>
            <a:r>
              <a:rPr i="1" lang="en" sz="1400">
                <a:solidFill>
                  <a:srgbClr val="222222"/>
                </a:solidFill>
                <a:highlight>
                  <a:srgbClr val="FFFFFF"/>
                </a:highlight>
                <a:latin typeface="Times New Roman"/>
                <a:ea typeface="Times New Roman"/>
                <a:cs typeface="Times New Roman"/>
                <a:sym typeface="Times New Roman"/>
              </a:rPr>
              <a:t>IEEE Access</a:t>
            </a:r>
            <a:r>
              <a:rPr lang="en" sz="1400">
                <a:solidFill>
                  <a:srgbClr val="222222"/>
                </a:solidFill>
                <a:highlight>
                  <a:srgbClr val="FFFFFF"/>
                </a:highlight>
                <a:latin typeface="Times New Roman"/>
                <a:ea typeface="Times New Roman"/>
                <a:cs typeface="Times New Roman"/>
                <a:sym typeface="Times New Roman"/>
              </a:rPr>
              <a:t>, </a:t>
            </a:r>
            <a:r>
              <a:rPr i="1" lang="en" sz="1400">
                <a:solidFill>
                  <a:srgbClr val="222222"/>
                </a:solidFill>
                <a:highlight>
                  <a:srgbClr val="FFFFFF"/>
                </a:highlight>
                <a:latin typeface="Times New Roman"/>
                <a:ea typeface="Times New Roman"/>
                <a:cs typeface="Times New Roman"/>
                <a:sym typeface="Times New Roman"/>
              </a:rPr>
              <a:t>8</a:t>
            </a:r>
            <a:r>
              <a:rPr lang="en" sz="1400">
                <a:solidFill>
                  <a:srgbClr val="222222"/>
                </a:solidFill>
                <a:highlight>
                  <a:srgbClr val="FFFFFF"/>
                </a:highlight>
                <a:latin typeface="Times New Roman"/>
                <a:ea typeface="Times New Roman"/>
                <a:cs typeface="Times New Roman"/>
                <a:sym typeface="Times New Roman"/>
              </a:rPr>
              <a:t>, pp.220496-220506.</a:t>
            </a:r>
            <a:endParaRPr sz="14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
              <a:t>.</a:t>
            </a:r>
            <a:endParaRPr sz="100"/>
          </a:p>
        </p:txBody>
      </p:sp>
      <p:sp>
        <p:nvSpPr>
          <p:cNvPr id="216" name="Google Shape;216;p38"/>
          <p:cNvSpPr txBox="1"/>
          <p:nvPr>
            <p:ph idx="1" type="body"/>
          </p:nvPr>
        </p:nvSpPr>
        <p:spPr>
          <a:xfrm>
            <a:off x="2638250" y="1555100"/>
            <a:ext cx="4713000" cy="14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5100">
                <a:solidFill>
                  <a:schemeClr val="dk1"/>
                </a:solidFill>
                <a:latin typeface="Times New Roman"/>
                <a:ea typeface="Times New Roman"/>
                <a:cs typeface="Times New Roman"/>
                <a:sym typeface="Times New Roman"/>
              </a:rPr>
              <a:t>THANK YOU</a:t>
            </a:r>
            <a:endParaRPr b="1" sz="5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8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Times New Roman"/>
                <a:ea typeface="Times New Roman"/>
                <a:cs typeface="Times New Roman"/>
                <a:sym typeface="Times New Roman"/>
              </a:rPr>
              <a:t>INTRODUCTION</a:t>
            </a:r>
            <a:endParaRPr b="1" sz="3020">
              <a:latin typeface="Times New Roman"/>
              <a:ea typeface="Times New Roman"/>
              <a:cs typeface="Times New Roman"/>
              <a:sym typeface="Times New Roman"/>
            </a:endParaRPr>
          </a:p>
        </p:txBody>
      </p:sp>
      <p:sp>
        <p:nvSpPr>
          <p:cNvPr id="68" name="Google Shape;68;p15"/>
          <p:cNvSpPr txBox="1"/>
          <p:nvPr>
            <p:ph idx="1" type="body"/>
          </p:nvPr>
        </p:nvSpPr>
        <p:spPr>
          <a:xfrm>
            <a:off x="451200" y="822150"/>
            <a:ext cx="8461200" cy="42021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Intelli Drive System is a state-of-the-art app designed to improve the driving experience of car owners by utilizing the front and back cameras of their vehicles.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system's advanced computer vision and machine learning algorithms enable it to detect various road features and obstacles, providing drivers with valuable information to avoid accidents and car damage.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Overall, the Intelli Drive System is an incredibly useful tool for any driver who wants to enhance their driving experience and stay safe on the road.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Its advanced technology and user-friendly interface make it easy to use and understand, providing drivers with an added layer of convenience and safety.</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4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74" name="Google Shape;74;p16"/>
          <p:cNvSpPr txBox="1"/>
          <p:nvPr>
            <p:ph idx="1" type="body"/>
          </p:nvPr>
        </p:nvSpPr>
        <p:spPr>
          <a:xfrm>
            <a:off x="675300" y="719000"/>
            <a:ext cx="8157000" cy="4229700"/>
          </a:xfrm>
          <a:prstGeom prst="rect">
            <a:avLst/>
          </a:prstGeom>
        </p:spPr>
        <p:txBody>
          <a:bodyPr anchorCtr="0" anchor="t" bIns="91425" lIns="91425" spcFirstLastPara="1" rIns="91425" wrap="square" tIns="91425">
            <a:noAutofit/>
          </a:bodyPr>
          <a:lstStyle/>
          <a:p>
            <a:pPr indent="-325755" lvl="0" marL="457200" rtl="0" algn="just">
              <a:lnSpc>
                <a:spcPct val="105000"/>
              </a:lnSpc>
              <a:spcBef>
                <a:spcPts val="0"/>
              </a:spcBef>
              <a:spcAft>
                <a:spcPts val="0"/>
              </a:spcAft>
              <a:buClr>
                <a:schemeClr val="dk1"/>
              </a:buClr>
              <a:buSzPts val="1530"/>
              <a:buFont typeface="Times New Roman"/>
              <a:buChar char="●"/>
            </a:pPr>
            <a:r>
              <a:rPr lang="en" sz="1530">
                <a:solidFill>
                  <a:schemeClr val="dk1"/>
                </a:solidFill>
                <a:latin typeface="Times New Roman"/>
                <a:ea typeface="Times New Roman"/>
                <a:cs typeface="Times New Roman"/>
                <a:sym typeface="Times New Roman"/>
              </a:rPr>
              <a:t>The Intelli-Drive System is designed to enhance road safety by detecting and identifying various obstacles on the road.</a:t>
            </a:r>
            <a:endParaRPr sz="1530">
              <a:solidFill>
                <a:schemeClr val="dk1"/>
              </a:solidFill>
              <a:latin typeface="Times New Roman"/>
              <a:ea typeface="Times New Roman"/>
              <a:cs typeface="Times New Roman"/>
              <a:sym typeface="Times New Roman"/>
            </a:endParaRPr>
          </a:p>
          <a:p>
            <a:pPr indent="-325755" lvl="0" marL="457200" rtl="0" algn="just">
              <a:lnSpc>
                <a:spcPct val="105000"/>
              </a:lnSpc>
              <a:spcBef>
                <a:spcPts val="0"/>
              </a:spcBef>
              <a:spcAft>
                <a:spcPts val="0"/>
              </a:spcAft>
              <a:buClr>
                <a:schemeClr val="dk1"/>
              </a:buClr>
              <a:buSzPts val="1530"/>
              <a:buFont typeface="Times New Roman"/>
              <a:buChar char="●"/>
            </a:pPr>
            <a:r>
              <a:rPr lang="en" sz="1530">
                <a:solidFill>
                  <a:schemeClr val="dk1"/>
                </a:solidFill>
                <a:latin typeface="Times New Roman"/>
                <a:ea typeface="Times New Roman"/>
                <a:cs typeface="Times New Roman"/>
                <a:sym typeface="Times New Roman"/>
              </a:rPr>
              <a:t>The Kivy app serves as a user interface, providing real-time feedback and visualizations of the detected road obstacles.</a:t>
            </a:r>
            <a:endParaRPr sz="1530">
              <a:solidFill>
                <a:schemeClr val="dk1"/>
              </a:solidFill>
              <a:latin typeface="Times New Roman"/>
              <a:ea typeface="Times New Roman"/>
              <a:cs typeface="Times New Roman"/>
              <a:sym typeface="Times New Roman"/>
            </a:endParaRPr>
          </a:p>
          <a:p>
            <a:pPr indent="-325755" lvl="0" marL="457200" rtl="0" algn="just">
              <a:lnSpc>
                <a:spcPct val="105000"/>
              </a:lnSpc>
              <a:spcBef>
                <a:spcPts val="0"/>
              </a:spcBef>
              <a:spcAft>
                <a:spcPts val="0"/>
              </a:spcAft>
              <a:buClr>
                <a:schemeClr val="dk1"/>
              </a:buClr>
              <a:buSzPts val="1530"/>
              <a:buFont typeface="Times New Roman"/>
              <a:buChar char="●"/>
            </a:pPr>
            <a:r>
              <a:rPr lang="en" sz="1530">
                <a:solidFill>
                  <a:schemeClr val="dk1"/>
                </a:solidFill>
                <a:latin typeface="Times New Roman"/>
                <a:ea typeface="Times New Roman"/>
                <a:cs typeface="Times New Roman"/>
                <a:sym typeface="Times New Roman"/>
              </a:rPr>
              <a:t>To evaluate the system's performance, a test file is used to simulate different driving scenarios. The test file contains recorded video footage or a sequence of images representing various road conditions. </a:t>
            </a:r>
            <a:endParaRPr sz="1530">
              <a:solidFill>
                <a:schemeClr val="dk1"/>
              </a:solidFill>
              <a:latin typeface="Times New Roman"/>
              <a:ea typeface="Times New Roman"/>
              <a:cs typeface="Times New Roman"/>
              <a:sym typeface="Times New Roman"/>
            </a:endParaRPr>
          </a:p>
          <a:p>
            <a:pPr indent="-325755" lvl="0" marL="457200" rtl="0" algn="just">
              <a:lnSpc>
                <a:spcPct val="105000"/>
              </a:lnSpc>
              <a:spcBef>
                <a:spcPts val="0"/>
              </a:spcBef>
              <a:spcAft>
                <a:spcPts val="0"/>
              </a:spcAft>
              <a:buClr>
                <a:schemeClr val="dk1"/>
              </a:buClr>
              <a:buSzPts val="1530"/>
              <a:buFont typeface="Times New Roman"/>
              <a:buChar char="●"/>
            </a:pPr>
            <a:r>
              <a:rPr lang="en" sz="1530">
                <a:solidFill>
                  <a:schemeClr val="dk1"/>
                </a:solidFill>
                <a:latin typeface="Times New Roman"/>
                <a:ea typeface="Times New Roman"/>
                <a:cs typeface="Times New Roman"/>
                <a:sym typeface="Times New Roman"/>
              </a:rPr>
              <a:t>By processing the test file, the Intelli-Drive System demonstrates its ability to detect and classify road lanes, potholes, objects, and parking spaces accurately.Furthermore, the system is optimized to convert the evaluated detections into real-time detections. </a:t>
            </a:r>
            <a:endParaRPr sz="1530">
              <a:solidFill>
                <a:schemeClr val="dk1"/>
              </a:solidFill>
              <a:latin typeface="Times New Roman"/>
              <a:ea typeface="Times New Roman"/>
              <a:cs typeface="Times New Roman"/>
              <a:sym typeface="Times New Roman"/>
            </a:endParaRPr>
          </a:p>
          <a:p>
            <a:pPr indent="-325755" lvl="0" marL="457200" rtl="0" algn="just">
              <a:lnSpc>
                <a:spcPct val="105000"/>
              </a:lnSpc>
              <a:spcBef>
                <a:spcPts val="0"/>
              </a:spcBef>
              <a:spcAft>
                <a:spcPts val="0"/>
              </a:spcAft>
              <a:buClr>
                <a:schemeClr val="dk1"/>
              </a:buClr>
              <a:buSzPts val="1530"/>
              <a:buFont typeface="Times New Roman"/>
              <a:buChar char="●"/>
            </a:pPr>
            <a:r>
              <a:rPr lang="en" sz="1530">
                <a:solidFill>
                  <a:schemeClr val="dk1"/>
                </a:solidFill>
                <a:latin typeface="Times New Roman"/>
                <a:ea typeface="Times New Roman"/>
                <a:cs typeface="Times New Roman"/>
                <a:sym typeface="Times New Roman"/>
              </a:rPr>
              <a:t>This capability is crucial for effective implementation in a real-world driving environment, where timely detection of obstacles is essential for driver awareness and safety.</a:t>
            </a:r>
            <a:endParaRPr sz="1530">
              <a:solidFill>
                <a:schemeClr val="dk1"/>
              </a:solidFill>
              <a:latin typeface="Times New Roman"/>
              <a:ea typeface="Times New Roman"/>
              <a:cs typeface="Times New Roman"/>
              <a:sym typeface="Times New Roman"/>
            </a:endParaRPr>
          </a:p>
          <a:p>
            <a:pPr indent="-325755" lvl="0" marL="457200" rtl="0" algn="just">
              <a:lnSpc>
                <a:spcPct val="105000"/>
              </a:lnSpc>
              <a:spcBef>
                <a:spcPts val="0"/>
              </a:spcBef>
              <a:spcAft>
                <a:spcPts val="0"/>
              </a:spcAft>
              <a:buClr>
                <a:schemeClr val="dk1"/>
              </a:buClr>
              <a:buSzPts val="1530"/>
              <a:buFont typeface="Times New Roman"/>
              <a:buChar char="●"/>
            </a:pPr>
            <a:r>
              <a:rPr lang="en" sz="1530">
                <a:solidFill>
                  <a:schemeClr val="dk1"/>
                </a:solidFill>
                <a:latin typeface="Times New Roman"/>
                <a:ea typeface="Times New Roman"/>
                <a:cs typeface="Times New Roman"/>
                <a:sym typeface="Times New Roman"/>
              </a:rPr>
              <a:t>In summary, the Intelli-Drive System combines the power of YOLO and OpenCV within a Kivy app to detect and classify road obstacles, such as road lanes, potholes, objects, and parking spaces.</a:t>
            </a:r>
            <a:endParaRPr sz="153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1200"/>
              </a:spcAft>
              <a:buSzPts val="935"/>
              <a:buNone/>
            </a:pPr>
            <a:r>
              <a:t/>
            </a:r>
            <a:endParaRPr sz="153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KIVY</a:t>
            </a:r>
            <a:endParaRPr/>
          </a:p>
        </p:txBody>
      </p:sp>
      <p:sp>
        <p:nvSpPr>
          <p:cNvPr id="80" name="Google Shape;80;p17"/>
          <p:cNvSpPr txBox="1"/>
          <p:nvPr>
            <p:ph idx="1" type="body"/>
          </p:nvPr>
        </p:nvSpPr>
        <p:spPr>
          <a:xfrm>
            <a:off x="357025" y="2070150"/>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Kivy is an open-source Python framework for creating multi-touch applications that can run on various platforms, including Windows, macOS, Linux, Android, and iOS. </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was designed with user interface (UI) development in mind and provides tools for creating graphical user interfaces (GUIs) that are both easy to use and aesthetically pleasing.</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3116875" y="548175"/>
            <a:ext cx="2454851" cy="122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graphicFrame>
        <p:nvGraphicFramePr>
          <p:cNvPr id="87" name="Google Shape;87;p18"/>
          <p:cNvGraphicFramePr/>
          <p:nvPr/>
        </p:nvGraphicFramePr>
        <p:xfrm>
          <a:off x="1334650" y="489225"/>
          <a:ext cx="3000000" cy="3000000"/>
        </p:xfrm>
        <a:graphic>
          <a:graphicData uri="http://schemas.openxmlformats.org/drawingml/2006/table">
            <a:tbl>
              <a:tblPr>
                <a:noFill/>
                <a:tableStyleId>{FCB70823-C2EE-4D0D-A34D-BC27DAB375C7}</a:tableStyleId>
              </a:tblPr>
              <a:tblGrid>
                <a:gridCol w="1687825"/>
                <a:gridCol w="3771325"/>
                <a:gridCol w="2118250"/>
              </a:tblGrid>
              <a:tr h="3962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          S.NO</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          TITLE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METHOD USED</a:t>
                      </a:r>
                      <a:endParaRPr>
                        <a:latin typeface="Times New Roman"/>
                        <a:ea typeface="Times New Roman"/>
                        <a:cs typeface="Times New Roman"/>
                        <a:sym typeface="Times New Roman"/>
                      </a:endParaRPr>
                    </a:p>
                  </a:txBody>
                  <a:tcPr marT="91425" marB="91425" marR="91425" marL="91425"/>
                </a:tc>
              </a:tr>
              <a:tr h="6781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              1</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1200"/>
                        </a:spcAft>
                        <a:buNone/>
                      </a:pPr>
                      <a:r>
                        <a:rPr lang="en" sz="1300">
                          <a:solidFill>
                            <a:srgbClr val="222222"/>
                          </a:solidFill>
                          <a:highlight>
                            <a:schemeClr val="lt1"/>
                          </a:highlight>
                          <a:latin typeface="Times New Roman"/>
                          <a:ea typeface="Times New Roman"/>
                          <a:cs typeface="Times New Roman"/>
                          <a:sym typeface="Times New Roman"/>
                        </a:rPr>
                        <a:t>Detecting Object Open Angle and Direction Using Machine Learning</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1200"/>
                        </a:spcAft>
                        <a:buNone/>
                      </a:pPr>
                      <a:r>
                        <a:rPr lang="en" sz="1300">
                          <a:solidFill>
                            <a:schemeClr val="dk1"/>
                          </a:solidFill>
                          <a:latin typeface="Times New Roman"/>
                          <a:ea typeface="Times New Roman"/>
                          <a:cs typeface="Times New Roman"/>
                          <a:sym typeface="Times New Roman"/>
                        </a:rPr>
                        <a:t>Convolutional Neural Network</a:t>
                      </a:r>
                      <a:endParaRPr sz="1300">
                        <a:latin typeface="Times New Roman"/>
                        <a:ea typeface="Times New Roman"/>
                        <a:cs typeface="Times New Roman"/>
                        <a:sym typeface="Times New Roman"/>
                      </a:endParaRPr>
                    </a:p>
                  </a:txBody>
                  <a:tcPr marT="91425" marB="91425" marR="91425" marL="91425"/>
                </a:tc>
              </a:tr>
              <a:tr h="12572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              2</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1200"/>
                        </a:spcAft>
                        <a:buNone/>
                      </a:pPr>
                      <a:r>
                        <a:rPr lang="en" sz="1300">
                          <a:solidFill>
                            <a:srgbClr val="222222"/>
                          </a:solidFill>
                          <a:highlight>
                            <a:schemeClr val="lt1"/>
                          </a:highlight>
                          <a:latin typeface="Times New Roman"/>
                          <a:ea typeface="Times New Roman"/>
                          <a:cs typeface="Times New Roman"/>
                          <a:sym typeface="Times New Roman"/>
                        </a:rPr>
                        <a:t>Object Detection in Driving Datasets Using a High-Performance Computing Platform: A Benchmark Study</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200">
                          <a:latin typeface="Times New Roman"/>
                          <a:ea typeface="Times New Roman"/>
                          <a:cs typeface="Times New Roman"/>
                          <a:sym typeface="Times New Roman"/>
                        </a:rPr>
                        <a:t> </a:t>
                      </a:r>
                      <a:r>
                        <a:rPr lang="en" sz="1300">
                          <a:latin typeface="Times New Roman"/>
                          <a:ea typeface="Times New Roman"/>
                          <a:cs typeface="Times New Roman"/>
                          <a:sym typeface="Times New Roman"/>
                        </a:rPr>
                        <a:t> Driving Data Set,</a:t>
                      </a:r>
                      <a:endParaRPr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300">
                          <a:latin typeface="Times New Roman"/>
                          <a:ea typeface="Times New Roman"/>
                          <a:cs typeface="Times New Roman"/>
                          <a:sym typeface="Times New Roman"/>
                        </a:rPr>
                        <a:t>EVOLVE,</a:t>
                      </a:r>
                      <a:endParaRPr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300">
                          <a:latin typeface="Times New Roman"/>
                          <a:ea typeface="Times New Roman"/>
                          <a:cs typeface="Times New Roman"/>
                          <a:sym typeface="Times New Roman"/>
                        </a:rPr>
                        <a:t>Transfer Learning</a:t>
                      </a:r>
                      <a:endParaRPr sz="13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r>
              <a:tr h="11177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              3</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1200"/>
                        </a:spcAft>
                        <a:buNone/>
                      </a:pPr>
                      <a:r>
                        <a:rPr lang="en" sz="1300">
                          <a:solidFill>
                            <a:srgbClr val="222222"/>
                          </a:solidFill>
                          <a:highlight>
                            <a:schemeClr val="lt1"/>
                          </a:highlight>
                          <a:latin typeface="Times New Roman"/>
                          <a:ea typeface="Times New Roman"/>
                          <a:cs typeface="Times New Roman"/>
                          <a:sym typeface="Times New Roman"/>
                        </a:rPr>
                        <a:t>CNN-Based Classification for Point Cloud Object With Bearing Angle Image</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300">
                          <a:latin typeface="Times New Roman"/>
                          <a:ea typeface="Times New Roman"/>
                          <a:cs typeface="Times New Roman"/>
                          <a:sym typeface="Times New Roman"/>
                        </a:rPr>
                        <a:t>Bearing angle-Convolutional Neural Network</a:t>
                      </a:r>
                      <a:endParaRPr sz="1300">
                        <a:latin typeface="Times New Roman"/>
                        <a:ea typeface="Times New Roman"/>
                        <a:cs typeface="Times New Roman"/>
                        <a:sym typeface="Times New Roman"/>
                      </a:endParaRPr>
                    </a:p>
                  </a:txBody>
                  <a:tcPr marT="91425" marB="91425" marR="91425" marL="91425"/>
                </a:tc>
              </a:tr>
              <a:tr h="9025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              4</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1200"/>
                        </a:spcAft>
                        <a:buNone/>
                      </a:pPr>
                      <a:r>
                        <a:rPr lang="en" sz="1300">
                          <a:solidFill>
                            <a:srgbClr val="222222"/>
                          </a:solidFill>
                          <a:highlight>
                            <a:schemeClr val="lt1"/>
                          </a:highlight>
                          <a:latin typeface="Times New Roman"/>
                          <a:ea typeface="Times New Roman"/>
                          <a:cs typeface="Times New Roman"/>
                          <a:sym typeface="Times New Roman"/>
                        </a:rPr>
                        <a:t>Hierarchical Classification of Very Small Objects: Application to the Detection of Arthropod Species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Convolutional Neural Network</a:t>
                      </a:r>
                      <a:endParaRPr sz="13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9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p:txBody>
      </p:sp>
      <p:sp>
        <p:nvSpPr>
          <p:cNvPr id="93" name="Google Shape;93;p19"/>
          <p:cNvSpPr txBox="1"/>
          <p:nvPr>
            <p:ph idx="1" type="body"/>
          </p:nvPr>
        </p:nvSpPr>
        <p:spPr>
          <a:xfrm>
            <a:off x="311700" y="748875"/>
            <a:ext cx="8520600" cy="4394700"/>
          </a:xfrm>
          <a:prstGeom prst="rect">
            <a:avLst/>
          </a:prstGeom>
        </p:spPr>
        <p:txBody>
          <a:bodyPr anchorCtr="0" anchor="t" bIns="91425" lIns="91425" spcFirstLastPara="1" rIns="91425" wrap="square" tIns="91425">
            <a:noAutofit/>
          </a:bodyPr>
          <a:lstStyle/>
          <a:p>
            <a:pPr indent="-323850" lvl="0" marL="457200" rtl="0" algn="just">
              <a:lnSpc>
                <a:spcPct val="14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existing system for road lanes, potholes, obstacles, and parking space detection relies on image and video analysis technology. </a:t>
            </a:r>
            <a:endParaRPr sz="1500">
              <a:solidFill>
                <a:schemeClr val="dk1"/>
              </a:solidFill>
              <a:latin typeface="Times New Roman"/>
              <a:ea typeface="Times New Roman"/>
              <a:cs typeface="Times New Roman"/>
              <a:sym typeface="Times New Roman"/>
            </a:endParaRPr>
          </a:p>
          <a:p>
            <a:pPr indent="-323850" lvl="0" marL="457200" rtl="0" algn="just">
              <a:lnSpc>
                <a:spcPct val="14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However, this system is not able to detect these features in real time and provides low accuracy in detecting these features. </a:t>
            </a:r>
            <a:endParaRPr sz="1500">
              <a:solidFill>
                <a:schemeClr val="dk1"/>
              </a:solidFill>
              <a:latin typeface="Times New Roman"/>
              <a:ea typeface="Times New Roman"/>
              <a:cs typeface="Times New Roman"/>
              <a:sym typeface="Times New Roman"/>
            </a:endParaRPr>
          </a:p>
          <a:p>
            <a:pPr indent="-323850" lvl="0" marL="457200" rtl="0" algn="just">
              <a:lnSpc>
                <a:spcPct val="14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While this approach can provide valuable insights into road conditions and assist drivers in navigating challenging situations, it is not suitable for real-time detection. </a:t>
            </a:r>
            <a:endParaRPr sz="1500">
              <a:solidFill>
                <a:schemeClr val="dk1"/>
              </a:solidFill>
              <a:latin typeface="Times New Roman"/>
              <a:ea typeface="Times New Roman"/>
              <a:cs typeface="Times New Roman"/>
              <a:sym typeface="Times New Roman"/>
            </a:endParaRPr>
          </a:p>
          <a:p>
            <a:pPr indent="-323850" lvl="0" marL="457200" rtl="0" algn="just">
              <a:lnSpc>
                <a:spcPct val="14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Moreover, the accuracy of the system is limited, as it relies on the quality of the images and videos available for analysis. </a:t>
            </a:r>
            <a:endParaRPr sz="1500">
              <a:solidFill>
                <a:schemeClr val="dk1"/>
              </a:solidFill>
              <a:latin typeface="Times New Roman"/>
              <a:ea typeface="Times New Roman"/>
              <a:cs typeface="Times New Roman"/>
              <a:sym typeface="Times New Roman"/>
            </a:endParaRPr>
          </a:p>
          <a:p>
            <a:pPr indent="-323850" lvl="0" marL="457200" rtl="0" algn="just">
              <a:lnSpc>
                <a:spcPct val="14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If the images or video footage are blurry, poorly lit, or otherwise compromised, the system may not be able to accurately detect these features, leading to potential safety risks for drivers. </a:t>
            </a:r>
            <a:endParaRPr sz="1500">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1200"/>
              </a:spcAft>
              <a:buSzPts val="770"/>
              <a:buNone/>
            </a:pPr>
            <a:r>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PROBLEM STATEMENT</a:t>
            </a:r>
            <a:endParaRPr b="1" sz="2820">
              <a:latin typeface="Times New Roman"/>
              <a:ea typeface="Times New Roman"/>
              <a:cs typeface="Times New Roman"/>
              <a:sym typeface="Times New Roman"/>
            </a:endParaRPr>
          </a:p>
        </p:txBody>
      </p:sp>
      <p:sp>
        <p:nvSpPr>
          <p:cNvPr id="99" name="Google Shape;99;p20"/>
          <p:cNvSpPr txBox="1"/>
          <p:nvPr>
            <p:ph idx="1" type="body"/>
          </p:nvPr>
        </p:nvSpPr>
        <p:spPr>
          <a:xfrm>
            <a:off x="311700" y="11425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1500"/>
              </a:spcBef>
              <a:spcAft>
                <a:spcPts val="0"/>
              </a:spcAft>
              <a:buClr>
                <a:srgbClr val="222222"/>
              </a:buClr>
              <a:buSzPts val="1500"/>
              <a:buFont typeface="Times New Roman"/>
              <a:buChar char="●"/>
            </a:pPr>
            <a:r>
              <a:rPr lang="en" sz="1500">
                <a:solidFill>
                  <a:srgbClr val="222222"/>
                </a:solidFill>
                <a:highlight>
                  <a:schemeClr val="lt1"/>
                </a:highlight>
                <a:latin typeface="Times New Roman"/>
                <a:ea typeface="Times New Roman"/>
                <a:cs typeface="Times New Roman"/>
                <a:sym typeface="Times New Roman"/>
              </a:rPr>
              <a:t>The problem with the existing system for road lane, speed breaker, pothole, obstacle, and parking space detection is that it relies on image and video analysis technology that is not capable of real-time detection and provides low accuracy. </a:t>
            </a:r>
            <a:endParaRPr sz="1500">
              <a:solidFill>
                <a:srgbClr val="222222"/>
              </a:solidFill>
              <a:highlight>
                <a:schemeClr val="lt1"/>
              </a:highlight>
              <a:latin typeface="Times New Roman"/>
              <a:ea typeface="Times New Roman"/>
              <a:cs typeface="Times New Roman"/>
              <a:sym typeface="Times New Roman"/>
            </a:endParaRPr>
          </a:p>
          <a:p>
            <a:pPr indent="-323850" lvl="0" marL="457200" rtl="0" algn="just">
              <a:spcBef>
                <a:spcPts val="0"/>
              </a:spcBef>
              <a:spcAft>
                <a:spcPts val="0"/>
              </a:spcAft>
              <a:buClr>
                <a:srgbClr val="222222"/>
              </a:buClr>
              <a:buSzPts val="1500"/>
              <a:buFont typeface="Times New Roman"/>
              <a:buChar char="●"/>
            </a:pPr>
            <a:r>
              <a:rPr lang="en" sz="1500">
                <a:solidFill>
                  <a:srgbClr val="222222"/>
                </a:solidFill>
                <a:highlight>
                  <a:schemeClr val="lt1"/>
                </a:highlight>
                <a:latin typeface="Times New Roman"/>
                <a:ea typeface="Times New Roman"/>
                <a:cs typeface="Times New Roman"/>
                <a:sym typeface="Times New Roman"/>
              </a:rPr>
              <a:t>This approach can only analyze pre-recorded data from still images or recorded video footage, which is not suitable for detecting these features in real-time. </a:t>
            </a:r>
            <a:endParaRPr sz="1500">
              <a:solidFill>
                <a:srgbClr val="222222"/>
              </a:solidFill>
              <a:highlight>
                <a:schemeClr val="lt1"/>
              </a:highlight>
              <a:latin typeface="Times New Roman"/>
              <a:ea typeface="Times New Roman"/>
              <a:cs typeface="Times New Roman"/>
              <a:sym typeface="Times New Roman"/>
            </a:endParaRPr>
          </a:p>
          <a:p>
            <a:pPr indent="-323850" lvl="0" marL="457200" rtl="0" algn="just">
              <a:spcBef>
                <a:spcPts val="0"/>
              </a:spcBef>
              <a:spcAft>
                <a:spcPts val="0"/>
              </a:spcAft>
              <a:buClr>
                <a:srgbClr val="222222"/>
              </a:buClr>
              <a:buSzPts val="1500"/>
              <a:buFont typeface="Times New Roman"/>
              <a:buChar char="●"/>
            </a:pPr>
            <a:r>
              <a:rPr lang="en" sz="1500">
                <a:solidFill>
                  <a:srgbClr val="222222"/>
                </a:solidFill>
                <a:highlight>
                  <a:schemeClr val="lt1"/>
                </a:highlight>
                <a:latin typeface="Times New Roman"/>
                <a:ea typeface="Times New Roman"/>
                <a:cs typeface="Times New Roman"/>
                <a:sym typeface="Times New Roman"/>
              </a:rPr>
              <a:t>Additionally, the accuracy of the system is limited by the quality of the images and videos available for analysis, which may lead to potential safety risks for drivers if the system fails to accurately detect these features. </a:t>
            </a:r>
            <a:endParaRPr sz="1500">
              <a:solidFill>
                <a:srgbClr val="222222"/>
              </a:solidFill>
              <a:highlight>
                <a:schemeClr val="lt1"/>
              </a:highlight>
              <a:latin typeface="Times New Roman"/>
              <a:ea typeface="Times New Roman"/>
              <a:cs typeface="Times New Roman"/>
              <a:sym typeface="Times New Roman"/>
            </a:endParaRPr>
          </a:p>
          <a:p>
            <a:pPr indent="-323850" lvl="0" marL="457200" rtl="0" algn="just">
              <a:spcBef>
                <a:spcPts val="0"/>
              </a:spcBef>
              <a:spcAft>
                <a:spcPts val="0"/>
              </a:spcAft>
              <a:buClr>
                <a:srgbClr val="222222"/>
              </a:buClr>
              <a:buSzPts val="1500"/>
              <a:buFont typeface="Times New Roman"/>
              <a:buChar char="●"/>
            </a:pPr>
            <a:r>
              <a:rPr lang="en" sz="1500">
                <a:solidFill>
                  <a:srgbClr val="222222"/>
                </a:solidFill>
                <a:highlight>
                  <a:schemeClr val="lt1"/>
                </a:highlight>
                <a:latin typeface="Times New Roman"/>
                <a:ea typeface="Times New Roman"/>
                <a:cs typeface="Times New Roman"/>
                <a:sym typeface="Times New Roman"/>
              </a:rPr>
              <a:t>Therefore, there is a need for more advanced technology that can provide real-time detection and higher accuracy to improve road safety and enhance the driving experience.</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proposed system aims to enhance image and video-based technology for road lane, pothole, obstacle, and parking space detection.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utilizes a car's front and back cameras along with advanced computer vision and machine learning algorithms like YOLO and OpenCV.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system analyzes the live video feed in real-time to accurately identify these features.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front camera detects road lanes and potholes, displaying them on an augmented reality (AR) display.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back camera identifies obstacles and available parking spaces, aiding drivers in navigating tight spaces and busy areas. </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With deep learning techniques, the system achieves precise and fast detection, adapting to different road conditions. Overall, the proposed system aims to improve road safety and provide real-time and accurate detection of road features and parking spaces.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