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rebuchet MS" charset="1" panose="020B0603020202020204"/>
      <p:regular r:id="rId18"/>
    </p:embeddedFont>
    <p:embeddedFont>
      <p:font typeface="Arimo Bold" charset="1" panose="020B0704020202020204"/>
      <p:regular r:id="rId19"/>
    </p:embeddedFont>
    <p:embeddedFont>
      <p:font typeface="Trebuchet MS Bold" charset="1" panose="020B0703020202020204"/>
      <p:regular r:id="rId20"/>
    </p:embeddedFont>
    <p:embeddedFont>
      <p:font typeface="Arial" charset="1" panose="020B0502020202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31.png" Type="http://schemas.openxmlformats.org/officeDocument/2006/relationships/image"/><Relationship Id="rId19" Target="../media/image3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33.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27.png" Type="http://schemas.openxmlformats.org/officeDocument/2006/relationships/image"/><Relationship Id="rId19" Target="../media/image28.svg" Type="http://schemas.openxmlformats.org/officeDocument/2006/relationships/image"/><Relationship Id="rId2" Target="../media/image1.png" Type="http://schemas.openxmlformats.org/officeDocument/2006/relationships/image"/><Relationship Id="rId20" Target="../media/image29.png" Type="http://schemas.openxmlformats.org/officeDocument/2006/relationships/image"/><Relationship Id="rId21" Target="../media/image3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4791364">
            <a:off x="9733720" y="5138738"/>
            <a:ext cx="10474395" cy="9525"/>
            <a:chOff x="0" y="0"/>
            <a:chExt cx="13965860" cy="12700"/>
          </a:xfrm>
        </p:grpSpPr>
        <p:sp>
          <p:nvSpPr>
            <p:cNvPr name="Freeform 3" id="3"/>
            <p:cNvSpPr/>
            <p:nvPr/>
          </p:nvSpPr>
          <p:spPr>
            <a:xfrm flipH="false" flipV="false" rot="0">
              <a:off x="0" y="0"/>
              <a:ext cx="13965810" cy="12700"/>
            </a:xfrm>
            <a:custGeom>
              <a:avLst/>
              <a:gdLst/>
              <a:ahLst/>
              <a:cxnLst/>
              <a:rect r="r" b="b" t="t" l="l"/>
              <a:pathLst>
                <a:path h="12700" w="13965810">
                  <a:moveTo>
                    <a:pt x="6350" y="0"/>
                  </a:moveTo>
                  <a:lnTo>
                    <a:pt x="13959460" y="0"/>
                  </a:lnTo>
                  <a:cubicBezTo>
                    <a:pt x="13963016" y="0"/>
                    <a:pt x="13965810" y="2794"/>
                    <a:pt x="13965810" y="6350"/>
                  </a:cubicBezTo>
                  <a:cubicBezTo>
                    <a:pt x="13965810" y="9906"/>
                    <a:pt x="13963016" y="12700"/>
                    <a:pt x="13959460" y="12700"/>
                  </a:cubicBezTo>
                  <a:lnTo>
                    <a:pt x="6350" y="12700"/>
                  </a:lnTo>
                  <a:cubicBezTo>
                    <a:pt x="2794" y="12700"/>
                    <a:pt x="0" y="9906"/>
                    <a:pt x="0" y="6350"/>
                  </a:cubicBezTo>
                  <a:cubicBezTo>
                    <a:pt x="0" y="2794"/>
                    <a:pt x="2794" y="0"/>
                    <a:pt x="6350" y="0"/>
                  </a:cubicBezTo>
                  <a:close/>
                </a:path>
              </a:pathLst>
            </a:custGeom>
            <a:solidFill>
              <a:srgbClr val="5FCBEF"/>
            </a:solidFill>
          </p:spPr>
        </p:sp>
      </p:grpSp>
      <p:grpSp>
        <p:nvGrpSpPr>
          <p:cNvPr name="Group 4" id="4"/>
          <p:cNvGrpSpPr/>
          <p:nvPr/>
        </p:nvGrpSpPr>
        <p:grpSpPr>
          <a:xfrm rot="8776573">
            <a:off x="10401719" y="7899798"/>
            <a:ext cx="8617700" cy="9525"/>
            <a:chOff x="0" y="0"/>
            <a:chExt cx="11490267" cy="12700"/>
          </a:xfrm>
        </p:grpSpPr>
        <p:sp>
          <p:nvSpPr>
            <p:cNvPr name="Freeform 5" id="5"/>
            <p:cNvSpPr/>
            <p:nvPr/>
          </p:nvSpPr>
          <p:spPr>
            <a:xfrm flipH="false" flipV="false" rot="0">
              <a:off x="0" y="0"/>
              <a:ext cx="11490325" cy="12700"/>
            </a:xfrm>
            <a:custGeom>
              <a:avLst/>
              <a:gdLst/>
              <a:ahLst/>
              <a:cxnLst/>
              <a:rect r="r" b="b" t="t" l="l"/>
              <a:pathLst>
                <a:path h="12700" w="11490325">
                  <a:moveTo>
                    <a:pt x="6350" y="0"/>
                  </a:moveTo>
                  <a:lnTo>
                    <a:pt x="11483975" y="0"/>
                  </a:lnTo>
                  <a:cubicBezTo>
                    <a:pt x="11487531" y="0"/>
                    <a:pt x="11490325" y="2794"/>
                    <a:pt x="11490325" y="6350"/>
                  </a:cubicBezTo>
                  <a:cubicBezTo>
                    <a:pt x="11490325" y="9906"/>
                    <a:pt x="11487531" y="12700"/>
                    <a:pt x="11483975" y="12700"/>
                  </a:cubicBezTo>
                  <a:lnTo>
                    <a:pt x="6350" y="12700"/>
                  </a:lnTo>
                  <a:cubicBezTo>
                    <a:pt x="2794" y="12700"/>
                    <a:pt x="0" y="9906"/>
                    <a:pt x="0" y="6350"/>
                  </a:cubicBezTo>
                  <a:cubicBezTo>
                    <a:pt x="0" y="2794"/>
                    <a:pt x="2794" y="0"/>
                    <a:pt x="6350" y="0"/>
                  </a:cubicBezTo>
                  <a:close/>
                </a:path>
              </a:pathLst>
            </a:custGeom>
            <a:solidFill>
              <a:srgbClr val="5FCBEF"/>
            </a:solidFill>
          </p:spPr>
        </p:sp>
      </p:grpSp>
      <p:sp>
        <p:nvSpPr>
          <p:cNvPr name="Freeform 6" id="6"/>
          <p:cNvSpPr/>
          <p:nvPr/>
        </p:nvSpPr>
        <p:spPr>
          <a:xfrm flipH="false" flipV="false" rot="0">
            <a:off x="13772214" y="-12700"/>
            <a:ext cx="4511041" cy="10299668"/>
          </a:xfrm>
          <a:custGeom>
            <a:avLst/>
            <a:gdLst/>
            <a:ahLst/>
            <a:cxnLst/>
            <a:rect r="r" b="b" t="t" l="l"/>
            <a:pathLst>
              <a:path h="10299668" w="4511041">
                <a:moveTo>
                  <a:pt x="0" y="0"/>
                </a:moveTo>
                <a:lnTo>
                  <a:pt x="4511041" y="0"/>
                </a:lnTo>
                <a:lnTo>
                  <a:pt x="4511041" y="10299668"/>
                </a:lnTo>
                <a:lnTo>
                  <a:pt x="0" y="102996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405163" y="-12700"/>
            <a:ext cx="3882866" cy="10299668"/>
          </a:xfrm>
          <a:custGeom>
            <a:avLst/>
            <a:gdLst/>
            <a:ahLst/>
            <a:cxnLst/>
            <a:rect r="r" b="b" t="t" l="l"/>
            <a:pathLst>
              <a:path h="10299668" w="3882866">
                <a:moveTo>
                  <a:pt x="0" y="0"/>
                </a:moveTo>
                <a:lnTo>
                  <a:pt x="3882866" y="0"/>
                </a:lnTo>
                <a:lnTo>
                  <a:pt x="3882866" y="10299668"/>
                </a:lnTo>
                <a:lnTo>
                  <a:pt x="0" y="102996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398499" y="4572000"/>
            <a:ext cx="4889469" cy="5715000"/>
          </a:xfrm>
          <a:custGeom>
            <a:avLst/>
            <a:gdLst/>
            <a:ahLst/>
            <a:cxnLst/>
            <a:rect r="r" b="b" t="t" l="l"/>
            <a:pathLst>
              <a:path h="5715000" w="4889469">
                <a:moveTo>
                  <a:pt x="0" y="0"/>
                </a:moveTo>
                <a:lnTo>
                  <a:pt x="4889469" y="0"/>
                </a:lnTo>
                <a:lnTo>
                  <a:pt x="4889469"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001750" y="-12700"/>
            <a:ext cx="4281488" cy="10299668"/>
          </a:xfrm>
          <a:custGeom>
            <a:avLst/>
            <a:gdLst/>
            <a:ahLst/>
            <a:cxnLst/>
            <a:rect r="r" b="b" t="t" l="l"/>
            <a:pathLst>
              <a:path h="10299668" w="4281488">
                <a:moveTo>
                  <a:pt x="0" y="0"/>
                </a:moveTo>
                <a:lnTo>
                  <a:pt x="4281488" y="0"/>
                </a:lnTo>
                <a:lnTo>
                  <a:pt x="4281488" y="10299668"/>
                </a:lnTo>
                <a:lnTo>
                  <a:pt x="0" y="102996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348095" y="-12700"/>
            <a:ext cx="1935194" cy="10299668"/>
          </a:xfrm>
          <a:custGeom>
            <a:avLst/>
            <a:gdLst/>
            <a:ahLst/>
            <a:cxnLst/>
            <a:rect r="r" b="b" t="t" l="l"/>
            <a:pathLst>
              <a:path h="10299668" w="1935194">
                <a:moveTo>
                  <a:pt x="0" y="0"/>
                </a:moveTo>
                <a:lnTo>
                  <a:pt x="1935194" y="0"/>
                </a:lnTo>
                <a:lnTo>
                  <a:pt x="1935194" y="10299668"/>
                </a:lnTo>
                <a:lnTo>
                  <a:pt x="0" y="1029966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6408499" y="-12700"/>
            <a:ext cx="1874710" cy="10299668"/>
          </a:xfrm>
          <a:custGeom>
            <a:avLst/>
            <a:gdLst/>
            <a:ahLst/>
            <a:cxnLst/>
            <a:rect r="r" b="b" t="t" l="l"/>
            <a:pathLst>
              <a:path h="10299668" w="1874710">
                <a:moveTo>
                  <a:pt x="0" y="0"/>
                </a:moveTo>
                <a:lnTo>
                  <a:pt x="1874710" y="0"/>
                </a:lnTo>
                <a:lnTo>
                  <a:pt x="1874710" y="10299668"/>
                </a:lnTo>
                <a:lnTo>
                  <a:pt x="0" y="1029966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5557499" y="5384800"/>
            <a:ext cx="2725769" cy="4902232"/>
          </a:xfrm>
          <a:custGeom>
            <a:avLst/>
            <a:gdLst/>
            <a:ahLst/>
            <a:cxnLst/>
            <a:rect r="r" b="b" t="t" l="l"/>
            <a:pathLst>
              <a:path h="4902232" w="2725769">
                <a:moveTo>
                  <a:pt x="0" y="0"/>
                </a:moveTo>
                <a:lnTo>
                  <a:pt x="2725769" y="0"/>
                </a:lnTo>
                <a:lnTo>
                  <a:pt x="2725769" y="4902232"/>
                </a:lnTo>
                <a:lnTo>
                  <a:pt x="0" y="490223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0" y="6019800"/>
            <a:ext cx="673132" cy="4267200"/>
          </a:xfrm>
          <a:custGeom>
            <a:avLst/>
            <a:gdLst/>
            <a:ahLst/>
            <a:cxnLst/>
            <a:rect r="r" b="b" t="t" l="l"/>
            <a:pathLst>
              <a:path h="4267200" w="673132">
                <a:moveTo>
                  <a:pt x="0" y="0"/>
                </a:moveTo>
                <a:lnTo>
                  <a:pt x="673132" y="0"/>
                </a:lnTo>
                <a:lnTo>
                  <a:pt x="673132" y="4267200"/>
                </a:lnTo>
                <a:lnTo>
                  <a:pt x="0" y="42672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0" y="-11793"/>
            <a:ext cx="1295400" cy="8547068"/>
          </a:xfrm>
          <a:custGeom>
            <a:avLst/>
            <a:gdLst/>
            <a:ahLst/>
            <a:cxnLst/>
            <a:rect r="r" b="b" t="t" l="l"/>
            <a:pathLst>
              <a:path h="8547068" w="1295400">
                <a:moveTo>
                  <a:pt x="0" y="0"/>
                </a:moveTo>
                <a:lnTo>
                  <a:pt x="1295400" y="0"/>
                </a:lnTo>
                <a:lnTo>
                  <a:pt x="1295400" y="8547068"/>
                </a:lnTo>
                <a:lnTo>
                  <a:pt x="0" y="8547068"/>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15" id="15"/>
          <p:cNvGrpSpPr/>
          <p:nvPr/>
        </p:nvGrpSpPr>
        <p:grpSpPr>
          <a:xfrm rot="4791364">
            <a:off x="9733720" y="5138738"/>
            <a:ext cx="10474395" cy="9525"/>
            <a:chOff x="0" y="0"/>
            <a:chExt cx="13965860" cy="12700"/>
          </a:xfrm>
        </p:grpSpPr>
        <p:sp>
          <p:nvSpPr>
            <p:cNvPr name="Freeform 16" id="16"/>
            <p:cNvSpPr/>
            <p:nvPr/>
          </p:nvSpPr>
          <p:spPr>
            <a:xfrm flipH="false" flipV="false" rot="0">
              <a:off x="0" y="0"/>
              <a:ext cx="13965810" cy="12700"/>
            </a:xfrm>
            <a:custGeom>
              <a:avLst/>
              <a:gdLst/>
              <a:ahLst/>
              <a:cxnLst/>
              <a:rect r="r" b="b" t="t" l="l"/>
              <a:pathLst>
                <a:path h="12700" w="13965810">
                  <a:moveTo>
                    <a:pt x="6350" y="0"/>
                  </a:moveTo>
                  <a:lnTo>
                    <a:pt x="13959460" y="0"/>
                  </a:lnTo>
                  <a:cubicBezTo>
                    <a:pt x="13963016" y="0"/>
                    <a:pt x="13965810" y="2794"/>
                    <a:pt x="13965810" y="6350"/>
                  </a:cubicBezTo>
                  <a:cubicBezTo>
                    <a:pt x="13965810" y="9906"/>
                    <a:pt x="13963016" y="12700"/>
                    <a:pt x="13959460" y="12700"/>
                  </a:cubicBezTo>
                  <a:lnTo>
                    <a:pt x="6350" y="12700"/>
                  </a:lnTo>
                  <a:cubicBezTo>
                    <a:pt x="2794" y="12700"/>
                    <a:pt x="0" y="9906"/>
                    <a:pt x="0" y="6350"/>
                  </a:cubicBezTo>
                  <a:cubicBezTo>
                    <a:pt x="0" y="2794"/>
                    <a:pt x="2794" y="0"/>
                    <a:pt x="6350" y="0"/>
                  </a:cubicBezTo>
                  <a:close/>
                </a:path>
              </a:pathLst>
            </a:custGeom>
            <a:solidFill>
              <a:srgbClr val="5FCBEF"/>
            </a:solidFill>
          </p:spPr>
        </p:sp>
      </p:grpSp>
      <p:grpSp>
        <p:nvGrpSpPr>
          <p:cNvPr name="Group 17" id="17"/>
          <p:cNvGrpSpPr/>
          <p:nvPr/>
        </p:nvGrpSpPr>
        <p:grpSpPr>
          <a:xfrm rot="8776573">
            <a:off x="10401719" y="7899798"/>
            <a:ext cx="8617700" cy="9525"/>
            <a:chOff x="0" y="0"/>
            <a:chExt cx="11490267" cy="12700"/>
          </a:xfrm>
        </p:grpSpPr>
        <p:sp>
          <p:nvSpPr>
            <p:cNvPr name="Freeform 18" id="18"/>
            <p:cNvSpPr/>
            <p:nvPr/>
          </p:nvSpPr>
          <p:spPr>
            <a:xfrm flipH="false" flipV="false" rot="0">
              <a:off x="0" y="0"/>
              <a:ext cx="11490325" cy="12700"/>
            </a:xfrm>
            <a:custGeom>
              <a:avLst/>
              <a:gdLst/>
              <a:ahLst/>
              <a:cxnLst/>
              <a:rect r="r" b="b" t="t" l="l"/>
              <a:pathLst>
                <a:path h="12700" w="11490325">
                  <a:moveTo>
                    <a:pt x="6350" y="0"/>
                  </a:moveTo>
                  <a:lnTo>
                    <a:pt x="11483975" y="0"/>
                  </a:lnTo>
                  <a:cubicBezTo>
                    <a:pt x="11487531" y="0"/>
                    <a:pt x="11490325" y="2794"/>
                    <a:pt x="11490325" y="6350"/>
                  </a:cubicBezTo>
                  <a:cubicBezTo>
                    <a:pt x="11490325" y="9906"/>
                    <a:pt x="11487531" y="12700"/>
                    <a:pt x="11483975" y="12700"/>
                  </a:cubicBezTo>
                  <a:lnTo>
                    <a:pt x="6350" y="12700"/>
                  </a:lnTo>
                  <a:cubicBezTo>
                    <a:pt x="2794" y="12700"/>
                    <a:pt x="0" y="9906"/>
                    <a:pt x="0" y="6350"/>
                  </a:cubicBezTo>
                  <a:cubicBezTo>
                    <a:pt x="0" y="2794"/>
                    <a:pt x="2794" y="0"/>
                    <a:pt x="6350" y="0"/>
                  </a:cubicBezTo>
                  <a:close/>
                </a:path>
              </a:pathLst>
            </a:custGeom>
            <a:solidFill>
              <a:srgbClr val="5FCBEF"/>
            </a:solidFill>
          </p:spPr>
        </p:sp>
      </p:grpSp>
      <p:sp>
        <p:nvSpPr>
          <p:cNvPr name="Freeform 19" id="19"/>
          <p:cNvSpPr/>
          <p:nvPr/>
        </p:nvSpPr>
        <p:spPr>
          <a:xfrm flipH="false" flipV="false" rot="0">
            <a:off x="13772214" y="-12700"/>
            <a:ext cx="4511041" cy="10299668"/>
          </a:xfrm>
          <a:custGeom>
            <a:avLst/>
            <a:gdLst/>
            <a:ahLst/>
            <a:cxnLst/>
            <a:rect r="r" b="b" t="t" l="l"/>
            <a:pathLst>
              <a:path h="10299668" w="4511041">
                <a:moveTo>
                  <a:pt x="0" y="0"/>
                </a:moveTo>
                <a:lnTo>
                  <a:pt x="4511041" y="0"/>
                </a:lnTo>
                <a:lnTo>
                  <a:pt x="4511041" y="10299668"/>
                </a:lnTo>
                <a:lnTo>
                  <a:pt x="0" y="102996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4405163" y="-12700"/>
            <a:ext cx="3882866" cy="10299668"/>
          </a:xfrm>
          <a:custGeom>
            <a:avLst/>
            <a:gdLst/>
            <a:ahLst/>
            <a:cxnLst/>
            <a:rect r="r" b="b" t="t" l="l"/>
            <a:pathLst>
              <a:path h="10299668" w="3882866">
                <a:moveTo>
                  <a:pt x="0" y="0"/>
                </a:moveTo>
                <a:lnTo>
                  <a:pt x="3882866" y="0"/>
                </a:lnTo>
                <a:lnTo>
                  <a:pt x="3882866" y="10299668"/>
                </a:lnTo>
                <a:lnTo>
                  <a:pt x="0" y="102996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0">
            <a:off x="13398499" y="4572000"/>
            <a:ext cx="4889469" cy="5715000"/>
          </a:xfrm>
          <a:custGeom>
            <a:avLst/>
            <a:gdLst/>
            <a:ahLst/>
            <a:cxnLst/>
            <a:rect r="r" b="b" t="t" l="l"/>
            <a:pathLst>
              <a:path h="5715000" w="4889469">
                <a:moveTo>
                  <a:pt x="0" y="0"/>
                </a:moveTo>
                <a:lnTo>
                  <a:pt x="4889469" y="0"/>
                </a:lnTo>
                <a:lnTo>
                  <a:pt x="4889469"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14001750" y="-12700"/>
            <a:ext cx="4281488" cy="10299668"/>
          </a:xfrm>
          <a:custGeom>
            <a:avLst/>
            <a:gdLst/>
            <a:ahLst/>
            <a:cxnLst/>
            <a:rect r="r" b="b" t="t" l="l"/>
            <a:pathLst>
              <a:path h="10299668" w="4281488">
                <a:moveTo>
                  <a:pt x="0" y="0"/>
                </a:moveTo>
                <a:lnTo>
                  <a:pt x="4281488" y="0"/>
                </a:lnTo>
                <a:lnTo>
                  <a:pt x="4281488" y="10299668"/>
                </a:lnTo>
                <a:lnTo>
                  <a:pt x="0" y="102996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0">
            <a:off x="16348095" y="-12700"/>
            <a:ext cx="1935194" cy="10299668"/>
          </a:xfrm>
          <a:custGeom>
            <a:avLst/>
            <a:gdLst/>
            <a:ahLst/>
            <a:cxnLst/>
            <a:rect r="r" b="b" t="t" l="l"/>
            <a:pathLst>
              <a:path h="10299668" w="1935194">
                <a:moveTo>
                  <a:pt x="0" y="0"/>
                </a:moveTo>
                <a:lnTo>
                  <a:pt x="1935194" y="0"/>
                </a:lnTo>
                <a:lnTo>
                  <a:pt x="1935194" y="10299668"/>
                </a:lnTo>
                <a:lnTo>
                  <a:pt x="0" y="1029966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4" id="24"/>
          <p:cNvSpPr/>
          <p:nvPr/>
        </p:nvSpPr>
        <p:spPr>
          <a:xfrm flipH="false" flipV="false" rot="0">
            <a:off x="16408499" y="-12700"/>
            <a:ext cx="1874710" cy="10299668"/>
          </a:xfrm>
          <a:custGeom>
            <a:avLst/>
            <a:gdLst/>
            <a:ahLst/>
            <a:cxnLst/>
            <a:rect r="r" b="b" t="t" l="l"/>
            <a:pathLst>
              <a:path h="10299668" w="1874710">
                <a:moveTo>
                  <a:pt x="0" y="0"/>
                </a:moveTo>
                <a:lnTo>
                  <a:pt x="1874710" y="0"/>
                </a:lnTo>
                <a:lnTo>
                  <a:pt x="1874710" y="10299668"/>
                </a:lnTo>
                <a:lnTo>
                  <a:pt x="0" y="1029966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false" flipV="false" rot="0">
            <a:off x="15557499" y="5384800"/>
            <a:ext cx="2725769" cy="4902232"/>
          </a:xfrm>
          <a:custGeom>
            <a:avLst/>
            <a:gdLst/>
            <a:ahLst/>
            <a:cxnLst/>
            <a:rect r="r" b="b" t="t" l="l"/>
            <a:pathLst>
              <a:path h="4902232" w="2725769">
                <a:moveTo>
                  <a:pt x="0" y="0"/>
                </a:moveTo>
                <a:lnTo>
                  <a:pt x="2725769" y="0"/>
                </a:lnTo>
                <a:lnTo>
                  <a:pt x="2725769" y="4902232"/>
                </a:lnTo>
                <a:lnTo>
                  <a:pt x="0" y="490223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6" id="26"/>
          <p:cNvSpPr txBox="true"/>
          <p:nvPr/>
        </p:nvSpPr>
        <p:spPr>
          <a:xfrm rot="0">
            <a:off x="1855084" y="771076"/>
            <a:ext cx="11467524" cy="2476500"/>
          </a:xfrm>
          <a:prstGeom prst="rect">
            <a:avLst/>
          </a:prstGeom>
        </p:spPr>
        <p:txBody>
          <a:bodyPr anchor="t" rtlCol="false" tIns="0" lIns="0" bIns="0" rIns="0">
            <a:spAutoFit/>
          </a:bodyPr>
          <a:lstStyle/>
          <a:p>
            <a:pPr algn="l">
              <a:lnSpc>
                <a:spcPts val="9720"/>
              </a:lnSpc>
            </a:pPr>
            <a:r>
              <a:rPr lang="en-US" sz="8100">
                <a:solidFill>
                  <a:srgbClr val="000000"/>
                </a:solidFill>
                <a:latin typeface="Trebuchet MS"/>
                <a:ea typeface="Trebuchet MS"/>
                <a:cs typeface="Trebuchet MS"/>
                <a:sym typeface="Trebuchet MS"/>
              </a:rPr>
              <a:t>Employee Performance Analysis Using Excel</a:t>
            </a:r>
          </a:p>
        </p:txBody>
      </p:sp>
      <p:sp>
        <p:nvSpPr>
          <p:cNvPr name="TextBox 27" id="27"/>
          <p:cNvSpPr txBox="true"/>
          <p:nvPr/>
        </p:nvSpPr>
        <p:spPr>
          <a:xfrm rot="0">
            <a:off x="1045596" y="5185906"/>
            <a:ext cx="15699850" cy="2209800"/>
          </a:xfrm>
          <a:prstGeom prst="rect">
            <a:avLst/>
          </a:prstGeom>
        </p:spPr>
        <p:txBody>
          <a:bodyPr anchor="t" rtlCol="false" tIns="0" lIns="0" bIns="0" rIns="0">
            <a:spAutoFit/>
          </a:bodyPr>
          <a:lstStyle/>
          <a:p>
            <a:pPr algn="l">
              <a:lnSpc>
                <a:spcPts val="4320"/>
              </a:lnSpc>
            </a:pPr>
            <a:r>
              <a:rPr lang="en-US" sz="3600">
                <a:solidFill>
                  <a:srgbClr val="000000"/>
                </a:solidFill>
                <a:latin typeface="Trebuchet MS"/>
                <a:ea typeface="Trebuchet MS"/>
                <a:cs typeface="Trebuchet MS"/>
                <a:sym typeface="Trebuchet MS"/>
              </a:rPr>
              <a:t>PRESENTED BY: HARISH RAJ G.K </a:t>
            </a:r>
          </a:p>
          <a:p>
            <a:pPr algn="l">
              <a:lnSpc>
                <a:spcPts val="4320"/>
              </a:lnSpc>
            </a:pPr>
            <a:r>
              <a:rPr lang="en-US" sz="3600">
                <a:solidFill>
                  <a:srgbClr val="000000"/>
                </a:solidFill>
                <a:latin typeface="Trebuchet MS"/>
                <a:ea typeface="Trebuchet MS"/>
                <a:cs typeface="Trebuchet MS"/>
                <a:sym typeface="Trebuchet MS"/>
              </a:rPr>
              <a:t>REGISTER NO :  312219328</a:t>
            </a:r>
          </a:p>
          <a:p>
            <a:pPr algn="l">
              <a:lnSpc>
                <a:spcPts val="4320"/>
              </a:lnSpc>
            </a:pPr>
            <a:r>
              <a:rPr lang="en-US" sz="3600">
                <a:solidFill>
                  <a:srgbClr val="000000"/>
                </a:solidFill>
                <a:latin typeface="Trebuchet MS"/>
                <a:ea typeface="Trebuchet MS"/>
                <a:cs typeface="Trebuchet MS"/>
                <a:sym typeface="Trebuchet MS"/>
              </a:rPr>
              <a:t>DEPARTMENT :    B.COM ACCOUNTING AND FINANCE 3RD YR</a:t>
            </a:r>
          </a:p>
          <a:p>
            <a:pPr algn="l">
              <a:lnSpc>
                <a:spcPts val="4320"/>
              </a:lnSpc>
            </a:pPr>
            <a:r>
              <a:rPr lang="en-US" sz="3600">
                <a:solidFill>
                  <a:srgbClr val="000000"/>
                </a:solidFill>
                <a:latin typeface="Trebuchet MS"/>
                <a:ea typeface="Trebuchet MS"/>
                <a:cs typeface="Trebuchet MS"/>
                <a:sym typeface="Trebuchet MS"/>
              </a:rPr>
              <a:t>COLLEGE.      :S.A. COLLEGE OF ARTS AND SCIENCE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4791364">
            <a:off x="9733720" y="5138738"/>
            <a:ext cx="10474395" cy="9525"/>
            <a:chOff x="0" y="0"/>
            <a:chExt cx="13965860" cy="12700"/>
          </a:xfrm>
        </p:grpSpPr>
        <p:sp>
          <p:nvSpPr>
            <p:cNvPr name="Freeform 3" id="3"/>
            <p:cNvSpPr/>
            <p:nvPr/>
          </p:nvSpPr>
          <p:spPr>
            <a:xfrm flipH="false" flipV="false" rot="0">
              <a:off x="0" y="0"/>
              <a:ext cx="13965810" cy="12700"/>
            </a:xfrm>
            <a:custGeom>
              <a:avLst/>
              <a:gdLst/>
              <a:ahLst/>
              <a:cxnLst/>
              <a:rect r="r" b="b" t="t" l="l"/>
              <a:pathLst>
                <a:path h="12700" w="13965810">
                  <a:moveTo>
                    <a:pt x="6350" y="0"/>
                  </a:moveTo>
                  <a:lnTo>
                    <a:pt x="13959460" y="0"/>
                  </a:lnTo>
                  <a:cubicBezTo>
                    <a:pt x="13963016" y="0"/>
                    <a:pt x="13965810" y="2794"/>
                    <a:pt x="13965810" y="6350"/>
                  </a:cubicBezTo>
                  <a:cubicBezTo>
                    <a:pt x="13965810" y="9906"/>
                    <a:pt x="13963016" y="12700"/>
                    <a:pt x="13959460" y="12700"/>
                  </a:cubicBezTo>
                  <a:lnTo>
                    <a:pt x="6350" y="12700"/>
                  </a:lnTo>
                  <a:cubicBezTo>
                    <a:pt x="2794" y="12700"/>
                    <a:pt x="0" y="9906"/>
                    <a:pt x="0" y="6350"/>
                  </a:cubicBezTo>
                  <a:cubicBezTo>
                    <a:pt x="0" y="2794"/>
                    <a:pt x="2794" y="0"/>
                    <a:pt x="6350" y="0"/>
                  </a:cubicBezTo>
                  <a:close/>
                </a:path>
              </a:pathLst>
            </a:custGeom>
            <a:solidFill>
              <a:srgbClr val="5FCBEF"/>
            </a:solidFill>
          </p:spPr>
        </p:sp>
      </p:grpSp>
      <p:grpSp>
        <p:nvGrpSpPr>
          <p:cNvPr name="Group 4" id="4"/>
          <p:cNvGrpSpPr/>
          <p:nvPr/>
        </p:nvGrpSpPr>
        <p:grpSpPr>
          <a:xfrm rot="8776573">
            <a:off x="10401719" y="7899798"/>
            <a:ext cx="8617700" cy="9525"/>
            <a:chOff x="0" y="0"/>
            <a:chExt cx="11490267" cy="12700"/>
          </a:xfrm>
        </p:grpSpPr>
        <p:sp>
          <p:nvSpPr>
            <p:cNvPr name="Freeform 5" id="5"/>
            <p:cNvSpPr/>
            <p:nvPr/>
          </p:nvSpPr>
          <p:spPr>
            <a:xfrm flipH="false" flipV="false" rot="0">
              <a:off x="0" y="0"/>
              <a:ext cx="11490325" cy="12700"/>
            </a:xfrm>
            <a:custGeom>
              <a:avLst/>
              <a:gdLst/>
              <a:ahLst/>
              <a:cxnLst/>
              <a:rect r="r" b="b" t="t" l="l"/>
              <a:pathLst>
                <a:path h="12700" w="11490325">
                  <a:moveTo>
                    <a:pt x="6350" y="0"/>
                  </a:moveTo>
                  <a:lnTo>
                    <a:pt x="11483975" y="0"/>
                  </a:lnTo>
                  <a:cubicBezTo>
                    <a:pt x="11487531" y="0"/>
                    <a:pt x="11490325" y="2794"/>
                    <a:pt x="11490325" y="6350"/>
                  </a:cubicBezTo>
                  <a:cubicBezTo>
                    <a:pt x="11490325" y="9906"/>
                    <a:pt x="11487531" y="12700"/>
                    <a:pt x="11483975" y="12700"/>
                  </a:cubicBezTo>
                  <a:lnTo>
                    <a:pt x="6350" y="12700"/>
                  </a:lnTo>
                  <a:cubicBezTo>
                    <a:pt x="2794" y="12700"/>
                    <a:pt x="0" y="9906"/>
                    <a:pt x="0" y="6350"/>
                  </a:cubicBezTo>
                  <a:cubicBezTo>
                    <a:pt x="0" y="2794"/>
                    <a:pt x="2794" y="0"/>
                    <a:pt x="6350" y="0"/>
                  </a:cubicBezTo>
                  <a:close/>
                </a:path>
              </a:pathLst>
            </a:custGeom>
            <a:solidFill>
              <a:srgbClr val="5FCBEF"/>
            </a:solidFill>
          </p:spPr>
        </p:sp>
      </p:grpSp>
      <p:sp>
        <p:nvSpPr>
          <p:cNvPr name="Freeform 6" id="6"/>
          <p:cNvSpPr/>
          <p:nvPr/>
        </p:nvSpPr>
        <p:spPr>
          <a:xfrm flipH="false" flipV="false" rot="0">
            <a:off x="13772214" y="-12700"/>
            <a:ext cx="4511041" cy="10299668"/>
          </a:xfrm>
          <a:custGeom>
            <a:avLst/>
            <a:gdLst/>
            <a:ahLst/>
            <a:cxnLst/>
            <a:rect r="r" b="b" t="t" l="l"/>
            <a:pathLst>
              <a:path h="10299668" w="4511041">
                <a:moveTo>
                  <a:pt x="0" y="0"/>
                </a:moveTo>
                <a:lnTo>
                  <a:pt x="4511041" y="0"/>
                </a:lnTo>
                <a:lnTo>
                  <a:pt x="4511041" y="10299668"/>
                </a:lnTo>
                <a:lnTo>
                  <a:pt x="0" y="102996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405163" y="-12700"/>
            <a:ext cx="3882866" cy="10299668"/>
          </a:xfrm>
          <a:custGeom>
            <a:avLst/>
            <a:gdLst/>
            <a:ahLst/>
            <a:cxnLst/>
            <a:rect r="r" b="b" t="t" l="l"/>
            <a:pathLst>
              <a:path h="10299668" w="3882866">
                <a:moveTo>
                  <a:pt x="0" y="0"/>
                </a:moveTo>
                <a:lnTo>
                  <a:pt x="3882866" y="0"/>
                </a:lnTo>
                <a:lnTo>
                  <a:pt x="3882866" y="10299668"/>
                </a:lnTo>
                <a:lnTo>
                  <a:pt x="0" y="102996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398499" y="4572000"/>
            <a:ext cx="4889469" cy="5715000"/>
          </a:xfrm>
          <a:custGeom>
            <a:avLst/>
            <a:gdLst/>
            <a:ahLst/>
            <a:cxnLst/>
            <a:rect r="r" b="b" t="t" l="l"/>
            <a:pathLst>
              <a:path h="5715000" w="4889469">
                <a:moveTo>
                  <a:pt x="0" y="0"/>
                </a:moveTo>
                <a:lnTo>
                  <a:pt x="4889469" y="0"/>
                </a:lnTo>
                <a:lnTo>
                  <a:pt x="4889469"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001750" y="-12700"/>
            <a:ext cx="4281488" cy="10299668"/>
          </a:xfrm>
          <a:custGeom>
            <a:avLst/>
            <a:gdLst/>
            <a:ahLst/>
            <a:cxnLst/>
            <a:rect r="r" b="b" t="t" l="l"/>
            <a:pathLst>
              <a:path h="10299668" w="4281488">
                <a:moveTo>
                  <a:pt x="0" y="0"/>
                </a:moveTo>
                <a:lnTo>
                  <a:pt x="4281488" y="0"/>
                </a:lnTo>
                <a:lnTo>
                  <a:pt x="4281488" y="10299668"/>
                </a:lnTo>
                <a:lnTo>
                  <a:pt x="0" y="102996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348095" y="-12700"/>
            <a:ext cx="1935194" cy="10299668"/>
          </a:xfrm>
          <a:custGeom>
            <a:avLst/>
            <a:gdLst/>
            <a:ahLst/>
            <a:cxnLst/>
            <a:rect r="r" b="b" t="t" l="l"/>
            <a:pathLst>
              <a:path h="10299668" w="1935194">
                <a:moveTo>
                  <a:pt x="0" y="0"/>
                </a:moveTo>
                <a:lnTo>
                  <a:pt x="1935194" y="0"/>
                </a:lnTo>
                <a:lnTo>
                  <a:pt x="1935194" y="10299668"/>
                </a:lnTo>
                <a:lnTo>
                  <a:pt x="0" y="1029966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6408499" y="-12700"/>
            <a:ext cx="1874710" cy="10299668"/>
          </a:xfrm>
          <a:custGeom>
            <a:avLst/>
            <a:gdLst/>
            <a:ahLst/>
            <a:cxnLst/>
            <a:rect r="r" b="b" t="t" l="l"/>
            <a:pathLst>
              <a:path h="10299668" w="1874710">
                <a:moveTo>
                  <a:pt x="0" y="0"/>
                </a:moveTo>
                <a:lnTo>
                  <a:pt x="1874710" y="0"/>
                </a:lnTo>
                <a:lnTo>
                  <a:pt x="1874710" y="10299668"/>
                </a:lnTo>
                <a:lnTo>
                  <a:pt x="0" y="1029966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5557499" y="5384800"/>
            <a:ext cx="2725769" cy="4902232"/>
          </a:xfrm>
          <a:custGeom>
            <a:avLst/>
            <a:gdLst/>
            <a:ahLst/>
            <a:cxnLst/>
            <a:rect r="r" b="b" t="t" l="l"/>
            <a:pathLst>
              <a:path h="4902232" w="2725769">
                <a:moveTo>
                  <a:pt x="0" y="0"/>
                </a:moveTo>
                <a:lnTo>
                  <a:pt x="2725769" y="0"/>
                </a:lnTo>
                <a:lnTo>
                  <a:pt x="2725769" y="4902232"/>
                </a:lnTo>
                <a:lnTo>
                  <a:pt x="0" y="490223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0" y="6019800"/>
            <a:ext cx="673132" cy="4267200"/>
          </a:xfrm>
          <a:custGeom>
            <a:avLst/>
            <a:gdLst/>
            <a:ahLst/>
            <a:cxnLst/>
            <a:rect r="r" b="b" t="t" l="l"/>
            <a:pathLst>
              <a:path h="4267200" w="673132">
                <a:moveTo>
                  <a:pt x="0" y="0"/>
                </a:moveTo>
                <a:lnTo>
                  <a:pt x="673132" y="0"/>
                </a:lnTo>
                <a:lnTo>
                  <a:pt x="673132" y="4267200"/>
                </a:lnTo>
                <a:lnTo>
                  <a:pt x="0" y="42672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4" id="14"/>
          <p:cNvSpPr txBox="true"/>
          <p:nvPr/>
        </p:nvSpPr>
        <p:spPr>
          <a:xfrm rot="0">
            <a:off x="966082" y="924433"/>
            <a:ext cx="10233330" cy="1312605"/>
          </a:xfrm>
          <a:prstGeom prst="rect">
            <a:avLst/>
          </a:prstGeom>
        </p:spPr>
        <p:txBody>
          <a:bodyPr anchor="t" rtlCol="false" tIns="0" lIns="0" bIns="0" rIns="0">
            <a:spAutoFit/>
          </a:bodyPr>
          <a:lstStyle/>
          <a:p>
            <a:pPr algn="l">
              <a:lnSpc>
                <a:spcPts val="9720"/>
              </a:lnSpc>
            </a:pPr>
            <a:r>
              <a:rPr lang="en-US" sz="8100">
                <a:solidFill>
                  <a:srgbClr val="000000"/>
                </a:solidFill>
                <a:latin typeface="Trebuchet MS"/>
                <a:ea typeface="Trebuchet MS"/>
                <a:cs typeface="Trebuchet MS"/>
                <a:sym typeface="Trebuchet MS"/>
              </a:rPr>
              <a:t>RESULTS</a:t>
            </a:r>
          </a:p>
        </p:txBody>
      </p:sp>
      <p:sp>
        <p:nvSpPr>
          <p:cNvPr name="Freeform 15" id="15"/>
          <p:cNvSpPr/>
          <p:nvPr/>
        </p:nvSpPr>
        <p:spPr>
          <a:xfrm flipH="false" flipV="false" rot="0">
            <a:off x="8932164" y="1902276"/>
            <a:ext cx="9308592" cy="8611800"/>
          </a:xfrm>
          <a:custGeom>
            <a:avLst/>
            <a:gdLst/>
            <a:ahLst/>
            <a:cxnLst/>
            <a:rect r="r" b="b" t="t" l="l"/>
            <a:pathLst>
              <a:path h="8611800" w="9308592">
                <a:moveTo>
                  <a:pt x="0" y="0"/>
                </a:moveTo>
                <a:lnTo>
                  <a:pt x="9308592" y="0"/>
                </a:lnTo>
                <a:lnTo>
                  <a:pt x="9308592" y="8611800"/>
                </a:lnTo>
                <a:lnTo>
                  <a:pt x="0" y="8611800"/>
                </a:lnTo>
                <a:lnTo>
                  <a:pt x="0" y="0"/>
                </a:lnTo>
                <a:close/>
              </a:path>
            </a:pathLst>
          </a:custGeom>
          <a:blipFill>
            <a:blip r:embed="rId18"/>
            <a:stretch>
              <a:fillRect l="0" t="-7" r="0" b="-7"/>
            </a:stretch>
          </a:blipFill>
        </p:spPr>
      </p:sp>
      <p:sp>
        <p:nvSpPr>
          <p:cNvPr name="Freeform 16" id="16"/>
          <p:cNvSpPr/>
          <p:nvPr/>
        </p:nvSpPr>
        <p:spPr>
          <a:xfrm flipH="false" flipV="false" rot="0">
            <a:off x="968168" y="1893836"/>
            <a:ext cx="11061666" cy="7701889"/>
          </a:xfrm>
          <a:custGeom>
            <a:avLst/>
            <a:gdLst/>
            <a:ahLst/>
            <a:cxnLst/>
            <a:rect r="r" b="b" t="t" l="l"/>
            <a:pathLst>
              <a:path h="7701889" w="11061666">
                <a:moveTo>
                  <a:pt x="0" y="0"/>
                </a:moveTo>
                <a:lnTo>
                  <a:pt x="11061666" y="0"/>
                </a:lnTo>
                <a:lnTo>
                  <a:pt x="11061666" y="7701889"/>
                </a:lnTo>
                <a:lnTo>
                  <a:pt x="0" y="7701889"/>
                </a:lnTo>
                <a:lnTo>
                  <a:pt x="0" y="0"/>
                </a:lnTo>
                <a:close/>
              </a:path>
            </a:pathLst>
          </a:custGeom>
          <a:blipFill>
            <a:blip r:embed="rId19"/>
            <a:stretch>
              <a:fillRect l="0" t="-39" r="0" b="-39"/>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4791364">
            <a:off x="9733720" y="5138738"/>
            <a:ext cx="10474395" cy="9525"/>
            <a:chOff x="0" y="0"/>
            <a:chExt cx="13965860" cy="12700"/>
          </a:xfrm>
        </p:grpSpPr>
        <p:sp>
          <p:nvSpPr>
            <p:cNvPr name="Freeform 3" id="3"/>
            <p:cNvSpPr/>
            <p:nvPr/>
          </p:nvSpPr>
          <p:spPr>
            <a:xfrm flipH="false" flipV="false" rot="0">
              <a:off x="0" y="0"/>
              <a:ext cx="13965810" cy="12700"/>
            </a:xfrm>
            <a:custGeom>
              <a:avLst/>
              <a:gdLst/>
              <a:ahLst/>
              <a:cxnLst/>
              <a:rect r="r" b="b" t="t" l="l"/>
              <a:pathLst>
                <a:path h="12700" w="13965810">
                  <a:moveTo>
                    <a:pt x="6350" y="0"/>
                  </a:moveTo>
                  <a:lnTo>
                    <a:pt x="13959460" y="0"/>
                  </a:lnTo>
                  <a:cubicBezTo>
                    <a:pt x="13963016" y="0"/>
                    <a:pt x="13965810" y="2794"/>
                    <a:pt x="13965810" y="6350"/>
                  </a:cubicBezTo>
                  <a:cubicBezTo>
                    <a:pt x="13965810" y="9906"/>
                    <a:pt x="13963016" y="12700"/>
                    <a:pt x="13959460" y="12700"/>
                  </a:cubicBezTo>
                  <a:lnTo>
                    <a:pt x="6350" y="12700"/>
                  </a:lnTo>
                  <a:cubicBezTo>
                    <a:pt x="2794" y="12700"/>
                    <a:pt x="0" y="9906"/>
                    <a:pt x="0" y="6350"/>
                  </a:cubicBezTo>
                  <a:cubicBezTo>
                    <a:pt x="0" y="2794"/>
                    <a:pt x="2794" y="0"/>
                    <a:pt x="6350" y="0"/>
                  </a:cubicBezTo>
                  <a:close/>
                </a:path>
              </a:pathLst>
            </a:custGeom>
            <a:solidFill>
              <a:srgbClr val="5FCBEF"/>
            </a:solidFill>
          </p:spPr>
        </p:sp>
      </p:grpSp>
      <p:grpSp>
        <p:nvGrpSpPr>
          <p:cNvPr name="Group 4" id="4"/>
          <p:cNvGrpSpPr/>
          <p:nvPr/>
        </p:nvGrpSpPr>
        <p:grpSpPr>
          <a:xfrm rot="8776573">
            <a:off x="10401719" y="7899798"/>
            <a:ext cx="8617700" cy="9525"/>
            <a:chOff x="0" y="0"/>
            <a:chExt cx="11490267" cy="12700"/>
          </a:xfrm>
        </p:grpSpPr>
        <p:sp>
          <p:nvSpPr>
            <p:cNvPr name="Freeform 5" id="5"/>
            <p:cNvSpPr/>
            <p:nvPr/>
          </p:nvSpPr>
          <p:spPr>
            <a:xfrm flipH="false" flipV="false" rot="0">
              <a:off x="0" y="0"/>
              <a:ext cx="11490325" cy="12700"/>
            </a:xfrm>
            <a:custGeom>
              <a:avLst/>
              <a:gdLst/>
              <a:ahLst/>
              <a:cxnLst/>
              <a:rect r="r" b="b" t="t" l="l"/>
              <a:pathLst>
                <a:path h="12700" w="11490325">
                  <a:moveTo>
                    <a:pt x="6350" y="0"/>
                  </a:moveTo>
                  <a:lnTo>
                    <a:pt x="11483975" y="0"/>
                  </a:lnTo>
                  <a:cubicBezTo>
                    <a:pt x="11487531" y="0"/>
                    <a:pt x="11490325" y="2794"/>
                    <a:pt x="11490325" y="6350"/>
                  </a:cubicBezTo>
                  <a:cubicBezTo>
                    <a:pt x="11490325" y="9906"/>
                    <a:pt x="11487531" y="12700"/>
                    <a:pt x="11483975" y="12700"/>
                  </a:cubicBezTo>
                  <a:lnTo>
                    <a:pt x="6350" y="12700"/>
                  </a:lnTo>
                  <a:cubicBezTo>
                    <a:pt x="2794" y="12700"/>
                    <a:pt x="0" y="9906"/>
                    <a:pt x="0" y="6350"/>
                  </a:cubicBezTo>
                  <a:cubicBezTo>
                    <a:pt x="0" y="2794"/>
                    <a:pt x="2794" y="0"/>
                    <a:pt x="6350" y="0"/>
                  </a:cubicBezTo>
                  <a:close/>
                </a:path>
              </a:pathLst>
            </a:custGeom>
            <a:solidFill>
              <a:srgbClr val="5FCBEF"/>
            </a:solidFill>
          </p:spPr>
        </p:sp>
      </p:grpSp>
      <p:sp>
        <p:nvSpPr>
          <p:cNvPr name="Freeform 6" id="6"/>
          <p:cNvSpPr/>
          <p:nvPr/>
        </p:nvSpPr>
        <p:spPr>
          <a:xfrm flipH="false" flipV="false" rot="0">
            <a:off x="13772214" y="-12700"/>
            <a:ext cx="4511041" cy="10299668"/>
          </a:xfrm>
          <a:custGeom>
            <a:avLst/>
            <a:gdLst/>
            <a:ahLst/>
            <a:cxnLst/>
            <a:rect r="r" b="b" t="t" l="l"/>
            <a:pathLst>
              <a:path h="10299668" w="4511041">
                <a:moveTo>
                  <a:pt x="0" y="0"/>
                </a:moveTo>
                <a:lnTo>
                  <a:pt x="4511041" y="0"/>
                </a:lnTo>
                <a:lnTo>
                  <a:pt x="4511041" y="10299668"/>
                </a:lnTo>
                <a:lnTo>
                  <a:pt x="0" y="102996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405163" y="-12700"/>
            <a:ext cx="3882866" cy="10299668"/>
          </a:xfrm>
          <a:custGeom>
            <a:avLst/>
            <a:gdLst/>
            <a:ahLst/>
            <a:cxnLst/>
            <a:rect r="r" b="b" t="t" l="l"/>
            <a:pathLst>
              <a:path h="10299668" w="3882866">
                <a:moveTo>
                  <a:pt x="0" y="0"/>
                </a:moveTo>
                <a:lnTo>
                  <a:pt x="3882866" y="0"/>
                </a:lnTo>
                <a:lnTo>
                  <a:pt x="3882866" y="10299668"/>
                </a:lnTo>
                <a:lnTo>
                  <a:pt x="0" y="102996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398499" y="4572000"/>
            <a:ext cx="4889469" cy="5715000"/>
          </a:xfrm>
          <a:custGeom>
            <a:avLst/>
            <a:gdLst/>
            <a:ahLst/>
            <a:cxnLst/>
            <a:rect r="r" b="b" t="t" l="l"/>
            <a:pathLst>
              <a:path h="5715000" w="4889469">
                <a:moveTo>
                  <a:pt x="0" y="0"/>
                </a:moveTo>
                <a:lnTo>
                  <a:pt x="4889469" y="0"/>
                </a:lnTo>
                <a:lnTo>
                  <a:pt x="4889469"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001750" y="-12700"/>
            <a:ext cx="4281488" cy="10299668"/>
          </a:xfrm>
          <a:custGeom>
            <a:avLst/>
            <a:gdLst/>
            <a:ahLst/>
            <a:cxnLst/>
            <a:rect r="r" b="b" t="t" l="l"/>
            <a:pathLst>
              <a:path h="10299668" w="4281488">
                <a:moveTo>
                  <a:pt x="0" y="0"/>
                </a:moveTo>
                <a:lnTo>
                  <a:pt x="4281488" y="0"/>
                </a:lnTo>
                <a:lnTo>
                  <a:pt x="4281488" y="10299668"/>
                </a:lnTo>
                <a:lnTo>
                  <a:pt x="0" y="102996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348095" y="-12700"/>
            <a:ext cx="1935194" cy="10299668"/>
          </a:xfrm>
          <a:custGeom>
            <a:avLst/>
            <a:gdLst/>
            <a:ahLst/>
            <a:cxnLst/>
            <a:rect r="r" b="b" t="t" l="l"/>
            <a:pathLst>
              <a:path h="10299668" w="1935194">
                <a:moveTo>
                  <a:pt x="0" y="0"/>
                </a:moveTo>
                <a:lnTo>
                  <a:pt x="1935194" y="0"/>
                </a:lnTo>
                <a:lnTo>
                  <a:pt x="1935194" y="10299668"/>
                </a:lnTo>
                <a:lnTo>
                  <a:pt x="0" y="1029966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6408499" y="-12700"/>
            <a:ext cx="1874710" cy="10299668"/>
          </a:xfrm>
          <a:custGeom>
            <a:avLst/>
            <a:gdLst/>
            <a:ahLst/>
            <a:cxnLst/>
            <a:rect r="r" b="b" t="t" l="l"/>
            <a:pathLst>
              <a:path h="10299668" w="1874710">
                <a:moveTo>
                  <a:pt x="0" y="0"/>
                </a:moveTo>
                <a:lnTo>
                  <a:pt x="1874710" y="0"/>
                </a:lnTo>
                <a:lnTo>
                  <a:pt x="1874710" y="10299668"/>
                </a:lnTo>
                <a:lnTo>
                  <a:pt x="0" y="1029966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5557499" y="5384800"/>
            <a:ext cx="2725769" cy="4902232"/>
          </a:xfrm>
          <a:custGeom>
            <a:avLst/>
            <a:gdLst/>
            <a:ahLst/>
            <a:cxnLst/>
            <a:rect r="r" b="b" t="t" l="l"/>
            <a:pathLst>
              <a:path h="4902232" w="2725769">
                <a:moveTo>
                  <a:pt x="0" y="0"/>
                </a:moveTo>
                <a:lnTo>
                  <a:pt x="2725769" y="0"/>
                </a:lnTo>
                <a:lnTo>
                  <a:pt x="2725769" y="4902232"/>
                </a:lnTo>
                <a:lnTo>
                  <a:pt x="0" y="490223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0" y="6019800"/>
            <a:ext cx="673132" cy="4267200"/>
          </a:xfrm>
          <a:custGeom>
            <a:avLst/>
            <a:gdLst/>
            <a:ahLst/>
            <a:cxnLst/>
            <a:rect r="r" b="b" t="t" l="l"/>
            <a:pathLst>
              <a:path h="4267200" w="673132">
                <a:moveTo>
                  <a:pt x="0" y="0"/>
                </a:moveTo>
                <a:lnTo>
                  <a:pt x="673132" y="0"/>
                </a:lnTo>
                <a:lnTo>
                  <a:pt x="673132" y="4267200"/>
                </a:lnTo>
                <a:lnTo>
                  <a:pt x="0" y="42672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4" id="14"/>
          <p:cNvSpPr txBox="true"/>
          <p:nvPr/>
        </p:nvSpPr>
        <p:spPr>
          <a:xfrm rot="0">
            <a:off x="985962" y="373558"/>
            <a:ext cx="8305137" cy="1312605"/>
          </a:xfrm>
          <a:prstGeom prst="rect">
            <a:avLst/>
          </a:prstGeom>
        </p:spPr>
        <p:txBody>
          <a:bodyPr anchor="t" rtlCol="false" tIns="0" lIns="0" bIns="0" rIns="0">
            <a:spAutoFit/>
          </a:bodyPr>
          <a:lstStyle/>
          <a:p>
            <a:pPr algn="l">
              <a:lnSpc>
                <a:spcPts val="9720"/>
              </a:lnSpc>
            </a:pPr>
            <a:r>
              <a:rPr lang="en-US" sz="8100">
                <a:solidFill>
                  <a:srgbClr val="000000"/>
                </a:solidFill>
                <a:latin typeface="Trebuchet MS"/>
                <a:ea typeface="Trebuchet MS"/>
                <a:cs typeface="Trebuchet MS"/>
                <a:sym typeface="Trebuchet MS"/>
              </a:rPr>
              <a:t>CONCLUSION</a:t>
            </a:r>
          </a:p>
        </p:txBody>
      </p:sp>
      <p:sp>
        <p:nvSpPr>
          <p:cNvPr name="TextBox 15" id="15"/>
          <p:cNvSpPr txBox="true"/>
          <p:nvPr/>
        </p:nvSpPr>
        <p:spPr>
          <a:xfrm rot="0">
            <a:off x="985962" y="1784457"/>
            <a:ext cx="12657917" cy="8028713"/>
          </a:xfrm>
          <a:prstGeom prst="rect">
            <a:avLst/>
          </a:prstGeom>
        </p:spPr>
        <p:txBody>
          <a:bodyPr anchor="t" rtlCol="false" tIns="0" lIns="0" bIns="0" rIns="0">
            <a:spAutoFit/>
          </a:bodyPr>
          <a:lstStyle/>
          <a:p>
            <a:pPr algn="just" marL="633413" indent="-211138" lvl="2">
              <a:lnSpc>
                <a:spcPts val="3600"/>
              </a:lnSpc>
              <a:buFont typeface="Arial"/>
              <a:buChar char="⚬"/>
            </a:pPr>
            <a:r>
              <a:rPr lang="en-US" sz="3000">
                <a:solidFill>
                  <a:srgbClr val="000000"/>
                </a:solidFill>
                <a:latin typeface="Arial"/>
                <a:ea typeface="Arial"/>
                <a:cs typeface="Arial"/>
                <a:sym typeface="Arial"/>
              </a:rPr>
              <a:t>Based on the performance analysis, recommend strategies to address performance discrepancies and enhance overall employee performance.</a:t>
            </a:r>
          </a:p>
          <a:p>
            <a:pPr algn="just" marL="633413" indent="-211138" lvl="2">
              <a:lnSpc>
                <a:spcPts val="3600"/>
              </a:lnSpc>
              <a:buFont typeface="Arial"/>
              <a:buChar char="⚬"/>
            </a:pPr>
            <a:r>
              <a:rPr lang="en-US" sz="3000">
                <a:solidFill>
                  <a:srgbClr val="000000"/>
                </a:solidFill>
                <a:latin typeface="Arial"/>
                <a:ea typeface="Arial"/>
                <a:cs typeface="Arial"/>
                <a:sym typeface="Arial"/>
              </a:rPr>
              <a:t>Findings on supervisor effectiveness will inform targeted training programs to improve management practices and support employee development.</a:t>
            </a:r>
          </a:p>
          <a:p>
            <a:pPr algn="just" marL="633413" indent="-211138" lvl="2">
              <a:lnSpc>
                <a:spcPts val="3600"/>
              </a:lnSpc>
              <a:buFont typeface="Arial"/>
              <a:buChar char="⚬"/>
            </a:pPr>
            <a:r>
              <a:rPr lang="en-US" sz="3000">
                <a:solidFill>
                  <a:srgbClr val="000000"/>
                </a:solidFill>
                <a:latin typeface="Arial"/>
                <a:ea typeface="Arial"/>
                <a:cs typeface="Arial"/>
                <a:sym typeface="Arial"/>
              </a:rPr>
              <a:t>Insights will be gained into how supervisor effectiveness impacts employee performance, which could inform training and development programs for supervisors. Recommendations will be made to leverage successful practices identified in high-performing units and address challenges in underperforming areas.</a:t>
            </a:r>
          </a:p>
          <a:p>
            <a:pPr algn="just" marL="633413" indent="-211138" lvl="2">
              <a:lnSpc>
                <a:spcPts val="3600"/>
              </a:lnSpc>
              <a:buFont typeface="Arial"/>
              <a:buChar char="⚬"/>
            </a:pPr>
            <a:r>
              <a:rPr lang="en-US" sz="3000">
                <a:solidFill>
                  <a:srgbClr val="000000"/>
                </a:solidFill>
                <a:latin typeface="Arial"/>
                <a:ea typeface="Arial"/>
                <a:cs typeface="Arial"/>
                <a:sym typeface="Arial"/>
              </a:rPr>
              <a:t>Improve onboarding processes for future start employees based on their performance and integration needs, ensuring smoother transitions.</a:t>
            </a:r>
          </a:p>
          <a:p>
            <a:pPr algn="just" marL="633413" indent="-211138" lvl="2">
              <a:lnSpc>
                <a:spcPts val="3600"/>
              </a:lnSpc>
              <a:buFont typeface="Arial"/>
              <a:buChar char="⚬"/>
            </a:pPr>
            <a:r>
              <a:rPr lang="en-US" sz="3000">
                <a:solidFill>
                  <a:srgbClr val="000000"/>
                </a:solidFill>
                <a:latin typeface="Arial"/>
                <a:ea typeface="Arial"/>
                <a:cs typeface="Arial"/>
                <a:sym typeface="Arial"/>
              </a:rPr>
              <a:t>The data will be assessed for compliance with employment regulations, ensuring that all employee classifications and pay zones align with legal standards.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4791364">
            <a:off x="9733720" y="5138738"/>
            <a:ext cx="10474395" cy="9525"/>
            <a:chOff x="0" y="0"/>
            <a:chExt cx="13965860" cy="12700"/>
          </a:xfrm>
        </p:grpSpPr>
        <p:sp>
          <p:nvSpPr>
            <p:cNvPr name="Freeform 3" id="3"/>
            <p:cNvSpPr/>
            <p:nvPr/>
          </p:nvSpPr>
          <p:spPr>
            <a:xfrm flipH="false" flipV="false" rot="0">
              <a:off x="0" y="0"/>
              <a:ext cx="13965810" cy="12700"/>
            </a:xfrm>
            <a:custGeom>
              <a:avLst/>
              <a:gdLst/>
              <a:ahLst/>
              <a:cxnLst/>
              <a:rect r="r" b="b" t="t" l="l"/>
              <a:pathLst>
                <a:path h="12700" w="13965810">
                  <a:moveTo>
                    <a:pt x="6350" y="0"/>
                  </a:moveTo>
                  <a:lnTo>
                    <a:pt x="13959460" y="0"/>
                  </a:lnTo>
                  <a:cubicBezTo>
                    <a:pt x="13963016" y="0"/>
                    <a:pt x="13965810" y="2794"/>
                    <a:pt x="13965810" y="6350"/>
                  </a:cubicBezTo>
                  <a:cubicBezTo>
                    <a:pt x="13965810" y="9906"/>
                    <a:pt x="13963016" y="12700"/>
                    <a:pt x="13959460" y="12700"/>
                  </a:cubicBezTo>
                  <a:lnTo>
                    <a:pt x="6350" y="12700"/>
                  </a:lnTo>
                  <a:cubicBezTo>
                    <a:pt x="2794" y="12700"/>
                    <a:pt x="0" y="9906"/>
                    <a:pt x="0" y="6350"/>
                  </a:cubicBezTo>
                  <a:cubicBezTo>
                    <a:pt x="0" y="2794"/>
                    <a:pt x="2794" y="0"/>
                    <a:pt x="6350" y="0"/>
                  </a:cubicBezTo>
                  <a:close/>
                </a:path>
              </a:pathLst>
            </a:custGeom>
            <a:solidFill>
              <a:srgbClr val="5FCBEF"/>
            </a:solidFill>
          </p:spPr>
        </p:sp>
      </p:grpSp>
      <p:grpSp>
        <p:nvGrpSpPr>
          <p:cNvPr name="Group 4" id="4"/>
          <p:cNvGrpSpPr/>
          <p:nvPr/>
        </p:nvGrpSpPr>
        <p:grpSpPr>
          <a:xfrm rot="8776573">
            <a:off x="10401719" y="7899798"/>
            <a:ext cx="8617700" cy="9525"/>
            <a:chOff x="0" y="0"/>
            <a:chExt cx="11490267" cy="12700"/>
          </a:xfrm>
        </p:grpSpPr>
        <p:sp>
          <p:nvSpPr>
            <p:cNvPr name="Freeform 5" id="5"/>
            <p:cNvSpPr/>
            <p:nvPr/>
          </p:nvSpPr>
          <p:spPr>
            <a:xfrm flipH="false" flipV="false" rot="0">
              <a:off x="0" y="0"/>
              <a:ext cx="11490325" cy="12700"/>
            </a:xfrm>
            <a:custGeom>
              <a:avLst/>
              <a:gdLst/>
              <a:ahLst/>
              <a:cxnLst/>
              <a:rect r="r" b="b" t="t" l="l"/>
              <a:pathLst>
                <a:path h="12700" w="11490325">
                  <a:moveTo>
                    <a:pt x="6350" y="0"/>
                  </a:moveTo>
                  <a:lnTo>
                    <a:pt x="11483975" y="0"/>
                  </a:lnTo>
                  <a:cubicBezTo>
                    <a:pt x="11487531" y="0"/>
                    <a:pt x="11490325" y="2794"/>
                    <a:pt x="11490325" y="6350"/>
                  </a:cubicBezTo>
                  <a:cubicBezTo>
                    <a:pt x="11490325" y="9906"/>
                    <a:pt x="11487531" y="12700"/>
                    <a:pt x="11483975" y="12700"/>
                  </a:cubicBezTo>
                  <a:lnTo>
                    <a:pt x="6350" y="12700"/>
                  </a:lnTo>
                  <a:cubicBezTo>
                    <a:pt x="2794" y="12700"/>
                    <a:pt x="0" y="9906"/>
                    <a:pt x="0" y="6350"/>
                  </a:cubicBezTo>
                  <a:cubicBezTo>
                    <a:pt x="0" y="2794"/>
                    <a:pt x="2794" y="0"/>
                    <a:pt x="6350" y="0"/>
                  </a:cubicBezTo>
                  <a:close/>
                </a:path>
              </a:pathLst>
            </a:custGeom>
            <a:solidFill>
              <a:srgbClr val="5FCBEF"/>
            </a:solidFill>
          </p:spPr>
        </p:sp>
      </p:grpSp>
      <p:sp>
        <p:nvSpPr>
          <p:cNvPr name="Freeform 6" id="6"/>
          <p:cNvSpPr/>
          <p:nvPr/>
        </p:nvSpPr>
        <p:spPr>
          <a:xfrm flipH="false" flipV="false" rot="0">
            <a:off x="13772214" y="-12700"/>
            <a:ext cx="4511041" cy="10299668"/>
          </a:xfrm>
          <a:custGeom>
            <a:avLst/>
            <a:gdLst/>
            <a:ahLst/>
            <a:cxnLst/>
            <a:rect r="r" b="b" t="t" l="l"/>
            <a:pathLst>
              <a:path h="10299668" w="4511041">
                <a:moveTo>
                  <a:pt x="0" y="0"/>
                </a:moveTo>
                <a:lnTo>
                  <a:pt x="4511041" y="0"/>
                </a:lnTo>
                <a:lnTo>
                  <a:pt x="4511041" y="10299668"/>
                </a:lnTo>
                <a:lnTo>
                  <a:pt x="0" y="102996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405163" y="-12700"/>
            <a:ext cx="3882866" cy="10299668"/>
          </a:xfrm>
          <a:custGeom>
            <a:avLst/>
            <a:gdLst/>
            <a:ahLst/>
            <a:cxnLst/>
            <a:rect r="r" b="b" t="t" l="l"/>
            <a:pathLst>
              <a:path h="10299668" w="3882866">
                <a:moveTo>
                  <a:pt x="0" y="0"/>
                </a:moveTo>
                <a:lnTo>
                  <a:pt x="3882866" y="0"/>
                </a:lnTo>
                <a:lnTo>
                  <a:pt x="3882866" y="10299668"/>
                </a:lnTo>
                <a:lnTo>
                  <a:pt x="0" y="102996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398499" y="4572000"/>
            <a:ext cx="4889469" cy="5715000"/>
          </a:xfrm>
          <a:custGeom>
            <a:avLst/>
            <a:gdLst/>
            <a:ahLst/>
            <a:cxnLst/>
            <a:rect r="r" b="b" t="t" l="l"/>
            <a:pathLst>
              <a:path h="5715000" w="4889469">
                <a:moveTo>
                  <a:pt x="0" y="0"/>
                </a:moveTo>
                <a:lnTo>
                  <a:pt x="4889469" y="0"/>
                </a:lnTo>
                <a:lnTo>
                  <a:pt x="4889469"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001750" y="-12700"/>
            <a:ext cx="4281488" cy="10299668"/>
          </a:xfrm>
          <a:custGeom>
            <a:avLst/>
            <a:gdLst/>
            <a:ahLst/>
            <a:cxnLst/>
            <a:rect r="r" b="b" t="t" l="l"/>
            <a:pathLst>
              <a:path h="10299668" w="4281488">
                <a:moveTo>
                  <a:pt x="0" y="0"/>
                </a:moveTo>
                <a:lnTo>
                  <a:pt x="4281488" y="0"/>
                </a:lnTo>
                <a:lnTo>
                  <a:pt x="4281488" y="10299668"/>
                </a:lnTo>
                <a:lnTo>
                  <a:pt x="0" y="102996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348095" y="-12700"/>
            <a:ext cx="1935194" cy="10299668"/>
          </a:xfrm>
          <a:custGeom>
            <a:avLst/>
            <a:gdLst/>
            <a:ahLst/>
            <a:cxnLst/>
            <a:rect r="r" b="b" t="t" l="l"/>
            <a:pathLst>
              <a:path h="10299668" w="1935194">
                <a:moveTo>
                  <a:pt x="0" y="0"/>
                </a:moveTo>
                <a:lnTo>
                  <a:pt x="1935194" y="0"/>
                </a:lnTo>
                <a:lnTo>
                  <a:pt x="1935194" y="10299668"/>
                </a:lnTo>
                <a:lnTo>
                  <a:pt x="0" y="1029966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6408499" y="-12700"/>
            <a:ext cx="1874710" cy="10299668"/>
          </a:xfrm>
          <a:custGeom>
            <a:avLst/>
            <a:gdLst/>
            <a:ahLst/>
            <a:cxnLst/>
            <a:rect r="r" b="b" t="t" l="l"/>
            <a:pathLst>
              <a:path h="10299668" w="1874710">
                <a:moveTo>
                  <a:pt x="0" y="0"/>
                </a:moveTo>
                <a:lnTo>
                  <a:pt x="1874710" y="0"/>
                </a:lnTo>
                <a:lnTo>
                  <a:pt x="1874710" y="10299668"/>
                </a:lnTo>
                <a:lnTo>
                  <a:pt x="0" y="1029966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5557499" y="5384800"/>
            <a:ext cx="2725769" cy="4902232"/>
          </a:xfrm>
          <a:custGeom>
            <a:avLst/>
            <a:gdLst/>
            <a:ahLst/>
            <a:cxnLst/>
            <a:rect r="r" b="b" t="t" l="l"/>
            <a:pathLst>
              <a:path h="4902232" w="2725769">
                <a:moveTo>
                  <a:pt x="0" y="0"/>
                </a:moveTo>
                <a:lnTo>
                  <a:pt x="2725769" y="0"/>
                </a:lnTo>
                <a:lnTo>
                  <a:pt x="2725769" y="4902232"/>
                </a:lnTo>
                <a:lnTo>
                  <a:pt x="0" y="490223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0" y="6019800"/>
            <a:ext cx="673132" cy="4267200"/>
          </a:xfrm>
          <a:custGeom>
            <a:avLst/>
            <a:gdLst/>
            <a:ahLst/>
            <a:cxnLst/>
            <a:rect r="r" b="b" t="t" l="l"/>
            <a:pathLst>
              <a:path h="4267200" w="673132">
                <a:moveTo>
                  <a:pt x="0" y="0"/>
                </a:moveTo>
                <a:lnTo>
                  <a:pt x="673132" y="0"/>
                </a:lnTo>
                <a:lnTo>
                  <a:pt x="673132" y="4267200"/>
                </a:lnTo>
                <a:lnTo>
                  <a:pt x="0" y="42672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4" id="14"/>
          <p:cNvSpPr txBox="true"/>
          <p:nvPr/>
        </p:nvSpPr>
        <p:spPr>
          <a:xfrm rot="0">
            <a:off x="1209102" y="583542"/>
            <a:ext cx="8066598" cy="1312605"/>
          </a:xfrm>
          <a:prstGeom prst="rect">
            <a:avLst/>
          </a:prstGeom>
        </p:spPr>
        <p:txBody>
          <a:bodyPr anchor="t" rtlCol="false" tIns="0" lIns="0" bIns="0" rIns="0">
            <a:spAutoFit/>
          </a:bodyPr>
          <a:lstStyle/>
          <a:p>
            <a:pPr algn="l">
              <a:lnSpc>
                <a:spcPts val="9720"/>
              </a:lnSpc>
            </a:pPr>
            <a:r>
              <a:rPr lang="en-US" sz="8100">
                <a:solidFill>
                  <a:srgbClr val="000000"/>
                </a:solidFill>
                <a:latin typeface="Trebuchet MS"/>
                <a:ea typeface="Trebuchet MS"/>
                <a:cs typeface="Trebuchet MS"/>
                <a:sym typeface="Trebuchet MS"/>
              </a:rPr>
              <a:t>REFERENCE</a:t>
            </a:r>
          </a:p>
        </p:txBody>
      </p:sp>
      <p:grpSp>
        <p:nvGrpSpPr>
          <p:cNvPr name="Group 15" id="15"/>
          <p:cNvGrpSpPr/>
          <p:nvPr/>
        </p:nvGrpSpPr>
        <p:grpSpPr>
          <a:xfrm rot="0">
            <a:off x="1117662" y="2289597"/>
            <a:ext cx="11131674" cy="5844798"/>
            <a:chOff x="0" y="0"/>
            <a:chExt cx="14842232" cy="7793064"/>
          </a:xfrm>
        </p:grpSpPr>
        <p:sp>
          <p:nvSpPr>
            <p:cNvPr name="Freeform 16" id="16"/>
            <p:cNvSpPr/>
            <p:nvPr/>
          </p:nvSpPr>
          <p:spPr>
            <a:xfrm flipH="false" flipV="false" rot="0">
              <a:off x="0" y="0"/>
              <a:ext cx="14842237" cy="7793101"/>
            </a:xfrm>
            <a:custGeom>
              <a:avLst/>
              <a:gdLst/>
              <a:ahLst/>
              <a:cxnLst/>
              <a:rect r="r" b="b" t="t" l="l"/>
              <a:pathLst>
                <a:path h="7793101" w="14842237">
                  <a:moveTo>
                    <a:pt x="0" y="0"/>
                  </a:moveTo>
                  <a:lnTo>
                    <a:pt x="14842237" y="0"/>
                  </a:lnTo>
                  <a:lnTo>
                    <a:pt x="14842237" y="7793101"/>
                  </a:lnTo>
                  <a:lnTo>
                    <a:pt x="0" y="7793101"/>
                  </a:lnTo>
                  <a:lnTo>
                    <a:pt x="0" y="0"/>
                  </a:lnTo>
                  <a:close/>
                </a:path>
              </a:pathLst>
            </a:custGeom>
            <a:blipFill>
              <a:blip r:embed="rId18"/>
              <a:stretch>
                <a:fillRect l="0" t="-8665" r="0" b="-8665"/>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4791364">
            <a:off x="9733720" y="5138738"/>
            <a:ext cx="10474395" cy="9525"/>
            <a:chOff x="0" y="0"/>
            <a:chExt cx="13965860" cy="12700"/>
          </a:xfrm>
        </p:grpSpPr>
        <p:sp>
          <p:nvSpPr>
            <p:cNvPr name="Freeform 3" id="3"/>
            <p:cNvSpPr/>
            <p:nvPr/>
          </p:nvSpPr>
          <p:spPr>
            <a:xfrm flipH="false" flipV="false" rot="0">
              <a:off x="0" y="0"/>
              <a:ext cx="13965810" cy="12700"/>
            </a:xfrm>
            <a:custGeom>
              <a:avLst/>
              <a:gdLst/>
              <a:ahLst/>
              <a:cxnLst/>
              <a:rect r="r" b="b" t="t" l="l"/>
              <a:pathLst>
                <a:path h="12700" w="13965810">
                  <a:moveTo>
                    <a:pt x="6350" y="0"/>
                  </a:moveTo>
                  <a:lnTo>
                    <a:pt x="13959460" y="0"/>
                  </a:lnTo>
                  <a:cubicBezTo>
                    <a:pt x="13963016" y="0"/>
                    <a:pt x="13965810" y="2794"/>
                    <a:pt x="13965810" y="6350"/>
                  </a:cubicBezTo>
                  <a:cubicBezTo>
                    <a:pt x="13965810" y="9906"/>
                    <a:pt x="13963016" y="12700"/>
                    <a:pt x="13959460" y="12700"/>
                  </a:cubicBezTo>
                  <a:lnTo>
                    <a:pt x="6350" y="12700"/>
                  </a:lnTo>
                  <a:cubicBezTo>
                    <a:pt x="2794" y="12700"/>
                    <a:pt x="0" y="9906"/>
                    <a:pt x="0" y="6350"/>
                  </a:cubicBezTo>
                  <a:cubicBezTo>
                    <a:pt x="0" y="2794"/>
                    <a:pt x="2794" y="0"/>
                    <a:pt x="6350" y="0"/>
                  </a:cubicBezTo>
                  <a:close/>
                </a:path>
              </a:pathLst>
            </a:custGeom>
            <a:solidFill>
              <a:srgbClr val="5FCBEF"/>
            </a:solidFill>
          </p:spPr>
        </p:sp>
      </p:grpSp>
      <p:grpSp>
        <p:nvGrpSpPr>
          <p:cNvPr name="Group 4" id="4"/>
          <p:cNvGrpSpPr/>
          <p:nvPr/>
        </p:nvGrpSpPr>
        <p:grpSpPr>
          <a:xfrm rot="8776573">
            <a:off x="10401719" y="7899798"/>
            <a:ext cx="8617700" cy="9525"/>
            <a:chOff x="0" y="0"/>
            <a:chExt cx="11490267" cy="12700"/>
          </a:xfrm>
        </p:grpSpPr>
        <p:sp>
          <p:nvSpPr>
            <p:cNvPr name="Freeform 5" id="5"/>
            <p:cNvSpPr/>
            <p:nvPr/>
          </p:nvSpPr>
          <p:spPr>
            <a:xfrm flipH="false" flipV="false" rot="0">
              <a:off x="0" y="0"/>
              <a:ext cx="11490325" cy="12700"/>
            </a:xfrm>
            <a:custGeom>
              <a:avLst/>
              <a:gdLst/>
              <a:ahLst/>
              <a:cxnLst/>
              <a:rect r="r" b="b" t="t" l="l"/>
              <a:pathLst>
                <a:path h="12700" w="11490325">
                  <a:moveTo>
                    <a:pt x="6350" y="0"/>
                  </a:moveTo>
                  <a:lnTo>
                    <a:pt x="11483975" y="0"/>
                  </a:lnTo>
                  <a:cubicBezTo>
                    <a:pt x="11487531" y="0"/>
                    <a:pt x="11490325" y="2794"/>
                    <a:pt x="11490325" y="6350"/>
                  </a:cubicBezTo>
                  <a:cubicBezTo>
                    <a:pt x="11490325" y="9906"/>
                    <a:pt x="11487531" y="12700"/>
                    <a:pt x="11483975" y="12700"/>
                  </a:cubicBezTo>
                  <a:lnTo>
                    <a:pt x="6350" y="12700"/>
                  </a:lnTo>
                  <a:cubicBezTo>
                    <a:pt x="2794" y="12700"/>
                    <a:pt x="0" y="9906"/>
                    <a:pt x="0" y="6350"/>
                  </a:cubicBezTo>
                  <a:cubicBezTo>
                    <a:pt x="0" y="2794"/>
                    <a:pt x="2794" y="0"/>
                    <a:pt x="6350" y="0"/>
                  </a:cubicBezTo>
                  <a:close/>
                </a:path>
              </a:pathLst>
            </a:custGeom>
            <a:solidFill>
              <a:srgbClr val="5FCBEF"/>
            </a:solidFill>
          </p:spPr>
        </p:sp>
      </p:grpSp>
      <p:sp>
        <p:nvSpPr>
          <p:cNvPr name="Freeform 6" id="6"/>
          <p:cNvSpPr/>
          <p:nvPr/>
        </p:nvSpPr>
        <p:spPr>
          <a:xfrm flipH="false" flipV="false" rot="0">
            <a:off x="13772214" y="-12700"/>
            <a:ext cx="4511041" cy="10299668"/>
          </a:xfrm>
          <a:custGeom>
            <a:avLst/>
            <a:gdLst/>
            <a:ahLst/>
            <a:cxnLst/>
            <a:rect r="r" b="b" t="t" l="l"/>
            <a:pathLst>
              <a:path h="10299668" w="4511041">
                <a:moveTo>
                  <a:pt x="0" y="0"/>
                </a:moveTo>
                <a:lnTo>
                  <a:pt x="4511041" y="0"/>
                </a:lnTo>
                <a:lnTo>
                  <a:pt x="4511041" y="10299668"/>
                </a:lnTo>
                <a:lnTo>
                  <a:pt x="0" y="102996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405163" y="-12700"/>
            <a:ext cx="3882866" cy="10299668"/>
          </a:xfrm>
          <a:custGeom>
            <a:avLst/>
            <a:gdLst/>
            <a:ahLst/>
            <a:cxnLst/>
            <a:rect r="r" b="b" t="t" l="l"/>
            <a:pathLst>
              <a:path h="10299668" w="3882866">
                <a:moveTo>
                  <a:pt x="0" y="0"/>
                </a:moveTo>
                <a:lnTo>
                  <a:pt x="3882866" y="0"/>
                </a:lnTo>
                <a:lnTo>
                  <a:pt x="3882866" y="10299668"/>
                </a:lnTo>
                <a:lnTo>
                  <a:pt x="0" y="102996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398499" y="4572000"/>
            <a:ext cx="4889469" cy="5715000"/>
          </a:xfrm>
          <a:custGeom>
            <a:avLst/>
            <a:gdLst/>
            <a:ahLst/>
            <a:cxnLst/>
            <a:rect r="r" b="b" t="t" l="l"/>
            <a:pathLst>
              <a:path h="5715000" w="4889469">
                <a:moveTo>
                  <a:pt x="0" y="0"/>
                </a:moveTo>
                <a:lnTo>
                  <a:pt x="4889469" y="0"/>
                </a:lnTo>
                <a:lnTo>
                  <a:pt x="4889469"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001750" y="-12700"/>
            <a:ext cx="4281488" cy="10299668"/>
          </a:xfrm>
          <a:custGeom>
            <a:avLst/>
            <a:gdLst/>
            <a:ahLst/>
            <a:cxnLst/>
            <a:rect r="r" b="b" t="t" l="l"/>
            <a:pathLst>
              <a:path h="10299668" w="4281488">
                <a:moveTo>
                  <a:pt x="0" y="0"/>
                </a:moveTo>
                <a:lnTo>
                  <a:pt x="4281488" y="0"/>
                </a:lnTo>
                <a:lnTo>
                  <a:pt x="4281488" y="10299668"/>
                </a:lnTo>
                <a:lnTo>
                  <a:pt x="0" y="102996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348095" y="-12700"/>
            <a:ext cx="1935194" cy="10299668"/>
          </a:xfrm>
          <a:custGeom>
            <a:avLst/>
            <a:gdLst/>
            <a:ahLst/>
            <a:cxnLst/>
            <a:rect r="r" b="b" t="t" l="l"/>
            <a:pathLst>
              <a:path h="10299668" w="1935194">
                <a:moveTo>
                  <a:pt x="0" y="0"/>
                </a:moveTo>
                <a:lnTo>
                  <a:pt x="1935194" y="0"/>
                </a:lnTo>
                <a:lnTo>
                  <a:pt x="1935194" y="10299668"/>
                </a:lnTo>
                <a:lnTo>
                  <a:pt x="0" y="1029966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6408499" y="-12700"/>
            <a:ext cx="1874710" cy="10299668"/>
          </a:xfrm>
          <a:custGeom>
            <a:avLst/>
            <a:gdLst/>
            <a:ahLst/>
            <a:cxnLst/>
            <a:rect r="r" b="b" t="t" l="l"/>
            <a:pathLst>
              <a:path h="10299668" w="1874710">
                <a:moveTo>
                  <a:pt x="0" y="0"/>
                </a:moveTo>
                <a:lnTo>
                  <a:pt x="1874710" y="0"/>
                </a:lnTo>
                <a:lnTo>
                  <a:pt x="1874710" y="10299668"/>
                </a:lnTo>
                <a:lnTo>
                  <a:pt x="0" y="1029966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5557499" y="5384800"/>
            <a:ext cx="2725769" cy="4902232"/>
          </a:xfrm>
          <a:custGeom>
            <a:avLst/>
            <a:gdLst/>
            <a:ahLst/>
            <a:cxnLst/>
            <a:rect r="r" b="b" t="t" l="l"/>
            <a:pathLst>
              <a:path h="4902232" w="2725769">
                <a:moveTo>
                  <a:pt x="0" y="0"/>
                </a:moveTo>
                <a:lnTo>
                  <a:pt x="2725769" y="0"/>
                </a:lnTo>
                <a:lnTo>
                  <a:pt x="2725769" y="4902232"/>
                </a:lnTo>
                <a:lnTo>
                  <a:pt x="0" y="490223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0" y="6019800"/>
            <a:ext cx="673132" cy="4267200"/>
          </a:xfrm>
          <a:custGeom>
            <a:avLst/>
            <a:gdLst/>
            <a:ahLst/>
            <a:cxnLst/>
            <a:rect r="r" b="b" t="t" l="l"/>
            <a:pathLst>
              <a:path h="4267200" w="673132">
                <a:moveTo>
                  <a:pt x="0" y="0"/>
                </a:moveTo>
                <a:lnTo>
                  <a:pt x="673132" y="0"/>
                </a:lnTo>
                <a:lnTo>
                  <a:pt x="673132" y="4267200"/>
                </a:lnTo>
                <a:lnTo>
                  <a:pt x="0" y="42672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4" id="14"/>
          <p:cNvSpPr txBox="true"/>
          <p:nvPr/>
        </p:nvSpPr>
        <p:spPr>
          <a:xfrm rot="0">
            <a:off x="769511" y="1124460"/>
            <a:ext cx="12712122" cy="1247775"/>
          </a:xfrm>
          <a:prstGeom prst="rect">
            <a:avLst/>
          </a:prstGeom>
        </p:spPr>
        <p:txBody>
          <a:bodyPr anchor="t" rtlCol="false" tIns="0" lIns="0" bIns="0" rIns="0">
            <a:spAutoFit/>
          </a:bodyPr>
          <a:lstStyle/>
          <a:p>
            <a:pPr algn="l">
              <a:lnSpc>
                <a:spcPts val="9720"/>
              </a:lnSpc>
            </a:pPr>
            <a:r>
              <a:rPr lang="en-US" sz="8100">
                <a:solidFill>
                  <a:srgbClr val="000000"/>
                </a:solidFill>
                <a:latin typeface="Trebuchet MS"/>
                <a:ea typeface="Trebuchet MS"/>
                <a:cs typeface="Trebuchet MS"/>
                <a:sym typeface="Trebuchet MS"/>
              </a:rPr>
              <a:t>PROJECT TITLE</a:t>
            </a:r>
          </a:p>
        </p:txBody>
      </p:sp>
      <p:sp>
        <p:nvSpPr>
          <p:cNvPr name="TextBox 15" id="15"/>
          <p:cNvSpPr txBox="true"/>
          <p:nvPr/>
        </p:nvSpPr>
        <p:spPr>
          <a:xfrm rot="0">
            <a:off x="1060092" y="3895725"/>
            <a:ext cx="12712122" cy="2476500"/>
          </a:xfrm>
          <a:prstGeom prst="rect">
            <a:avLst/>
          </a:prstGeom>
        </p:spPr>
        <p:txBody>
          <a:bodyPr anchor="t" rtlCol="false" tIns="0" lIns="0" bIns="0" rIns="0">
            <a:spAutoFit/>
          </a:bodyPr>
          <a:lstStyle/>
          <a:p>
            <a:pPr algn="l">
              <a:lnSpc>
                <a:spcPts val="9720"/>
              </a:lnSpc>
            </a:pPr>
            <a:r>
              <a:rPr lang="en-US" sz="8100">
                <a:solidFill>
                  <a:srgbClr val="000000"/>
                </a:solidFill>
                <a:latin typeface="Trebuchet MS"/>
                <a:ea typeface="Trebuchet MS"/>
                <a:cs typeface="Trebuchet MS"/>
                <a:sym typeface="Trebuchet MS"/>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4791364">
            <a:off x="9733720" y="5138738"/>
            <a:ext cx="10474395" cy="9525"/>
            <a:chOff x="0" y="0"/>
            <a:chExt cx="13965860" cy="12700"/>
          </a:xfrm>
        </p:grpSpPr>
        <p:sp>
          <p:nvSpPr>
            <p:cNvPr name="Freeform 3" id="3"/>
            <p:cNvSpPr/>
            <p:nvPr/>
          </p:nvSpPr>
          <p:spPr>
            <a:xfrm flipH="false" flipV="false" rot="0">
              <a:off x="0" y="0"/>
              <a:ext cx="13965810" cy="12700"/>
            </a:xfrm>
            <a:custGeom>
              <a:avLst/>
              <a:gdLst/>
              <a:ahLst/>
              <a:cxnLst/>
              <a:rect r="r" b="b" t="t" l="l"/>
              <a:pathLst>
                <a:path h="12700" w="13965810">
                  <a:moveTo>
                    <a:pt x="6350" y="0"/>
                  </a:moveTo>
                  <a:lnTo>
                    <a:pt x="13959460" y="0"/>
                  </a:lnTo>
                  <a:cubicBezTo>
                    <a:pt x="13963016" y="0"/>
                    <a:pt x="13965810" y="2794"/>
                    <a:pt x="13965810" y="6350"/>
                  </a:cubicBezTo>
                  <a:cubicBezTo>
                    <a:pt x="13965810" y="9906"/>
                    <a:pt x="13963016" y="12700"/>
                    <a:pt x="13959460" y="12700"/>
                  </a:cubicBezTo>
                  <a:lnTo>
                    <a:pt x="6350" y="12700"/>
                  </a:lnTo>
                  <a:cubicBezTo>
                    <a:pt x="2794" y="12700"/>
                    <a:pt x="0" y="9906"/>
                    <a:pt x="0" y="6350"/>
                  </a:cubicBezTo>
                  <a:cubicBezTo>
                    <a:pt x="0" y="2794"/>
                    <a:pt x="2794" y="0"/>
                    <a:pt x="6350" y="0"/>
                  </a:cubicBezTo>
                  <a:close/>
                </a:path>
              </a:pathLst>
            </a:custGeom>
            <a:solidFill>
              <a:srgbClr val="5FCBEF"/>
            </a:solidFill>
          </p:spPr>
        </p:sp>
      </p:grpSp>
      <p:grpSp>
        <p:nvGrpSpPr>
          <p:cNvPr name="Group 4" id="4"/>
          <p:cNvGrpSpPr/>
          <p:nvPr/>
        </p:nvGrpSpPr>
        <p:grpSpPr>
          <a:xfrm rot="8776573">
            <a:off x="10401719" y="7899798"/>
            <a:ext cx="8617700" cy="9525"/>
            <a:chOff x="0" y="0"/>
            <a:chExt cx="11490267" cy="12700"/>
          </a:xfrm>
        </p:grpSpPr>
        <p:sp>
          <p:nvSpPr>
            <p:cNvPr name="Freeform 5" id="5"/>
            <p:cNvSpPr/>
            <p:nvPr/>
          </p:nvSpPr>
          <p:spPr>
            <a:xfrm flipH="false" flipV="false" rot="0">
              <a:off x="0" y="0"/>
              <a:ext cx="11490325" cy="12700"/>
            </a:xfrm>
            <a:custGeom>
              <a:avLst/>
              <a:gdLst/>
              <a:ahLst/>
              <a:cxnLst/>
              <a:rect r="r" b="b" t="t" l="l"/>
              <a:pathLst>
                <a:path h="12700" w="11490325">
                  <a:moveTo>
                    <a:pt x="6350" y="0"/>
                  </a:moveTo>
                  <a:lnTo>
                    <a:pt x="11483975" y="0"/>
                  </a:lnTo>
                  <a:cubicBezTo>
                    <a:pt x="11487531" y="0"/>
                    <a:pt x="11490325" y="2794"/>
                    <a:pt x="11490325" y="6350"/>
                  </a:cubicBezTo>
                  <a:cubicBezTo>
                    <a:pt x="11490325" y="9906"/>
                    <a:pt x="11487531" y="12700"/>
                    <a:pt x="11483975" y="12700"/>
                  </a:cubicBezTo>
                  <a:lnTo>
                    <a:pt x="6350" y="12700"/>
                  </a:lnTo>
                  <a:cubicBezTo>
                    <a:pt x="2794" y="12700"/>
                    <a:pt x="0" y="9906"/>
                    <a:pt x="0" y="6350"/>
                  </a:cubicBezTo>
                  <a:cubicBezTo>
                    <a:pt x="0" y="2794"/>
                    <a:pt x="2794" y="0"/>
                    <a:pt x="6350" y="0"/>
                  </a:cubicBezTo>
                  <a:close/>
                </a:path>
              </a:pathLst>
            </a:custGeom>
            <a:solidFill>
              <a:srgbClr val="5FCBEF"/>
            </a:solidFill>
          </p:spPr>
        </p:sp>
      </p:grpSp>
      <p:sp>
        <p:nvSpPr>
          <p:cNvPr name="Freeform 6" id="6"/>
          <p:cNvSpPr/>
          <p:nvPr/>
        </p:nvSpPr>
        <p:spPr>
          <a:xfrm flipH="false" flipV="false" rot="0">
            <a:off x="13772214" y="-12700"/>
            <a:ext cx="4511041" cy="10299668"/>
          </a:xfrm>
          <a:custGeom>
            <a:avLst/>
            <a:gdLst/>
            <a:ahLst/>
            <a:cxnLst/>
            <a:rect r="r" b="b" t="t" l="l"/>
            <a:pathLst>
              <a:path h="10299668" w="4511041">
                <a:moveTo>
                  <a:pt x="0" y="0"/>
                </a:moveTo>
                <a:lnTo>
                  <a:pt x="4511041" y="0"/>
                </a:lnTo>
                <a:lnTo>
                  <a:pt x="4511041" y="10299668"/>
                </a:lnTo>
                <a:lnTo>
                  <a:pt x="0" y="102996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405163" y="-12700"/>
            <a:ext cx="3882866" cy="10299668"/>
          </a:xfrm>
          <a:custGeom>
            <a:avLst/>
            <a:gdLst/>
            <a:ahLst/>
            <a:cxnLst/>
            <a:rect r="r" b="b" t="t" l="l"/>
            <a:pathLst>
              <a:path h="10299668" w="3882866">
                <a:moveTo>
                  <a:pt x="0" y="0"/>
                </a:moveTo>
                <a:lnTo>
                  <a:pt x="3882866" y="0"/>
                </a:lnTo>
                <a:lnTo>
                  <a:pt x="3882866" y="10299668"/>
                </a:lnTo>
                <a:lnTo>
                  <a:pt x="0" y="102996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398499" y="4572000"/>
            <a:ext cx="4889469" cy="5715000"/>
          </a:xfrm>
          <a:custGeom>
            <a:avLst/>
            <a:gdLst/>
            <a:ahLst/>
            <a:cxnLst/>
            <a:rect r="r" b="b" t="t" l="l"/>
            <a:pathLst>
              <a:path h="5715000" w="4889469">
                <a:moveTo>
                  <a:pt x="0" y="0"/>
                </a:moveTo>
                <a:lnTo>
                  <a:pt x="4889469" y="0"/>
                </a:lnTo>
                <a:lnTo>
                  <a:pt x="4889469"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001750" y="-12700"/>
            <a:ext cx="4281488" cy="10299668"/>
          </a:xfrm>
          <a:custGeom>
            <a:avLst/>
            <a:gdLst/>
            <a:ahLst/>
            <a:cxnLst/>
            <a:rect r="r" b="b" t="t" l="l"/>
            <a:pathLst>
              <a:path h="10299668" w="4281488">
                <a:moveTo>
                  <a:pt x="0" y="0"/>
                </a:moveTo>
                <a:lnTo>
                  <a:pt x="4281488" y="0"/>
                </a:lnTo>
                <a:lnTo>
                  <a:pt x="4281488" y="10299668"/>
                </a:lnTo>
                <a:lnTo>
                  <a:pt x="0" y="102996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348095" y="-12700"/>
            <a:ext cx="1935194" cy="10299668"/>
          </a:xfrm>
          <a:custGeom>
            <a:avLst/>
            <a:gdLst/>
            <a:ahLst/>
            <a:cxnLst/>
            <a:rect r="r" b="b" t="t" l="l"/>
            <a:pathLst>
              <a:path h="10299668" w="1935194">
                <a:moveTo>
                  <a:pt x="0" y="0"/>
                </a:moveTo>
                <a:lnTo>
                  <a:pt x="1935194" y="0"/>
                </a:lnTo>
                <a:lnTo>
                  <a:pt x="1935194" y="10299668"/>
                </a:lnTo>
                <a:lnTo>
                  <a:pt x="0" y="1029966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6408499" y="-12700"/>
            <a:ext cx="1874710" cy="10299668"/>
          </a:xfrm>
          <a:custGeom>
            <a:avLst/>
            <a:gdLst/>
            <a:ahLst/>
            <a:cxnLst/>
            <a:rect r="r" b="b" t="t" l="l"/>
            <a:pathLst>
              <a:path h="10299668" w="1874710">
                <a:moveTo>
                  <a:pt x="0" y="0"/>
                </a:moveTo>
                <a:lnTo>
                  <a:pt x="1874710" y="0"/>
                </a:lnTo>
                <a:lnTo>
                  <a:pt x="1874710" y="10299668"/>
                </a:lnTo>
                <a:lnTo>
                  <a:pt x="0" y="1029966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5557499" y="5384800"/>
            <a:ext cx="2725769" cy="4902232"/>
          </a:xfrm>
          <a:custGeom>
            <a:avLst/>
            <a:gdLst/>
            <a:ahLst/>
            <a:cxnLst/>
            <a:rect r="r" b="b" t="t" l="l"/>
            <a:pathLst>
              <a:path h="4902232" w="2725769">
                <a:moveTo>
                  <a:pt x="0" y="0"/>
                </a:moveTo>
                <a:lnTo>
                  <a:pt x="2725769" y="0"/>
                </a:lnTo>
                <a:lnTo>
                  <a:pt x="2725769" y="4902232"/>
                </a:lnTo>
                <a:lnTo>
                  <a:pt x="0" y="490223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0" y="6019800"/>
            <a:ext cx="673132" cy="4267200"/>
          </a:xfrm>
          <a:custGeom>
            <a:avLst/>
            <a:gdLst/>
            <a:ahLst/>
            <a:cxnLst/>
            <a:rect r="r" b="b" t="t" l="l"/>
            <a:pathLst>
              <a:path h="4267200" w="673132">
                <a:moveTo>
                  <a:pt x="0" y="0"/>
                </a:moveTo>
                <a:lnTo>
                  <a:pt x="673132" y="0"/>
                </a:lnTo>
                <a:lnTo>
                  <a:pt x="673132" y="4267200"/>
                </a:lnTo>
                <a:lnTo>
                  <a:pt x="0" y="42672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4" id="14"/>
          <p:cNvSpPr txBox="true"/>
          <p:nvPr/>
        </p:nvSpPr>
        <p:spPr>
          <a:xfrm rot="0">
            <a:off x="829148" y="1219365"/>
            <a:ext cx="12712122" cy="1371530"/>
          </a:xfrm>
          <a:prstGeom prst="rect">
            <a:avLst/>
          </a:prstGeom>
        </p:spPr>
        <p:txBody>
          <a:bodyPr anchor="t" rtlCol="false" tIns="0" lIns="0" bIns="0" rIns="0">
            <a:spAutoFit/>
          </a:bodyPr>
          <a:lstStyle/>
          <a:p>
            <a:pPr algn="l">
              <a:lnSpc>
                <a:spcPts val="9720"/>
              </a:lnSpc>
            </a:pPr>
            <a:r>
              <a:rPr lang="en-US" sz="8100">
                <a:solidFill>
                  <a:srgbClr val="000000"/>
                </a:solidFill>
                <a:latin typeface="Trebuchet MS"/>
                <a:ea typeface="Trebuchet MS"/>
                <a:cs typeface="Trebuchet MS"/>
                <a:sym typeface="Trebuchet MS"/>
              </a:rPr>
              <a:t>AGENDA</a:t>
            </a:r>
          </a:p>
        </p:txBody>
      </p:sp>
      <p:sp>
        <p:nvSpPr>
          <p:cNvPr name="TextBox 15" id="15"/>
          <p:cNvSpPr txBox="true"/>
          <p:nvPr/>
        </p:nvSpPr>
        <p:spPr>
          <a:xfrm rot="0">
            <a:off x="3113259" y="3269987"/>
            <a:ext cx="8143899" cy="5510241"/>
          </a:xfrm>
          <a:prstGeom prst="rect">
            <a:avLst/>
          </a:prstGeom>
        </p:spPr>
        <p:txBody>
          <a:bodyPr anchor="t" rtlCol="false" tIns="0" lIns="0" bIns="0" rIns="0">
            <a:spAutoFit/>
          </a:bodyPr>
          <a:lstStyle/>
          <a:p>
            <a:pPr algn="l">
              <a:lnSpc>
                <a:spcPts val="3600"/>
              </a:lnSpc>
            </a:pPr>
            <a:r>
              <a:rPr lang="en-US" sz="3000" b="true">
                <a:solidFill>
                  <a:srgbClr val="000000"/>
                </a:solidFill>
                <a:latin typeface="Arimo Bold"/>
                <a:ea typeface="Arimo Bold"/>
                <a:cs typeface="Arimo Bold"/>
                <a:sym typeface="Arimo Bold"/>
              </a:rPr>
              <a:t>1.Problem Statement</a:t>
            </a:r>
          </a:p>
          <a:p>
            <a:pPr algn="l">
              <a:lnSpc>
                <a:spcPts val="3600"/>
              </a:lnSpc>
            </a:pPr>
            <a:r>
              <a:rPr lang="en-US" sz="3000" b="true">
                <a:solidFill>
                  <a:srgbClr val="000000"/>
                </a:solidFill>
                <a:latin typeface="Arimo Bold"/>
                <a:ea typeface="Arimo Bold"/>
                <a:cs typeface="Arimo Bold"/>
                <a:sym typeface="Arimo Bold"/>
              </a:rPr>
              <a:t>2. Project Overview</a:t>
            </a:r>
          </a:p>
          <a:p>
            <a:pPr algn="l">
              <a:lnSpc>
                <a:spcPts val="3600"/>
              </a:lnSpc>
            </a:pPr>
            <a:r>
              <a:rPr lang="en-US" sz="3000" b="true">
                <a:solidFill>
                  <a:srgbClr val="000000"/>
                </a:solidFill>
                <a:latin typeface="Arimo Bold"/>
                <a:ea typeface="Arimo Bold"/>
                <a:cs typeface="Arimo Bold"/>
                <a:sym typeface="Arimo Bold"/>
              </a:rPr>
              <a:t>3.End Users</a:t>
            </a:r>
          </a:p>
          <a:p>
            <a:pPr algn="l">
              <a:lnSpc>
                <a:spcPts val="3600"/>
              </a:lnSpc>
            </a:pPr>
            <a:r>
              <a:rPr lang="en-US" sz="3000" b="true">
                <a:solidFill>
                  <a:srgbClr val="000000"/>
                </a:solidFill>
                <a:latin typeface="Arimo Bold"/>
                <a:ea typeface="Arimo Bold"/>
                <a:cs typeface="Arimo Bold"/>
                <a:sym typeface="Arimo Bold"/>
              </a:rPr>
              <a:t>4.Our Solution and Proposition</a:t>
            </a:r>
          </a:p>
          <a:p>
            <a:pPr algn="l">
              <a:lnSpc>
                <a:spcPts val="3600"/>
              </a:lnSpc>
            </a:pPr>
            <a:r>
              <a:rPr lang="en-US" sz="3000" b="true">
                <a:solidFill>
                  <a:srgbClr val="000000"/>
                </a:solidFill>
                <a:latin typeface="Arimo Bold"/>
                <a:ea typeface="Arimo Bold"/>
                <a:cs typeface="Arimo Bold"/>
                <a:sym typeface="Arimo Bold"/>
              </a:rPr>
              <a:t>5. Dataset Description</a:t>
            </a:r>
          </a:p>
          <a:p>
            <a:pPr algn="l">
              <a:lnSpc>
                <a:spcPts val="3600"/>
              </a:lnSpc>
            </a:pPr>
            <a:r>
              <a:rPr lang="en-US" sz="3000" b="true">
                <a:solidFill>
                  <a:srgbClr val="000000"/>
                </a:solidFill>
                <a:latin typeface="Arimo Bold"/>
                <a:ea typeface="Arimo Bold"/>
                <a:cs typeface="Arimo Bold"/>
                <a:sym typeface="Arimo Bold"/>
              </a:rPr>
              <a:t>6. Modelling Approach</a:t>
            </a:r>
          </a:p>
          <a:p>
            <a:pPr algn="l">
              <a:lnSpc>
                <a:spcPts val="3600"/>
              </a:lnSpc>
            </a:pPr>
            <a:r>
              <a:rPr lang="en-US" sz="3000" b="true">
                <a:solidFill>
                  <a:srgbClr val="000000"/>
                </a:solidFill>
                <a:latin typeface="Arimo Bold"/>
                <a:ea typeface="Arimo Bold"/>
                <a:cs typeface="Arimo Bold"/>
                <a:sym typeface="Arimo Bold"/>
              </a:rPr>
              <a:t>7. Results and Discussion</a:t>
            </a:r>
          </a:p>
          <a:p>
            <a:pPr algn="l">
              <a:lnSpc>
                <a:spcPts val="3600"/>
              </a:lnSpc>
            </a:pPr>
            <a:r>
              <a:rPr lang="en-US" sz="3000" b="true">
                <a:solidFill>
                  <a:srgbClr val="000000"/>
                </a:solidFill>
                <a:latin typeface="Arimo Bold"/>
                <a:ea typeface="Arimo Bold"/>
                <a:cs typeface="Arimo Bold"/>
                <a:sym typeface="Arimo Bold"/>
              </a:rPr>
              <a:t>8.Conclusion</a:t>
            </a:r>
          </a:p>
        </p:txBody>
      </p:sp>
      <p:grpSp>
        <p:nvGrpSpPr>
          <p:cNvPr name="Group 16" id="16"/>
          <p:cNvGrpSpPr/>
          <p:nvPr/>
        </p:nvGrpSpPr>
        <p:grpSpPr>
          <a:xfrm rot="-18410">
            <a:off x="2654938" y="2925678"/>
            <a:ext cx="7133913" cy="19050"/>
            <a:chOff x="0" y="0"/>
            <a:chExt cx="9511884" cy="25400"/>
          </a:xfrm>
        </p:grpSpPr>
        <p:sp>
          <p:nvSpPr>
            <p:cNvPr name="Freeform 17" id="17"/>
            <p:cNvSpPr/>
            <p:nvPr/>
          </p:nvSpPr>
          <p:spPr>
            <a:xfrm flipH="false" flipV="false" rot="0">
              <a:off x="0" y="0"/>
              <a:ext cx="9511919" cy="25400"/>
            </a:xfrm>
            <a:custGeom>
              <a:avLst/>
              <a:gdLst/>
              <a:ahLst/>
              <a:cxnLst/>
              <a:rect r="r" b="b" t="t" l="l"/>
              <a:pathLst>
                <a:path h="25400" w="9511919">
                  <a:moveTo>
                    <a:pt x="12700" y="0"/>
                  </a:moveTo>
                  <a:lnTo>
                    <a:pt x="9499219" y="0"/>
                  </a:lnTo>
                  <a:cubicBezTo>
                    <a:pt x="9506203" y="0"/>
                    <a:pt x="9511919" y="5715"/>
                    <a:pt x="9511919" y="12700"/>
                  </a:cubicBezTo>
                  <a:cubicBezTo>
                    <a:pt x="9511919" y="19685"/>
                    <a:pt x="9506203" y="25400"/>
                    <a:pt x="9499219" y="25400"/>
                  </a:cubicBezTo>
                  <a:lnTo>
                    <a:pt x="12700" y="25400"/>
                  </a:lnTo>
                  <a:cubicBezTo>
                    <a:pt x="5715" y="25400"/>
                    <a:pt x="0" y="19685"/>
                    <a:pt x="0" y="12700"/>
                  </a:cubicBezTo>
                  <a:cubicBezTo>
                    <a:pt x="0" y="5715"/>
                    <a:pt x="5715" y="0"/>
                    <a:pt x="12700" y="0"/>
                  </a:cubicBezTo>
                  <a:close/>
                </a:path>
              </a:pathLst>
            </a:custGeom>
            <a:solidFill>
              <a:srgbClr val="5FCBEF"/>
            </a:solidFill>
          </p:spPr>
        </p:sp>
      </p:grpSp>
      <p:grpSp>
        <p:nvGrpSpPr>
          <p:cNvPr name="Group 18" id="18"/>
          <p:cNvGrpSpPr/>
          <p:nvPr/>
        </p:nvGrpSpPr>
        <p:grpSpPr>
          <a:xfrm rot="-18410">
            <a:off x="2654938" y="8640678"/>
            <a:ext cx="7133913" cy="19050"/>
            <a:chOff x="0" y="0"/>
            <a:chExt cx="9511884" cy="25400"/>
          </a:xfrm>
        </p:grpSpPr>
        <p:sp>
          <p:nvSpPr>
            <p:cNvPr name="Freeform 19" id="19"/>
            <p:cNvSpPr/>
            <p:nvPr/>
          </p:nvSpPr>
          <p:spPr>
            <a:xfrm flipH="false" flipV="false" rot="0">
              <a:off x="0" y="0"/>
              <a:ext cx="9511919" cy="25400"/>
            </a:xfrm>
            <a:custGeom>
              <a:avLst/>
              <a:gdLst/>
              <a:ahLst/>
              <a:cxnLst/>
              <a:rect r="r" b="b" t="t" l="l"/>
              <a:pathLst>
                <a:path h="25400" w="9511919">
                  <a:moveTo>
                    <a:pt x="12700" y="0"/>
                  </a:moveTo>
                  <a:lnTo>
                    <a:pt x="9499219" y="0"/>
                  </a:lnTo>
                  <a:cubicBezTo>
                    <a:pt x="9506203" y="0"/>
                    <a:pt x="9511919" y="5715"/>
                    <a:pt x="9511919" y="12700"/>
                  </a:cubicBezTo>
                  <a:cubicBezTo>
                    <a:pt x="9511919" y="19685"/>
                    <a:pt x="9506203" y="25400"/>
                    <a:pt x="9499219" y="25400"/>
                  </a:cubicBezTo>
                  <a:lnTo>
                    <a:pt x="12700" y="25400"/>
                  </a:lnTo>
                  <a:cubicBezTo>
                    <a:pt x="5715" y="25400"/>
                    <a:pt x="0" y="19685"/>
                    <a:pt x="0" y="12700"/>
                  </a:cubicBezTo>
                  <a:cubicBezTo>
                    <a:pt x="0" y="5715"/>
                    <a:pt x="5715" y="0"/>
                    <a:pt x="12700" y="0"/>
                  </a:cubicBezTo>
                  <a:close/>
                </a:path>
              </a:pathLst>
            </a:custGeom>
            <a:solidFill>
              <a:srgbClr val="5FCBEF"/>
            </a:solidFill>
          </p:spPr>
        </p:sp>
      </p:grpSp>
      <p:grpSp>
        <p:nvGrpSpPr>
          <p:cNvPr name="Group 20" id="20"/>
          <p:cNvGrpSpPr/>
          <p:nvPr/>
        </p:nvGrpSpPr>
        <p:grpSpPr>
          <a:xfrm rot="5377233">
            <a:off x="-202574" y="5783177"/>
            <a:ext cx="5772276" cy="19050"/>
            <a:chOff x="0" y="0"/>
            <a:chExt cx="7696368" cy="25400"/>
          </a:xfrm>
        </p:grpSpPr>
        <p:sp>
          <p:nvSpPr>
            <p:cNvPr name="Freeform 21" id="21"/>
            <p:cNvSpPr/>
            <p:nvPr/>
          </p:nvSpPr>
          <p:spPr>
            <a:xfrm flipH="false" flipV="false" rot="0">
              <a:off x="0" y="0"/>
              <a:ext cx="7696327" cy="25400"/>
            </a:xfrm>
            <a:custGeom>
              <a:avLst/>
              <a:gdLst/>
              <a:ahLst/>
              <a:cxnLst/>
              <a:rect r="r" b="b" t="t" l="l"/>
              <a:pathLst>
                <a:path h="25400" w="7696327">
                  <a:moveTo>
                    <a:pt x="12700" y="0"/>
                  </a:moveTo>
                  <a:lnTo>
                    <a:pt x="7683627" y="0"/>
                  </a:lnTo>
                  <a:cubicBezTo>
                    <a:pt x="7690612" y="0"/>
                    <a:pt x="7696327" y="5715"/>
                    <a:pt x="7696327" y="12700"/>
                  </a:cubicBezTo>
                  <a:cubicBezTo>
                    <a:pt x="7696327" y="19685"/>
                    <a:pt x="7690612" y="25400"/>
                    <a:pt x="7683627" y="25400"/>
                  </a:cubicBezTo>
                  <a:lnTo>
                    <a:pt x="12700" y="25400"/>
                  </a:lnTo>
                  <a:cubicBezTo>
                    <a:pt x="5715" y="25400"/>
                    <a:pt x="0" y="19685"/>
                    <a:pt x="0" y="12700"/>
                  </a:cubicBezTo>
                  <a:cubicBezTo>
                    <a:pt x="0" y="5715"/>
                    <a:pt x="5715" y="0"/>
                    <a:pt x="12700" y="0"/>
                  </a:cubicBezTo>
                  <a:close/>
                </a:path>
              </a:pathLst>
            </a:custGeom>
            <a:solidFill>
              <a:srgbClr val="5FCBEF"/>
            </a:solidFill>
          </p:spPr>
        </p:sp>
      </p:grpSp>
      <p:grpSp>
        <p:nvGrpSpPr>
          <p:cNvPr name="Group 22" id="22"/>
          <p:cNvGrpSpPr/>
          <p:nvPr/>
        </p:nvGrpSpPr>
        <p:grpSpPr>
          <a:xfrm rot="5377233">
            <a:off x="6874087" y="5783177"/>
            <a:ext cx="5772276" cy="19050"/>
            <a:chOff x="0" y="0"/>
            <a:chExt cx="7696368" cy="25400"/>
          </a:xfrm>
        </p:grpSpPr>
        <p:sp>
          <p:nvSpPr>
            <p:cNvPr name="Freeform 23" id="23"/>
            <p:cNvSpPr/>
            <p:nvPr/>
          </p:nvSpPr>
          <p:spPr>
            <a:xfrm flipH="false" flipV="false" rot="0">
              <a:off x="0" y="0"/>
              <a:ext cx="7696327" cy="25400"/>
            </a:xfrm>
            <a:custGeom>
              <a:avLst/>
              <a:gdLst/>
              <a:ahLst/>
              <a:cxnLst/>
              <a:rect r="r" b="b" t="t" l="l"/>
              <a:pathLst>
                <a:path h="25400" w="7696327">
                  <a:moveTo>
                    <a:pt x="12700" y="0"/>
                  </a:moveTo>
                  <a:lnTo>
                    <a:pt x="7683627" y="0"/>
                  </a:lnTo>
                  <a:cubicBezTo>
                    <a:pt x="7690612" y="0"/>
                    <a:pt x="7696327" y="5715"/>
                    <a:pt x="7696327" y="12700"/>
                  </a:cubicBezTo>
                  <a:cubicBezTo>
                    <a:pt x="7696327" y="19685"/>
                    <a:pt x="7690612" y="25400"/>
                    <a:pt x="7683627" y="25400"/>
                  </a:cubicBezTo>
                  <a:lnTo>
                    <a:pt x="12700" y="25400"/>
                  </a:lnTo>
                  <a:cubicBezTo>
                    <a:pt x="5715" y="25400"/>
                    <a:pt x="0" y="19685"/>
                    <a:pt x="0" y="12700"/>
                  </a:cubicBezTo>
                  <a:cubicBezTo>
                    <a:pt x="0" y="5715"/>
                    <a:pt x="5715" y="0"/>
                    <a:pt x="12700" y="0"/>
                  </a:cubicBezTo>
                  <a:close/>
                </a:path>
              </a:pathLst>
            </a:custGeom>
            <a:solidFill>
              <a:srgbClr val="5FCBEF"/>
            </a:solid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4791364">
            <a:off x="9733720" y="5138738"/>
            <a:ext cx="10474395" cy="9525"/>
            <a:chOff x="0" y="0"/>
            <a:chExt cx="13965860" cy="12700"/>
          </a:xfrm>
        </p:grpSpPr>
        <p:sp>
          <p:nvSpPr>
            <p:cNvPr name="Freeform 3" id="3"/>
            <p:cNvSpPr/>
            <p:nvPr/>
          </p:nvSpPr>
          <p:spPr>
            <a:xfrm flipH="false" flipV="false" rot="0">
              <a:off x="0" y="0"/>
              <a:ext cx="13965810" cy="12700"/>
            </a:xfrm>
            <a:custGeom>
              <a:avLst/>
              <a:gdLst/>
              <a:ahLst/>
              <a:cxnLst/>
              <a:rect r="r" b="b" t="t" l="l"/>
              <a:pathLst>
                <a:path h="12700" w="13965810">
                  <a:moveTo>
                    <a:pt x="6350" y="0"/>
                  </a:moveTo>
                  <a:lnTo>
                    <a:pt x="13959460" y="0"/>
                  </a:lnTo>
                  <a:cubicBezTo>
                    <a:pt x="13963016" y="0"/>
                    <a:pt x="13965810" y="2794"/>
                    <a:pt x="13965810" y="6350"/>
                  </a:cubicBezTo>
                  <a:cubicBezTo>
                    <a:pt x="13965810" y="9906"/>
                    <a:pt x="13963016" y="12700"/>
                    <a:pt x="13959460" y="12700"/>
                  </a:cubicBezTo>
                  <a:lnTo>
                    <a:pt x="6350" y="12700"/>
                  </a:lnTo>
                  <a:cubicBezTo>
                    <a:pt x="2794" y="12700"/>
                    <a:pt x="0" y="9906"/>
                    <a:pt x="0" y="6350"/>
                  </a:cubicBezTo>
                  <a:cubicBezTo>
                    <a:pt x="0" y="2794"/>
                    <a:pt x="2794" y="0"/>
                    <a:pt x="6350" y="0"/>
                  </a:cubicBezTo>
                  <a:close/>
                </a:path>
              </a:pathLst>
            </a:custGeom>
            <a:solidFill>
              <a:srgbClr val="5FCBEF"/>
            </a:solidFill>
          </p:spPr>
        </p:sp>
      </p:grpSp>
      <p:grpSp>
        <p:nvGrpSpPr>
          <p:cNvPr name="Group 4" id="4"/>
          <p:cNvGrpSpPr/>
          <p:nvPr/>
        </p:nvGrpSpPr>
        <p:grpSpPr>
          <a:xfrm rot="8776573">
            <a:off x="10401719" y="7899798"/>
            <a:ext cx="8617700" cy="9525"/>
            <a:chOff x="0" y="0"/>
            <a:chExt cx="11490267" cy="12700"/>
          </a:xfrm>
        </p:grpSpPr>
        <p:sp>
          <p:nvSpPr>
            <p:cNvPr name="Freeform 5" id="5"/>
            <p:cNvSpPr/>
            <p:nvPr/>
          </p:nvSpPr>
          <p:spPr>
            <a:xfrm flipH="false" flipV="false" rot="0">
              <a:off x="0" y="0"/>
              <a:ext cx="11490325" cy="12700"/>
            </a:xfrm>
            <a:custGeom>
              <a:avLst/>
              <a:gdLst/>
              <a:ahLst/>
              <a:cxnLst/>
              <a:rect r="r" b="b" t="t" l="l"/>
              <a:pathLst>
                <a:path h="12700" w="11490325">
                  <a:moveTo>
                    <a:pt x="6350" y="0"/>
                  </a:moveTo>
                  <a:lnTo>
                    <a:pt x="11483975" y="0"/>
                  </a:lnTo>
                  <a:cubicBezTo>
                    <a:pt x="11487531" y="0"/>
                    <a:pt x="11490325" y="2794"/>
                    <a:pt x="11490325" y="6350"/>
                  </a:cubicBezTo>
                  <a:cubicBezTo>
                    <a:pt x="11490325" y="9906"/>
                    <a:pt x="11487531" y="12700"/>
                    <a:pt x="11483975" y="12700"/>
                  </a:cubicBezTo>
                  <a:lnTo>
                    <a:pt x="6350" y="12700"/>
                  </a:lnTo>
                  <a:cubicBezTo>
                    <a:pt x="2794" y="12700"/>
                    <a:pt x="0" y="9906"/>
                    <a:pt x="0" y="6350"/>
                  </a:cubicBezTo>
                  <a:cubicBezTo>
                    <a:pt x="0" y="2794"/>
                    <a:pt x="2794" y="0"/>
                    <a:pt x="6350" y="0"/>
                  </a:cubicBezTo>
                  <a:close/>
                </a:path>
              </a:pathLst>
            </a:custGeom>
            <a:solidFill>
              <a:srgbClr val="5FCBEF"/>
            </a:solidFill>
          </p:spPr>
        </p:sp>
      </p:grpSp>
      <p:sp>
        <p:nvSpPr>
          <p:cNvPr name="Freeform 6" id="6"/>
          <p:cNvSpPr/>
          <p:nvPr/>
        </p:nvSpPr>
        <p:spPr>
          <a:xfrm flipH="false" flipV="false" rot="0">
            <a:off x="13772214" y="-12700"/>
            <a:ext cx="4511041" cy="10299668"/>
          </a:xfrm>
          <a:custGeom>
            <a:avLst/>
            <a:gdLst/>
            <a:ahLst/>
            <a:cxnLst/>
            <a:rect r="r" b="b" t="t" l="l"/>
            <a:pathLst>
              <a:path h="10299668" w="4511041">
                <a:moveTo>
                  <a:pt x="0" y="0"/>
                </a:moveTo>
                <a:lnTo>
                  <a:pt x="4511041" y="0"/>
                </a:lnTo>
                <a:lnTo>
                  <a:pt x="4511041" y="10299668"/>
                </a:lnTo>
                <a:lnTo>
                  <a:pt x="0" y="102996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405163" y="-12700"/>
            <a:ext cx="3882866" cy="10299668"/>
          </a:xfrm>
          <a:custGeom>
            <a:avLst/>
            <a:gdLst/>
            <a:ahLst/>
            <a:cxnLst/>
            <a:rect r="r" b="b" t="t" l="l"/>
            <a:pathLst>
              <a:path h="10299668" w="3882866">
                <a:moveTo>
                  <a:pt x="0" y="0"/>
                </a:moveTo>
                <a:lnTo>
                  <a:pt x="3882866" y="0"/>
                </a:lnTo>
                <a:lnTo>
                  <a:pt x="3882866" y="10299668"/>
                </a:lnTo>
                <a:lnTo>
                  <a:pt x="0" y="102996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398499" y="4572000"/>
            <a:ext cx="4889469" cy="5715000"/>
          </a:xfrm>
          <a:custGeom>
            <a:avLst/>
            <a:gdLst/>
            <a:ahLst/>
            <a:cxnLst/>
            <a:rect r="r" b="b" t="t" l="l"/>
            <a:pathLst>
              <a:path h="5715000" w="4889469">
                <a:moveTo>
                  <a:pt x="0" y="0"/>
                </a:moveTo>
                <a:lnTo>
                  <a:pt x="4889469" y="0"/>
                </a:lnTo>
                <a:lnTo>
                  <a:pt x="4889469"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001750" y="-12700"/>
            <a:ext cx="4281488" cy="10299668"/>
          </a:xfrm>
          <a:custGeom>
            <a:avLst/>
            <a:gdLst/>
            <a:ahLst/>
            <a:cxnLst/>
            <a:rect r="r" b="b" t="t" l="l"/>
            <a:pathLst>
              <a:path h="10299668" w="4281488">
                <a:moveTo>
                  <a:pt x="0" y="0"/>
                </a:moveTo>
                <a:lnTo>
                  <a:pt x="4281488" y="0"/>
                </a:lnTo>
                <a:lnTo>
                  <a:pt x="4281488" y="10299668"/>
                </a:lnTo>
                <a:lnTo>
                  <a:pt x="0" y="102996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348095" y="-12700"/>
            <a:ext cx="1935194" cy="10299668"/>
          </a:xfrm>
          <a:custGeom>
            <a:avLst/>
            <a:gdLst/>
            <a:ahLst/>
            <a:cxnLst/>
            <a:rect r="r" b="b" t="t" l="l"/>
            <a:pathLst>
              <a:path h="10299668" w="1935194">
                <a:moveTo>
                  <a:pt x="0" y="0"/>
                </a:moveTo>
                <a:lnTo>
                  <a:pt x="1935194" y="0"/>
                </a:lnTo>
                <a:lnTo>
                  <a:pt x="1935194" y="10299668"/>
                </a:lnTo>
                <a:lnTo>
                  <a:pt x="0" y="1029966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6408499" y="-12700"/>
            <a:ext cx="1874710" cy="10299668"/>
          </a:xfrm>
          <a:custGeom>
            <a:avLst/>
            <a:gdLst/>
            <a:ahLst/>
            <a:cxnLst/>
            <a:rect r="r" b="b" t="t" l="l"/>
            <a:pathLst>
              <a:path h="10299668" w="1874710">
                <a:moveTo>
                  <a:pt x="0" y="0"/>
                </a:moveTo>
                <a:lnTo>
                  <a:pt x="1874710" y="0"/>
                </a:lnTo>
                <a:lnTo>
                  <a:pt x="1874710" y="10299668"/>
                </a:lnTo>
                <a:lnTo>
                  <a:pt x="0" y="1029966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5557499" y="5384800"/>
            <a:ext cx="2725769" cy="4902232"/>
          </a:xfrm>
          <a:custGeom>
            <a:avLst/>
            <a:gdLst/>
            <a:ahLst/>
            <a:cxnLst/>
            <a:rect r="r" b="b" t="t" l="l"/>
            <a:pathLst>
              <a:path h="4902232" w="2725769">
                <a:moveTo>
                  <a:pt x="0" y="0"/>
                </a:moveTo>
                <a:lnTo>
                  <a:pt x="2725769" y="0"/>
                </a:lnTo>
                <a:lnTo>
                  <a:pt x="2725769" y="4902232"/>
                </a:lnTo>
                <a:lnTo>
                  <a:pt x="0" y="490223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0" y="6019800"/>
            <a:ext cx="673132" cy="4267200"/>
          </a:xfrm>
          <a:custGeom>
            <a:avLst/>
            <a:gdLst/>
            <a:ahLst/>
            <a:cxnLst/>
            <a:rect r="r" b="b" t="t" l="l"/>
            <a:pathLst>
              <a:path h="4267200" w="673132">
                <a:moveTo>
                  <a:pt x="0" y="0"/>
                </a:moveTo>
                <a:lnTo>
                  <a:pt x="673132" y="0"/>
                </a:lnTo>
                <a:lnTo>
                  <a:pt x="673132" y="4267200"/>
                </a:lnTo>
                <a:lnTo>
                  <a:pt x="0" y="42672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4" id="14"/>
          <p:cNvSpPr txBox="true"/>
          <p:nvPr/>
        </p:nvSpPr>
        <p:spPr>
          <a:xfrm rot="0">
            <a:off x="749634" y="941298"/>
            <a:ext cx="12712122" cy="1218210"/>
          </a:xfrm>
          <a:prstGeom prst="rect">
            <a:avLst/>
          </a:prstGeom>
        </p:spPr>
        <p:txBody>
          <a:bodyPr anchor="t" rtlCol="false" tIns="0" lIns="0" bIns="0" rIns="0">
            <a:spAutoFit/>
          </a:bodyPr>
          <a:lstStyle/>
          <a:p>
            <a:pPr algn="l">
              <a:lnSpc>
                <a:spcPts val="9720"/>
              </a:lnSpc>
            </a:pPr>
            <a:r>
              <a:rPr lang="en-US" sz="8100">
                <a:solidFill>
                  <a:srgbClr val="000000"/>
                </a:solidFill>
                <a:latin typeface="Trebuchet MS"/>
                <a:ea typeface="Trebuchet MS"/>
                <a:cs typeface="Trebuchet MS"/>
                <a:sym typeface="Trebuchet MS"/>
              </a:rPr>
              <a:t>PROBLEM</a:t>
            </a:r>
            <a:r>
              <a:rPr lang="en-US" sz="8100" b="true">
                <a:solidFill>
                  <a:srgbClr val="000000"/>
                </a:solidFill>
                <a:latin typeface="Trebuchet MS Bold"/>
                <a:ea typeface="Trebuchet MS Bold"/>
                <a:cs typeface="Trebuchet MS Bold"/>
                <a:sym typeface="Trebuchet MS Bold"/>
              </a:rPr>
              <a:t> </a:t>
            </a:r>
            <a:r>
              <a:rPr lang="en-US" sz="8100">
                <a:solidFill>
                  <a:srgbClr val="000000"/>
                </a:solidFill>
                <a:latin typeface="Trebuchet MS"/>
                <a:ea typeface="Trebuchet MS"/>
                <a:cs typeface="Trebuchet MS"/>
                <a:sym typeface="Trebuchet MS"/>
              </a:rPr>
              <a:t>STATEMENT</a:t>
            </a:r>
          </a:p>
        </p:txBody>
      </p:sp>
      <p:sp>
        <p:nvSpPr>
          <p:cNvPr name="TextBox 15" id="15"/>
          <p:cNvSpPr txBox="true"/>
          <p:nvPr/>
        </p:nvSpPr>
        <p:spPr>
          <a:xfrm rot="0">
            <a:off x="915098" y="2762312"/>
            <a:ext cx="13891559" cy="6596538"/>
          </a:xfrm>
          <a:prstGeom prst="rect">
            <a:avLst/>
          </a:prstGeom>
        </p:spPr>
        <p:txBody>
          <a:bodyPr anchor="t" rtlCol="false" tIns="0" lIns="0" bIns="0" rIns="0">
            <a:spAutoFit/>
          </a:bodyPr>
          <a:lstStyle/>
          <a:p>
            <a:pPr algn="l" marL="633413" indent="-211138" lvl="2">
              <a:lnSpc>
                <a:spcPts val="3600"/>
              </a:lnSpc>
              <a:buFont typeface="Arial"/>
              <a:buChar char="⚬"/>
            </a:pPr>
            <a:r>
              <a:rPr lang="en-US" sz="3000">
                <a:solidFill>
                  <a:srgbClr val="000000"/>
                </a:solidFill>
                <a:latin typeface="Trebuchet MS"/>
                <a:ea typeface="Trebuchet MS"/>
                <a:cs typeface="Trebuchet MS"/>
                <a:sym typeface="Trebuchet MS"/>
              </a:rPr>
              <a:t>There is a need to assess and address diversity and inclusion within the employee population based on gender, race, and marital status.</a:t>
            </a:r>
          </a:p>
          <a:p>
            <a:pPr algn="l" marL="633413" indent="-211138" lvl="2">
              <a:lnSpc>
                <a:spcPts val="3600"/>
              </a:lnSpc>
              <a:buFont typeface="Arial"/>
              <a:buChar char="⚬"/>
            </a:pPr>
            <a:r>
              <a:rPr lang="en-US" sz="3000">
                <a:solidFill>
                  <a:srgbClr val="000000"/>
                </a:solidFill>
                <a:latin typeface="Trebuchet MS"/>
                <a:ea typeface="Trebuchet MS"/>
                <a:cs typeface="Trebuchet MS"/>
                <a:sym typeface="Trebuchet MS"/>
              </a:rPr>
              <a:t>The data shows varying performance ratings across different employees and job functions. Understanding the root causes behind these discrepancies is crucial.</a:t>
            </a:r>
          </a:p>
          <a:p>
            <a:pPr algn="l" marL="633413" indent="-211138" lvl="2">
              <a:lnSpc>
                <a:spcPts val="3600"/>
              </a:lnSpc>
              <a:buFont typeface="Arial"/>
              <a:buChar char="⚬"/>
            </a:pPr>
            <a:r>
              <a:rPr lang="en-US" sz="3000">
                <a:solidFill>
                  <a:srgbClr val="000000"/>
                </a:solidFill>
                <a:latin typeface="Trebuchet MS"/>
                <a:ea typeface="Trebuchet MS"/>
                <a:cs typeface="Trebuchet MS"/>
                <a:sym typeface="Trebuchet MS"/>
              </a:rPr>
              <a:t>The mix of full-time, part-time, contract, and temporary employees, along with different termination types, suggests possible issues with employee retention and job satisfaction.</a:t>
            </a:r>
          </a:p>
          <a:p>
            <a:pPr algn="l" marL="633413" indent="-211138" lvl="2">
              <a:lnSpc>
                <a:spcPts val="3600"/>
              </a:lnSpc>
              <a:buFont typeface="Arial"/>
              <a:buChar char="⚬"/>
            </a:pPr>
            <a:r>
              <a:rPr lang="en-US" sz="3000">
                <a:solidFill>
                  <a:srgbClr val="000000"/>
                </a:solidFill>
                <a:latin typeface="Arial"/>
                <a:ea typeface="Arial"/>
                <a:cs typeface="Arial"/>
                <a:sym typeface="Arial"/>
              </a:rPr>
              <a:t>Different business units and locations are represented in the data. Analyzing performance and employment trends across these units can identify areas of strength and those needing improvement.</a:t>
            </a:r>
          </a:p>
          <a:p>
            <a:pPr algn="l" marL="633413" indent="-211138" lvl="2">
              <a:lnSpc>
                <a:spcPts val="3600"/>
              </a:lnSpc>
              <a:buFont typeface="Arial"/>
              <a:buChar char="⚬"/>
            </a:pPr>
            <a:r>
              <a:rPr lang="en-US" sz="3000">
                <a:solidFill>
                  <a:srgbClr val="000000"/>
                </a:solidFill>
                <a:latin typeface="Arial"/>
                <a:ea typeface="Arial"/>
                <a:cs typeface="Arial"/>
                <a:sym typeface="Arial"/>
              </a:rPr>
              <a:t>Ensuring that the data reflects compliance with employment regulations, especially in terms of classifications, pay zones, and employee types.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4791364">
            <a:off x="9733720" y="5138738"/>
            <a:ext cx="10474395" cy="9525"/>
            <a:chOff x="0" y="0"/>
            <a:chExt cx="13965860" cy="12700"/>
          </a:xfrm>
        </p:grpSpPr>
        <p:sp>
          <p:nvSpPr>
            <p:cNvPr name="Freeform 3" id="3"/>
            <p:cNvSpPr/>
            <p:nvPr/>
          </p:nvSpPr>
          <p:spPr>
            <a:xfrm flipH="false" flipV="false" rot="0">
              <a:off x="0" y="0"/>
              <a:ext cx="13965810" cy="12700"/>
            </a:xfrm>
            <a:custGeom>
              <a:avLst/>
              <a:gdLst/>
              <a:ahLst/>
              <a:cxnLst/>
              <a:rect r="r" b="b" t="t" l="l"/>
              <a:pathLst>
                <a:path h="12700" w="13965810">
                  <a:moveTo>
                    <a:pt x="6350" y="0"/>
                  </a:moveTo>
                  <a:lnTo>
                    <a:pt x="13959460" y="0"/>
                  </a:lnTo>
                  <a:cubicBezTo>
                    <a:pt x="13963016" y="0"/>
                    <a:pt x="13965810" y="2794"/>
                    <a:pt x="13965810" y="6350"/>
                  </a:cubicBezTo>
                  <a:cubicBezTo>
                    <a:pt x="13965810" y="9906"/>
                    <a:pt x="13963016" y="12700"/>
                    <a:pt x="13959460" y="12700"/>
                  </a:cubicBezTo>
                  <a:lnTo>
                    <a:pt x="6350" y="12700"/>
                  </a:lnTo>
                  <a:cubicBezTo>
                    <a:pt x="2794" y="12700"/>
                    <a:pt x="0" y="9906"/>
                    <a:pt x="0" y="6350"/>
                  </a:cubicBezTo>
                  <a:cubicBezTo>
                    <a:pt x="0" y="2794"/>
                    <a:pt x="2794" y="0"/>
                    <a:pt x="6350" y="0"/>
                  </a:cubicBezTo>
                  <a:close/>
                </a:path>
              </a:pathLst>
            </a:custGeom>
            <a:solidFill>
              <a:srgbClr val="5FCBEF"/>
            </a:solidFill>
          </p:spPr>
        </p:sp>
      </p:grpSp>
      <p:grpSp>
        <p:nvGrpSpPr>
          <p:cNvPr name="Group 4" id="4"/>
          <p:cNvGrpSpPr/>
          <p:nvPr/>
        </p:nvGrpSpPr>
        <p:grpSpPr>
          <a:xfrm rot="8776573">
            <a:off x="10401719" y="7899798"/>
            <a:ext cx="8617700" cy="9525"/>
            <a:chOff x="0" y="0"/>
            <a:chExt cx="11490267" cy="12700"/>
          </a:xfrm>
        </p:grpSpPr>
        <p:sp>
          <p:nvSpPr>
            <p:cNvPr name="Freeform 5" id="5"/>
            <p:cNvSpPr/>
            <p:nvPr/>
          </p:nvSpPr>
          <p:spPr>
            <a:xfrm flipH="false" flipV="false" rot="0">
              <a:off x="0" y="0"/>
              <a:ext cx="11490325" cy="12700"/>
            </a:xfrm>
            <a:custGeom>
              <a:avLst/>
              <a:gdLst/>
              <a:ahLst/>
              <a:cxnLst/>
              <a:rect r="r" b="b" t="t" l="l"/>
              <a:pathLst>
                <a:path h="12700" w="11490325">
                  <a:moveTo>
                    <a:pt x="6350" y="0"/>
                  </a:moveTo>
                  <a:lnTo>
                    <a:pt x="11483975" y="0"/>
                  </a:lnTo>
                  <a:cubicBezTo>
                    <a:pt x="11487531" y="0"/>
                    <a:pt x="11490325" y="2794"/>
                    <a:pt x="11490325" y="6350"/>
                  </a:cubicBezTo>
                  <a:cubicBezTo>
                    <a:pt x="11490325" y="9906"/>
                    <a:pt x="11487531" y="12700"/>
                    <a:pt x="11483975" y="12700"/>
                  </a:cubicBezTo>
                  <a:lnTo>
                    <a:pt x="6350" y="12700"/>
                  </a:lnTo>
                  <a:cubicBezTo>
                    <a:pt x="2794" y="12700"/>
                    <a:pt x="0" y="9906"/>
                    <a:pt x="0" y="6350"/>
                  </a:cubicBezTo>
                  <a:cubicBezTo>
                    <a:pt x="0" y="2794"/>
                    <a:pt x="2794" y="0"/>
                    <a:pt x="6350" y="0"/>
                  </a:cubicBezTo>
                  <a:close/>
                </a:path>
              </a:pathLst>
            </a:custGeom>
            <a:solidFill>
              <a:srgbClr val="5FCBEF"/>
            </a:solidFill>
          </p:spPr>
        </p:sp>
      </p:grpSp>
      <p:sp>
        <p:nvSpPr>
          <p:cNvPr name="Freeform 6" id="6"/>
          <p:cNvSpPr/>
          <p:nvPr/>
        </p:nvSpPr>
        <p:spPr>
          <a:xfrm flipH="false" flipV="false" rot="0">
            <a:off x="13772214" y="-12700"/>
            <a:ext cx="4511041" cy="10299668"/>
          </a:xfrm>
          <a:custGeom>
            <a:avLst/>
            <a:gdLst/>
            <a:ahLst/>
            <a:cxnLst/>
            <a:rect r="r" b="b" t="t" l="l"/>
            <a:pathLst>
              <a:path h="10299668" w="4511041">
                <a:moveTo>
                  <a:pt x="0" y="0"/>
                </a:moveTo>
                <a:lnTo>
                  <a:pt x="4511041" y="0"/>
                </a:lnTo>
                <a:lnTo>
                  <a:pt x="4511041" y="10299668"/>
                </a:lnTo>
                <a:lnTo>
                  <a:pt x="0" y="102996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405163" y="-12700"/>
            <a:ext cx="3882866" cy="10299668"/>
          </a:xfrm>
          <a:custGeom>
            <a:avLst/>
            <a:gdLst/>
            <a:ahLst/>
            <a:cxnLst/>
            <a:rect r="r" b="b" t="t" l="l"/>
            <a:pathLst>
              <a:path h="10299668" w="3882866">
                <a:moveTo>
                  <a:pt x="0" y="0"/>
                </a:moveTo>
                <a:lnTo>
                  <a:pt x="3882866" y="0"/>
                </a:lnTo>
                <a:lnTo>
                  <a:pt x="3882866" y="10299668"/>
                </a:lnTo>
                <a:lnTo>
                  <a:pt x="0" y="102996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398499" y="4572000"/>
            <a:ext cx="4889469" cy="5715000"/>
          </a:xfrm>
          <a:custGeom>
            <a:avLst/>
            <a:gdLst/>
            <a:ahLst/>
            <a:cxnLst/>
            <a:rect r="r" b="b" t="t" l="l"/>
            <a:pathLst>
              <a:path h="5715000" w="4889469">
                <a:moveTo>
                  <a:pt x="0" y="0"/>
                </a:moveTo>
                <a:lnTo>
                  <a:pt x="4889469" y="0"/>
                </a:lnTo>
                <a:lnTo>
                  <a:pt x="4889469"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001750" y="-12700"/>
            <a:ext cx="4281488" cy="10299668"/>
          </a:xfrm>
          <a:custGeom>
            <a:avLst/>
            <a:gdLst/>
            <a:ahLst/>
            <a:cxnLst/>
            <a:rect r="r" b="b" t="t" l="l"/>
            <a:pathLst>
              <a:path h="10299668" w="4281488">
                <a:moveTo>
                  <a:pt x="0" y="0"/>
                </a:moveTo>
                <a:lnTo>
                  <a:pt x="4281488" y="0"/>
                </a:lnTo>
                <a:lnTo>
                  <a:pt x="4281488" y="10299668"/>
                </a:lnTo>
                <a:lnTo>
                  <a:pt x="0" y="102996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348095" y="-12700"/>
            <a:ext cx="1935194" cy="10299668"/>
          </a:xfrm>
          <a:custGeom>
            <a:avLst/>
            <a:gdLst/>
            <a:ahLst/>
            <a:cxnLst/>
            <a:rect r="r" b="b" t="t" l="l"/>
            <a:pathLst>
              <a:path h="10299668" w="1935194">
                <a:moveTo>
                  <a:pt x="0" y="0"/>
                </a:moveTo>
                <a:lnTo>
                  <a:pt x="1935194" y="0"/>
                </a:lnTo>
                <a:lnTo>
                  <a:pt x="1935194" y="10299668"/>
                </a:lnTo>
                <a:lnTo>
                  <a:pt x="0" y="1029966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6408499" y="-12700"/>
            <a:ext cx="1874710" cy="10299668"/>
          </a:xfrm>
          <a:custGeom>
            <a:avLst/>
            <a:gdLst/>
            <a:ahLst/>
            <a:cxnLst/>
            <a:rect r="r" b="b" t="t" l="l"/>
            <a:pathLst>
              <a:path h="10299668" w="1874710">
                <a:moveTo>
                  <a:pt x="0" y="0"/>
                </a:moveTo>
                <a:lnTo>
                  <a:pt x="1874710" y="0"/>
                </a:lnTo>
                <a:lnTo>
                  <a:pt x="1874710" y="10299668"/>
                </a:lnTo>
                <a:lnTo>
                  <a:pt x="0" y="1029966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5557499" y="5384800"/>
            <a:ext cx="2725769" cy="4902232"/>
          </a:xfrm>
          <a:custGeom>
            <a:avLst/>
            <a:gdLst/>
            <a:ahLst/>
            <a:cxnLst/>
            <a:rect r="r" b="b" t="t" l="l"/>
            <a:pathLst>
              <a:path h="4902232" w="2725769">
                <a:moveTo>
                  <a:pt x="0" y="0"/>
                </a:moveTo>
                <a:lnTo>
                  <a:pt x="2725769" y="0"/>
                </a:lnTo>
                <a:lnTo>
                  <a:pt x="2725769" y="4902232"/>
                </a:lnTo>
                <a:lnTo>
                  <a:pt x="0" y="490223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0" y="6019800"/>
            <a:ext cx="673132" cy="4267200"/>
          </a:xfrm>
          <a:custGeom>
            <a:avLst/>
            <a:gdLst/>
            <a:ahLst/>
            <a:cxnLst/>
            <a:rect r="r" b="b" t="t" l="l"/>
            <a:pathLst>
              <a:path h="4267200" w="673132">
                <a:moveTo>
                  <a:pt x="0" y="0"/>
                </a:moveTo>
                <a:lnTo>
                  <a:pt x="673132" y="0"/>
                </a:lnTo>
                <a:lnTo>
                  <a:pt x="673132" y="4267200"/>
                </a:lnTo>
                <a:lnTo>
                  <a:pt x="0" y="42672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4" id="14"/>
          <p:cNvSpPr txBox="true"/>
          <p:nvPr/>
        </p:nvSpPr>
        <p:spPr>
          <a:xfrm rot="0">
            <a:off x="618213" y="435030"/>
            <a:ext cx="10531503" cy="1312605"/>
          </a:xfrm>
          <a:prstGeom prst="rect">
            <a:avLst/>
          </a:prstGeom>
        </p:spPr>
        <p:txBody>
          <a:bodyPr anchor="t" rtlCol="false" tIns="0" lIns="0" bIns="0" rIns="0">
            <a:spAutoFit/>
          </a:bodyPr>
          <a:lstStyle/>
          <a:p>
            <a:pPr algn="l">
              <a:lnSpc>
                <a:spcPts val="9720"/>
              </a:lnSpc>
            </a:pPr>
            <a:r>
              <a:rPr lang="en-US" sz="8100">
                <a:solidFill>
                  <a:srgbClr val="000000"/>
                </a:solidFill>
                <a:latin typeface="Trebuchet MS"/>
                <a:ea typeface="Trebuchet MS"/>
                <a:cs typeface="Trebuchet MS"/>
                <a:sym typeface="Trebuchet MS"/>
              </a:rPr>
              <a:t>PROJECT OVERVIEW</a:t>
            </a:r>
          </a:p>
        </p:txBody>
      </p:sp>
      <p:sp>
        <p:nvSpPr>
          <p:cNvPr name="TextBox 15" id="15"/>
          <p:cNvSpPr txBox="true"/>
          <p:nvPr/>
        </p:nvSpPr>
        <p:spPr>
          <a:xfrm rot="0">
            <a:off x="687787" y="1652798"/>
            <a:ext cx="10670651" cy="481608"/>
          </a:xfrm>
          <a:prstGeom prst="rect">
            <a:avLst/>
          </a:prstGeom>
        </p:spPr>
        <p:txBody>
          <a:bodyPr anchor="t" rtlCol="false" tIns="0" lIns="0" bIns="0" rIns="0">
            <a:spAutoFit/>
          </a:bodyPr>
          <a:lstStyle/>
          <a:p>
            <a:pPr algn="l">
              <a:lnSpc>
                <a:spcPts val="3240"/>
              </a:lnSpc>
            </a:pPr>
            <a:r>
              <a:rPr lang="en-US" sz="2700">
                <a:solidFill>
                  <a:srgbClr val="000000"/>
                </a:solidFill>
                <a:latin typeface="Trebuchet MS"/>
                <a:ea typeface="Trebuchet MS"/>
                <a:cs typeface="Trebuchet MS"/>
                <a:sym typeface="Trebuchet MS"/>
              </a:rPr>
              <a:t>[Employee Performance Improvement and Pay Zone Optimization]</a:t>
            </a:r>
          </a:p>
        </p:txBody>
      </p:sp>
      <p:sp>
        <p:nvSpPr>
          <p:cNvPr name="Freeform 16" id="16"/>
          <p:cNvSpPr/>
          <p:nvPr/>
        </p:nvSpPr>
        <p:spPr>
          <a:xfrm flipH="false" flipV="false" rot="0">
            <a:off x="6123344" y="2613003"/>
            <a:ext cx="3710177" cy="3708750"/>
          </a:xfrm>
          <a:custGeom>
            <a:avLst/>
            <a:gdLst/>
            <a:ahLst/>
            <a:cxnLst/>
            <a:rect r="r" b="b" t="t" l="l"/>
            <a:pathLst>
              <a:path h="3708750" w="3710177">
                <a:moveTo>
                  <a:pt x="0" y="0"/>
                </a:moveTo>
                <a:lnTo>
                  <a:pt x="3710177" y="0"/>
                </a:lnTo>
                <a:lnTo>
                  <a:pt x="3710177" y="3708750"/>
                </a:lnTo>
                <a:lnTo>
                  <a:pt x="0" y="370875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7" id="17"/>
          <p:cNvSpPr txBox="true"/>
          <p:nvPr/>
        </p:nvSpPr>
        <p:spPr>
          <a:xfrm rot="0">
            <a:off x="7074620" y="4502603"/>
            <a:ext cx="1807685" cy="1788633"/>
          </a:xfrm>
          <a:prstGeom prst="rect">
            <a:avLst/>
          </a:prstGeom>
        </p:spPr>
        <p:txBody>
          <a:bodyPr anchor="t" rtlCol="false" tIns="0" lIns="0" bIns="0" rIns="0">
            <a:spAutoFit/>
          </a:bodyPr>
          <a:lstStyle/>
          <a:p>
            <a:pPr algn="ctr">
              <a:lnSpc>
                <a:spcPts val="1296"/>
              </a:lnSpc>
            </a:pPr>
            <a:r>
              <a:rPr lang="en-US" sz="1200">
                <a:solidFill>
                  <a:srgbClr val="FFFFFF"/>
                </a:solidFill>
                <a:latin typeface="Trebuchet MS"/>
                <a:ea typeface="Trebuchet MS"/>
                <a:cs typeface="Trebuchet MS"/>
                <a:sym typeface="Trebuchet MS"/>
              </a:rPr>
              <a:t>Conduct an initial review to clean and preprocess the data for consistency and accuracy. This includes handling missing or ambiguous entries in performance scores, employee status, and termination descriptions.</a:t>
            </a:r>
          </a:p>
        </p:txBody>
      </p:sp>
      <p:sp>
        <p:nvSpPr>
          <p:cNvPr name="Freeform 18" id="18"/>
          <p:cNvSpPr/>
          <p:nvPr/>
        </p:nvSpPr>
        <p:spPr>
          <a:xfrm flipH="false" flipV="false" rot="0">
            <a:off x="4283274" y="6293141"/>
            <a:ext cx="3710177" cy="3708750"/>
          </a:xfrm>
          <a:custGeom>
            <a:avLst/>
            <a:gdLst/>
            <a:ahLst/>
            <a:cxnLst/>
            <a:rect r="r" b="b" t="t" l="l"/>
            <a:pathLst>
              <a:path h="3708750" w="3710177">
                <a:moveTo>
                  <a:pt x="0" y="0"/>
                </a:moveTo>
                <a:lnTo>
                  <a:pt x="3710177" y="0"/>
                </a:lnTo>
                <a:lnTo>
                  <a:pt x="3710177" y="3708750"/>
                </a:lnTo>
                <a:lnTo>
                  <a:pt x="0" y="370875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9" id="19"/>
          <p:cNvSpPr txBox="true"/>
          <p:nvPr/>
        </p:nvSpPr>
        <p:spPr>
          <a:xfrm rot="0">
            <a:off x="5234550" y="8182740"/>
            <a:ext cx="1807685" cy="1788633"/>
          </a:xfrm>
          <a:prstGeom prst="rect">
            <a:avLst/>
          </a:prstGeom>
        </p:spPr>
        <p:txBody>
          <a:bodyPr anchor="t" rtlCol="false" tIns="0" lIns="0" bIns="0" rIns="0">
            <a:spAutoFit/>
          </a:bodyPr>
          <a:lstStyle/>
          <a:p>
            <a:pPr algn="ctr">
              <a:lnSpc>
                <a:spcPts val="1296"/>
              </a:lnSpc>
            </a:pPr>
            <a:r>
              <a:rPr lang="en-US" sz="1200">
                <a:solidFill>
                  <a:srgbClr val="FFFFFF"/>
                </a:solidFill>
                <a:latin typeface="Trebuchet MS"/>
                <a:ea typeface="Trebuchet MS"/>
                <a:cs typeface="Trebuchet MS"/>
                <a:sym typeface="Trebuchet MS"/>
              </a:rPr>
              <a:t>Analyze the performance scores and ratings of employees across different business units, job functions, and employment types to identify trends and areas for improvement.</a:t>
            </a:r>
          </a:p>
        </p:txBody>
      </p:sp>
      <p:sp>
        <p:nvSpPr>
          <p:cNvPr name="Freeform 20" id="20"/>
          <p:cNvSpPr/>
          <p:nvPr/>
        </p:nvSpPr>
        <p:spPr>
          <a:xfrm flipH="false" flipV="false" rot="0">
            <a:off x="6123402" y="6293103"/>
            <a:ext cx="3710179" cy="3708750"/>
          </a:xfrm>
          <a:custGeom>
            <a:avLst/>
            <a:gdLst/>
            <a:ahLst/>
            <a:cxnLst/>
            <a:rect r="r" b="b" t="t" l="l"/>
            <a:pathLst>
              <a:path h="3708750" w="3710179">
                <a:moveTo>
                  <a:pt x="0" y="0"/>
                </a:moveTo>
                <a:lnTo>
                  <a:pt x="3710179" y="0"/>
                </a:lnTo>
                <a:lnTo>
                  <a:pt x="3710179" y="3708750"/>
                </a:lnTo>
                <a:lnTo>
                  <a:pt x="0" y="370875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TextBox 21" id="21"/>
          <p:cNvSpPr txBox="true"/>
          <p:nvPr/>
        </p:nvSpPr>
        <p:spPr>
          <a:xfrm rot="0">
            <a:off x="7074620" y="6342671"/>
            <a:ext cx="1807685" cy="1788633"/>
          </a:xfrm>
          <a:prstGeom prst="rect">
            <a:avLst/>
          </a:prstGeom>
        </p:spPr>
        <p:txBody>
          <a:bodyPr anchor="t" rtlCol="false" tIns="0" lIns="0" bIns="0" rIns="0">
            <a:spAutoFit/>
          </a:bodyPr>
          <a:lstStyle/>
          <a:p>
            <a:pPr algn="ctr">
              <a:lnSpc>
                <a:spcPts val="1296"/>
              </a:lnSpc>
            </a:pPr>
            <a:r>
              <a:rPr lang="en-US" sz="1200">
                <a:solidFill>
                  <a:srgbClr val="FFFFFF"/>
                </a:solidFill>
                <a:latin typeface="Trebuchet MS"/>
                <a:ea typeface="Trebuchet MS"/>
                <a:cs typeface="Trebuchet MS"/>
                <a:sym typeface="Trebuchet MS"/>
              </a:rPr>
              <a:t>Assess the effectiveness of different business units by analyzing employee performance, job functions, and pay zones to identify high-performing and underperforming areas.</a:t>
            </a:r>
          </a:p>
        </p:txBody>
      </p:sp>
      <p:sp>
        <p:nvSpPr>
          <p:cNvPr name="Freeform 22" id="22"/>
          <p:cNvSpPr/>
          <p:nvPr/>
        </p:nvSpPr>
        <p:spPr>
          <a:xfrm flipH="false" flipV="false" rot="0">
            <a:off x="7963412" y="6293141"/>
            <a:ext cx="3710177" cy="3708750"/>
          </a:xfrm>
          <a:custGeom>
            <a:avLst/>
            <a:gdLst/>
            <a:ahLst/>
            <a:cxnLst/>
            <a:rect r="r" b="b" t="t" l="l"/>
            <a:pathLst>
              <a:path h="3708750" w="3710177">
                <a:moveTo>
                  <a:pt x="0" y="0"/>
                </a:moveTo>
                <a:lnTo>
                  <a:pt x="3710177" y="0"/>
                </a:lnTo>
                <a:lnTo>
                  <a:pt x="3710177" y="3708750"/>
                </a:lnTo>
                <a:lnTo>
                  <a:pt x="0" y="370875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TextBox 23" id="23"/>
          <p:cNvSpPr txBox="true"/>
          <p:nvPr/>
        </p:nvSpPr>
        <p:spPr>
          <a:xfrm rot="0">
            <a:off x="8914688" y="8182740"/>
            <a:ext cx="1807685" cy="1788633"/>
          </a:xfrm>
          <a:prstGeom prst="rect">
            <a:avLst/>
          </a:prstGeom>
        </p:spPr>
        <p:txBody>
          <a:bodyPr anchor="t" rtlCol="false" tIns="0" lIns="0" bIns="0" rIns="0">
            <a:spAutoFit/>
          </a:bodyPr>
          <a:lstStyle/>
          <a:p>
            <a:pPr algn="ctr">
              <a:lnSpc>
                <a:spcPts val="1296"/>
              </a:lnSpc>
            </a:pPr>
            <a:r>
              <a:rPr lang="en-US" sz="1200">
                <a:solidFill>
                  <a:srgbClr val="FFFFFF"/>
                </a:solidFill>
                <a:latin typeface="Trebuchet MS"/>
                <a:ea typeface="Trebuchet MS"/>
                <a:cs typeface="Trebuchet MS"/>
                <a:sym typeface="Trebuchet MS"/>
              </a:rPr>
              <a:t>Evaluate the relationship between supervisors and their team's performance ratings to determine if certain supervisors are associated with better or worse outcomes.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4791364">
            <a:off x="9733720" y="5138738"/>
            <a:ext cx="10474395" cy="9525"/>
            <a:chOff x="0" y="0"/>
            <a:chExt cx="13965860" cy="12700"/>
          </a:xfrm>
        </p:grpSpPr>
        <p:sp>
          <p:nvSpPr>
            <p:cNvPr name="Freeform 3" id="3"/>
            <p:cNvSpPr/>
            <p:nvPr/>
          </p:nvSpPr>
          <p:spPr>
            <a:xfrm flipH="false" flipV="false" rot="0">
              <a:off x="0" y="0"/>
              <a:ext cx="13965810" cy="12700"/>
            </a:xfrm>
            <a:custGeom>
              <a:avLst/>
              <a:gdLst/>
              <a:ahLst/>
              <a:cxnLst/>
              <a:rect r="r" b="b" t="t" l="l"/>
              <a:pathLst>
                <a:path h="12700" w="13965810">
                  <a:moveTo>
                    <a:pt x="6350" y="0"/>
                  </a:moveTo>
                  <a:lnTo>
                    <a:pt x="13959460" y="0"/>
                  </a:lnTo>
                  <a:cubicBezTo>
                    <a:pt x="13963016" y="0"/>
                    <a:pt x="13965810" y="2794"/>
                    <a:pt x="13965810" y="6350"/>
                  </a:cubicBezTo>
                  <a:cubicBezTo>
                    <a:pt x="13965810" y="9906"/>
                    <a:pt x="13963016" y="12700"/>
                    <a:pt x="13959460" y="12700"/>
                  </a:cubicBezTo>
                  <a:lnTo>
                    <a:pt x="6350" y="12700"/>
                  </a:lnTo>
                  <a:cubicBezTo>
                    <a:pt x="2794" y="12700"/>
                    <a:pt x="0" y="9906"/>
                    <a:pt x="0" y="6350"/>
                  </a:cubicBezTo>
                  <a:cubicBezTo>
                    <a:pt x="0" y="2794"/>
                    <a:pt x="2794" y="0"/>
                    <a:pt x="6350" y="0"/>
                  </a:cubicBezTo>
                  <a:close/>
                </a:path>
              </a:pathLst>
            </a:custGeom>
            <a:solidFill>
              <a:srgbClr val="5FCBEF"/>
            </a:solidFill>
          </p:spPr>
        </p:sp>
      </p:grpSp>
      <p:grpSp>
        <p:nvGrpSpPr>
          <p:cNvPr name="Group 4" id="4"/>
          <p:cNvGrpSpPr/>
          <p:nvPr/>
        </p:nvGrpSpPr>
        <p:grpSpPr>
          <a:xfrm rot="8776573">
            <a:off x="10401719" y="7899798"/>
            <a:ext cx="8617700" cy="9525"/>
            <a:chOff x="0" y="0"/>
            <a:chExt cx="11490267" cy="12700"/>
          </a:xfrm>
        </p:grpSpPr>
        <p:sp>
          <p:nvSpPr>
            <p:cNvPr name="Freeform 5" id="5"/>
            <p:cNvSpPr/>
            <p:nvPr/>
          </p:nvSpPr>
          <p:spPr>
            <a:xfrm flipH="false" flipV="false" rot="0">
              <a:off x="0" y="0"/>
              <a:ext cx="11490325" cy="12700"/>
            </a:xfrm>
            <a:custGeom>
              <a:avLst/>
              <a:gdLst/>
              <a:ahLst/>
              <a:cxnLst/>
              <a:rect r="r" b="b" t="t" l="l"/>
              <a:pathLst>
                <a:path h="12700" w="11490325">
                  <a:moveTo>
                    <a:pt x="6350" y="0"/>
                  </a:moveTo>
                  <a:lnTo>
                    <a:pt x="11483975" y="0"/>
                  </a:lnTo>
                  <a:cubicBezTo>
                    <a:pt x="11487531" y="0"/>
                    <a:pt x="11490325" y="2794"/>
                    <a:pt x="11490325" y="6350"/>
                  </a:cubicBezTo>
                  <a:cubicBezTo>
                    <a:pt x="11490325" y="9906"/>
                    <a:pt x="11487531" y="12700"/>
                    <a:pt x="11483975" y="12700"/>
                  </a:cubicBezTo>
                  <a:lnTo>
                    <a:pt x="6350" y="12700"/>
                  </a:lnTo>
                  <a:cubicBezTo>
                    <a:pt x="2794" y="12700"/>
                    <a:pt x="0" y="9906"/>
                    <a:pt x="0" y="6350"/>
                  </a:cubicBezTo>
                  <a:cubicBezTo>
                    <a:pt x="0" y="2794"/>
                    <a:pt x="2794" y="0"/>
                    <a:pt x="6350" y="0"/>
                  </a:cubicBezTo>
                  <a:close/>
                </a:path>
              </a:pathLst>
            </a:custGeom>
            <a:solidFill>
              <a:srgbClr val="5FCBEF"/>
            </a:solidFill>
          </p:spPr>
        </p:sp>
      </p:grpSp>
      <p:sp>
        <p:nvSpPr>
          <p:cNvPr name="Freeform 6" id="6"/>
          <p:cNvSpPr/>
          <p:nvPr/>
        </p:nvSpPr>
        <p:spPr>
          <a:xfrm flipH="false" flipV="false" rot="0">
            <a:off x="13772214" y="-12700"/>
            <a:ext cx="4511041" cy="10299668"/>
          </a:xfrm>
          <a:custGeom>
            <a:avLst/>
            <a:gdLst/>
            <a:ahLst/>
            <a:cxnLst/>
            <a:rect r="r" b="b" t="t" l="l"/>
            <a:pathLst>
              <a:path h="10299668" w="4511041">
                <a:moveTo>
                  <a:pt x="0" y="0"/>
                </a:moveTo>
                <a:lnTo>
                  <a:pt x="4511041" y="0"/>
                </a:lnTo>
                <a:lnTo>
                  <a:pt x="4511041" y="10299668"/>
                </a:lnTo>
                <a:lnTo>
                  <a:pt x="0" y="102996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405163" y="-12700"/>
            <a:ext cx="3882866" cy="10299668"/>
          </a:xfrm>
          <a:custGeom>
            <a:avLst/>
            <a:gdLst/>
            <a:ahLst/>
            <a:cxnLst/>
            <a:rect r="r" b="b" t="t" l="l"/>
            <a:pathLst>
              <a:path h="10299668" w="3882866">
                <a:moveTo>
                  <a:pt x="0" y="0"/>
                </a:moveTo>
                <a:lnTo>
                  <a:pt x="3882866" y="0"/>
                </a:lnTo>
                <a:lnTo>
                  <a:pt x="3882866" y="10299668"/>
                </a:lnTo>
                <a:lnTo>
                  <a:pt x="0" y="102996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398499" y="4572000"/>
            <a:ext cx="4889469" cy="5715000"/>
          </a:xfrm>
          <a:custGeom>
            <a:avLst/>
            <a:gdLst/>
            <a:ahLst/>
            <a:cxnLst/>
            <a:rect r="r" b="b" t="t" l="l"/>
            <a:pathLst>
              <a:path h="5715000" w="4889469">
                <a:moveTo>
                  <a:pt x="0" y="0"/>
                </a:moveTo>
                <a:lnTo>
                  <a:pt x="4889469" y="0"/>
                </a:lnTo>
                <a:lnTo>
                  <a:pt x="4889469"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001750" y="-12700"/>
            <a:ext cx="4281488" cy="10299668"/>
          </a:xfrm>
          <a:custGeom>
            <a:avLst/>
            <a:gdLst/>
            <a:ahLst/>
            <a:cxnLst/>
            <a:rect r="r" b="b" t="t" l="l"/>
            <a:pathLst>
              <a:path h="10299668" w="4281488">
                <a:moveTo>
                  <a:pt x="0" y="0"/>
                </a:moveTo>
                <a:lnTo>
                  <a:pt x="4281488" y="0"/>
                </a:lnTo>
                <a:lnTo>
                  <a:pt x="4281488" y="10299668"/>
                </a:lnTo>
                <a:lnTo>
                  <a:pt x="0" y="102996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348095" y="-12700"/>
            <a:ext cx="1935194" cy="10299668"/>
          </a:xfrm>
          <a:custGeom>
            <a:avLst/>
            <a:gdLst/>
            <a:ahLst/>
            <a:cxnLst/>
            <a:rect r="r" b="b" t="t" l="l"/>
            <a:pathLst>
              <a:path h="10299668" w="1935194">
                <a:moveTo>
                  <a:pt x="0" y="0"/>
                </a:moveTo>
                <a:lnTo>
                  <a:pt x="1935194" y="0"/>
                </a:lnTo>
                <a:lnTo>
                  <a:pt x="1935194" y="10299668"/>
                </a:lnTo>
                <a:lnTo>
                  <a:pt x="0" y="1029966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6408499" y="-12700"/>
            <a:ext cx="1874710" cy="10299668"/>
          </a:xfrm>
          <a:custGeom>
            <a:avLst/>
            <a:gdLst/>
            <a:ahLst/>
            <a:cxnLst/>
            <a:rect r="r" b="b" t="t" l="l"/>
            <a:pathLst>
              <a:path h="10299668" w="1874710">
                <a:moveTo>
                  <a:pt x="0" y="0"/>
                </a:moveTo>
                <a:lnTo>
                  <a:pt x="1874710" y="0"/>
                </a:lnTo>
                <a:lnTo>
                  <a:pt x="1874710" y="10299668"/>
                </a:lnTo>
                <a:lnTo>
                  <a:pt x="0" y="1029966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5557499" y="5384800"/>
            <a:ext cx="2725769" cy="4902232"/>
          </a:xfrm>
          <a:custGeom>
            <a:avLst/>
            <a:gdLst/>
            <a:ahLst/>
            <a:cxnLst/>
            <a:rect r="r" b="b" t="t" l="l"/>
            <a:pathLst>
              <a:path h="4902232" w="2725769">
                <a:moveTo>
                  <a:pt x="0" y="0"/>
                </a:moveTo>
                <a:lnTo>
                  <a:pt x="2725769" y="0"/>
                </a:lnTo>
                <a:lnTo>
                  <a:pt x="2725769" y="4902232"/>
                </a:lnTo>
                <a:lnTo>
                  <a:pt x="0" y="490223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0" y="6019800"/>
            <a:ext cx="673132" cy="4267200"/>
          </a:xfrm>
          <a:custGeom>
            <a:avLst/>
            <a:gdLst/>
            <a:ahLst/>
            <a:cxnLst/>
            <a:rect r="r" b="b" t="t" l="l"/>
            <a:pathLst>
              <a:path h="4267200" w="673132">
                <a:moveTo>
                  <a:pt x="0" y="0"/>
                </a:moveTo>
                <a:lnTo>
                  <a:pt x="673132" y="0"/>
                </a:lnTo>
                <a:lnTo>
                  <a:pt x="673132" y="4267200"/>
                </a:lnTo>
                <a:lnTo>
                  <a:pt x="0" y="42672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4" id="14"/>
          <p:cNvSpPr txBox="true"/>
          <p:nvPr/>
        </p:nvSpPr>
        <p:spPr>
          <a:xfrm rot="0">
            <a:off x="429370" y="722409"/>
            <a:ext cx="13115678" cy="1312605"/>
          </a:xfrm>
          <a:prstGeom prst="rect">
            <a:avLst/>
          </a:prstGeom>
        </p:spPr>
        <p:txBody>
          <a:bodyPr anchor="t" rtlCol="false" tIns="0" lIns="0" bIns="0" rIns="0">
            <a:spAutoFit/>
          </a:bodyPr>
          <a:lstStyle/>
          <a:p>
            <a:pPr algn="l">
              <a:lnSpc>
                <a:spcPts val="9720"/>
              </a:lnSpc>
            </a:pPr>
            <a:r>
              <a:rPr lang="en-US" sz="8100">
                <a:solidFill>
                  <a:srgbClr val="000000"/>
                </a:solidFill>
                <a:latin typeface="Trebuchet MS"/>
                <a:ea typeface="Trebuchet MS"/>
                <a:cs typeface="Trebuchet MS"/>
                <a:sym typeface="Trebuchet MS"/>
              </a:rPr>
              <a:t>WHO ARE THE END USERS?</a:t>
            </a:r>
          </a:p>
        </p:txBody>
      </p:sp>
      <p:sp>
        <p:nvSpPr>
          <p:cNvPr name="Freeform 15" id="15"/>
          <p:cNvSpPr/>
          <p:nvPr/>
        </p:nvSpPr>
        <p:spPr>
          <a:xfrm flipH="false" flipV="false" rot="0">
            <a:off x="600062" y="4781516"/>
            <a:ext cx="2394490" cy="1197293"/>
          </a:xfrm>
          <a:custGeom>
            <a:avLst/>
            <a:gdLst/>
            <a:ahLst/>
            <a:cxnLst/>
            <a:rect r="r" b="b" t="t" l="l"/>
            <a:pathLst>
              <a:path h="1197293" w="2394490">
                <a:moveTo>
                  <a:pt x="0" y="0"/>
                </a:moveTo>
                <a:lnTo>
                  <a:pt x="2394490" y="0"/>
                </a:lnTo>
                <a:lnTo>
                  <a:pt x="2394490" y="1197293"/>
                </a:lnTo>
                <a:lnTo>
                  <a:pt x="0" y="119729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6" id="16"/>
          <p:cNvSpPr/>
          <p:nvPr/>
        </p:nvSpPr>
        <p:spPr>
          <a:xfrm flipH="false" flipV="false" rot="0">
            <a:off x="590536" y="4771990"/>
            <a:ext cx="2413581" cy="1216316"/>
          </a:xfrm>
          <a:custGeom>
            <a:avLst/>
            <a:gdLst/>
            <a:ahLst/>
            <a:cxnLst/>
            <a:rect r="r" b="b" t="t" l="l"/>
            <a:pathLst>
              <a:path h="1216316" w="2413581">
                <a:moveTo>
                  <a:pt x="0" y="0"/>
                </a:moveTo>
                <a:lnTo>
                  <a:pt x="2413581" y="0"/>
                </a:lnTo>
                <a:lnTo>
                  <a:pt x="2413581" y="1216316"/>
                </a:lnTo>
                <a:lnTo>
                  <a:pt x="0" y="121631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7" id="17"/>
          <p:cNvSpPr txBox="true"/>
          <p:nvPr/>
        </p:nvSpPr>
        <p:spPr>
          <a:xfrm rot="0">
            <a:off x="598156" y="4779610"/>
            <a:ext cx="2398341" cy="1201076"/>
          </a:xfrm>
          <a:prstGeom prst="rect">
            <a:avLst/>
          </a:prstGeom>
        </p:spPr>
        <p:txBody>
          <a:bodyPr anchor="t" rtlCol="false" tIns="0" lIns="0" bIns="0" rIns="0">
            <a:spAutoFit/>
          </a:bodyPr>
          <a:lstStyle/>
          <a:p>
            <a:pPr algn="ctr">
              <a:lnSpc>
                <a:spcPts val="1944"/>
              </a:lnSpc>
            </a:pPr>
            <a:r>
              <a:rPr lang="en-US" sz="1800">
                <a:solidFill>
                  <a:srgbClr val="FFFFFF"/>
                </a:solidFill>
                <a:latin typeface="Trebuchet MS"/>
                <a:ea typeface="Trebuchet MS"/>
                <a:cs typeface="Trebuchet MS"/>
                <a:sym typeface="Trebuchet MS"/>
              </a:rPr>
              <a:t>Human Resources (HR) Department  </a:t>
            </a:r>
          </a:p>
        </p:txBody>
      </p:sp>
      <p:sp>
        <p:nvSpPr>
          <p:cNvPr name="Freeform 18" id="18"/>
          <p:cNvSpPr/>
          <p:nvPr/>
        </p:nvSpPr>
        <p:spPr>
          <a:xfrm flipH="false" flipV="false" rot="0">
            <a:off x="3497445" y="4781516"/>
            <a:ext cx="2394490" cy="1197293"/>
          </a:xfrm>
          <a:custGeom>
            <a:avLst/>
            <a:gdLst/>
            <a:ahLst/>
            <a:cxnLst/>
            <a:rect r="r" b="b" t="t" l="l"/>
            <a:pathLst>
              <a:path h="1197293" w="2394490">
                <a:moveTo>
                  <a:pt x="0" y="0"/>
                </a:moveTo>
                <a:lnTo>
                  <a:pt x="2394490" y="0"/>
                </a:lnTo>
                <a:lnTo>
                  <a:pt x="2394490" y="1197293"/>
                </a:lnTo>
                <a:lnTo>
                  <a:pt x="0" y="119729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9" id="19"/>
          <p:cNvSpPr/>
          <p:nvPr/>
        </p:nvSpPr>
        <p:spPr>
          <a:xfrm flipH="false" flipV="false" rot="0">
            <a:off x="3487920" y="4771990"/>
            <a:ext cx="2413581" cy="1216316"/>
          </a:xfrm>
          <a:custGeom>
            <a:avLst/>
            <a:gdLst/>
            <a:ahLst/>
            <a:cxnLst/>
            <a:rect r="r" b="b" t="t" l="l"/>
            <a:pathLst>
              <a:path h="1216316" w="2413581">
                <a:moveTo>
                  <a:pt x="0" y="0"/>
                </a:moveTo>
                <a:lnTo>
                  <a:pt x="2413581" y="0"/>
                </a:lnTo>
                <a:lnTo>
                  <a:pt x="2413581" y="1216316"/>
                </a:lnTo>
                <a:lnTo>
                  <a:pt x="0" y="121631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20" id="20"/>
          <p:cNvSpPr txBox="true"/>
          <p:nvPr/>
        </p:nvSpPr>
        <p:spPr>
          <a:xfrm rot="0">
            <a:off x="3495540" y="4779610"/>
            <a:ext cx="2398341" cy="1201076"/>
          </a:xfrm>
          <a:prstGeom prst="rect">
            <a:avLst/>
          </a:prstGeom>
        </p:spPr>
        <p:txBody>
          <a:bodyPr anchor="t" rtlCol="false" tIns="0" lIns="0" bIns="0" rIns="0">
            <a:spAutoFit/>
          </a:bodyPr>
          <a:lstStyle/>
          <a:p>
            <a:pPr algn="ctr">
              <a:lnSpc>
                <a:spcPts val="1944"/>
              </a:lnSpc>
            </a:pPr>
            <a:r>
              <a:rPr lang="en-US" sz="1800">
                <a:solidFill>
                  <a:srgbClr val="FFFFFF"/>
                </a:solidFill>
                <a:latin typeface="Trebuchet MS"/>
                <a:ea typeface="Trebuchet MS"/>
                <a:cs typeface="Trebuchet MS"/>
                <a:sym typeface="Trebuchet MS"/>
              </a:rPr>
              <a:t>Department Managers (Sales &amp; Production)</a:t>
            </a:r>
          </a:p>
        </p:txBody>
      </p:sp>
      <p:sp>
        <p:nvSpPr>
          <p:cNvPr name="Freeform 21" id="21"/>
          <p:cNvSpPr/>
          <p:nvPr/>
        </p:nvSpPr>
        <p:spPr>
          <a:xfrm flipH="false" flipV="false" rot="0">
            <a:off x="6394828" y="4781516"/>
            <a:ext cx="2394490" cy="1197293"/>
          </a:xfrm>
          <a:custGeom>
            <a:avLst/>
            <a:gdLst/>
            <a:ahLst/>
            <a:cxnLst/>
            <a:rect r="r" b="b" t="t" l="l"/>
            <a:pathLst>
              <a:path h="1197293" w="2394490">
                <a:moveTo>
                  <a:pt x="0" y="0"/>
                </a:moveTo>
                <a:lnTo>
                  <a:pt x="2394490" y="0"/>
                </a:lnTo>
                <a:lnTo>
                  <a:pt x="2394490" y="1197293"/>
                </a:lnTo>
                <a:lnTo>
                  <a:pt x="0" y="119729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2" id="22"/>
          <p:cNvSpPr/>
          <p:nvPr/>
        </p:nvSpPr>
        <p:spPr>
          <a:xfrm flipH="false" flipV="false" rot="0">
            <a:off x="6385304" y="4771990"/>
            <a:ext cx="2413581" cy="1216316"/>
          </a:xfrm>
          <a:custGeom>
            <a:avLst/>
            <a:gdLst/>
            <a:ahLst/>
            <a:cxnLst/>
            <a:rect r="r" b="b" t="t" l="l"/>
            <a:pathLst>
              <a:path h="1216316" w="2413581">
                <a:moveTo>
                  <a:pt x="0" y="0"/>
                </a:moveTo>
                <a:lnTo>
                  <a:pt x="2413581" y="0"/>
                </a:lnTo>
                <a:lnTo>
                  <a:pt x="2413581" y="1216316"/>
                </a:lnTo>
                <a:lnTo>
                  <a:pt x="0" y="121631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23" id="23"/>
          <p:cNvSpPr txBox="true"/>
          <p:nvPr/>
        </p:nvSpPr>
        <p:spPr>
          <a:xfrm rot="0">
            <a:off x="6392924" y="4779610"/>
            <a:ext cx="2398341" cy="1201076"/>
          </a:xfrm>
          <a:prstGeom prst="rect">
            <a:avLst/>
          </a:prstGeom>
        </p:spPr>
        <p:txBody>
          <a:bodyPr anchor="t" rtlCol="false" tIns="0" lIns="0" bIns="0" rIns="0">
            <a:spAutoFit/>
          </a:bodyPr>
          <a:lstStyle/>
          <a:p>
            <a:pPr algn="ctr">
              <a:lnSpc>
                <a:spcPts val="1944"/>
              </a:lnSpc>
            </a:pPr>
            <a:r>
              <a:rPr lang="en-US" sz="1800">
                <a:solidFill>
                  <a:srgbClr val="FFFFFF"/>
                </a:solidFill>
                <a:latin typeface="Trebuchet MS"/>
                <a:ea typeface="Trebuchet MS"/>
                <a:cs typeface="Trebuchet MS"/>
                <a:sym typeface="Trebuchet MS"/>
              </a:rPr>
              <a:t>Senior Leadership/Executives</a:t>
            </a:r>
          </a:p>
        </p:txBody>
      </p:sp>
      <p:sp>
        <p:nvSpPr>
          <p:cNvPr name="Freeform 24" id="24"/>
          <p:cNvSpPr/>
          <p:nvPr/>
        </p:nvSpPr>
        <p:spPr>
          <a:xfrm flipH="false" flipV="false" rot="0">
            <a:off x="9292212" y="4781516"/>
            <a:ext cx="2394490" cy="1197293"/>
          </a:xfrm>
          <a:custGeom>
            <a:avLst/>
            <a:gdLst/>
            <a:ahLst/>
            <a:cxnLst/>
            <a:rect r="r" b="b" t="t" l="l"/>
            <a:pathLst>
              <a:path h="1197293" w="2394490">
                <a:moveTo>
                  <a:pt x="0" y="0"/>
                </a:moveTo>
                <a:lnTo>
                  <a:pt x="2394490" y="0"/>
                </a:lnTo>
                <a:lnTo>
                  <a:pt x="2394490" y="1197293"/>
                </a:lnTo>
                <a:lnTo>
                  <a:pt x="0" y="119729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5" id="25"/>
          <p:cNvSpPr/>
          <p:nvPr/>
        </p:nvSpPr>
        <p:spPr>
          <a:xfrm flipH="false" flipV="false" rot="0">
            <a:off x="9282687" y="4771990"/>
            <a:ext cx="2413581" cy="1216316"/>
          </a:xfrm>
          <a:custGeom>
            <a:avLst/>
            <a:gdLst/>
            <a:ahLst/>
            <a:cxnLst/>
            <a:rect r="r" b="b" t="t" l="l"/>
            <a:pathLst>
              <a:path h="1216316" w="2413581">
                <a:moveTo>
                  <a:pt x="0" y="0"/>
                </a:moveTo>
                <a:lnTo>
                  <a:pt x="2413581" y="0"/>
                </a:lnTo>
                <a:lnTo>
                  <a:pt x="2413581" y="1216316"/>
                </a:lnTo>
                <a:lnTo>
                  <a:pt x="0" y="121631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26" id="26"/>
          <p:cNvSpPr txBox="true"/>
          <p:nvPr/>
        </p:nvSpPr>
        <p:spPr>
          <a:xfrm rot="0">
            <a:off x="9290307" y="4779610"/>
            <a:ext cx="2398341" cy="1201076"/>
          </a:xfrm>
          <a:prstGeom prst="rect">
            <a:avLst/>
          </a:prstGeom>
        </p:spPr>
        <p:txBody>
          <a:bodyPr anchor="t" rtlCol="false" tIns="0" lIns="0" bIns="0" rIns="0">
            <a:spAutoFit/>
          </a:bodyPr>
          <a:lstStyle/>
          <a:p>
            <a:pPr algn="ctr">
              <a:lnSpc>
                <a:spcPts val="1944"/>
              </a:lnSpc>
            </a:pPr>
            <a:r>
              <a:rPr lang="en-US" sz="1800">
                <a:solidFill>
                  <a:srgbClr val="FFFFFF"/>
                </a:solidFill>
                <a:latin typeface="Trebuchet MS"/>
                <a:ea typeface="Trebuchet MS"/>
                <a:cs typeface="Trebuchet MS"/>
                <a:sym typeface="Trebuchet MS"/>
              </a:rPr>
              <a:t>Employees</a:t>
            </a:r>
          </a:p>
        </p:txBody>
      </p:sp>
      <p:sp>
        <p:nvSpPr>
          <p:cNvPr name="Freeform 27" id="27"/>
          <p:cNvSpPr/>
          <p:nvPr/>
        </p:nvSpPr>
        <p:spPr>
          <a:xfrm flipH="false" flipV="false" rot="0">
            <a:off x="12189596" y="4781516"/>
            <a:ext cx="2394490" cy="1197293"/>
          </a:xfrm>
          <a:custGeom>
            <a:avLst/>
            <a:gdLst/>
            <a:ahLst/>
            <a:cxnLst/>
            <a:rect r="r" b="b" t="t" l="l"/>
            <a:pathLst>
              <a:path h="1197293" w="2394490">
                <a:moveTo>
                  <a:pt x="0" y="0"/>
                </a:moveTo>
                <a:lnTo>
                  <a:pt x="2394490" y="0"/>
                </a:lnTo>
                <a:lnTo>
                  <a:pt x="2394490" y="1197293"/>
                </a:lnTo>
                <a:lnTo>
                  <a:pt x="0" y="119729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8" id="28"/>
          <p:cNvSpPr/>
          <p:nvPr/>
        </p:nvSpPr>
        <p:spPr>
          <a:xfrm flipH="false" flipV="false" rot="0">
            <a:off x="12180070" y="4771990"/>
            <a:ext cx="2413581" cy="1216316"/>
          </a:xfrm>
          <a:custGeom>
            <a:avLst/>
            <a:gdLst/>
            <a:ahLst/>
            <a:cxnLst/>
            <a:rect r="r" b="b" t="t" l="l"/>
            <a:pathLst>
              <a:path h="1216316" w="2413581">
                <a:moveTo>
                  <a:pt x="0" y="0"/>
                </a:moveTo>
                <a:lnTo>
                  <a:pt x="2413581" y="0"/>
                </a:lnTo>
                <a:lnTo>
                  <a:pt x="2413581" y="1216316"/>
                </a:lnTo>
                <a:lnTo>
                  <a:pt x="0" y="121631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29" id="29"/>
          <p:cNvSpPr txBox="true"/>
          <p:nvPr/>
        </p:nvSpPr>
        <p:spPr>
          <a:xfrm rot="0">
            <a:off x="12187690" y="4779610"/>
            <a:ext cx="2398341" cy="1201076"/>
          </a:xfrm>
          <a:prstGeom prst="rect">
            <a:avLst/>
          </a:prstGeom>
        </p:spPr>
        <p:txBody>
          <a:bodyPr anchor="t" rtlCol="false" tIns="0" lIns="0" bIns="0" rIns="0">
            <a:spAutoFit/>
          </a:bodyPr>
          <a:lstStyle/>
          <a:p>
            <a:pPr algn="ctr">
              <a:lnSpc>
                <a:spcPts val="1944"/>
              </a:lnSpc>
            </a:pPr>
            <a:r>
              <a:rPr lang="en-US" sz="1800">
                <a:solidFill>
                  <a:srgbClr val="FFFFFF"/>
                </a:solidFill>
                <a:latin typeface="Trebuchet MS"/>
                <a:ea typeface="Trebuchet MS"/>
                <a:cs typeface="Trebuchet MS"/>
                <a:sym typeface="Trebuchet MS"/>
              </a:rPr>
              <a:t>Finance/Compensation Teams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4791364">
            <a:off x="9733720" y="5138738"/>
            <a:ext cx="10474395" cy="9525"/>
            <a:chOff x="0" y="0"/>
            <a:chExt cx="13965860" cy="12700"/>
          </a:xfrm>
        </p:grpSpPr>
        <p:sp>
          <p:nvSpPr>
            <p:cNvPr name="Freeform 3" id="3"/>
            <p:cNvSpPr/>
            <p:nvPr/>
          </p:nvSpPr>
          <p:spPr>
            <a:xfrm flipH="false" flipV="false" rot="0">
              <a:off x="0" y="0"/>
              <a:ext cx="13965810" cy="12700"/>
            </a:xfrm>
            <a:custGeom>
              <a:avLst/>
              <a:gdLst/>
              <a:ahLst/>
              <a:cxnLst/>
              <a:rect r="r" b="b" t="t" l="l"/>
              <a:pathLst>
                <a:path h="12700" w="13965810">
                  <a:moveTo>
                    <a:pt x="6350" y="0"/>
                  </a:moveTo>
                  <a:lnTo>
                    <a:pt x="13959460" y="0"/>
                  </a:lnTo>
                  <a:cubicBezTo>
                    <a:pt x="13963016" y="0"/>
                    <a:pt x="13965810" y="2794"/>
                    <a:pt x="13965810" y="6350"/>
                  </a:cubicBezTo>
                  <a:cubicBezTo>
                    <a:pt x="13965810" y="9906"/>
                    <a:pt x="13963016" y="12700"/>
                    <a:pt x="13959460" y="12700"/>
                  </a:cubicBezTo>
                  <a:lnTo>
                    <a:pt x="6350" y="12700"/>
                  </a:lnTo>
                  <a:cubicBezTo>
                    <a:pt x="2794" y="12700"/>
                    <a:pt x="0" y="9906"/>
                    <a:pt x="0" y="6350"/>
                  </a:cubicBezTo>
                  <a:cubicBezTo>
                    <a:pt x="0" y="2794"/>
                    <a:pt x="2794" y="0"/>
                    <a:pt x="6350" y="0"/>
                  </a:cubicBezTo>
                  <a:close/>
                </a:path>
              </a:pathLst>
            </a:custGeom>
            <a:solidFill>
              <a:srgbClr val="5FCBEF"/>
            </a:solidFill>
          </p:spPr>
        </p:sp>
      </p:grpSp>
      <p:grpSp>
        <p:nvGrpSpPr>
          <p:cNvPr name="Group 4" id="4"/>
          <p:cNvGrpSpPr/>
          <p:nvPr/>
        </p:nvGrpSpPr>
        <p:grpSpPr>
          <a:xfrm rot="8776573">
            <a:off x="10401719" y="7899798"/>
            <a:ext cx="8617700" cy="9525"/>
            <a:chOff x="0" y="0"/>
            <a:chExt cx="11490267" cy="12700"/>
          </a:xfrm>
        </p:grpSpPr>
        <p:sp>
          <p:nvSpPr>
            <p:cNvPr name="Freeform 5" id="5"/>
            <p:cNvSpPr/>
            <p:nvPr/>
          </p:nvSpPr>
          <p:spPr>
            <a:xfrm flipH="false" flipV="false" rot="0">
              <a:off x="0" y="0"/>
              <a:ext cx="11490325" cy="12700"/>
            </a:xfrm>
            <a:custGeom>
              <a:avLst/>
              <a:gdLst/>
              <a:ahLst/>
              <a:cxnLst/>
              <a:rect r="r" b="b" t="t" l="l"/>
              <a:pathLst>
                <a:path h="12700" w="11490325">
                  <a:moveTo>
                    <a:pt x="6350" y="0"/>
                  </a:moveTo>
                  <a:lnTo>
                    <a:pt x="11483975" y="0"/>
                  </a:lnTo>
                  <a:cubicBezTo>
                    <a:pt x="11487531" y="0"/>
                    <a:pt x="11490325" y="2794"/>
                    <a:pt x="11490325" y="6350"/>
                  </a:cubicBezTo>
                  <a:cubicBezTo>
                    <a:pt x="11490325" y="9906"/>
                    <a:pt x="11487531" y="12700"/>
                    <a:pt x="11483975" y="12700"/>
                  </a:cubicBezTo>
                  <a:lnTo>
                    <a:pt x="6350" y="12700"/>
                  </a:lnTo>
                  <a:cubicBezTo>
                    <a:pt x="2794" y="12700"/>
                    <a:pt x="0" y="9906"/>
                    <a:pt x="0" y="6350"/>
                  </a:cubicBezTo>
                  <a:cubicBezTo>
                    <a:pt x="0" y="2794"/>
                    <a:pt x="2794" y="0"/>
                    <a:pt x="6350" y="0"/>
                  </a:cubicBezTo>
                  <a:close/>
                </a:path>
              </a:pathLst>
            </a:custGeom>
            <a:solidFill>
              <a:srgbClr val="5FCBEF"/>
            </a:solidFill>
          </p:spPr>
        </p:sp>
      </p:grpSp>
      <p:sp>
        <p:nvSpPr>
          <p:cNvPr name="Freeform 6" id="6"/>
          <p:cNvSpPr/>
          <p:nvPr/>
        </p:nvSpPr>
        <p:spPr>
          <a:xfrm flipH="false" flipV="false" rot="0">
            <a:off x="13772214" y="-12700"/>
            <a:ext cx="4511041" cy="10299668"/>
          </a:xfrm>
          <a:custGeom>
            <a:avLst/>
            <a:gdLst/>
            <a:ahLst/>
            <a:cxnLst/>
            <a:rect r="r" b="b" t="t" l="l"/>
            <a:pathLst>
              <a:path h="10299668" w="4511041">
                <a:moveTo>
                  <a:pt x="0" y="0"/>
                </a:moveTo>
                <a:lnTo>
                  <a:pt x="4511041" y="0"/>
                </a:lnTo>
                <a:lnTo>
                  <a:pt x="4511041" y="10299668"/>
                </a:lnTo>
                <a:lnTo>
                  <a:pt x="0" y="102996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405163" y="-12700"/>
            <a:ext cx="3882866" cy="10299668"/>
          </a:xfrm>
          <a:custGeom>
            <a:avLst/>
            <a:gdLst/>
            <a:ahLst/>
            <a:cxnLst/>
            <a:rect r="r" b="b" t="t" l="l"/>
            <a:pathLst>
              <a:path h="10299668" w="3882866">
                <a:moveTo>
                  <a:pt x="0" y="0"/>
                </a:moveTo>
                <a:lnTo>
                  <a:pt x="3882866" y="0"/>
                </a:lnTo>
                <a:lnTo>
                  <a:pt x="3882866" y="10299668"/>
                </a:lnTo>
                <a:lnTo>
                  <a:pt x="0" y="102996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398499" y="4572000"/>
            <a:ext cx="4889469" cy="5715000"/>
          </a:xfrm>
          <a:custGeom>
            <a:avLst/>
            <a:gdLst/>
            <a:ahLst/>
            <a:cxnLst/>
            <a:rect r="r" b="b" t="t" l="l"/>
            <a:pathLst>
              <a:path h="5715000" w="4889469">
                <a:moveTo>
                  <a:pt x="0" y="0"/>
                </a:moveTo>
                <a:lnTo>
                  <a:pt x="4889469" y="0"/>
                </a:lnTo>
                <a:lnTo>
                  <a:pt x="4889469"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001750" y="-12700"/>
            <a:ext cx="4281488" cy="10299668"/>
          </a:xfrm>
          <a:custGeom>
            <a:avLst/>
            <a:gdLst/>
            <a:ahLst/>
            <a:cxnLst/>
            <a:rect r="r" b="b" t="t" l="l"/>
            <a:pathLst>
              <a:path h="10299668" w="4281488">
                <a:moveTo>
                  <a:pt x="0" y="0"/>
                </a:moveTo>
                <a:lnTo>
                  <a:pt x="4281488" y="0"/>
                </a:lnTo>
                <a:lnTo>
                  <a:pt x="4281488" y="10299668"/>
                </a:lnTo>
                <a:lnTo>
                  <a:pt x="0" y="102996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348095" y="-12700"/>
            <a:ext cx="1935194" cy="10299668"/>
          </a:xfrm>
          <a:custGeom>
            <a:avLst/>
            <a:gdLst/>
            <a:ahLst/>
            <a:cxnLst/>
            <a:rect r="r" b="b" t="t" l="l"/>
            <a:pathLst>
              <a:path h="10299668" w="1935194">
                <a:moveTo>
                  <a:pt x="0" y="0"/>
                </a:moveTo>
                <a:lnTo>
                  <a:pt x="1935194" y="0"/>
                </a:lnTo>
                <a:lnTo>
                  <a:pt x="1935194" y="10299668"/>
                </a:lnTo>
                <a:lnTo>
                  <a:pt x="0" y="1029966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6408499" y="-12700"/>
            <a:ext cx="1874710" cy="10299668"/>
          </a:xfrm>
          <a:custGeom>
            <a:avLst/>
            <a:gdLst/>
            <a:ahLst/>
            <a:cxnLst/>
            <a:rect r="r" b="b" t="t" l="l"/>
            <a:pathLst>
              <a:path h="10299668" w="1874710">
                <a:moveTo>
                  <a:pt x="0" y="0"/>
                </a:moveTo>
                <a:lnTo>
                  <a:pt x="1874710" y="0"/>
                </a:lnTo>
                <a:lnTo>
                  <a:pt x="1874710" y="10299668"/>
                </a:lnTo>
                <a:lnTo>
                  <a:pt x="0" y="1029966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5557499" y="5384800"/>
            <a:ext cx="2725769" cy="4902232"/>
          </a:xfrm>
          <a:custGeom>
            <a:avLst/>
            <a:gdLst/>
            <a:ahLst/>
            <a:cxnLst/>
            <a:rect r="r" b="b" t="t" l="l"/>
            <a:pathLst>
              <a:path h="4902232" w="2725769">
                <a:moveTo>
                  <a:pt x="0" y="0"/>
                </a:moveTo>
                <a:lnTo>
                  <a:pt x="2725769" y="0"/>
                </a:lnTo>
                <a:lnTo>
                  <a:pt x="2725769" y="4902232"/>
                </a:lnTo>
                <a:lnTo>
                  <a:pt x="0" y="490223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0" y="6019800"/>
            <a:ext cx="673132" cy="4267200"/>
          </a:xfrm>
          <a:custGeom>
            <a:avLst/>
            <a:gdLst/>
            <a:ahLst/>
            <a:cxnLst/>
            <a:rect r="r" b="b" t="t" l="l"/>
            <a:pathLst>
              <a:path h="4267200" w="673132">
                <a:moveTo>
                  <a:pt x="0" y="0"/>
                </a:moveTo>
                <a:lnTo>
                  <a:pt x="673132" y="0"/>
                </a:lnTo>
                <a:lnTo>
                  <a:pt x="673132" y="4267200"/>
                </a:lnTo>
                <a:lnTo>
                  <a:pt x="0" y="42672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4" id="14"/>
          <p:cNvSpPr txBox="true"/>
          <p:nvPr/>
        </p:nvSpPr>
        <p:spPr>
          <a:xfrm rot="0">
            <a:off x="429370" y="463992"/>
            <a:ext cx="13374095" cy="2559099"/>
          </a:xfrm>
          <a:prstGeom prst="rect">
            <a:avLst/>
          </a:prstGeom>
        </p:spPr>
        <p:txBody>
          <a:bodyPr anchor="t" rtlCol="false" tIns="0" lIns="0" bIns="0" rIns="0">
            <a:spAutoFit/>
          </a:bodyPr>
          <a:lstStyle/>
          <a:p>
            <a:pPr algn="l">
              <a:lnSpc>
                <a:spcPts val="9720"/>
              </a:lnSpc>
            </a:pPr>
            <a:r>
              <a:rPr lang="en-US" sz="8100">
                <a:solidFill>
                  <a:srgbClr val="000000"/>
                </a:solidFill>
                <a:latin typeface="Trebuchet MS"/>
                <a:ea typeface="Trebuchet MS"/>
                <a:cs typeface="Trebuchet MS"/>
                <a:sym typeface="Trebuchet MS"/>
              </a:rPr>
              <a:t>OUR SOLUTION AND ITS VALUE PROPOSITION</a:t>
            </a:r>
          </a:p>
        </p:txBody>
      </p:sp>
      <p:sp>
        <p:nvSpPr>
          <p:cNvPr name="TextBox 15" id="15"/>
          <p:cNvSpPr txBox="true"/>
          <p:nvPr/>
        </p:nvSpPr>
        <p:spPr>
          <a:xfrm rot="0">
            <a:off x="926325" y="3763783"/>
            <a:ext cx="14466075" cy="4636592"/>
          </a:xfrm>
          <a:prstGeom prst="rect">
            <a:avLst/>
          </a:prstGeom>
        </p:spPr>
        <p:txBody>
          <a:bodyPr anchor="t" rtlCol="false" tIns="0" lIns="0" bIns="0" rIns="0">
            <a:spAutoFit/>
          </a:bodyPr>
          <a:lstStyle/>
          <a:p>
            <a:pPr algn="l">
              <a:lnSpc>
                <a:spcPts val="3600"/>
              </a:lnSpc>
            </a:pPr>
            <a:r>
              <a:rPr lang="en-US" sz="3000">
                <a:solidFill>
                  <a:srgbClr val="000000"/>
                </a:solidFill>
                <a:latin typeface="Trebuchet MS"/>
                <a:ea typeface="Trebuchet MS"/>
                <a:cs typeface="Trebuchet MS"/>
                <a:sym typeface="Trebuchet MS"/>
              </a:rPr>
              <a:t>Filtering - Remove missing values.</a:t>
            </a:r>
          </a:p>
          <a:p>
            <a:pPr algn="l">
              <a:lnSpc>
                <a:spcPts val="3600"/>
              </a:lnSpc>
            </a:pPr>
          </a:p>
          <a:p>
            <a:pPr algn="l">
              <a:lnSpc>
                <a:spcPts val="3600"/>
              </a:lnSpc>
            </a:pPr>
            <a:r>
              <a:rPr lang="en-US" sz="3000">
                <a:solidFill>
                  <a:srgbClr val="000000"/>
                </a:solidFill>
                <a:latin typeface="Trebuchet MS"/>
                <a:ea typeface="Trebuchet MS"/>
                <a:cs typeface="Trebuchet MS"/>
                <a:sym typeface="Trebuchet MS"/>
              </a:rPr>
              <a:t>Conditional Formatting - Blanks, Background Color Shading, Data Bars, Values.</a:t>
            </a:r>
          </a:p>
          <a:p>
            <a:pPr algn="l">
              <a:lnSpc>
                <a:spcPts val="3600"/>
              </a:lnSpc>
            </a:pPr>
          </a:p>
          <a:p>
            <a:pPr algn="l">
              <a:lnSpc>
                <a:spcPts val="3600"/>
              </a:lnSpc>
            </a:pPr>
            <a:r>
              <a:rPr lang="en-US" sz="3000">
                <a:solidFill>
                  <a:srgbClr val="000000"/>
                </a:solidFill>
                <a:latin typeface="Trebuchet MS"/>
                <a:ea typeface="Trebuchet MS"/>
                <a:cs typeface="Trebuchet MS"/>
                <a:sym typeface="Trebuchet MS"/>
              </a:rPr>
              <a:t>Data Filtering and Sorting - Identify specific employee performance groups, such as those with exceeds, needs improvement and fully meets.</a:t>
            </a:r>
          </a:p>
          <a:p>
            <a:pPr algn="l">
              <a:lnSpc>
                <a:spcPts val="3600"/>
              </a:lnSpc>
            </a:pPr>
          </a:p>
          <a:p>
            <a:pPr algn="l">
              <a:lnSpc>
                <a:spcPts val="3600"/>
              </a:lnSpc>
            </a:pPr>
            <a:r>
              <a:rPr lang="en-US" sz="3000">
                <a:solidFill>
                  <a:srgbClr val="000000"/>
                </a:solidFill>
                <a:latin typeface="Trebuchet MS"/>
                <a:ea typeface="Trebuchet MS"/>
                <a:cs typeface="Trebuchet MS"/>
                <a:sym typeface="Trebuchet MS"/>
              </a:rPr>
              <a:t>Pivot table - Summary of employee performance under their employee Id.</a:t>
            </a:r>
          </a:p>
          <a:p>
            <a:pPr algn="l">
              <a:lnSpc>
                <a:spcPts val="3600"/>
              </a:lnSpc>
            </a:pPr>
          </a:p>
          <a:p>
            <a:pPr algn="l">
              <a:lnSpc>
                <a:spcPts val="3600"/>
              </a:lnSpc>
            </a:pPr>
            <a:r>
              <a:rPr lang="en-US" sz="3000">
                <a:solidFill>
                  <a:srgbClr val="000000"/>
                </a:solidFill>
                <a:latin typeface="Trebuchet MS"/>
                <a:ea typeface="Trebuchet MS"/>
                <a:cs typeface="Trebuchet MS"/>
                <a:sym typeface="Trebuchet MS"/>
              </a:rPr>
              <a:t>Graphs - Final Report with Trend line.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4791364">
            <a:off x="9733720" y="5138738"/>
            <a:ext cx="10474395" cy="9525"/>
            <a:chOff x="0" y="0"/>
            <a:chExt cx="13965860" cy="12700"/>
          </a:xfrm>
        </p:grpSpPr>
        <p:sp>
          <p:nvSpPr>
            <p:cNvPr name="Freeform 3" id="3"/>
            <p:cNvSpPr/>
            <p:nvPr/>
          </p:nvSpPr>
          <p:spPr>
            <a:xfrm flipH="false" flipV="false" rot="0">
              <a:off x="0" y="0"/>
              <a:ext cx="13965810" cy="12700"/>
            </a:xfrm>
            <a:custGeom>
              <a:avLst/>
              <a:gdLst/>
              <a:ahLst/>
              <a:cxnLst/>
              <a:rect r="r" b="b" t="t" l="l"/>
              <a:pathLst>
                <a:path h="12700" w="13965810">
                  <a:moveTo>
                    <a:pt x="6350" y="0"/>
                  </a:moveTo>
                  <a:lnTo>
                    <a:pt x="13959460" y="0"/>
                  </a:lnTo>
                  <a:cubicBezTo>
                    <a:pt x="13963016" y="0"/>
                    <a:pt x="13965810" y="2794"/>
                    <a:pt x="13965810" y="6350"/>
                  </a:cubicBezTo>
                  <a:cubicBezTo>
                    <a:pt x="13965810" y="9906"/>
                    <a:pt x="13963016" y="12700"/>
                    <a:pt x="13959460" y="12700"/>
                  </a:cubicBezTo>
                  <a:lnTo>
                    <a:pt x="6350" y="12700"/>
                  </a:lnTo>
                  <a:cubicBezTo>
                    <a:pt x="2794" y="12700"/>
                    <a:pt x="0" y="9906"/>
                    <a:pt x="0" y="6350"/>
                  </a:cubicBezTo>
                  <a:cubicBezTo>
                    <a:pt x="0" y="2794"/>
                    <a:pt x="2794" y="0"/>
                    <a:pt x="6350" y="0"/>
                  </a:cubicBezTo>
                  <a:close/>
                </a:path>
              </a:pathLst>
            </a:custGeom>
            <a:solidFill>
              <a:srgbClr val="5FCBEF"/>
            </a:solidFill>
          </p:spPr>
        </p:sp>
      </p:grpSp>
      <p:grpSp>
        <p:nvGrpSpPr>
          <p:cNvPr name="Group 4" id="4"/>
          <p:cNvGrpSpPr/>
          <p:nvPr/>
        </p:nvGrpSpPr>
        <p:grpSpPr>
          <a:xfrm rot="8776573">
            <a:off x="10401719" y="7899798"/>
            <a:ext cx="8617700" cy="9525"/>
            <a:chOff x="0" y="0"/>
            <a:chExt cx="11490267" cy="12700"/>
          </a:xfrm>
        </p:grpSpPr>
        <p:sp>
          <p:nvSpPr>
            <p:cNvPr name="Freeform 5" id="5"/>
            <p:cNvSpPr/>
            <p:nvPr/>
          </p:nvSpPr>
          <p:spPr>
            <a:xfrm flipH="false" flipV="false" rot="0">
              <a:off x="0" y="0"/>
              <a:ext cx="11490325" cy="12700"/>
            </a:xfrm>
            <a:custGeom>
              <a:avLst/>
              <a:gdLst/>
              <a:ahLst/>
              <a:cxnLst/>
              <a:rect r="r" b="b" t="t" l="l"/>
              <a:pathLst>
                <a:path h="12700" w="11490325">
                  <a:moveTo>
                    <a:pt x="6350" y="0"/>
                  </a:moveTo>
                  <a:lnTo>
                    <a:pt x="11483975" y="0"/>
                  </a:lnTo>
                  <a:cubicBezTo>
                    <a:pt x="11487531" y="0"/>
                    <a:pt x="11490325" y="2794"/>
                    <a:pt x="11490325" y="6350"/>
                  </a:cubicBezTo>
                  <a:cubicBezTo>
                    <a:pt x="11490325" y="9906"/>
                    <a:pt x="11487531" y="12700"/>
                    <a:pt x="11483975" y="12700"/>
                  </a:cubicBezTo>
                  <a:lnTo>
                    <a:pt x="6350" y="12700"/>
                  </a:lnTo>
                  <a:cubicBezTo>
                    <a:pt x="2794" y="12700"/>
                    <a:pt x="0" y="9906"/>
                    <a:pt x="0" y="6350"/>
                  </a:cubicBezTo>
                  <a:cubicBezTo>
                    <a:pt x="0" y="2794"/>
                    <a:pt x="2794" y="0"/>
                    <a:pt x="6350" y="0"/>
                  </a:cubicBezTo>
                  <a:close/>
                </a:path>
              </a:pathLst>
            </a:custGeom>
            <a:solidFill>
              <a:srgbClr val="5FCBEF"/>
            </a:solidFill>
          </p:spPr>
        </p:sp>
      </p:grpSp>
      <p:sp>
        <p:nvSpPr>
          <p:cNvPr name="Freeform 6" id="6"/>
          <p:cNvSpPr/>
          <p:nvPr/>
        </p:nvSpPr>
        <p:spPr>
          <a:xfrm flipH="false" flipV="false" rot="0">
            <a:off x="13772214" y="-12700"/>
            <a:ext cx="4511041" cy="10299668"/>
          </a:xfrm>
          <a:custGeom>
            <a:avLst/>
            <a:gdLst/>
            <a:ahLst/>
            <a:cxnLst/>
            <a:rect r="r" b="b" t="t" l="l"/>
            <a:pathLst>
              <a:path h="10299668" w="4511041">
                <a:moveTo>
                  <a:pt x="0" y="0"/>
                </a:moveTo>
                <a:lnTo>
                  <a:pt x="4511041" y="0"/>
                </a:lnTo>
                <a:lnTo>
                  <a:pt x="4511041" y="10299668"/>
                </a:lnTo>
                <a:lnTo>
                  <a:pt x="0" y="102996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405163" y="-12700"/>
            <a:ext cx="3882866" cy="10299668"/>
          </a:xfrm>
          <a:custGeom>
            <a:avLst/>
            <a:gdLst/>
            <a:ahLst/>
            <a:cxnLst/>
            <a:rect r="r" b="b" t="t" l="l"/>
            <a:pathLst>
              <a:path h="10299668" w="3882866">
                <a:moveTo>
                  <a:pt x="0" y="0"/>
                </a:moveTo>
                <a:lnTo>
                  <a:pt x="3882866" y="0"/>
                </a:lnTo>
                <a:lnTo>
                  <a:pt x="3882866" y="10299668"/>
                </a:lnTo>
                <a:lnTo>
                  <a:pt x="0" y="102996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398499" y="4572000"/>
            <a:ext cx="4889469" cy="5715000"/>
          </a:xfrm>
          <a:custGeom>
            <a:avLst/>
            <a:gdLst/>
            <a:ahLst/>
            <a:cxnLst/>
            <a:rect r="r" b="b" t="t" l="l"/>
            <a:pathLst>
              <a:path h="5715000" w="4889469">
                <a:moveTo>
                  <a:pt x="0" y="0"/>
                </a:moveTo>
                <a:lnTo>
                  <a:pt x="4889469" y="0"/>
                </a:lnTo>
                <a:lnTo>
                  <a:pt x="4889469"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001750" y="-12700"/>
            <a:ext cx="4281488" cy="10299668"/>
          </a:xfrm>
          <a:custGeom>
            <a:avLst/>
            <a:gdLst/>
            <a:ahLst/>
            <a:cxnLst/>
            <a:rect r="r" b="b" t="t" l="l"/>
            <a:pathLst>
              <a:path h="10299668" w="4281488">
                <a:moveTo>
                  <a:pt x="0" y="0"/>
                </a:moveTo>
                <a:lnTo>
                  <a:pt x="4281488" y="0"/>
                </a:lnTo>
                <a:lnTo>
                  <a:pt x="4281488" y="10299668"/>
                </a:lnTo>
                <a:lnTo>
                  <a:pt x="0" y="102996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348095" y="-12700"/>
            <a:ext cx="1935194" cy="10299668"/>
          </a:xfrm>
          <a:custGeom>
            <a:avLst/>
            <a:gdLst/>
            <a:ahLst/>
            <a:cxnLst/>
            <a:rect r="r" b="b" t="t" l="l"/>
            <a:pathLst>
              <a:path h="10299668" w="1935194">
                <a:moveTo>
                  <a:pt x="0" y="0"/>
                </a:moveTo>
                <a:lnTo>
                  <a:pt x="1935194" y="0"/>
                </a:lnTo>
                <a:lnTo>
                  <a:pt x="1935194" y="10299668"/>
                </a:lnTo>
                <a:lnTo>
                  <a:pt x="0" y="1029966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6408499" y="-12700"/>
            <a:ext cx="1874710" cy="10299668"/>
          </a:xfrm>
          <a:custGeom>
            <a:avLst/>
            <a:gdLst/>
            <a:ahLst/>
            <a:cxnLst/>
            <a:rect r="r" b="b" t="t" l="l"/>
            <a:pathLst>
              <a:path h="10299668" w="1874710">
                <a:moveTo>
                  <a:pt x="0" y="0"/>
                </a:moveTo>
                <a:lnTo>
                  <a:pt x="1874710" y="0"/>
                </a:lnTo>
                <a:lnTo>
                  <a:pt x="1874710" y="10299668"/>
                </a:lnTo>
                <a:lnTo>
                  <a:pt x="0" y="1029966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5557499" y="5384800"/>
            <a:ext cx="2725769" cy="4902232"/>
          </a:xfrm>
          <a:custGeom>
            <a:avLst/>
            <a:gdLst/>
            <a:ahLst/>
            <a:cxnLst/>
            <a:rect r="r" b="b" t="t" l="l"/>
            <a:pathLst>
              <a:path h="4902232" w="2725769">
                <a:moveTo>
                  <a:pt x="0" y="0"/>
                </a:moveTo>
                <a:lnTo>
                  <a:pt x="2725769" y="0"/>
                </a:lnTo>
                <a:lnTo>
                  <a:pt x="2725769" y="4902232"/>
                </a:lnTo>
                <a:lnTo>
                  <a:pt x="0" y="490223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0" y="6019800"/>
            <a:ext cx="673132" cy="4267200"/>
          </a:xfrm>
          <a:custGeom>
            <a:avLst/>
            <a:gdLst/>
            <a:ahLst/>
            <a:cxnLst/>
            <a:rect r="r" b="b" t="t" l="l"/>
            <a:pathLst>
              <a:path h="4267200" w="673132">
                <a:moveTo>
                  <a:pt x="0" y="0"/>
                </a:moveTo>
                <a:lnTo>
                  <a:pt x="673132" y="0"/>
                </a:lnTo>
                <a:lnTo>
                  <a:pt x="673132" y="4267200"/>
                </a:lnTo>
                <a:lnTo>
                  <a:pt x="0" y="42672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4" id="14"/>
          <p:cNvSpPr txBox="true"/>
          <p:nvPr/>
        </p:nvSpPr>
        <p:spPr>
          <a:xfrm rot="0">
            <a:off x="826935" y="623018"/>
            <a:ext cx="11823591" cy="1312605"/>
          </a:xfrm>
          <a:prstGeom prst="rect">
            <a:avLst/>
          </a:prstGeom>
        </p:spPr>
        <p:txBody>
          <a:bodyPr anchor="t" rtlCol="false" tIns="0" lIns="0" bIns="0" rIns="0">
            <a:spAutoFit/>
          </a:bodyPr>
          <a:lstStyle/>
          <a:p>
            <a:pPr algn="l">
              <a:lnSpc>
                <a:spcPts val="9720"/>
              </a:lnSpc>
            </a:pPr>
            <a:r>
              <a:rPr lang="en-US" sz="8100">
                <a:solidFill>
                  <a:srgbClr val="000000"/>
                </a:solidFill>
                <a:latin typeface="Trebuchet MS"/>
                <a:ea typeface="Trebuchet MS"/>
                <a:cs typeface="Trebuchet MS"/>
                <a:sym typeface="Trebuchet MS"/>
              </a:rPr>
              <a:t>DATASET DESCRIPTION</a:t>
            </a:r>
          </a:p>
        </p:txBody>
      </p:sp>
      <p:sp>
        <p:nvSpPr>
          <p:cNvPr name="TextBox 15" id="15"/>
          <p:cNvSpPr txBox="true"/>
          <p:nvPr/>
        </p:nvSpPr>
        <p:spPr>
          <a:xfrm rot="0">
            <a:off x="1284135" y="2431939"/>
            <a:ext cx="11366391" cy="6160086"/>
          </a:xfrm>
          <a:prstGeom prst="rect">
            <a:avLst/>
          </a:prstGeom>
        </p:spPr>
        <p:txBody>
          <a:bodyPr anchor="t" rtlCol="false" tIns="0" lIns="0" bIns="0" rIns="0">
            <a:spAutoFit/>
          </a:bodyPr>
          <a:lstStyle/>
          <a:p>
            <a:pPr algn="l">
              <a:lnSpc>
                <a:spcPts val="3600"/>
              </a:lnSpc>
            </a:pPr>
            <a:r>
              <a:rPr lang="en-US" sz="3000">
                <a:solidFill>
                  <a:srgbClr val="000000"/>
                </a:solidFill>
                <a:latin typeface="Trebuchet MS"/>
                <a:ea typeface="Trebuchet MS"/>
                <a:cs typeface="Trebuchet MS"/>
                <a:sym typeface="Trebuchet MS"/>
              </a:rPr>
              <a:t>EMPLOYEE ID: Unique identifier for each employee in the    organization.</a:t>
            </a:r>
          </a:p>
          <a:p>
            <a:pPr algn="l">
              <a:lnSpc>
                <a:spcPts val="3600"/>
              </a:lnSpc>
            </a:pPr>
          </a:p>
          <a:p>
            <a:pPr algn="l">
              <a:lnSpc>
                <a:spcPts val="3600"/>
              </a:lnSpc>
            </a:pPr>
            <a:r>
              <a:rPr lang="en-US" sz="3000">
                <a:solidFill>
                  <a:srgbClr val="000000"/>
                </a:solidFill>
                <a:latin typeface="Trebuchet MS"/>
                <a:ea typeface="Trebuchet MS"/>
                <a:cs typeface="Trebuchet MS"/>
                <a:sym typeface="Trebuchet MS"/>
              </a:rPr>
              <a:t>FIRST NAME: The first name of the employee.</a:t>
            </a:r>
          </a:p>
          <a:p>
            <a:pPr algn="l">
              <a:lnSpc>
                <a:spcPts val="3600"/>
              </a:lnSpc>
            </a:pPr>
          </a:p>
          <a:p>
            <a:pPr algn="l">
              <a:lnSpc>
                <a:spcPts val="3600"/>
              </a:lnSpc>
            </a:pPr>
            <a:r>
              <a:rPr lang="en-US" sz="3000">
                <a:solidFill>
                  <a:srgbClr val="000000"/>
                </a:solidFill>
                <a:latin typeface="Trebuchet MS"/>
                <a:ea typeface="Trebuchet MS"/>
                <a:cs typeface="Trebuchet MS"/>
                <a:sym typeface="Trebuchet MS"/>
              </a:rPr>
              <a:t>PAY ZONE: The pay zone or salary band to which the employee's compensation falls.</a:t>
            </a:r>
          </a:p>
          <a:p>
            <a:pPr algn="l">
              <a:lnSpc>
                <a:spcPts val="3600"/>
              </a:lnSpc>
            </a:pPr>
          </a:p>
          <a:p>
            <a:pPr algn="l">
              <a:lnSpc>
                <a:spcPts val="3600"/>
              </a:lnSpc>
            </a:pPr>
            <a:r>
              <a:rPr lang="en-US" sz="3000">
                <a:solidFill>
                  <a:srgbClr val="000000"/>
                </a:solidFill>
                <a:latin typeface="Trebuchet MS"/>
                <a:ea typeface="Trebuchet MS"/>
                <a:cs typeface="Trebuchet MS"/>
                <a:sym typeface="Trebuchet MS"/>
              </a:rPr>
              <a:t>DEPARTMENT TYPE: The broader category or type of department the employee's work is associated with.</a:t>
            </a:r>
          </a:p>
          <a:p>
            <a:pPr algn="l">
              <a:lnSpc>
                <a:spcPts val="3600"/>
              </a:lnSpc>
            </a:pPr>
          </a:p>
          <a:p>
            <a:pPr algn="l">
              <a:lnSpc>
                <a:spcPts val="3600"/>
              </a:lnSpc>
            </a:pPr>
            <a:r>
              <a:rPr lang="en-US" sz="3000">
                <a:solidFill>
                  <a:srgbClr val="000000"/>
                </a:solidFill>
                <a:latin typeface="Trebuchet MS"/>
                <a:ea typeface="Trebuchet MS"/>
                <a:cs typeface="Trebuchet MS"/>
                <a:sym typeface="Trebuchet MS"/>
              </a:rPr>
              <a:t>CURRENT EMPLOYEE RATING: The current rating or evaluation of the employee's overall performance.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4791364">
            <a:off x="9733720" y="5138738"/>
            <a:ext cx="10474395" cy="9525"/>
            <a:chOff x="0" y="0"/>
            <a:chExt cx="13965860" cy="12700"/>
          </a:xfrm>
        </p:grpSpPr>
        <p:sp>
          <p:nvSpPr>
            <p:cNvPr name="Freeform 3" id="3"/>
            <p:cNvSpPr/>
            <p:nvPr/>
          </p:nvSpPr>
          <p:spPr>
            <a:xfrm flipH="false" flipV="false" rot="0">
              <a:off x="0" y="0"/>
              <a:ext cx="13965810" cy="12700"/>
            </a:xfrm>
            <a:custGeom>
              <a:avLst/>
              <a:gdLst/>
              <a:ahLst/>
              <a:cxnLst/>
              <a:rect r="r" b="b" t="t" l="l"/>
              <a:pathLst>
                <a:path h="12700" w="13965810">
                  <a:moveTo>
                    <a:pt x="6350" y="0"/>
                  </a:moveTo>
                  <a:lnTo>
                    <a:pt x="13959460" y="0"/>
                  </a:lnTo>
                  <a:cubicBezTo>
                    <a:pt x="13963016" y="0"/>
                    <a:pt x="13965810" y="2794"/>
                    <a:pt x="13965810" y="6350"/>
                  </a:cubicBezTo>
                  <a:cubicBezTo>
                    <a:pt x="13965810" y="9906"/>
                    <a:pt x="13963016" y="12700"/>
                    <a:pt x="13959460" y="12700"/>
                  </a:cubicBezTo>
                  <a:lnTo>
                    <a:pt x="6350" y="12700"/>
                  </a:lnTo>
                  <a:cubicBezTo>
                    <a:pt x="2794" y="12700"/>
                    <a:pt x="0" y="9906"/>
                    <a:pt x="0" y="6350"/>
                  </a:cubicBezTo>
                  <a:cubicBezTo>
                    <a:pt x="0" y="2794"/>
                    <a:pt x="2794" y="0"/>
                    <a:pt x="6350" y="0"/>
                  </a:cubicBezTo>
                  <a:close/>
                </a:path>
              </a:pathLst>
            </a:custGeom>
            <a:solidFill>
              <a:srgbClr val="5FCBEF"/>
            </a:solidFill>
          </p:spPr>
        </p:sp>
      </p:grpSp>
      <p:grpSp>
        <p:nvGrpSpPr>
          <p:cNvPr name="Group 4" id="4"/>
          <p:cNvGrpSpPr/>
          <p:nvPr/>
        </p:nvGrpSpPr>
        <p:grpSpPr>
          <a:xfrm rot="8776573">
            <a:off x="10401719" y="7899798"/>
            <a:ext cx="8617700" cy="9525"/>
            <a:chOff x="0" y="0"/>
            <a:chExt cx="11490267" cy="12700"/>
          </a:xfrm>
        </p:grpSpPr>
        <p:sp>
          <p:nvSpPr>
            <p:cNvPr name="Freeform 5" id="5"/>
            <p:cNvSpPr/>
            <p:nvPr/>
          </p:nvSpPr>
          <p:spPr>
            <a:xfrm flipH="false" flipV="false" rot="0">
              <a:off x="0" y="0"/>
              <a:ext cx="11490325" cy="12700"/>
            </a:xfrm>
            <a:custGeom>
              <a:avLst/>
              <a:gdLst/>
              <a:ahLst/>
              <a:cxnLst/>
              <a:rect r="r" b="b" t="t" l="l"/>
              <a:pathLst>
                <a:path h="12700" w="11490325">
                  <a:moveTo>
                    <a:pt x="6350" y="0"/>
                  </a:moveTo>
                  <a:lnTo>
                    <a:pt x="11483975" y="0"/>
                  </a:lnTo>
                  <a:cubicBezTo>
                    <a:pt x="11487531" y="0"/>
                    <a:pt x="11490325" y="2794"/>
                    <a:pt x="11490325" y="6350"/>
                  </a:cubicBezTo>
                  <a:cubicBezTo>
                    <a:pt x="11490325" y="9906"/>
                    <a:pt x="11487531" y="12700"/>
                    <a:pt x="11483975" y="12700"/>
                  </a:cubicBezTo>
                  <a:lnTo>
                    <a:pt x="6350" y="12700"/>
                  </a:lnTo>
                  <a:cubicBezTo>
                    <a:pt x="2794" y="12700"/>
                    <a:pt x="0" y="9906"/>
                    <a:pt x="0" y="6350"/>
                  </a:cubicBezTo>
                  <a:cubicBezTo>
                    <a:pt x="0" y="2794"/>
                    <a:pt x="2794" y="0"/>
                    <a:pt x="6350" y="0"/>
                  </a:cubicBezTo>
                  <a:close/>
                </a:path>
              </a:pathLst>
            </a:custGeom>
            <a:solidFill>
              <a:srgbClr val="5FCBEF"/>
            </a:solidFill>
          </p:spPr>
        </p:sp>
      </p:grpSp>
      <p:sp>
        <p:nvSpPr>
          <p:cNvPr name="Freeform 6" id="6"/>
          <p:cNvSpPr/>
          <p:nvPr/>
        </p:nvSpPr>
        <p:spPr>
          <a:xfrm flipH="false" flipV="false" rot="0">
            <a:off x="13772214" y="-12700"/>
            <a:ext cx="4511041" cy="10299668"/>
          </a:xfrm>
          <a:custGeom>
            <a:avLst/>
            <a:gdLst/>
            <a:ahLst/>
            <a:cxnLst/>
            <a:rect r="r" b="b" t="t" l="l"/>
            <a:pathLst>
              <a:path h="10299668" w="4511041">
                <a:moveTo>
                  <a:pt x="0" y="0"/>
                </a:moveTo>
                <a:lnTo>
                  <a:pt x="4511041" y="0"/>
                </a:lnTo>
                <a:lnTo>
                  <a:pt x="4511041" y="10299668"/>
                </a:lnTo>
                <a:lnTo>
                  <a:pt x="0" y="102996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405163" y="-12700"/>
            <a:ext cx="3882866" cy="10299668"/>
          </a:xfrm>
          <a:custGeom>
            <a:avLst/>
            <a:gdLst/>
            <a:ahLst/>
            <a:cxnLst/>
            <a:rect r="r" b="b" t="t" l="l"/>
            <a:pathLst>
              <a:path h="10299668" w="3882866">
                <a:moveTo>
                  <a:pt x="0" y="0"/>
                </a:moveTo>
                <a:lnTo>
                  <a:pt x="3882866" y="0"/>
                </a:lnTo>
                <a:lnTo>
                  <a:pt x="3882866" y="10299668"/>
                </a:lnTo>
                <a:lnTo>
                  <a:pt x="0" y="102996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398499" y="4572000"/>
            <a:ext cx="4889469" cy="5715000"/>
          </a:xfrm>
          <a:custGeom>
            <a:avLst/>
            <a:gdLst/>
            <a:ahLst/>
            <a:cxnLst/>
            <a:rect r="r" b="b" t="t" l="l"/>
            <a:pathLst>
              <a:path h="5715000" w="4889469">
                <a:moveTo>
                  <a:pt x="0" y="0"/>
                </a:moveTo>
                <a:lnTo>
                  <a:pt x="4889469" y="0"/>
                </a:lnTo>
                <a:lnTo>
                  <a:pt x="4889469"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001750" y="-12700"/>
            <a:ext cx="4281488" cy="10299668"/>
          </a:xfrm>
          <a:custGeom>
            <a:avLst/>
            <a:gdLst/>
            <a:ahLst/>
            <a:cxnLst/>
            <a:rect r="r" b="b" t="t" l="l"/>
            <a:pathLst>
              <a:path h="10299668" w="4281488">
                <a:moveTo>
                  <a:pt x="0" y="0"/>
                </a:moveTo>
                <a:lnTo>
                  <a:pt x="4281488" y="0"/>
                </a:lnTo>
                <a:lnTo>
                  <a:pt x="4281488" y="10299668"/>
                </a:lnTo>
                <a:lnTo>
                  <a:pt x="0" y="102996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348095" y="-12700"/>
            <a:ext cx="1935194" cy="10299668"/>
          </a:xfrm>
          <a:custGeom>
            <a:avLst/>
            <a:gdLst/>
            <a:ahLst/>
            <a:cxnLst/>
            <a:rect r="r" b="b" t="t" l="l"/>
            <a:pathLst>
              <a:path h="10299668" w="1935194">
                <a:moveTo>
                  <a:pt x="0" y="0"/>
                </a:moveTo>
                <a:lnTo>
                  <a:pt x="1935194" y="0"/>
                </a:lnTo>
                <a:lnTo>
                  <a:pt x="1935194" y="10299668"/>
                </a:lnTo>
                <a:lnTo>
                  <a:pt x="0" y="1029966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6408499" y="-12700"/>
            <a:ext cx="1874710" cy="10299668"/>
          </a:xfrm>
          <a:custGeom>
            <a:avLst/>
            <a:gdLst/>
            <a:ahLst/>
            <a:cxnLst/>
            <a:rect r="r" b="b" t="t" l="l"/>
            <a:pathLst>
              <a:path h="10299668" w="1874710">
                <a:moveTo>
                  <a:pt x="0" y="0"/>
                </a:moveTo>
                <a:lnTo>
                  <a:pt x="1874710" y="0"/>
                </a:lnTo>
                <a:lnTo>
                  <a:pt x="1874710" y="10299668"/>
                </a:lnTo>
                <a:lnTo>
                  <a:pt x="0" y="1029966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5557499" y="5384800"/>
            <a:ext cx="2725769" cy="4902232"/>
          </a:xfrm>
          <a:custGeom>
            <a:avLst/>
            <a:gdLst/>
            <a:ahLst/>
            <a:cxnLst/>
            <a:rect r="r" b="b" t="t" l="l"/>
            <a:pathLst>
              <a:path h="4902232" w="2725769">
                <a:moveTo>
                  <a:pt x="0" y="0"/>
                </a:moveTo>
                <a:lnTo>
                  <a:pt x="2725769" y="0"/>
                </a:lnTo>
                <a:lnTo>
                  <a:pt x="2725769" y="4902232"/>
                </a:lnTo>
                <a:lnTo>
                  <a:pt x="0" y="490223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0" y="6019800"/>
            <a:ext cx="673132" cy="4267200"/>
          </a:xfrm>
          <a:custGeom>
            <a:avLst/>
            <a:gdLst/>
            <a:ahLst/>
            <a:cxnLst/>
            <a:rect r="r" b="b" t="t" l="l"/>
            <a:pathLst>
              <a:path h="4267200" w="673132">
                <a:moveTo>
                  <a:pt x="0" y="0"/>
                </a:moveTo>
                <a:lnTo>
                  <a:pt x="673132" y="0"/>
                </a:lnTo>
                <a:lnTo>
                  <a:pt x="673132" y="4267200"/>
                </a:lnTo>
                <a:lnTo>
                  <a:pt x="0" y="42672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4" id="14"/>
          <p:cNvSpPr txBox="true"/>
          <p:nvPr/>
        </p:nvSpPr>
        <p:spPr>
          <a:xfrm rot="0">
            <a:off x="906447" y="506990"/>
            <a:ext cx="9597225" cy="1312605"/>
          </a:xfrm>
          <a:prstGeom prst="rect">
            <a:avLst/>
          </a:prstGeom>
        </p:spPr>
        <p:txBody>
          <a:bodyPr anchor="t" rtlCol="false" tIns="0" lIns="0" bIns="0" rIns="0">
            <a:spAutoFit/>
          </a:bodyPr>
          <a:lstStyle/>
          <a:p>
            <a:pPr algn="l">
              <a:lnSpc>
                <a:spcPts val="9720"/>
              </a:lnSpc>
            </a:pPr>
            <a:r>
              <a:rPr lang="en-US" sz="8100">
                <a:solidFill>
                  <a:srgbClr val="000000"/>
                </a:solidFill>
                <a:latin typeface="Trebuchet MS"/>
                <a:ea typeface="Trebuchet MS"/>
                <a:cs typeface="Trebuchet MS"/>
                <a:sym typeface="Trebuchet MS"/>
              </a:rPr>
              <a:t>MODELLING</a:t>
            </a:r>
          </a:p>
        </p:txBody>
      </p:sp>
      <p:sp>
        <p:nvSpPr>
          <p:cNvPr name="TextBox 15" id="15"/>
          <p:cNvSpPr txBox="true"/>
          <p:nvPr/>
        </p:nvSpPr>
        <p:spPr>
          <a:xfrm rot="0">
            <a:off x="1224501" y="2829506"/>
            <a:ext cx="13254824" cy="5144422"/>
          </a:xfrm>
          <a:prstGeom prst="rect">
            <a:avLst/>
          </a:prstGeom>
        </p:spPr>
        <p:txBody>
          <a:bodyPr anchor="t" rtlCol="false" tIns="0" lIns="0" bIns="0" rIns="0">
            <a:spAutoFit/>
          </a:bodyPr>
          <a:lstStyle/>
          <a:p>
            <a:pPr algn="l">
              <a:lnSpc>
                <a:spcPts val="3600"/>
              </a:lnSpc>
            </a:pPr>
            <a:r>
              <a:rPr lang="en-US" sz="3000">
                <a:solidFill>
                  <a:srgbClr val="000000"/>
                </a:solidFill>
                <a:latin typeface="Trebuchet MS"/>
                <a:ea typeface="Trebuchet MS"/>
                <a:cs typeface="Trebuchet MS"/>
                <a:sym typeface="Trebuchet MS"/>
              </a:rPr>
              <a:t>DATA SET: Kaggle, Employee dataset.</a:t>
            </a:r>
          </a:p>
          <a:p>
            <a:pPr algn="l">
              <a:lnSpc>
                <a:spcPts val="3600"/>
              </a:lnSpc>
            </a:pPr>
          </a:p>
          <a:p>
            <a:pPr algn="l">
              <a:lnSpc>
                <a:spcPts val="3600"/>
              </a:lnSpc>
            </a:pPr>
            <a:r>
              <a:rPr lang="en-US" sz="3000">
                <a:solidFill>
                  <a:srgbClr val="000000"/>
                </a:solidFill>
                <a:latin typeface="Trebuchet MS"/>
                <a:ea typeface="Trebuchet MS"/>
                <a:cs typeface="Trebuchet MS"/>
                <a:sym typeface="Trebuchet MS"/>
              </a:rPr>
              <a:t>FEATURE SELECTION: Slicer, Conditional Formatting, Designing.</a:t>
            </a:r>
          </a:p>
          <a:p>
            <a:pPr algn="l">
              <a:lnSpc>
                <a:spcPts val="3600"/>
              </a:lnSpc>
            </a:pPr>
          </a:p>
          <a:p>
            <a:pPr algn="l">
              <a:lnSpc>
                <a:spcPts val="3600"/>
              </a:lnSpc>
            </a:pPr>
            <a:r>
              <a:rPr lang="en-US" sz="3000">
                <a:solidFill>
                  <a:srgbClr val="000000"/>
                </a:solidFill>
                <a:latin typeface="Trebuchet MS"/>
                <a:ea typeface="Trebuchet MS"/>
                <a:cs typeface="Trebuchet MS"/>
                <a:sym typeface="Trebuchet MS"/>
              </a:rPr>
              <a:t>DATA CLEANING: Missing values, Irrelevant data, Correct Errors, Remove Unnecessary Columns and Rows.</a:t>
            </a:r>
          </a:p>
          <a:p>
            <a:pPr algn="l">
              <a:lnSpc>
                <a:spcPts val="3600"/>
              </a:lnSpc>
            </a:pPr>
          </a:p>
          <a:p>
            <a:pPr algn="l">
              <a:lnSpc>
                <a:spcPts val="3600"/>
              </a:lnSpc>
            </a:pPr>
            <a:r>
              <a:rPr lang="en-US" sz="3000">
                <a:solidFill>
                  <a:srgbClr val="000000"/>
                </a:solidFill>
                <a:latin typeface="Trebuchet MS"/>
                <a:ea typeface="Trebuchet MS"/>
                <a:cs typeface="Trebuchet MS"/>
                <a:sym typeface="Trebuchet MS"/>
              </a:rPr>
              <a:t>PIVOT TABLE: Employee ID, First Name, Performance Score.</a:t>
            </a:r>
          </a:p>
          <a:p>
            <a:pPr algn="l">
              <a:lnSpc>
                <a:spcPts val="3600"/>
              </a:lnSpc>
            </a:pPr>
          </a:p>
          <a:p>
            <a:pPr algn="l">
              <a:lnSpc>
                <a:spcPts val="3600"/>
              </a:lnSpc>
            </a:pPr>
            <a:r>
              <a:rPr lang="en-US" sz="3000">
                <a:solidFill>
                  <a:srgbClr val="000000"/>
                </a:solidFill>
                <a:latin typeface="Trebuchet MS"/>
                <a:ea typeface="Trebuchet MS"/>
                <a:cs typeface="Trebuchet MS"/>
                <a:sym typeface="Trebuchet MS"/>
              </a:rPr>
              <a:t>CHART: Report of Employee Performance based on their Employee Id is represent in Values and Performance Score presented as Column Chart.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DAGQWX5duQs</dc:identifier>
  <dcterms:modified xsi:type="dcterms:W3CDTF">2011-08-01T06:04:30Z</dcterms:modified>
  <cp:revision>1</cp:revision>
  <dc:title>Copy of DOC-20240910-WA0004.</dc:title>
</cp:coreProperties>
</file>