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5" r:id="rId6"/>
    <p:sldId id="261" r:id="rId7"/>
    <p:sldId id="268" r:id="rId8"/>
    <p:sldId id="264" r:id="rId9"/>
    <p:sldId id="266" r:id="rId10"/>
    <p:sldId id="267" r:id="rId11"/>
    <p:sldId id="2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B47B6BA-E6B6-4D92-A5D3-8230E362F7F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303D195-E36A-4ED6-B86B-1D31AAB11A19}">
      <dgm:prSet/>
      <dgm:spPr/>
      <dgm:t>
        <a:bodyPr/>
        <a:lstStyle/>
        <a:p>
          <a:r>
            <a:rPr lang="en-US" dirty="0"/>
            <a:t>Our research aims to classify students into three groups: the ‘low-risk’ students the ‘medium-risk’ students, and ‘high-risk’ students.  </a:t>
          </a:r>
        </a:p>
      </dgm:t>
    </dgm:pt>
    <dgm:pt modelId="{4C250A57-6761-4EE0-9C9C-D4F0B0400A0D}" type="parTrans" cxnId="{9B35CDDE-E9ED-42C3-B7A7-5BBF2834E8E5}">
      <dgm:prSet/>
      <dgm:spPr/>
      <dgm:t>
        <a:bodyPr/>
        <a:lstStyle/>
        <a:p>
          <a:endParaRPr lang="en-US"/>
        </a:p>
      </dgm:t>
    </dgm:pt>
    <dgm:pt modelId="{EBD30B6B-20C3-4CD4-B757-1761E84E68CC}" type="sibTrans" cxnId="{9B35CDDE-E9ED-42C3-B7A7-5BBF2834E8E5}">
      <dgm:prSet/>
      <dgm:spPr/>
      <dgm:t>
        <a:bodyPr/>
        <a:lstStyle/>
        <a:p>
          <a:endParaRPr lang="en-US"/>
        </a:p>
      </dgm:t>
    </dgm:pt>
    <dgm:pt modelId="{BECAA3D4-FAD4-4B19-A991-0A1938BB6423}">
      <dgm:prSet/>
      <dgm:spPr/>
      <dgm:t>
        <a:bodyPr/>
        <a:lstStyle/>
        <a:p>
          <a:r>
            <a:rPr lang="en-US" dirty="0"/>
            <a:t>This article describes our methodology and provides most significant variables correlated to academic success among all the questions asked to  533 first year university students during November month of academic year 2003-2004 </a:t>
          </a:r>
        </a:p>
      </dgm:t>
    </dgm:pt>
    <dgm:pt modelId="{C68C8446-7E79-4C56-A878-559FF3B2042A}" type="parTrans" cxnId="{8B973832-B0C7-44A4-ABEA-1E8C17BE81E0}">
      <dgm:prSet/>
      <dgm:spPr/>
      <dgm:t>
        <a:bodyPr/>
        <a:lstStyle/>
        <a:p>
          <a:endParaRPr lang="en-US"/>
        </a:p>
      </dgm:t>
    </dgm:pt>
    <dgm:pt modelId="{6CBFB8D1-4E9A-421E-82A6-557467D8A719}" type="sibTrans" cxnId="{8B973832-B0C7-44A4-ABEA-1E8C17BE81E0}">
      <dgm:prSet/>
      <dgm:spPr/>
      <dgm:t>
        <a:bodyPr/>
        <a:lstStyle/>
        <a:p>
          <a:endParaRPr lang="en-US"/>
        </a:p>
      </dgm:t>
    </dgm:pt>
    <dgm:pt modelId="{CA1A188C-31E1-41E4-802A-71C37AE91E57}">
      <dgm:prSet/>
      <dgm:spPr/>
      <dgm:t>
        <a:bodyPr/>
        <a:lstStyle/>
        <a:p>
          <a:r>
            <a:rPr lang="en-US"/>
            <a:t>We need to create a database in which every student is described according to characteristics such as their age, their parent’s level of education, their perception of the university environment, etc.</a:t>
          </a:r>
        </a:p>
      </dgm:t>
    </dgm:pt>
    <dgm:pt modelId="{3C8FCA66-853C-4822-932E-E4FFCFF2E3AF}" type="parTrans" cxnId="{4DCF3EC2-3042-449D-9F70-E4BBC389ACBF}">
      <dgm:prSet/>
      <dgm:spPr/>
      <dgm:t>
        <a:bodyPr/>
        <a:lstStyle/>
        <a:p>
          <a:endParaRPr lang="en-US"/>
        </a:p>
      </dgm:t>
    </dgm:pt>
    <dgm:pt modelId="{15D2AD37-C2CA-4B2E-A529-0137A550DC3C}" type="sibTrans" cxnId="{4DCF3EC2-3042-449D-9F70-E4BBC389ACBF}">
      <dgm:prSet/>
      <dgm:spPr/>
      <dgm:t>
        <a:bodyPr/>
        <a:lstStyle/>
        <a:p>
          <a:endParaRPr lang="en-US"/>
        </a:p>
      </dgm:t>
    </dgm:pt>
    <dgm:pt modelId="{85DBF088-8225-42BF-A168-F68A45C07B20}">
      <dgm:prSet/>
      <dgm:spPr/>
      <dgm:t>
        <a:bodyPr/>
        <a:lstStyle/>
        <a:p>
          <a:r>
            <a:rPr lang="en-US"/>
            <a:t>Idea is to determine if it is possible to predict a decision variable using the explanatory variables which we retained in the model </a:t>
          </a:r>
        </a:p>
      </dgm:t>
    </dgm:pt>
    <dgm:pt modelId="{E7423D7A-F5E4-41C1-A949-DAC837312984}" type="parTrans" cxnId="{EB7A6FB6-130F-4FDF-8BA0-EAFC8E19BF99}">
      <dgm:prSet/>
      <dgm:spPr/>
      <dgm:t>
        <a:bodyPr/>
        <a:lstStyle/>
        <a:p>
          <a:endParaRPr lang="en-US"/>
        </a:p>
      </dgm:t>
    </dgm:pt>
    <dgm:pt modelId="{2825FFCE-2824-46DF-894B-36E0490E1D5F}" type="sibTrans" cxnId="{EB7A6FB6-130F-4FDF-8BA0-EAFC8E19BF99}">
      <dgm:prSet/>
      <dgm:spPr/>
      <dgm:t>
        <a:bodyPr/>
        <a:lstStyle/>
        <a:p>
          <a:endParaRPr lang="en-US"/>
        </a:p>
      </dgm:t>
    </dgm:pt>
    <dgm:pt modelId="{0047BFCC-7B82-4527-AE3A-C7C93A4FAAFE}">
      <dgm:prSet/>
      <dgm:spPr/>
      <dgm:t>
        <a:bodyPr/>
        <a:lstStyle/>
        <a:p>
          <a:r>
            <a:rPr lang="en-US" dirty="0"/>
            <a:t>Finally, it presents the results of the application of discriminant analysis, neural networks, random forests, and decision trees aimed at predicting those students' academic success. </a:t>
          </a:r>
        </a:p>
      </dgm:t>
    </dgm:pt>
    <dgm:pt modelId="{AE5FC864-1637-47D3-854E-8D44B87C72B6}" type="parTrans" cxnId="{3F71BC3E-285C-4022-BC64-814F35C75A83}">
      <dgm:prSet/>
      <dgm:spPr/>
      <dgm:t>
        <a:bodyPr/>
        <a:lstStyle/>
        <a:p>
          <a:endParaRPr lang="en-US"/>
        </a:p>
      </dgm:t>
    </dgm:pt>
    <dgm:pt modelId="{3AFF5820-D7E9-41CC-9E7E-E361097D0BE2}" type="sibTrans" cxnId="{3F71BC3E-285C-4022-BC64-814F35C75A83}">
      <dgm:prSet/>
      <dgm:spPr/>
      <dgm:t>
        <a:bodyPr/>
        <a:lstStyle/>
        <a:p>
          <a:endParaRPr lang="en-US"/>
        </a:p>
      </dgm:t>
    </dgm:pt>
    <dgm:pt modelId="{05FE7EAA-4929-47AA-A8B5-21733EC0A335}" type="pres">
      <dgm:prSet presAssocID="{9B47B6BA-E6B6-4D92-A5D3-8230E362F7F0}" presName="root" presStyleCnt="0">
        <dgm:presLayoutVars>
          <dgm:dir/>
          <dgm:resizeHandles val="exact"/>
        </dgm:presLayoutVars>
      </dgm:prSet>
      <dgm:spPr/>
    </dgm:pt>
    <dgm:pt modelId="{F44E5CAD-3B67-45D6-9BD8-E3598CB4D745}" type="pres">
      <dgm:prSet presAssocID="{C303D195-E36A-4ED6-B86B-1D31AAB11A19}" presName="compNode" presStyleCnt="0"/>
      <dgm:spPr/>
    </dgm:pt>
    <dgm:pt modelId="{307DAA71-3C0A-4321-8746-177B1C764B03}" type="pres">
      <dgm:prSet presAssocID="{C303D195-E36A-4ED6-B86B-1D31AAB11A19}" presName="bgRect" presStyleLbl="bgShp" presStyleIdx="0" presStyleCnt="5"/>
      <dgm:spPr/>
    </dgm:pt>
    <dgm:pt modelId="{CF8A0DAD-D8A8-4613-8B93-6EAB5E0F704E}" type="pres">
      <dgm:prSet presAssocID="{C303D195-E36A-4ED6-B86B-1D31AAB11A1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CDB26468-D448-4EE3-A619-DB3169439AF7}" type="pres">
      <dgm:prSet presAssocID="{C303D195-E36A-4ED6-B86B-1D31AAB11A19}" presName="spaceRect" presStyleCnt="0"/>
      <dgm:spPr/>
    </dgm:pt>
    <dgm:pt modelId="{5946718F-743C-465B-A158-F4B8BE73170A}" type="pres">
      <dgm:prSet presAssocID="{C303D195-E36A-4ED6-B86B-1D31AAB11A19}" presName="parTx" presStyleLbl="revTx" presStyleIdx="0" presStyleCnt="5">
        <dgm:presLayoutVars>
          <dgm:chMax val="0"/>
          <dgm:chPref val="0"/>
        </dgm:presLayoutVars>
      </dgm:prSet>
      <dgm:spPr/>
    </dgm:pt>
    <dgm:pt modelId="{FC980F9D-9D60-490E-BA1C-32A9DB87204B}" type="pres">
      <dgm:prSet presAssocID="{EBD30B6B-20C3-4CD4-B757-1761E84E68CC}" presName="sibTrans" presStyleCnt="0"/>
      <dgm:spPr/>
    </dgm:pt>
    <dgm:pt modelId="{8ED0E04B-EFD3-4D2D-AA00-EA9FDD85666F}" type="pres">
      <dgm:prSet presAssocID="{BECAA3D4-FAD4-4B19-A991-0A1938BB6423}" presName="compNode" presStyleCnt="0"/>
      <dgm:spPr/>
    </dgm:pt>
    <dgm:pt modelId="{2AE34CFE-D1C3-4CA0-ACC2-720B51358923}" type="pres">
      <dgm:prSet presAssocID="{BECAA3D4-FAD4-4B19-A991-0A1938BB6423}" presName="bgRect" presStyleLbl="bgShp" presStyleIdx="1" presStyleCnt="5"/>
      <dgm:spPr/>
    </dgm:pt>
    <dgm:pt modelId="{0DC2AAD6-ACE1-496D-A613-4B4965E3A32E}" type="pres">
      <dgm:prSet presAssocID="{BECAA3D4-FAD4-4B19-A991-0A1938BB642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heatre"/>
        </a:ext>
      </dgm:extLst>
    </dgm:pt>
    <dgm:pt modelId="{378525D0-C56F-4DB2-A7B3-A8C0FBFDE1E5}" type="pres">
      <dgm:prSet presAssocID="{BECAA3D4-FAD4-4B19-A991-0A1938BB6423}" presName="spaceRect" presStyleCnt="0"/>
      <dgm:spPr/>
    </dgm:pt>
    <dgm:pt modelId="{065E2B09-E1D3-4F0B-87D9-212F4E46DEA1}" type="pres">
      <dgm:prSet presAssocID="{BECAA3D4-FAD4-4B19-A991-0A1938BB6423}" presName="parTx" presStyleLbl="revTx" presStyleIdx="1" presStyleCnt="5">
        <dgm:presLayoutVars>
          <dgm:chMax val="0"/>
          <dgm:chPref val="0"/>
        </dgm:presLayoutVars>
      </dgm:prSet>
      <dgm:spPr/>
    </dgm:pt>
    <dgm:pt modelId="{D84BFC30-5C1F-4808-A303-B75D4C1FFFEE}" type="pres">
      <dgm:prSet presAssocID="{6CBFB8D1-4E9A-421E-82A6-557467D8A719}" presName="sibTrans" presStyleCnt="0"/>
      <dgm:spPr/>
    </dgm:pt>
    <dgm:pt modelId="{7A0DAD7A-654F-4BEC-AC7D-107638277FA5}" type="pres">
      <dgm:prSet presAssocID="{CA1A188C-31E1-41E4-802A-71C37AE91E57}" presName="compNode" presStyleCnt="0"/>
      <dgm:spPr/>
    </dgm:pt>
    <dgm:pt modelId="{68D1D772-EC1B-4817-A7CE-96509BF36228}" type="pres">
      <dgm:prSet presAssocID="{CA1A188C-31E1-41E4-802A-71C37AE91E57}" presName="bgRect" presStyleLbl="bgShp" presStyleIdx="2" presStyleCnt="5"/>
      <dgm:spPr/>
    </dgm:pt>
    <dgm:pt modelId="{29B50BB5-E77F-4B7F-9101-71950F13E73A}" type="pres">
      <dgm:prSet presAssocID="{CA1A188C-31E1-41E4-802A-71C37AE91E5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rent and Child"/>
        </a:ext>
      </dgm:extLst>
    </dgm:pt>
    <dgm:pt modelId="{E1FF1250-D0EB-47D0-BCB1-E8F6DD0EDFC7}" type="pres">
      <dgm:prSet presAssocID="{CA1A188C-31E1-41E4-802A-71C37AE91E57}" presName="spaceRect" presStyleCnt="0"/>
      <dgm:spPr/>
    </dgm:pt>
    <dgm:pt modelId="{F3504B59-56E1-4356-8EF2-D002914850D3}" type="pres">
      <dgm:prSet presAssocID="{CA1A188C-31E1-41E4-802A-71C37AE91E57}" presName="parTx" presStyleLbl="revTx" presStyleIdx="2" presStyleCnt="5">
        <dgm:presLayoutVars>
          <dgm:chMax val="0"/>
          <dgm:chPref val="0"/>
        </dgm:presLayoutVars>
      </dgm:prSet>
      <dgm:spPr/>
    </dgm:pt>
    <dgm:pt modelId="{C0C4784F-6CDB-4D49-AC3F-C979BBA7553D}" type="pres">
      <dgm:prSet presAssocID="{15D2AD37-C2CA-4B2E-A529-0137A550DC3C}" presName="sibTrans" presStyleCnt="0"/>
      <dgm:spPr/>
    </dgm:pt>
    <dgm:pt modelId="{1D2FF4C4-A2BA-40F7-B4D0-986C24433A74}" type="pres">
      <dgm:prSet presAssocID="{85DBF088-8225-42BF-A168-F68A45C07B20}" presName="compNode" presStyleCnt="0"/>
      <dgm:spPr/>
    </dgm:pt>
    <dgm:pt modelId="{1EB913C9-FDEA-484A-B5F3-8A5C348F42E1}" type="pres">
      <dgm:prSet presAssocID="{85DBF088-8225-42BF-A168-F68A45C07B20}" presName="bgRect" presStyleLbl="bgShp" presStyleIdx="3" presStyleCnt="5"/>
      <dgm:spPr/>
    </dgm:pt>
    <dgm:pt modelId="{8AF75A54-3E69-4072-94F8-8C6E0778D8AE}" type="pres">
      <dgm:prSet presAssocID="{85DBF088-8225-42BF-A168-F68A45C07B2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 Bulb and Gear"/>
        </a:ext>
      </dgm:extLst>
    </dgm:pt>
    <dgm:pt modelId="{E2594C6C-E11B-41A4-A60A-CB58F9B798F5}" type="pres">
      <dgm:prSet presAssocID="{85DBF088-8225-42BF-A168-F68A45C07B20}" presName="spaceRect" presStyleCnt="0"/>
      <dgm:spPr/>
    </dgm:pt>
    <dgm:pt modelId="{A6552765-DD56-4577-BED3-4F5F3A18A677}" type="pres">
      <dgm:prSet presAssocID="{85DBF088-8225-42BF-A168-F68A45C07B20}" presName="parTx" presStyleLbl="revTx" presStyleIdx="3" presStyleCnt="5">
        <dgm:presLayoutVars>
          <dgm:chMax val="0"/>
          <dgm:chPref val="0"/>
        </dgm:presLayoutVars>
      </dgm:prSet>
      <dgm:spPr/>
    </dgm:pt>
    <dgm:pt modelId="{51EA76DC-C1C2-4464-9E39-A9866C8071CA}" type="pres">
      <dgm:prSet presAssocID="{2825FFCE-2824-46DF-894B-36E0490E1D5F}" presName="sibTrans" presStyleCnt="0"/>
      <dgm:spPr/>
    </dgm:pt>
    <dgm:pt modelId="{34737F5E-CEB2-4411-B586-97ED3CB676B6}" type="pres">
      <dgm:prSet presAssocID="{0047BFCC-7B82-4527-AE3A-C7C93A4FAAFE}" presName="compNode" presStyleCnt="0"/>
      <dgm:spPr/>
    </dgm:pt>
    <dgm:pt modelId="{7E65C5AE-67D2-4E3D-A4E3-287842361C35}" type="pres">
      <dgm:prSet presAssocID="{0047BFCC-7B82-4527-AE3A-C7C93A4FAAFE}" presName="bgRect" presStyleLbl="bgShp" presStyleIdx="4" presStyleCnt="5"/>
      <dgm:spPr/>
    </dgm:pt>
    <dgm:pt modelId="{7FDE085D-0851-4163-92A4-3E22EBB509F2}" type="pres">
      <dgm:prSet presAssocID="{0047BFCC-7B82-4527-AE3A-C7C93A4FAAF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orest scene"/>
        </a:ext>
      </dgm:extLst>
    </dgm:pt>
    <dgm:pt modelId="{6E0389ED-9F51-4E59-B4CD-4E87C219730D}" type="pres">
      <dgm:prSet presAssocID="{0047BFCC-7B82-4527-AE3A-C7C93A4FAAFE}" presName="spaceRect" presStyleCnt="0"/>
      <dgm:spPr/>
    </dgm:pt>
    <dgm:pt modelId="{93E3086B-08E4-4FB9-9069-25A2B3E0A394}" type="pres">
      <dgm:prSet presAssocID="{0047BFCC-7B82-4527-AE3A-C7C93A4FAAFE}" presName="parTx" presStyleLbl="revTx" presStyleIdx="4" presStyleCnt="5">
        <dgm:presLayoutVars>
          <dgm:chMax val="0"/>
          <dgm:chPref val="0"/>
        </dgm:presLayoutVars>
      </dgm:prSet>
      <dgm:spPr/>
    </dgm:pt>
  </dgm:ptLst>
  <dgm:cxnLst>
    <dgm:cxn modelId="{8B973832-B0C7-44A4-ABEA-1E8C17BE81E0}" srcId="{9B47B6BA-E6B6-4D92-A5D3-8230E362F7F0}" destId="{BECAA3D4-FAD4-4B19-A991-0A1938BB6423}" srcOrd="1" destOrd="0" parTransId="{C68C8446-7E79-4C56-A878-559FF3B2042A}" sibTransId="{6CBFB8D1-4E9A-421E-82A6-557467D8A719}"/>
    <dgm:cxn modelId="{CF517036-9CC4-4AE0-B685-A6CF77EA1131}" type="presOf" srcId="{BECAA3D4-FAD4-4B19-A991-0A1938BB6423}" destId="{065E2B09-E1D3-4F0B-87D9-212F4E46DEA1}" srcOrd="0" destOrd="0" presId="urn:microsoft.com/office/officeart/2018/2/layout/IconVerticalSolidList"/>
    <dgm:cxn modelId="{FD1DC53B-EA18-45DB-BA0F-8E4BE7F86E6D}" type="presOf" srcId="{0047BFCC-7B82-4527-AE3A-C7C93A4FAAFE}" destId="{93E3086B-08E4-4FB9-9069-25A2B3E0A394}" srcOrd="0" destOrd="0" presId="urn:microsoft.com/office/officeart/2018/2/layout/IconVerticalSolidList"/>
    <dgm:cxn modelId="{3F71BC3E-285C-4022-BC64-814F35C75A83}" srcId="{9B47B6BA-E6B6-4D92-A5D3-8230E362F7F0}" destId="{0047BFCC-7B82-4527-AE3A-C7C93A4FAAFE}" srcOrd="4" destOrd="0" parTransId="{AE5FC864-1637-47D3-854E-8D44B87C72B6}" sibTransId="{3AFF5820-D7E9-41CC-9E7E-E361097D0BE2}"/>
    <dgm:cxn modelId="{29D55D41-F758-4428-B566-06CEAA1708ED}" type="presOf" srcId="{C303D195-E36A-4ED6-B86B-1D31AAB11A19}" destId="{5946718F-743C-465B-A158-F4B8BE73170A}" srcOrd="0" destOrd="0" presId="urn:microsoft.com/office/officeart/2018/2/layout/IconVerticalSolidList"/>
    <dgm:cxn modelId="{9D4A8066-DDFF-490A-8783-ED131C5AF967}" type="presOf" srcId="{85DBF088-8225-42BF-A168-F68A45C07B20}" destId="{A6552765-DD56-4577-BED3-4F5F3A18A677}" srcOrd="0" destOrd="0" presId="urn:microsoft.com/office/officeart/2018/2/layout/IconVerticalSolidList"/>
    <dgm:cxn modelId="{754ACE83-2D7C-4C25-9238-3127A4BD80D2}" type="presOf" srcId="{CA1A188C-31E1-41E4-802A-71C37AE91E57}" destId="{F3504B59-56E1-4356-8EF2-D002914850D3}" srcOrd="0" destOrd="0" presId="urn:microsoft.com/office/officeart/2018/2/layout/IconVerticalSolidList"/>
    <dgm:cxn modelId="{EB7A6FB6-130F-4FDF-8BA0-EAFC8E19BF99}" srcId="{9B47B6BA-E6B6-4D92-A5D3-8230E362F7F0}" destId="{85DBF088-8225-42BF-A168-F68A45C07B20}" srcOrd="3" destOrd="0" parTransId="{E7423D7A-F5E4-41C1-A949-DAC837312984}" sibTransId="{2825FFCE-2824-46DF-894B-36E0490E1D5F}"/>
    <dgm:cxn modelId="{4DCF3EC2-3042-449D-9F70-E4BBC389ACBF}" srcId="{9B47B6BA-E6B6-4D92-A5D3-8230E362F7F0}" destId="{CA1A188C-31E1-41E4-802A-71C37AE91E57}" srcOrd="2" destOrd="0" parTransId="{3C8FCA66-853C-4822-932E-E4FFCFF2E3AF}" sibTransId="{15D2AD37-C2CA-4B2E-A529-0137A550DC3C}"/>
    <dgm:cxn modelId="{2373FFC3-D3C6-4145-AB9C-03C607C33DA6}" type="presOf" srcId="{9B47B6BA-E6B6-4D92-A5D3-8230E362F7F0}" destId="{05FE7EAA-4929-47AA-A8B5-21733EC0A335}" srcOrd="0" destOrd="0" presId="urn:microsoft.com/office/officeart/2018/2/layout/IconVerticalSolidList"/>
    <dgm:cxn modelId="{9B35CDDE-E9ED-42C3-B7A7-5BBF2834E8E5}" srcId="{9B47B6BA-E6B6-4D92-A5D3-8230E362F7F0}" destId="{C303D195-E36A-4ED6-B86B-1D31AAB11A19}" srcOrd="0" destOrd="0" parTransId="{4C250A57-6761-4EE0-9C9C-D4F0B0400A0D}" sibTransId="{EBD30B6B-20C3-4CD4-B757-1761E84E68CC}"/>
    <dgm:cxn modelId="{76F16D41-BCDC-4E30-8768-BBFD7F295C8B}" type="presParOf" srcId="{05FE7EAA-4929-47AA-A8B5-21733EC0A335}" destId="{F44E5CAD-3B67-45D6-9BD8-E3598CB4D745}" srcOrd="0" destOrd="0" presId="urn:microsoft.com/office/officeart/2018/2/layout/IconVerticalSolidList"/>
    <dgm:cxn modelId="{ACACF88E-E89F-4C86-B215-08B1B0CF909A}" type="presParOf" srcId="{F44E5CAD-3B67-45D6-9BD8-E3598CB4D745}" destId="{307DAA71-3C0A-4321-8746-177B1C764B03}" srcOrd="0" destOrd="0" presId="urn:microsoft.com/office/officeart/2018/2/layout/IconVerticalSolidList"/>
    <dgm:cxn modelId="{55C64971-5C7A-4B10-A092-7F8747A37F2F}" type="presParOf" srcId="{F44E5CAD-3B67-45D6-9BD8-E3598CB4D745}" destId="{CF8A0DAD-D8A8-4613-8B93-6EAB5E0F704E}" srcOrd="1" destOrd="0" presId="urn:microsoft.com/office/officeart/2018/2/layout/IconVerticalSolidList"/>
    <dgm:cxn modelId="{95406BD8-70BD-443C-80E4-3BA2DD854C3D}" type="presParOf" srcId="{F44E5CAD-3B67-45D6-9BD8-E3598CB4D745}" destId="{CDB26468-D448-4EE3-A619-DB3169439AF7}" srcOrd="2" destOrd="0" presId="urn:microsoft.com/office/officeart/2018/2/layout/IconVerticalSolidList"/>
    <dgm:cxn modelId="{38488F99-8559-4357-B6D2-6895015D15C5}" type="presParOf" srcId="{F44E5CAD-3B67-45D6-9BD8-E3598CB4D745}" destId="{5946718F-743C-465B-A158-F4B8BE73170A}" srcOrd="3" destOrd="0" presId="urn:microsoft.com/office/officeart/2018/2/layout/IconVerticalSolidList"/>
    <dgm:cxn modelId="{8F28A946-8E4B-464E-8297-EF323E91BD71}" type="presParOf" srcId="{05FE7EAA-4929-47AA-A8B5-21733EC0A335}" destId="{FC980F9D-9D60-490E-BA1C-32A9DB87204B}" srcOrd="1" destOrd="0" presId="urn:microsoft.com/office/officeart/2018/2/layout/IconVerticalSolidList"/>
    <dgm:cxn modelId="{D73EBE37-719A-4757-926B-D314CE88B1C9}" type="presParOf" srcId="{05FE7EAA-4929-47AA-A8B5-21733EC0A335}" destId="{8ED0E04B-EFD3-4D2D-AA00-EA9FDD85666F}" srcOrd="2" destOrd="0" presId="urn:microsoft.com/office/officeart/2018/2/layout/IconVerticalSolidList"/>
    <dgm:cxn modelId="{78565AA2-B5F3-45E4-84FB-CB958760556B}" type="presParOf" srcId="{8ED0E04B-EFD3-4D2D-AA00-EA9FDD85666F}" destId="{2AE34CFE-D1C3-4CA0-ACC2-720B51358923}" srcOrd="0" destOrd="0" presId="urn:microsoft.com/office/officeart/2018/2/layout/IconVerticalSolidList"/>
    <dgm:cxn modelId="{77068DA8-101E-4FE1-9158-0BFE51322934}" type="presParOf" srcId="{8ED0E04B-EFD3-4D2D-AA00-EA9FDD85666F}" destId="{0DC2AAD6-ACE1-496D-A613-4B4965E3A32E}" srcOrd="1" destOrd="0" presId="urn:microsoft.com/office/officeart/2018/2/layout/IconVerticalSolidList"/>
    <dgm:cxn modelId="{2374A6D5-8D9F-46B1-9038-06142258CF96}" type="presParOf" srcId="{8ED0E04B-EFD3-4D2D-AA00-EA9FDD85666F}" destId="{378525D0-C56F-4DB2-A7B3-A8C0FBFDE1E5}" srcOrd="2" destOrd="0" presId="urn:microsoft.com/office/officeart/2018/2/layout/IconVerticalSolidList"/>
    <dgm:cxn modelId="{BE3D1709-C065-4C53-AF94-752BF6E6B4FE}" type="presParOf" srcId="{8ED0E04B-EFD3-4D2D-AA00-EA9FDD85666F}" destId="{065E2B09-E1D3-4F0B-87D9-212F4E46DEA1}" srcOrd="3" destOrd="0" presId="urn:microsoft.com/office/officeart/2018/2/layout/IconVerticalSolidList"/>
    <dgm:cxn modelId="{B6B208A6-582C-4927-9593-19CD7DC20D79}" type="presParOf" srcId="{05FE7EAA-4929-47AA-A8B5-21733EC0A335}" destId="{D84BFC30-5C1F-4808-A303-B75D4C1FFFEE}" srcOrd="3" destOrd="0" presId="urn:microsoft.com/office/officeart/2018/2/layout/IconVerticalSolidList"/>
    <dgm:cxn modelId="{61542142-2F1B-44D9-8936-EAFA2E9480A7}" type="presParOf" srcId="{05FE7EAA-4929-47AA-A8B5-21733EC0A335}" destId="{7A0DAD7A-654F-4BEC-AC7D-107638277FA5}" srcOrd="4" destOrd="0" presId="urn:microsoft.com/office/officeart/2018/2/layout/IconVerticalSolidList"/>
    <dgm:cxn modelId="{7D811AAC-FB48-4875-B485-64DDB5FC55E1}" type="presParOf" srcId="{7A0DAD7A-654F-4BEC-AC7D-107638277FA5}" destId="{68D1D772-EC1B-4817-A7CE-96509BF36228}" srcOrd="0" destOrd="0" presId="urn:microsoft.com/office/officeart/2018/2/layout/IconVerticalSolidList"/>
    <dgm:cxn modelId="{048FE8CE-899B-43F0-8DA3-34CCF03DD713}" type="presParOf" srcId="{7A0DAD7A-654F-4BEC-AC7D-107638277FA5}" destId="{29B50BB5-E77F-4B7F-9101-71950F13E73A}" srcOrd="1" destOrd="0" presId="urn:microsoft.com/office/officeart/2018/2/layout/IconVerticalSolidList"/>
    <dgm:cxn modelId="{AB008FE4-46A7-4F7E-90D2-57B5BDE2D42F}" type="presParOf" srcId="{7A0DAD7A-654F-4BEC-AC7D-107638277FA5}" destId="{E1FF1250-D0EB-47D0-BCB1-E8F6DD0EDFC7}" srcOrd="2" destOrd="0" presId="urn:microsoft.com/office/officeart/2018/2/layout/IconVerticalSolidList"/>
    <dgm:cxn modelId="{53484118-7A27-45F8-9ED6-CF8AE633EACF}" type="presParOf" srcId="{7A0DAD7A-654F-4BEC-AC7D-107638277FA5}" destId="{F3504B59-56E1-4356-8EF2-D002914850D3}" srcOrd="3" destOrd="0" presId="urn:microsoft.com/office/officeart/2018/2/layout/IconVerticalSolidList"/>
    <dgm:cxn modelId="{0A2DFDDF-5139-448F-AEFF-0A85518CF997}" type="presParOf" srcId="{05FE7EAA-4929-47AA-A8B5-21733EC0A335}" destId="{C0C4784F-6CDB-4D49-AC3F-C979BBA7553D}" srcOrd="5" destOrd="0" presId="urn:microsoft.com/office/officeart/2018/2/layout/IconVerticalSolidList"/>
    <dgm:cxn modelId="{554C71BC-4DD2-44B7-AA16-87E20FDDC66D}" type="presParOf" srcId="{05FE7EAA-4929-47AA-A8B5-21733EC0A335}" destId="{1D2FF4C4-A2BA-40F7-B4D0-986C24433A74}" srcOrd="6" destOrd="0" presId="urn:microsoft.com/office/officeart/2018/2/layout/IconVerticalSolidList"/>
    <dgm:cxn modelId="{01344383-6F93-4A76-B2AF-F14FCD5773D7}" type="presParOf" srcId="{1D2FF4C4-A2BA-40F7-B4D0-986C24433A74}" destId="{1EB913C9-FDEA-484A-B5F3-8A5C348F42E1}" srcOrd="0" destOrd="0" presId="urn:microsoft.com/office/officeart/2018/2/layout/IconVerticalSolidList"/>
    <dgm:cxn modelId="{901113E3-563F-4319-964A-74615AF5FE0B}" type="presParOf" srcId="{1D2FF4C4-A2BA-40F7-B4D0-986C24433A74}" destId="{8AF75A54-3E69-4072-94F8-8C6E0778D8AE}" srcOrd="1" destOrd="0" presId="urn:microsoft.com/office/officeart/2018/2/layout/IconVerticalSolidList"/>
    <dgm:cxn modelId="{75E48234-CC98-47EB-AD83-C9B72E3741AA}" type="presParOf" srcId="{1D2FF4C4-A2BA-40F7-B4D0-986C24433A74}" destId="{E2594C6C-E11B-41A4-A60A-CB58F9B798F5}" srcOrd="2" destOrd="0" presId="urn:microsoft.com/office/officeart/2018/2/layout/IconVerticalSolidList"/>
    <dgm:cxn modelId="{75CAC332-8682-414D-A28E-E1661DE657D8}" type="presParOf" srcId="{1D2FF4C4-A2BA-40F7-B4D0-986C24433A74}" destId="{A6552765-DD56-4577-BED3-4F5F3A18A677}" srcOrd="3" destOrd="0" presId="urn:microsoft.com/office/officeart/2018/2/layout/IconVerticalSolidList"/>
    <dgm:cxn modelId="{E5916BC7-63E8-4638-8B41-6CF90C79F148}" type="presParOf" srcId="{05FE7EAA-4929-47AA-A8B5-21733EC0A335}" destId="{51EA76DC-C1C2-4464-9E39-A9866C8071CA}" srcOrd="7" destOrd="0" presId="urn:microsoft.com/office/officeart/2018/2/layout/IconVerticalSolidList"/>
    <dgm:cxn modelId="{602D9450-8388-4DCB-9397-1E6C42B3381B}" type="presParOf" srcId="{05FE7EAA-4929-47AA-A8B5-21733EC0A335}" destId="{34737F5E-CEB2-4411-B586-97ED3CB676B6}" srcOrd="8" destOrd="0" presId="urn:microsoft.com/office/officeart/2018/2/layout/IconVerticalSolidList"/>
    <dgm:cxn modelId="{1FC86B71-43B2-4E9F-8F9F-644FABC70F4A}" type="presParOf" srcId="{34737F5E-CEB2-4411-B586-97ED3CB676B6}" destId="{7E65C5AE-67D2-4E3D-A4E3-287842361C35}" srcOrd="0" destOrd="0" presId="urn:microsoft.com/office/officeart/2018/2/layout/IconVerticalSolidList"/>
    <dgm:cxn modelId="{7A7548CE-601A-4C9E-8A36-71447209C572}" type="presParOf" srcId="{34737F5E-CEB2-4411-B586-97ED3CB676B6}" destId="{7FDE085D-0851-4163-92A4-3E22EBB509F2}" srcOrd="1" destOrd="0" presId="urn:microsoft.com/office/officeart/2018/2/layout/IconVerticalSolidList"/>
    <dgm:cxn modelId="{D0BF1047-884B-4D61-BE37-74C50B8CE273}" type="presParOf" srcId="{34737F5E-CEB2-4411-B586-97ED3CB676B6}" destId="{6E0389ED-9F51-4E59-B4CD-4E87C219730D}" srcOrd="2" destOrd="0" presId="urn:microsoft.com/office/officeart/2018/2/layout/IconVerticalSolidList"/>
    <dgm:cxn modelId="{9E467AE2-E7EB-4AE9-AED4-2CAC13EF08E5}" type="presParOf" srcId="{34737F5E-CEB2-4411-B586-97ED3CB676B6}" destId="{93E3086B-08E4-4FB9-9069-25A2B3E0A39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7DAA71-3C0A-4321-8746-177B1C764B03}">
      <dsp:nvSpPr>
        <dsp:cNvPr id="0" name=""/>
        <dsp:cNvSpPr/>
      </dsp:nvSpPr>
      <dsp:spPr>
        <a:xfrm>
          <a:off x="0" y="3581"/>
          <a:ext cx="10506456" cy="76296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8A0DAD-D8A8-4613-8B93-6EAB5E0F704E}">
      <dsp:nvSpPr>
        <dsp:cNvPr id="0" name=""/>
        <dsp:cNvSpPr/>
      </dsp:nvSpPr>
      <dsp:spPr>
        <a:xfrm>
          <a:off x="230796" y="175248"/>
          <a:ext cx="419630" cy="4196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46718F-743C-465B-A158-F4B8BE73170A}">
      <dsp:nvSpPr>
        <dsp:cNvPr id="0" name=""/>
        <dsp:cNvSpPr/>
      </dsp:nvSpPr>
      <dsp:spPr>
        <a:xfrm>
          <a:off x="881223" y="3581"/>
          <a:ext cx="9625232" cy="76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47" tIns="80747" rIns="80747" bIns="80747" numCol="1" spcCol="1270" anchor="ctr" anchorCtr="0">
          <a:noAutofit/>
        </a:bodyPr>
        <a:lstStyle/>
        <a:p>
          <a:pPr marL="0" lvl="0" indent="0" algn="l" defTabSz="666750">
            <a:lnSpc>
              <a:spcPct val="90000"/>
            </a:lnSpc>
            <a:spcBef>
              <a:spcPct val="0"/>
            </a:spcBef>
            <a:spcAft>
              <a:spcPct val="35000"/>
            </a:spcAft>
            <a:buNone/>
          </a:pPr>
          <a:r>
            <a:rPr lang="en-US" sz="1500" kern="1200" dirty="0"/>
            <a:t>Our research aims to classify students into three groups: the ‘low-risk’ students the ‘medium-risk’ students, and ‘high-risk’ students.  </a:t>
          </a:r>
        </a:p>
      </dsp:txBody>
      <dsp:txXfrm>
        <a:off x="881223" y="3581"/>
        <a:ext cx="9625232" cy="762963"/>
      </dsp:txXfrm>
    </dsp:sp>
    <dsp:sp modelId="{2AE34CFE-D1C3-4CA0-ACC2-720B51358923}">
      <dsp:nvSpPr>
        <dsp:cNvPr id="0" name=""/>
        <dsp:cNvSpPr/>
      </dsp:nvSpPr>
      <dsp:spPr>
        <a:xfrm>
          <a:off x="0" y="957286"/>
          <a:ext cx="10506456" cy="76296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C2AAD6-ACE1-496D-A613-4B4965E3A32E}">
      <dsp:nvSpPr>
        <dsp:cNvPr id="0" name=""/>
        <dsp:cNvSpPr/>
      </dsp:nvSpPr>
      <dsp:spPr>
        <a:xfrm>
          <a:off x="230796" y="1128953"/>
          <a:ext cx="419630" cy="4196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5E2B09-E1D3-4F0B-87D9-212F4E46DEA1}">
      <dsp:nvSpPr>
        <dsp:cNvPr id="0" name=""/>
        <dsp:cNvSpPr/>
      </dsp:nvSpPr>
      <dsp:spPr>
        <a:xfrm>
          <a:off x="881223" y="957286"/>
          <a:ext cx="9625232" cy="76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47" tIns="80747" rIns="80747" bIns="80747" numCol="1" spcCol="1270" anchor="ctr" anchorCtr="0">
          <a:noAutofit/>
        </a:bodyPr>
        <a:lstStyle/>
        <a:p>
          <a:pPr marL="0" lvl="0" indent="0" algn="l" defTabSz="666750">
            <a:lnSpc>
              <a:spcPct val="90000"/>
            </a:lnSpc>
            <a:spcBef>
              <a:spcPct val="0"/>
            </a:spcBef>
            <a:spcAft>
              <a:spcPct val="35000"/>
            </a:spcAft>
            <a:buNone/>
          </a:pPr>
          <a:r>
            <a:rPr lang="en-US" sz="1500" kern="1200" dirty="0"/>
            <a:t>This article describes our methodology and provides most significant variables correlated to academic success among all the questions asked to  533 first year university students during November month of academic year 2003-2004 </a:t>
          </a:r>
        </a:p>
      </dsp:txBody>
      <dsp:txXfrm>
        <a:off x="881223" y="957286"/>
        <a:ext cx="9625232" cy="762963"/>
      </dsp:txXfrm>
    </dsp:sp>
    <dsp:sp modelId="{68D1D772-EC1B-4817-A7CE-96509BF36228}">
      <dsp:nvSpPr>
        <dsp:cNvPr id="0" name=""/>
        <dsp:cNvSpPr/>
      </dsp:nvSpPr>
      <dsp:spPr>
        <a:xfrm>
          <a:off x="0" y="1910991"/>
          <a:ext cx="10506456" cy="76296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B50BB5-E77F-4B7F-9101-71950F13E73A}">
      <dsp:nvSpPr>
        <dsp:cNvPr id="0" name=""/>
        <dsp:cNvSpPr/>
      </dsp:nvSpPr>
      <dsp:spPr>
        <a:xfrm>
          <a:off x="230796" y="2082657"/>
          <a:ext cx="419630" cy="4196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504B59-56E1-4356-8EF2-D002914850D3}">
      <dsp:nvSpPr>
        <dsp:cNvPr id="0" name=""/>
        <dsp:cNvSpPr/>
      </dsp:nvSpPr>
      <dsp:spPr>
        <a:xfrm>
          <a:off x="881223" y="1910991"/>
          <a:ext cx="9625232" cy="76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47" tIns="80747" rIns="80747" bIns="80747" numCol="1" spcCol="1270" anchor="ctr" anchorCtr="0">
          <a:noAutofit/>
        </a:bodyPr>
        <a:lstStyle/>
        <a:p>
          <a:pPr marL="0" lvl="0" indent="0" algn="l" defTabSz="666750">
            <a:lnSpc>
              <a:spcPct val="90000"/>
            </a:lnSpc>
            <a:spcBef>
              <a:spcPct val="0"/>
            </a:spcBef>
            <a:spcAft>
              <a:spcPct val="35000"/>
            </a:spcAft>
            <a:buNone/>
          </a:pPr>
          <a:r>
            <a:rPr lang="en-US" sz="1500" kern="1200"/>
            <a:t>We need to create a database in which every student is described according to characteristics such as their age, their parent’s level of education, their perception of the university environment, etc.</a:t>
          </a:r>
        </a:p>
      </dsp:txBody>
      <dsp:txXfrm>
        <a:off x="881223" y="1910991"/>
        <a:ext cx="9625232" cy="762963"/>
      </dsp:txXfrm>
    </dsp:sp>
    <dsp:sp modelId="{1EB913C9-FDEA-484A-B5F3-8A5C348F42E1}">
      <dsp:nvSpPr>
        <dsp:cNvPr id="0" name=""/>
        <dsp:cNvSpPr/>
      </dsp:nvSpPr>
      <dsp:spPr>
        <a:xfrm>
          <a:off x="0" y="2864695"/>
          <a:ext cx="10506456" cy="76296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F75A54-3E69-4072-94F8-8C6E0778D8AE}">
      <dsp:nvSpPr>
        <dsp:cNvPr id="0" name=""/>
        <dsp:cNvSpPr/>
      </dsp:nvSpPr>
      <dsp:spPr>
        <a:xfrm>
          <a:off x="230796" y="3036362"/>
          <a:ext cx="419630" cy="4196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552765-DD56-4577-BED3-4F5F3A18A677}">
      <dsp:nvSpPr>
        <dsp:cNvPr id="0" name=""/>
        <dsp:cNvSpPr/>
      </dsp:nvSpPr>
      <dsp:spPr>
        <a:xfrm>
          <a:off x="881223" y="2864695"/>
          <a:ext cx="9625232" cy="76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47" tIns="80747" rIns="80747" bIns="80747" numCol="1" spcCol="1270" anchor="ctr" anchorCtr="0">
          <a:noAutofit/>
        </a:bodyPr>
        <a:lstStyle/>
        <a:p>
          <a:pPr marL="0" lvl="0" indent="0" algn="l" defTabSz="666750">
            <a:lnSpc>
              <a:spcPct val="90000"/>
            </a:lnSpc>
            <a:spcBef>
              <a:spcPct val="0"/>
            </a:spcBef>
            <a:spcAft>
              <a:spcPct val="35000"/>
            </a:spcAft>
            <a:buNone/>
          </a:pPr>
          <a:r>
            <a:rPr lang="en-US" sz="1500" kern="1200"/>
            <a:t>Idea is to determine if it is possible to predict a decision variable using the explanatory variables which we retained in the model </a:t>
          </a:r>
        </a:p>
      </dsp:txBody>
      <dsp:txXfrm>
        <a:off x="881223" y="2864695"/>
        <a:ext cx="9625232" cy="762963"/>
      </dsp:txXfrm>
    </dsp:sp>
    <dsp:sp modelId="{7E65C5AE-67D2-4E3D-A4E3-287842361C35}">
      <dsp:nvSpPr>
        <dsp:cNvPr id="0" name=""/>
        <dsp:cNvSpPr/>
      </dsp:nvSpPr>
      <dsp:spPr>
        <a:xfrm>
          <a:off x="0" y="3818400"/>
          <a:ext cx="10506456" cy="762963"/>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DE085D-0851-4163-92A4-3E22EBB509F2}">
      <dsp:nvSpPr>
        <dsp:cNvPr id="0" name=""/>
        <dsp:cNvSpPr/>
      </dsp:nvSpPr>
      <dsp:spPr>
        <a:xfrm>
          <a:off x="230796" y="3990067"/>
          <a:ext cx="419630" cy="41963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E3086B-08E4-4FB9-9069-25A2B3E0A394}">
      <dsp:nvSpPr>
        <dsp:cNvPr id="0" name=""/>
        <dsp:cNvSpPr/>
      </dsp:nvSpPr>
      <dsp:spPr>
        <a:xfrm>
          <a:off x="881223" y="3818400"/>
          <a:ext cx="9625232" cy="76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47" tIns="80747" rIns="80747" bIns="80747" numCol="1" spcCol="1270" anchor="ctr" anchorCtr="0">
          <a:noAutofit/>
        </a:bodyPr>
        <a:lstStyle/>
        <a:p>
          <a:pPr marL="0" lvl="0" indent="0" algn="l" defTabSz="666750">
            <a:lnSpc>
              <a:spcPct val="90000"/>
            </a:lnSpc>
            <a:spcBef>
              <a:spcPct val="0"/>
            </a:spcBef>
            <a:spcAft>
              <a:spcPct val="35000"/>
            </a:spcAft>
            <a:buNone/>
          </a:pPr>
          <a:r>
            <a:rPr lang="en-US" sz="1500" kern="1200" dirty="0"/>
            <a:t>Finally, it presents the results of the application of discriminant analysis, neural networks, random forests, and decision trees aimed at predicting those students' academic success. </a:t>
          </a:r>
        </a:p>
      </dsp:txBody>
      <dsp:txXfrm>
        <a:off x="881223" y="3818400"/>
        <a:ext cx="9625232" cy="76296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182AC-56AA-6363-0E7B-37F991ADF1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65E6977-C68B-F8F7-8C08-3F123078F3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CEBA9C-00B1-45E4-BDCA-097368550194}"/>
              </a:ext>
            </a:extLst>
          </p:cNvPr>
          <p:cNvSpPr>
            <a:spLocks noGrp="1"/>
          </p:cNvSpPr>
          <p:nvPr>
            <p:ph type="dt" sz="half" idx="10"/>
          </p:nvPr>
        </p:nvSpPr>
        <p:spPr/>
        <p:txBody>
          <a:bodyPr/>
          <a:lstStyle/>
          <a:p>
            <a:fld id="{671A3168-2E88-48CB-8B07-9123206CE8FD}" type="datetimeFigureOut">
              <a:rPr lang="en-IN" smtClean="0"/>
              <a:t>31-10-2022</a:t>
            </a:fld>
            <a:endParaRPr lang="en-IN"/>
          </a:p>
        </p:txBody>
      </p:sp>
      <p:sp>
        <p:nvSpPr>
          <p:cNvPr id="5" name="Footer Placeholder 4">
            <a:extLst>
              <a:ext uri="{FF2B5EF4-FFF2-40B4-BE49-F238E27FC236}">
                <a16:creationId xmlns:a16="http://schemas.microsoft.com/office/drawing/2014/main" id="{0D6E22EA-78AF-255E-7099-4E05E2B0B7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5B8D64-A81C-B574-53C0-3879D6C3138A}"/>
              </a:ext>
            </a:extLst>
          </p:cNvPr>
          <p:cNvSpPr>
            <a:spLocks noGrp="1"/>
          </p:cNvSpPr>
          <p:nvPr>
            <p:ph type="sldNum" sz="quarter" idx="12"/>
          </p:nvPr>
        </p:nvSpPr>
        <p:spPr/>
        <p:txBody>
          <a:bodyPr/>
          <a:lstStyle/>
          <a:p>
            <a:fld id="{E1DC7BBE-9880-4E46-9A83-B5E961933BC7}" type="slidenum">
              <a:rPr lang="en-IN" smtClean="0"/>
              <a:t>‹#›</a:t>
            </a:fld>
            <a:endParaRPr lang="en-IN"/>
          </a:p>
        </p:txBody>
      </p:sp>
    </p:spTree>
    <p:extLst>
      <p:ext uri="{BB962C8B-B14F-4D97-AF65-F5344CB8AC3E}">
        <p14:creationId xmlns:p14="http://schemas.microsoft.com/office/powerpoint/2010/main" val="1317326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1678B-9BC3-D3B0-92A9-08A14F71EEB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F36605-8DBE-E78C-4617-CFE82A7968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474AA5-7D61-5DF8-A6C6-9E22C8240EDE}"/>
              </a:ext>
            </a:extLst>
          </p:cNvPr>
          <p:cNvSpPr>
            <a:spLocks noGrp="1"/>
          </p:cNvSpPr>
          <p:nvPr>
            <p:ph type="dt" sz="half" idx="10"/>
          </p:nvPr>
        </p:nvSpPr>
        <p:spPr/>
        <p:txBody>
          <a:bodyPr/>
          <a:lstStyle/>
          <a:p>
            <a:fld id="{671A3168-2E88-48CB-8B07-9123206CE8FD}" type="datetimeFigureOut">
              <a:rPr lang="en-IN" smtClean="0"/>
              <a:t>31-10-2022</a:t>
            </a:fld>
            <a:endParaRPr lang="en-IN"/>
          </a:p>
        </p:txBody>
      </p:sp>
      <p:sp>
        <p:nvSpPr>
          <p:cNvPr id="5" name="Footer Placeholder 4">
            <a:extLst>
              <a:ext uri="{FF2B5EF4-FFF2-40B4-BE49-F238E27FC236}">
                <a16:creationId xmlns:a16="http://schemas.microsoft.com/office/drawing/2014/main" id="{D7DB0FC4-DA8B-CE25-28C0-A52D65326C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D2B87E-0187-F6A4-8747-FA5DB3F2357F}"/>
              </a:ext>
            </a:extLst>
          </p:cNvPr>
          <p:cNvSpPr>
            <a:spLocks noGrp="1"/>
          </p:cNvSpPr>
          <p:nvPr>
            <p:ph type="sldNum" sz="quarter" idx="12"/>
          </p:nvPr>
        </p:nvSpPr>
        <p:spPr/>
        <p:txBody>
          <a:bodyPr/>
          <a:lstStyle/>
          <a:p>
            <a:fld id="{E1DC7BBE-9880-4E46-9A83-B5E961933BC7}" type="slidenum">
              <a:rPr lang="en-IN" smtClean="0"/>
              <a:t>‹#›</a:t>
            </a:fld>
            <a:endParaRPr lang="en-IN"/>
          </a:p>
        </p:txBody>
      </p:sp>
    </p:spTree>
    <p:extLst>
      <p:ext uri="{BB962C8B-B14F-4D97-AF65-F5344CB8AC3E}">
        <p14:creationId xmlns:p14="http://schemas.microsoft.com/office/powerpoint/2010/main" val="538857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A9628D-8E09-6C95-BF7E-4607FCE8C7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2A4B7B-DDA8-395B-A2EB-40D9C5057C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122FB6-63F5-9850-A8F7-AD8B33B99E43}"/>
              </a:ext>
            </a:extLst>
          </p:cNvPr>
          <p:cNvSpPr>
            <a:spLocks noGrp="1"/>
          </p:cNvSpPr>
          <p:nvPr>
            <p:ph type="dt" sz="half" idx="10"/>
          </p:nvPr>
        </p:nvSpPr>
        <p:spPr/>
        <p:txBody>
          <a:bodyPr/>
          <a:lstStyle/>
          <a:p>
            <a:fld id="{671A3168-2E88-48CB-8B07-9123206CE8FD}" type="datetimeFigureOut">
              <a:rPr lang="en-IN" smtClean="0"/>
              <a:t>31-10-2022</a:t>
            </a:fld>
            <a:endParaRPr lang="en-IN"/>
          </a:p>
        </p:txBody>
      </p:sp>
      <p:sp>
        <p:nvSpPr>
          <p:cNvPr id="5" name="Footer Placeholder 4">
            <a:extLst>
              <a:ext uri="{FF2B5EF4-FFF2-40B4-BE49-F238E27FC236}">
                <a16:creationId xmlns:a16="http://schemas.microsoft.com/office/drawing/2014/main" id="{292E456D-5A2C-AD22-B65F-8E11FCA0F3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BCFBCF-E970-7F1C-D833-2BAB24AFF017}"/>
              </a:ext>
            </a:extLst>
          </p:cNvPr>
          <p:cNvSpPr>
            <a:spLocks noGrp="1"/>
          </p:cNvSpPr>
          <p:nvPr>
            <p:ph type="sldNum" sz="quarter" idx="12"/>
          </p:nvPr>
        </p:nvSpPr>
        <p:spPr/>
        <p:txBody>
          <a:bodyPr/>
          <a:lstStyle/>
          <a:p>
            <a:fld id="{E1DC7BBE-9880-4E46-9A83-B5E961933BC7}" type="slidenum">
              <a:rPr lang="en-IN" smtClean="0"/>
              <a:t>‹#›</a:t>
            </a:fld>
            <a:endParaRPr lang="en-IN"/>
          </a:p>
        </p:txBody>
      </p:sp>
    </p:spTree>
    <p:extLst>
      <p:ext uri="{BB962C8B-B14F-4D97-AF65-F5344CB8AC3E}">
        <p14:creationId xmlns:p14="http://schemas.microsoft.com/office/powerpoint/2010/main" val="2690856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26928-DDCE-58F7-BA9B-EB94A6BBA0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3D8EB4-BE44-6587-6244-11B5ACC54E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209EED-5973-294B-FAB5-3B56F3E34550}"/>
              </a:ext>
            </a:extLst>
          </p:cNvPr>
          <p:cNvSpPr>
            <a:spLocks noGrp="1"/>
          </p:cNvSpPr>
          <p:nvPr>
            <p:ph type="dt" sz="half" idx="10"/>
          </p:nvPr>
        </p:nvSpPr>
        <p:spPr/>
        <p:txBody>
          <a:bodyPr/>
          <a:lstStyle/>
          <a:p>
            <a:fld id="{671A3168-2E88-48CB-8B07-9123206CE8FD}" type="datetimeFigureOut">
              <a:rPr lang="en-IN" smtClean="0"/>
              <a:t>31-10-2022</a:t>
            </a:fld>
            <a:endParaRPr lang="en-IN"/>
          </a:p>
        </p:txBody>
      </p:sp>
      <p:sp>
        <p:nvSpPr>
          <p:cNvPr id="5" name="Footer Placeholder 4">
            <a:extLst>
              <a:ext uri="{FF2B5EF4-FFF2-40B4-BE49-F238E27FC236}">
                <a16:creationId xmlns:a16="http://schemas.microsoft.com/office/drawing/2014/main" id="{D7222732-C59A-C678-B1D7-1962F8F339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E9228C-7F2C-2C25-ED83-88564EC26935}"/>
              </a:ext>
            </a:extLst>
          </p:cNvPr>
          <p:cNvSpPr>
            <a:spLocks noGrp="1"/>
          </p:cNvSpPr>
          <p:nvPr>
            <p:ph type="sldNum" sz="quarter" idx="12"/>
          </p:nvPr>
        </p:nvSpPr>
        <p:spPr/>
        <p:txBody>
          <a:bodyPr/>
          <a:lstStyle/>
          <a:p>
            <a:fld id="{E1DC7BBE-9880-4E46-9A83-B5E961933BC7}" type="slidenum">
              <a:rPr lang="en-IN" smtClean="0"/>
              <a:t>‹#›</a:t>
            </a:fld>
            <a:endParaRPr lang="en-IN"/>
          </a:p>
        </p:txBody>
      </p:sp>
    </p:spTree>
    <p:extLst>
      <p:ext uri="{BB962C8B-B14F-4D97-AF65-F5344CB8AC3E}">
        <p14:creationId xmlns:p14="http://schemas.microsoft.com/office/powerpoint/2010/main" val="2146057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30031-9EFC-9EFB-EC10-2284CB9699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02A0CD1-30CE-B26D-697D-2E8EBBECC3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C420F2-2D5A-893A-1DA3-4AB86A66B9BA}"/>
              </a:ext>
            </a:extLst>
          </p:cNvPr>
          <p:cNvSpPr>
            <a:spLocks noGrp="1"/>
          </p:cNvSpPr>
          <p:nvPr>
            <p:ph type="dt" sz="half" idx="10"/>
          </p:nvPr>
        </p:nvSpPr>
        <p:spPr/>
        <p:txBody>
          <a:bodyPr/>
          <a:lstStyle/>
          <a:p>
            <a:fld id="{671A3168-2E88-48CB-8B07-9123206CE8FD}" type="datetimeFigureOut">
              <a:rPr lang="en-IN" smtClean="0"/>
              <a:t>31-10-2022</a:t>
            </a:fld>
            <a:endParaRPr lang="en-IN"/>
          </a:p>
        </p:txBody>
      </p:sp>
      <p:sp>
        <p:nvSpPr>
          <p:cNvPr id="5" name="Footer Placeholder 4">
            <a:extLst>
              <a:ext uri="{FF2B5EF4-FFF2-40B4-BE49-F238E27FC236}">
                <a16:creationId xmlns:a16="http://schemas.microsoft.com/office/drawing/2014/main" id="{8899899B-6336-ACFD-7CFF-7A3ED7BFD8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6F8574-9BE7-0896-03F6-B9BEF35967B1}"/>
              </a:ext>
            </a:extLst>
          </p:cNvPr>
          <p:cNvSpPr>
            <a:spLocks noGrp="1"/>
          </p:cNvSpPr>
          <p:nvPr>
            <p:ph type="sldNum" sz="quarter" idx="12"/>
          </p:nvPr>
        </p:nvSpPr>
        <p:spPr/>
        <p:txBody>
          <a:bodyPr/>
          <a:lstStyle/>
          <a:p>
            <a:fld id="{E1DC7BBE-9880-4E46-9A83-B5E961933BC7}" type="slidenum">
              <a:rPr lang="en-IN" smtClean="0"/>
              <a:t>‹#›</a:t>
            </a:fld>
            <a:endParaRPr lang="en-IN"/>
          </a:p>
        </p:txBody>
      </p:sp>
    </p:spTree>
    <p:extLst>
      <p:ext uri="{BB962C8B-B14F-4D97-AF65-F5344CB8AC3E}">
        <p14:creationId xmlns:p14="http://schemas.microsoft.com/office/powerpoint/2010/main" val="1632121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D21D7-AA30-B791-2361-F7AA71D633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A8DA9A-2D3E-E8BE-3C14-B99B7DF5A0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2525923-3C82-C59B-EF20-A02C3D017A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70D2754-4815-6E84-0CBA-70512F0A152D}"/>
              </a:ext>
            </a:extLst>
          </p:cNvPr>
          <p:cNvSpPr>
            <a:spLocks noGrp="1"/>
          </p:cNvSpPr>
          <p:nvPr>
            <p:ph type="dt" sz="half" idx="10"/>
          </p:nvPr>
        </p:nvSpPr>
        <p:spPr/>
        <p:txBody>
          <a:bodyPr/>
          <a:lstStyle/>
          <a:p>
            <a:fld id="{671A3168-2E88-48CB-8B07-9123206CE8FD}" type="datetimeFigureOut">
              <a:rPr lang="en-IN" smtClean="0"/>
              <a:t>31-10-2022</a:t>
            </a:fld>
            <a:endParaRPr lang="en-IN"/>
          </a:p>
        </p:txBody>
      </p:sp>
      <p:sp>
        <p:nvSpPr>
          <p:cNvPr id="6" name="Footer Placeholder 5">
            <a:extLst>
              <a:ext uri="{FF2B5EF4-FFF2-40B4-BE49-F238E27FC236}">
                <a16:creationId xmlns:a16="http://schemas.microsoft.com/office/drawing/2014/main" id="{26C300A2-2A43-215D-E5BD-68C9E84C03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9D6265-E225-0129-07A5-5B2DB058CE48}"/>
              </a:ext>
            </a:extLst>
          </p:cNvPr>
          <p:cNvSpPr>
            <a:spLocks noGrp="1"/>
          </p:cNvSpPr>
          <p:nvPr>
            <p:ph type="sldNum" sz="quarter" idx="12"/>
          </p:nvPr>
        </p:nvSpPr>
        <p:spPr/>
        <p:txBody>
          <a:bodyPr/>
          <a:lstStyle/>
          <a:p>
            <a:fld id="{E1DC7BBE-9880-4E46-9A83-B5E961933BC7}" type="slidenum">
              <a:rPr lang="en-IN" smtClean="0"/>
              <a:t>‹#›</a:t>
            </a:fld>
            <a:endParaRPr lang="en-IN"/>
          </a:p>
        </p:txBody>
      </p:sp>
    </p:spTree>
    <p:extLst>
      <p:ext uri="{BB962C8B-B14F-4D97-AF65-F5344CB8AC3E}">
        <p14:creationId xmlns:p14="http://schemas.microsoft.com/office/powerpoint/2010/main" val="2586010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C5B8C-13BE-988B-DDE6-B90E37027DF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9C0307-FEAB-BC80-EBCB-DF1DCEE945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F1F65E-D686-A8EF-1FF3-449220E301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CB9AA1-1BA4-48BA-E70C-33984D1BF8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696984-635A-21AB-8297-89678D8F0A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930F0E7-125C-B885-8B44-7A25546B0884}"/>
              </a:ext>
            </a:extLst>
          </p:cNvPr>
          <p:cNvSpPr>
            <a:spLocks noGrp="1"/>
          </p:cNvSpPr>
          <p:nvPr>
            <p:ph type="dt" sz="half" idx="10"/>
          </p:nvPr>
        </p:nvSpPr>
        <p:spPr/>
        <p:txBody>
          <a:bodyPr/>
          <a:lstStyle/>
          <a:p>
            <a:fld id="{671A3168-2E88-48CB-8B07-9123206CE8FD}" type="datetimeFigureOut">
              <a:rPr lang="en-IN" smtClean="0"/>
              <a:t>31-10-2022</a:t>
            </a:fld>
            <a:endParaRPr lang="en-IN"/>
          </a:p>
        </p:txBody>
      </p:sp>
      <p:sp>
        <p:nvSpPr>
          <p:cNvPr id="8" name="Footer Placeholder 7">
            <a:extLst>
              <a:ext uri="{FF2B5EF4-FFF2-40B4-BE49-F238E27FC236}">
                <a16:creationId xmlns:a16="http://schemas.microsoft.com/office/drawing/2014/main" id="{BF1DF955-514F-63F2-A72A-CFC86F66BF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5C3163F-87B6-EBD7-0A5B-E8ABE17CDF4A}"/>
              </a:ext>
            </a:extLst>
          </p:cNvPr>
          <p:cNvSpPr>
            <a:spLocks noGrp="1"/>
          </p:cNvSpPr>
          <p:nvPr>
            <p:ph type="sldNum" sz="quarter" idx="12"/>
          </p:nvPr>
        </p:nvSpPr>
        <p:spPr/>
        <p:txBody>
          <a:bodyPr/>
          <a:lstStyle/>
          <a:p>
            <a:fld id="{E1DC7BBE-9880-4E46-9A83-B5E961933BC7}" type="slidenum">
              <a:rPr lang="en-IN" smtClean="0"/>
              <a:t>‹#›</a:t>
            </a:fld>
            <a:endParaRPr lang="en-IN"/>
          </a:p>
        </p:txBody>
      </p:sp>
    </p:spTree>
    <p:extLst>
      <p:ext uri="{BB962C8B-B14F-4D97-AF65-F5344CB8AC3E}">
        <p14:creationId xmlns:p14="http://schemas.microsoft.com/office/powerpoint/2010/main" val="2173640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DBD8B-856B-3AAA-3C6D-BB90B37A5C6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313A53F-911F-8283-AA5D-30C9565A7A19}"/>
              </a:ext>
            </a:extLst>
          </p:cNvPr>
          <p:cNvSpPr>
            <a:spLocks noGrp="1"/>
          </p:cNvSpPr>
          <p:nvPr>
            <p:ph type="dt" sz="half" idx="10"/>
          </p:nvPr>
        </p:nvSpPr>
        <p:spPr/>
        <p:txBody>
          <a:bodyPr/>
          <a:lstStyle/>
          <a:p>
            <a:fld id="{671A3168-2E88-48CB-8B07-9123206CE8FD}" type="datetimeFigureOut">
              <a:rPr lang="en-IN" smtClean="0"/>
              <a:t>31-10-2022</a:t>
            </a:fld>
            <a:endParaRPr lang="en-IN"/>
          </a:p>
        </p:txBody>
      </p:sp>
      <p:sp>
        <p:nvSpPr>
          <p:cNvPr id="4" name="Footer Placeholder 3">
            <a:extLst>
              <a:ext uri="{FF2B5EF4-FFF2-40B4-BE49-F238E27FC236}">
                <a16:creationId xmlns:a16="http://schemas.microsoft.com/office/drawing/2014/main" id="{7BE72EED-4774-77C3-7B47-A4FD1423CA0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75CACAC-1E50-A3A3-9954-FA1A3F0A48E6}"/>
              </a:ext>
            </a:extLst>
          </p:cNvPr>
          <p:cNvSpPr>
            <a:spLocks noGrp="1"/>
          </p:cNvSpPr>
          <p:nvPr>
            <p:ph type="sldNum" sz="quarter" idx="12"/>
          </p:nvPr>
        </p:nvSpPr>
        <p:spPr/>
        <p:txBody>
          <a:bodyPr/>
          <a:lstStyle/>
          <a:p>
            <a:fld id="{E1DC7BBE-9880-4E46-9A83-B5E961933BC7}" type="slidenum">
              <a:rPr lang="en-IN" smtClean="0"/>
              <a:t>‹#›</a:t>
            </a:fld>
            <a:endParaRPr lang="en-IN"/>
          </a:p>
        </p:txBody>
      </p:sp>
    </p:spTree>
    <p:extLst>
      <p:ext uri="{BB962C8B-B14F-4D97-AF65-F5344CB8AC3E}">
        <p14:creationId xmlns:p14="http://schemas.microsoft.com/office/powerpoint/2010/main" val="2898198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3842F5-4361-1085-D5B3-AA2ABE19F211}"/>
              </a:ext>
            </a:extLst>
          </p:cNvPr>
          <p:cNvSpPr>
            <a:spLocks noGrp="1"/>
          </p:cNvSpPr>
          <p:nvPr>
            <p:ph type="dt" sz="half" idx="10"/>
          </p:nvPr>
        </p:nvSpPr>
        <p:spPr/>
        <p:txBody>
          <a:bodyPr/>
          <a:lstStyle/>
          <a:p>
            <a:fld id="{671A3168-2E88-48CB-8B07-9123206CE8FD}" type="datetimeFigureOut">
              <a:rPr lang="en-IN" smtClean="0"/>
              <a:t>31-10-2022</a:t>
            </a:fld>
            <a:endParaRPr lang="en-IN"/>
          </a:p>
        </p:txBody>
      </p:sp>
      <p:sp>
        <p:nvSpPr>
          <p:cNvPr id="3" name="Footer Placeholder 2">
            <a:extLst>
              <a:ext uri="{FF2B5EF4-FFF2-40B4-BE49-F238E27FC236}">
                <a16:creationId xmlns:a16="http://schemas.microsoft.com/office/drawing/2014/main" id="{E3731B97-DCC0-CC84-295B-DD998056482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DF6BECD-65DD-B8C8-05DF-C5958624C95C}"/>
              </a:ext>
            </a:extLst>
          </p:cNvPr>
          <p:cNvSpPr>
            <a:spLocks noGrp="1"/>
          </p:cNvSpPr>
          <p:nvPr>
            <p:ph type="sldNum" sz="quarter" idx="12"/>
          </p:nvPr>
        </p:nvSpPr>
        <p:spPr/>
        <p:txBody>
          <a:bodyPr/>
          <a:lstStyle/>
          <a:p>
            <a:fld id="{E1DC7BBE-9880-4E46-9A83-B5E961933BC7}" type="slidenum">
              <a:rPr lang="en-IN" smtClean="0"/>
              <a:t>‹#›</a:t>
            </a:fld>
            <a:endParaRPr lang="en-IN"/>
          </a:p>
        </p:txBody>
      </p:sp>
    </p:spTree>
    <p:extLst>
      <p:ext uri="{BB962C8B-B14F-4D97-AF65-F5344CB8AC3E}">
        <p14:creationId xmlns:p14="http://schemas.microsoft.com/office/powerpoint/2010/main" val="268415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82293-0FFC-F615-B1FE-9FA7381E61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D3EB3EF-1F36-68F4-D6EC-723ADA9281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64203F4-CE6A-E8B7-C505-8BF6168F59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A71E21-1193-6687-614E-CA487CD9682F}"/>
              </a:ext>
            </a:extLst>
          </p:cNvPr>
          <p:cNvSpPr>
            <a:spLocks noGrp="1"/>
          </p:cNvSpPr>
          <p:nvPr>
            <p:ph type="dt" sz="half" idx="10"/>
          </p:nvPr>
        </p:nvSpPr>
        <p:spPr/>
        <p:txBody>
          <a:bodyPr/>
          <a:lstStyle/>
          <a:p>
            <a:fld id="{671A3168-2E88-48CB-8B07-9123206CE8FD}" type="datetimeFigureOut">
              <a:rPr lang="en-IN" smtClean="0"/>
              <a:t>31-10-2022</a:t>
            </a:fld>
            <a:endParaRPr lang="en-IN"/>
          </a:p>
        </p:txBody>
      </p:sp>
      <p:sp>
        <p:nvSpPr>
          <p:cNvPr id="6" name="Footer Placeholder 5">
            <a:extLst>
              <a:ext uri="{FF2B5EF4-FFF2-40B4-BE49-F238E27FC236}">
                <a16:creationId xmlns:a16="http://schemas.microsoft.com/office/drawing/2014/main" id="{A97C627A-6A47-A7FF-5639-996FD1964D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494F86-88D6-4D2F-77E3-6BB399B6ECB0}"/>
              </a:ext>
            </a:extLst>
          </p:cNvPr>
          <p:cNvSpPr>
            <a:spLocks noGrp="1"/>
          </p:cNvSpPr>
          <p:nvPr>
            <p:ph type="sldNum" sz="quarter" idx="12"/>
          </p:nvPr>
        </p:nvSpPr>
        <p:spPr/>
        <p:txBody>
          <a:bodyPr/>
          <a:lstStyle/>
          <a:p>
            <a:fld id="{E1DC7BBE-9880-4E46-9A83-B5E961933BC7}" type="slidenum">
              <a:rPr lang="en-IN" smtClean="0"/>
              <a:t>‹#›</a:t>
            </a:fld>
            <a:endParaRPr lang="en-IN"/>
          </a:p>
        </p:txBody>
      </p:sp>
    </p:spTree>
    <p:extLst>
      <p:ext uri="{BB962C8B-B14F-4D97-AF65-F5344CB8AC3E}">
        <p14:creationId xmlns:p14="http://schemas.microsoft.com/office/powerpoint/2010/main" val="139990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64AB-34BB-E5AD-2837-9807BDEBCF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7B91A16-4E4C-BE1F-025D-E5175A98A3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20088DE-A2EF-3CD5-F458-A90D7FBE15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CDE7B1-A74F-582B-694E-F8F812FC8481}"/>
              </a:ext>
            </a:extLst>
          </p:cNvPr>
          <p:cNvSpPr>
            <a:spLocks noGrp="1"/>
          </p:cNvSpPr>
          <p:nvPr>
            <p:ph type="dt" sz="half" idx="10"/>
          </p:nvPr>
        </p:nvSpPr>
        <p:spPr/>
        <p:txBody>
          <a:bodyPr/>
          <a:lstStyle/>
          <a:p>
            <a:fld id="{671A3168-2E88-48CB-8B07-9123206CE8FD}" type="datetimeFigureOut">
              <a:rPr lang="en-IN" smtClean="0"/>
              <a:t>31-10-2022</a:t>
            </a:fld>
            <a:endParaRPr lang="en-IN"/>
          </a:p>
        </p:txBody>
      </p:sp>
      <p:sp>
        <p:nvSpPr>
          <p:cNvPr id="6" name="Footer Placeholder 5">
            <a:extLst>
              <a:ext uri="{FF2B5EF4-FFF2-40B4-BE49-F238E27FC236}">
                <a16:creationId xmlns:a16="http://schemas.microsoft.com/office/drawing/2014/main" id="{4D665F50-B11E-603F-7B5C-A83CC8A288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83C674-71BA-7506-887D-0A68F4A368DE}"/>
              </a:ext>
            </a:extLst>
          </p:cNvPr>
          <p:cNvSpPr>
            <a:spLocks noGrp="1"/>
          </p:cNvSpPr>
          <p:nvPr>
            <p:ph type="sldNum" sz="quarter" idx="12"/>
          </p:nvPr>
        </p:nvSpPr>
        <p:spPr/>
        <p:txBody>
          <a:bodyPr/>
          <a:lstStyle/>
          <a:p>
            <a:fld id="{E1DC7BBE-9880-4E46-9A83-B5E961933BC7}" type="slidenum">
              <a:rPr lang="en-IN" smtClean="0"/>
              <a:t>‹#›</a:t>
            </a:fld>
            <a:endParaRPr lang="en-IN"/>
          </a:p>
        </p:txBody>
      </p:sp>
    </p:spTree>
    <p:extLst>
      <p:ext uri="{BB962C8B-B14F-4D97-AF65-F5344CB8AC3E}">
        <p14:creationId xmlns:p14="http://schemas.microsoft.com/office/powerpoint/2010/main" val="1022140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2AB884-6396-16E0-4E4A-4F66E20B25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451EBE-3D32-FDE4-7931-4DC145D62B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6A8196-6870-2F03-AFE7-2EA915D60C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1A3168-2E88-48CB-8B07-9123206CE8FD}" type="datetimeFigureOut">
              <a:rPr lang="en-IN" smtClean="0"/>
              <a:t>31-10-2022</a:t>
            </a:fld>
            <a:endParaRPr lang="en-IN"/>
          </a:p>
        </p:txBody>
      </p:sp>
      <p:sp>
        <p:nvSpPr>
          <p:cNvPr id="5" name="Footer Placeholder 4">
            <a:extLst>
              <a:ext uri="{FF2B5EF4-FFF2-40B4-BE49-F238E27FC236}">
                <a16:creationId xmlns:a16="http://schemas.microsoft.com/office/drawing/2014/main" id="{8C66DAE0-448A-2A57-7278-9A59EFF871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B621DE1-A281-6CB1-C5CC-9B842B1AD1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DC7BBE-9880-4E46-9A83-B5E961933BC7}" type="slidenum">
              <a:rPr lang="en-IN" smtClean="0"/>
              <a:t>‹#›</a:t>
            </a:fld>
            <a:endParaRPr lang="en-IN"/>
          </a:p>
        </p:txBody>
      </p:sp>
    </p:spTree>
    <p:extLst>
      <p:ext uri="{BB962C8B-B14F-4D97-AF65-F5344CB8AC3E}">
        <p14:creationId xmlns:p14="http://schemas.microsoft.com/office/powerpoint/2010/main" val="143957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4FF94-61C1-30A5-47A7-226280672925}"/>
              </a:ext>
            </a:extLst>
          </p:cNvPr>
          <p:cNvSpPr>
            <a:spLocks noGrp="1"/>
          </p:cNvSpPr>
          <p:nvPr>
            <p:ph type="ctrTitle"/>
          </p:nvPr>
        </p:nvSpPr>
        <p:spPr>
          <a:xfrm>
            <a:off x="556591" y="450574"/>
            <a:ext cx="10111409" cy="3059389"/>
          </a:xfrm>
        </p:spPr>
        <p:txBody>
          <a:bodyPr>
            <a:normAutofit/>
          </a:bodyPr>
          <a:lstStyle/>
          <a:p>
            <a:r>
              <a:rPr lang="en-US" sz="4800" dirty="0"/>
              <a:t>Determination of factors influencing the academic achievement of the first-year university students using data mining methods</a:t>
            </a:r>
            <a:endParaRPr lang="en-IN" sz="4800" dirty="0"/>
          </a:p>
        </p:txBody>
      </p:sp>
      <p:sp>
        <p:nvSpPr>
          <p:cNvPr id="3" name="Subtitle 2">
            <a:extLst>
              <a:ext uri="{FF2B5EF4-FFF2-40B4-BE49-F238E27FC236}">
                <a16:creationId xmlns:a16="http://schemas.microsoft.com/office/drawing/2014/main" id="{858FA82B-393E-477F-E3D0-FA74F897594C}"/>
              </a:ext>
            </a:extLst>
          </p:cNvPr>
          <p:cNvSpPr>
            <a:spLocks noGrp="1"/>
          </p:cNvSpPr>
          <p:nvPr>
            <p:ph type="subTitle" idx="1"/>
          </p:nvPr>
        </p:nvSpPr>
        <p:spPr>
          <a:xfrm>
            <a:off x="267923" y="5101521"/>
            <a:ext cx="9144000" cy="1655762"/>
          </a:xfrm>
        </p:spPr>
        <p:txBody>
          <a:bodyPr>
            <a:normAutofit/>
          </a:bodyPr>
          <a:lstStyle/>
          <a:p>
            <a:pPr algn="l"/>
            <a:r>
              <a:rPr lang="en-IN" sz="3600" dirty="0"/>
              <a:t>Harish Reddy</a:t>
            </a:r>
          </a:p>
          <a:p>
            <a:pPr algn="l"/>
            <a:r>
              <a:rPr lang="en-IN" sz="3600" dirty="0"/>
              <a:t>U85853100</a:t>
            </a:r>
          </a:p>
        </p:txBody>
      </p:sp>
      <p:pic>
        <p:nvPicPr>
          <p:cNvPr id="2050" name="Picture 2" descr="university of south florida muma logo এর ছবির ফলাফল">
            <a:extLst>
              <a:ext uri="{FF2B5EF4-FFF2-40B4-BE49-F238E27FC236}">
                <a16:creationId xmlns:a16="http://schemas.microsoft.com/office/drawing/2014/main" id="{62B22F17-2E3D-531D-F5CE-11B77C13EE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2078" y="4937760"/>
            <a:ext cx="4352472" cy="1469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504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A093-7F0A-79D2-FA9B-6D879F277E1E}"/>
              </a:ext>
            </a:extLst>
          </p:cNvPr>
          <p:cNvSpPr>
            <a:spLocks noGrp="1"/>
          </p:cNvSpPr>
          <p:nvPr>
            <p:ph type="title"/>
          </p:nvPr>
        </p:nvSpPr>
        <p:spPr/>
        <p:txBody>
          <a:bodyPr/>
          <a:lstStyle/>
          <a:p>
            <a:r>
              <a:rPr lang="en-US"/>
              <a:t>               </a:t>
            </a:r>
            <a:r>
              <a:rPr lang="en-US">
                <a:solidFill>
                  <a:schemeClr val="accent6">
                    <a:lumMod val="75000"/>
                  </a:schemeClr>
                </a:solidFill>
              </a:rPr>
              <a:t>Successfully submitted!</a:t>
            </a:r>
            <a:endParaRPr lang="en-IN" dirty="0">
              <a:solidFill>
                <a:schemeClr val="accent6">
                  <a:lumMod val="75000"/>
                </a:schemeClr>
              </a:solidFill>
            </a:endParaRPr>
          </a:p>
        </p:txBody>
      </p:sp>
      <p:sp>
        <p:nvSpPr>
          <p:cNvPr id="3" name="Content Placeholder 2">
            <a:extLst>
              <a:ext uri="{FF2B5EF4-FFF2-40B4-BE49-F238E27FC236}">
                <a16:creationId xmlns:a16="http://schemas.microsoft.com/office/drawing/2014/main" id="{2271C9D8-6B65-D714-21AC-9C203BDA808E}"/>
              </a:ext>
            </a:extLst>
          </p:cNvPr>
          <p:cNvSpPr>
            <a:spLocks noGrp="1"/>
          </p:cNvSpPr>
          <p:nvPr>
            <p:ph idx="1"/>
          </p:nvPr>
        </p:nvSpPr>
        <p:spPr>
          <a:xfrm>
            <a:off x="838200" y="2337800"/>
            <a:ext cx="10515600" cy="4351338"/>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sz="3600" dirty="0"/>
              <a:t>     </a:t>
            </a:r>
            <a:r>
              <a:rPr lang="en-US" sz="4000" b="1" dirty="0">
                <a:solidFill>
                  <a:schemeClr val="accent6">
                    <a:lumMod val="75000"/>
                  </a:schemeClr>
                </a:solidFill>
                <a:latin typeface="Baguet Script" panose="020B0604020202020204" pitchFamily="2" charset="0"/>
              </a:rPr>
              <a:t>Your submission is now waiting to be graded</a:t>
            </a:r>
          </a:p>
          <a:p>
            <a:endParaRPr lang="en-US" dirty="0"/>
          </a:p>
          <a:p>
            <a:pPr marL="0" indent="0">
              <a:buNone/>
            </a:pPr>
            <a:endParaRPr lang="en-IN" dirty="0"/>
          </a:p>
        </p:txBody>
      </p:sp>
      <p:pic>
        <p:nvPicPr>
          <p:cNvPr id="1026" name="Picture 2" descr="university of south florida logo এর ছবির ফলাফল">
            <a:extLst>
              <a:ext uri="{FF2B5EF4-FFF2-40B4-BE49-F238E27FC236}">
                <a16:creationId xmlns:a16="http://schemas.microsoft.com/office/drawing/2014/main" id="{7579B45C-B95A-7687-0CC1-FA8B377A9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9587" y="168862"/>
            <a:ext cx="1758461" cy="1758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7404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3C252-96F0-5746-3CA4-B7C5EEA40476}"/>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6B1D0A0E-78E2-21E5-435D-1D06319C9CA5}"/>
              </a:ext>
            </a:extLst>
          </p:cNvPr>
          <p:cNvSpPr>
            <a:spLocks noGrp="1"/>
          </p:cNvSpPr>
          <p:nvPr>
            <p:ph idx="1"/>
          </p:nvPr>
        </p:nvSpPr>
        <p:spPr/>
        <p:txBody>
          <a:bodyPr/>
          <a:lstStyle/>
          <a:p>
            <a:r>
              <a:rPr lang="en-IN" dirty="0"/>
              <a:t>J.F. </a:t>
            </a:r>
            <a:r>
              <a:rPr lang="en-IN" dirty="0" err="1"/>
              <a:t>Superby</a:t>
            </a:r>
            <a:r>
              <a:rPr lang="en-IN" dirty="0"/>
              <a:t> Production and Operations Management Department, Catholic University of Mons, chaussée de </a:t>
            </a:r>
            <a:r>
              <a:rPr lang="en-IN" dirty="0" err="1"/>
              <a:t>Binche</a:t>
            </a:r>
            <a:r>
              <a:rPr lang="en-IN" dirty="0"/>
              <a:t> 151, 7000 Mons, Belgium superby@fucam.ac.be J.-P. </a:t>
            </a:r>
            <a:r>
              <a:rPr lang="en-IN" dirty="0" err="1"/>
              <a:t>Vandamme</a:t>
            </a:r>
            <a:r>
              <a:rPr lang="en-IN" dirty="0"/>
              <a:t> N. Meskens Production and Operations Management Department, Catholic University of Mons, chaussée de </a:t>
            </a:r>
            <a:r>
              <a:rPr lang="en-IN" dirty="0" err="1"/>
              <a:t>Binche</a:t>
            </a:r>
            <a:r>
              <a:rPr lang="en-IN" dirty="0"/>
              <a:t> 151, 7000 Mons, Belgium {</a:t>
            </a:r>
            <a:r>
              <a:rPr lang="en-IN" dirty="0" err="1"/>
              <a:t>vandamme</a:t>
            </a:r>
            <a:r>
              <a:rPr lang="en-IN" dirty="0"/>
              <a:t>, </a:t>
            </a:r>
            <a:r>
              <a:rPr lang="en-IN" dirty="0" err="1"/>
              <a:t>meskens</a:t>
            </a:r>
            <a:r>
              <a:rPr lang="en-IN" dirty="0"/>
              <a:t>}@fucam.ac.b</a:t>
            </a:r>
          </a:p>
        </p:txBody>
      </p:sp>
    </p:spTree>
    <p:extLst>
      <p:ext uri="{BB962C8B-B14F-4D97-AF65-F5344CB8AC3E}">
        <p14:creationId xmlns:p14="http://schemas.microsoft.com/office/powerpoint/2010/main" val="3971848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678230-5627-57E1-FA0D-53B5F9103800}"/>
              </a:ext>
            </a:extLst>
          </p:cNvPr>
          <p:cNvSpPr>
            <a:spLocks noGrp="1"/>
          </p:cNvSpPr>
          <p:nvPr>
            <p:ph type="title"/>
          </p:nvPr>
        </p:nvSpPr>
        <p:spPr>
          <a:xfrm>
            <a:off x="841248" y="251312"/>
            <a:ext cx="10506456" cy="1010264"/>
          </a:xfrm>
        </p:spPr>
        <p:txBody>
          <a:bodyPr anchor="ctr">
            <a:normAutofit/>
          </a:bodyPr>
          <a:lstStyle/>
          <a:p>
            <a:r>
              <a:rPr lang="en-US"/>
              <a:t>                                     Abstract</a:t>
            </a:r>
            <a:endParaRPr lang="en-IN" dirty="0"/>
          </a:p>
        </p:txBody>
      </p:sp>
      <p:sp>
        <p:nvSpPr>
          <p:cNvPr id="11" name="Rectangle 10">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789EAEE0-577D-9788-02A9-D9779082C7A8}"/>
              </a:ext>
            </a:extLst>
          </p:cNvPr>
          <p:cNvGraphicFramePr>
            <a:graphicFrameLocks noGrp="1"/>
          </p:cNvGraphicFramePr>
          <p:nvPr>
            <p:ph idx="1"/>
            <p:extLst>
              <p:ext uri="{D42A27DB-BD31-4B8C-83A1-F6EECF244321}">
                <p14:modId xmlns:p14="http://schemas.microsoft.com/office/powerpoint/2010/main" val="150056432"/>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7669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94D69-96E0-46DA-7B5A-D0A7FE6B906D}"/>
              </a:ext>
            </a:extLst>
          </p:cNvPr>
          <p:cNvSpPr>
            <a:spLocks noGrp="1"/>
          </p:cNvSpPr>
          <p:nvPr>
            <p:ph type="title"/>
          </p:nvPr>
        </p:nvSpPr>
        <p:spPr>
          <a:xfrm>
            <a:off x="3670852" y="629268"/>
            <a:ext cx="7881070" cy="1286160"/>
          </a:xfrm>
        </p:spPr>
        <p:txBody>
          <a:bodyPr anchor="b">
            <a:normAutofit/>
          </a:bodyPr>
          <a:lstStyle/>
          <a:p>
            <a:r>
              <a:rPr lang="en-IN" sz="4100" dirty="0"/>
              <a:t>               METHODOLOGY</a:t>
            </a:r>
          </a:p>
        </p:txBody>
      </p:sp>
      <p:sp>
        <p:nvSpPr>
          <p:cNvPr id="3" name="Content Placeholder 2">
            <a:extLst>
              <a:ext uri="{FF2B5EF4-FFF2-40B4-BE49-F238E27FC236}">
                <a16:creationId xmlns:a16="http://schemas.microsoft.com/office/drawing/2014/main" id="{90C7DA47-A167-B616-9FCC-9DE92EC6F11E}"/>
              </a:ext>
            </a:extLst>
          </p:cNvPr>
          <p:cNvSpPr>
            <a:spLocks noGrp="1"/>
          </p:cNvSpPr>
          <p:nvPr>
            <p:ph idx="1"/>
          </p:nvPr>
        </p:nvSpPr>
        <p:spPr>
          <a:xfrm>
            <a:off x="2822713" y="2314807"/>
            <a:ext cx="9369287" cy="4099245"/>
          </a:xfrm>
        </p:spPr>
        <p:txBody>
          <a:bodyPr>
            <a:noAutofit/>
          </a:bodyPr>
          <a:lstStyle/>
          <a:p>
            <a:pPr marL="0" indent="0">
              <a:buNone/>
            </a:pPr>
            <a:r>
              <a:rPr lang="en-US" sz="1600" dirty="0"/>
              <a:t>  </a:t>
            </a:r>
            <a:r>
              <a:rPr lang="en-US" sz="1800" dirty="0"/>
              <a:t>Here the researchers targeted 3 sets of factors to be considered in which the first one is structural or stable factors while the other two are composed of process or changing factors. They are ;</a:t>
            </a:r>
          </a:p>
          <a:p>
            <a:pPr>
              <a:buFont typeface="Wingdings" panose="05000000000000000000" pitchFamily="2" charset="2"/>
              <a:buChar char="§"/>
            </a:pPr>
            <a:r>
              <a:rPr lang="en-US" sz="1800" dirty="0"/>
              <a:t>Personal history of the student (his identity, his socio-family past, his academic past, etc.).</a:t>
            </a:r>
          </a:p>
          <a:p>
            <a:pPr>
              <a:buFont typeface="Wingdings" panose="05000000000000000000" pitchFamily="2" charset="2"/>
              <a:buChar char="§"/>
            </a:pPr>
            <a:r>
              <a:rPr lang="en-US" sz="1800" dirty="0"/>
              <a:t> The expression of the involvement of the student in his studies or of his behavior in relation to his studies (participation in optional activities, meetings with his professors to ask questions or to obtain feedback on periodic examinations, etc.). </a:t>
            </a:r>
          </a:p>
          <a:p>
            <a:pPr>
              <a:buFont typeface="Wingdings" panose="05000000000000000000" pitchFamily="2" charset="2"/>
              <a:buChar char="§"/>
            </a:pPr>
            <a:r>
              <a:rPr lang="en-US" sz="1800" dirty="0"/>
              <a:t>The student’s perceptions (the way in which he perceives the academic context, his professors, courses, etc.)</a:t>
            </a:r>
          </a:p>
          <a:p>
            <a:pPr marL="0" indent="0">
              <a:buNone/>
            </a:pPr>
            <a:r>
              <a:rPr lang="en-US" sz="1800" dirty="0"/>
              <a:t>And Secondly, the researchers created a questionnaire allowing us to collect a large amount of interesting information on a certain number of students. The completed questionnaires led to the construction of the database in which each student is described according to a certain number of attributes such as age, education level of his/her parents, the student’s perceptions of the university world that surrounds him/her, etc.</a:t>
            </a:r>
            <a:endParaRPr lang="en-IN" sz="1800" dirty="0"/>
          </a:p>
        </p:txBody>
      </p:sp>
      <p:pic>
        <p:nvPicPr>
          <p:cNvPr id="5" name="Picture 4" descr="A calculus formula">
            <a:extLst>
              <a:ext uri="{FF2B5EF4-FFF2-40B4-BE49-F238E27FC236}">
                <a16:creationId xmlns:a16="http://schemas.microsoft.com/office/drawing/2014/main" id="{82A583EC-FB87-55F5-23B6-1408B4919B63}"/>
              </a:ext>
            </a:extLst>
          </p:cNvPr>
          <p:cNvPicPr>
            <a:picLocks noChangeAspect="1"/>
          </p:cNvPicPr>
          <p:nvPr/>
        </p:nvPicPr>
        <p:blipFill rotWithShape="1">
          <a:blip r:embed="rId2"/>
          <a:srcRect l="24419" r="30462" b="-1"/>
          <a:stretch/>
        </p:blipFill>
        <p:spPr>
          <a:xfrm>
            <a:off x="-1979039" y="92776"/>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7186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D07AE-3BFD-9B5E-C18B-1A7EC689FA6D}"/>
              </a:ext>
            </a:extLst>
          </p:cNvPr>
          <p:cNvSpPr>
            <a:spLocks noGrp="1"/>
          </p:cNvSpPr>
          <p:nvPr>
            <p:ph type="title"/>
          </p:nvPr>
        </p:nvSpPr>
        <p:spPr>
          <a:xfrm>
            <a:off x="838200" y="66088"/>
            <a:ext cx="10515600" cy="1325563"/>
          </a:xfrm>
        </p:spPr>
        <p:txBody>
          <a:bodyPr/>
          <a:lstStyle/>
          <a:p>
            <a:r>
              <a:rPr lang="en-US" dirty="0"/>
              <a:t>                            DATA</a:t>
            </a:r>
            <a:endParaRPr lang="en-IN" dirty="0"/>
          </a:p>
        </p:txBody>
      </p:sp>
      <p:sp>
        <p:nvSpPr>
          <p:cNvPr id="3" name="Content Placeholder 2">
            <a:extLst>
              <a:ext uri="{FF2B5EF4-FFF2-40B4-BE49-F238E27FC236}">
                <a16:creationId xmlns:a16="http://schemas.microsoft.com/office/drawing/2014/main" id="{4801BB40-951C-CC3A-DB73-7D2207AF3CE5}"/>
              </a:ext>
            </a:extLst>
          </p:cNvPr>
          <p:cNvSpPr>
            <a:spLocks noGrp="1"/>
          </p:cNvSpPr>
          <p:nvPr>
            <p:ph idx="1"/>
          </p:nvPr>
        </p:nvSpPr>
        <p:spPr>
          <a:xfrm>
            <a:off x="533400" y="1139484"/>
            <a:ext cx="10515600" cy="5718516"/>
          </a:xfrm>
        </p:spPr>
        <p:txBody>
          <a:bodyPr>
            <a:normAutofit/>
          </a:bodyPr>
          <a:lstStyle/>
          <a:p>
            <a:r>
              <a:rPr lang="en-US" sz="1600" dirty="0"/>
              <a:t>The questionnaire comprised 42 questions or question-series, almost all of them closed, from which we extracted 148 variables, most of which were either binary or coded into 5 response categories, although some were also coded as percentages. Hence each student who completed the survey would be represented by 375 variables in the database. </a:t>
            </a:r>
          </a:p>
          <a:p>
            <a:endParaRPr lang="en-IN" sz="1600" dirty="0"/>
          </a:p>
        </p:txBody>
      </p:sp>
      <p:pic>
        <p:nvPicPr>
          <p:cNvPr id="4" name="Content Placeholder 4">
            <a:extLst>
              <a:ext uri="{FF2B5EF4-FFF2-40B4-BE49-F238E27FC236}">
                <a16:creationId xmlns:a16="http://schemas.microsoft.com/office/drawing/2014/main" id="{0479521A-51AD-DBAD-E09B-0CAAF71DADE7}"/>
              </a:ext>
            </a:extLst>
          </p:cNvPr>
          <p:cNvPicPr>
            <a:picLocks noChangeAspect="1"/>
          </p:cNvPicPr>
          <p:nvPr/>
        </p:nvPicPr>
        <p:blipFill>
          <a:blip r:embed="rId2"/>
          <a:stretch>
            <a:fillRect/>
          </a:stretch>
        </p:blipFill>
        <p:spPr>
          <a:xfrm>
            <a:off x="481819" y="1968864"/>
            <a:ext cx="10618762" cy="5057335"/>
          </a:xfrm>
          <a:prstGeom prst="rect">
            <a:avLst/>
          </a:prstGeom>
        </p:spPr>
      </p:pic>
    </p:spTree>
    <p:extLst>
      <p:ext uri="{BB962C8B-B14F-4D97-AF65-F5344CB8AC3E}">
        <p14:creationId xmlns:p14="http://schemas.microsoft.com/office/powerpoint/2010/main" val="3168255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D525B4-E540-A45A-1830-17AAD8362AA4}"/>
              </a:ext>
            </a:extLst>
          </p:cNvPr>
          <p:cNvSpPr>
            <a:spLocks noGrp="1"/>
          </p:cNvSpPr>
          <p:nvPr>
            <p:ph type="title"/>
          </p:nvPr>
        </p:nvSpPr>
        <p:spPr>
          <a:xfrm>
            <a:off x="371267" y="651751"/>
            <a:ext cx="11210925" cy="736552"/>
          </a:xfrm>
        </p:spPr>
        <p:txBody>
          <a:bodyPr vert="horz" lIns="91440" tIns="45720" rIns="91440" bIns="45720" rtlCol="0" anchor="ctr">
            <a:normAutofit/>
          </a:bodyPr>
          <a:lstStyle/>
          <a:p>
            <a:pPr algn="ctr"/>
            <a:r>
              <a:rPr lang="en-US" sz="3200" kern="1200">
                <a:solidFill>
                  <a:schemeClr val="bg1"/>
                </a:solidFill>
                <a:effectLst/>
                <a:latin typeface="+mj-lt"/>
                <a:ea typeface="+mj-ea"/>
                <a:cs typeface="+mj-cs"/>
              </a:rPr>
              <a:t>Summary</a:t>
            </a:r>
            <a:r>
              <a:rPr lang="en-US" sz="3200" kern="1200" spc="-10">
                <a:solidFill>
                  <a:schemeClr val="bg1"/>
                </a:solidFill>
                <a:effectLst/>
                <a:latin typeface="+mj-lt"/>
                <a:ea typeface="+mj-ea"/>
                <a:cs typeface="+mj-cs"/>
              </a:rPr>
              <a:t> </a:t>
            </a:r>
            <a:r>
              <a:rPr lang="en-US" sz="3200" kern="1200">
                <a:solidFill>
                  <a:schemeClr val="bg1"/>
                </a:solidFill>
                <a:effectLst/>
                <a:latin typeface="+mj-lt"/>
                <a:ea typeface="+mj-ea"/>
                <a:cs typeface="+mj-cs"/>
              </a:rPr>
              <a:t>of</a:t>
            </a:r>
            <a:r>
              <a:rPr lang="en-US" sz="3200" kern="1200" spc="-10">
                <a:solidFill>
                  <a:schemeClr val="bg1"/>
                </a:solidFill>
                <a:effectLst/>
                <a:latin typeface="+mj-lt"/>
                <a:ea typeface="+mj-ea"/>
                <a:cs typeface="+mj-cs"/>
              </a:rPr>
              <a:t> </a:t>
            </a:r>
            <a:r>
              <a:rPr lang="en-US" sz="3200" kern="1200">
                <a:solidFill>
                  <a:schemeClr val="bg1"/>
                </a:solidFill>
                <a:effectLst/>
                <a:latin typeface="+mj-lt"/>
                <a:ea typeface="+mj-ea"/>
                <a:cs typeface="+mj-cs"/>
              </a:rPr>
              <a:t>the</a:t>
            </a:r>
            <a:r>
              <a:rPr lang="en-US" sz="3200" kern="1200" spc="-15">
                <a:solidFill>
                  <a:schemeClr val="bg1"/>
                </a:solidFill>
                <a:effectLst/>
                <a:latin typeface="+mj-lt"/>
                <a:ea typeface="+mj-ea"/>
                <a:cs typeface="+mj-cs"/>
              </a:rPr>
              <a:t> </a:t>
            </a:r>
            <a:r>
              <a:rPr lang="en-US" sz="3200" kern="1200">
                <a:solidFill>
                  <a:schemeClr val="bg1"/>
                </a:solidFill>
                <a:effectLst/>
                <a:latin typeface="+mj-lt"/>
                <a:ea typeface="+mj-ea"/>
                <a:cs typeface="+mj-cs"/>
              </a:rPr>
              <a:t>results</a:t>
            </a:r>
            <a:r>
              <a:rPr lang="en-US" sz="3200" kern="1200" spc="-10">
                <a:solidFill>
                  <a:schemeClr val="bg1"/>
                </a:solidFill>
                <a:effectLst/>
                <a:latin typeface="+mj-lt"/>
                <a:ea typeface="+mj-ea"/>
                <a:cs typeface="+mj-cs"/>
              </a:rPr>
              <a:t> </a:t>
            </a:r>
            <a:r>
              <a:rPr lang="en-US" sz="3200" kern="1200">
                <a:solidFill>
                  <a:schemeClr val="bg1"/>
                </a:solidFill>
                <a:effectLst/>
                <a:latin typeface="+mj-lt"/>
                <a:ea typeface="+mj-ea"/>
                <a:cs typeface="+mj-cs"/>
              </a:rPr>
              <a:t>of</a:t>
            </a:r>
            <a:r>
              <a:rPr lang="en-US" sz="3200" kern="1200" spc="-20">
                <a:solidFill>
                  <a:schemeClr val="bg1"/>
                </a:solidFill>
                <a:effectLst/>
                <a:latin typeface="+mj-lt"/>
                <a:ea typeface="+mj-ea"/>
                <a:cs typeface="+mj-cs"/>
              </a:rPr>
              <a:t> </a:t>
            </a:r>
            <a:r>
              <a:rPr lang="en-US" sz="3200" kern="1200">
                <a:solidFill>
                  <a:schemeClr val="bg1"/>
                </a:solidFill>
                <a:effectLst/>
                <a:latin typeface="+mj-lt"/>
                <a:ea typeface="+mj-ea"/>
                <a:cs typeface="+mj-cs"/>
              </a:rPr>
              <a:t>validation</a:t>
            </a:r>
            <a:r>
              <a:rPr lang="en-US" sz="3200" kern="1200" spc="-5">
                <a:solidFill>
                  <a:schemeClr val="bg1"/>
                </a:solidFill>
                <a:effectLst/>
                <a:latin typeface="+mj-lt"/>
                <a:ea typeface="+mj-ea"/>
                <a:cs typeface="+mj-cs"/>
              </a:rPr>
              <a:t> </a:t>
            </a:r>
            <a:r>
              <a:rPr lang="en-US" sz="3200" kern="1200">
                <a:solidFill>
                  <a:schemeClr val="bg1"/>
                </a:solidFill>
                <a:effectLst/>
                <a:latin typeface="+mj-lt"/>
                <a:ea typeface="+mj-ea"/>
                <a:cs typeface="+mj-cs"/>
              </a:rPr>
              <a:t>for</a:t>
            </a:r>
            <a:r>
              <a:rPr lang="en-US" sz="3200" kern="1200" spc="-10">
                <a:solidFill>
                  <a:schemeClr val="bg1"/>
                </a:solidFill>
                <a:effectLst/>
                <a:latin typeface="+mj-lt"/>
                <a:ea typeface="+mj-ea"/>
                <a:cs typeface="+mj-cs"/>
              </a:rPr>
              <a:t> </a:t>
            </a:r>
            <a:r>
              <a:rPr lang="en-US" sz="3200" kern="1200">
                <a:solidFill>
                  <a:schemeClr val="bg1"/>
                </a:solidFill>
                <a:effectLst/>
                <a:latin typeface="+mj-lt"/>
                <a:ea typeface="+mj-ea"/>
                <a:cs typeface="+mj-cs"/>
              </a:rPr>
              <a:t>the</a:t>
            </a:r>
            <a:r>
              <a:rPr lang="en-US" sz="3200" kern="1200" spc="-20">
                <a:solidFill>
                  <a:schemeClr val="bg1"/>
                </a:solidFill>
                <a:effectLst/>
                <a:latin typeface="+mj-lt"/>
                <a:ea typeface="+mj-ea"/>
                <a:cs typeface="+mj-cs"/>
              </a:rPr>
              <a:t> </a:t>
            </a:r>
            <a:r>
              <a:rPr lang="en-US" sz="3200" kern="1200">
                <a:solidFill>
                  <a:schemeClr val="bg1"/>
                </a:solidFill>
                <a:effectLst/>
                <a:latin typeface="+mj-lt"/>
                <a:ea typeface="+mj-ea"/>
                <a:cs typeface="+mj-cs"/>
              </a:rPr>
              <a:t>decision</a:t>
            </a:r>
            <a:r>
              <a:rPr lang="en-US" sz="3200" kern="1200" spc="-10">
                <a:solidFill>
                  <a:schemeClr val="bg1"/>
                </a:solidFill>
                <a:effectLst/>
                <a:latin typeface="+mj-lt"/>
                <a:ea typeface="+mj-ea"/>
                <a:cs typeface="+mj-cs"/>
              </a:rPr>
              <a:t> </a:t>
            </a:r>
            <a:r>
              <a:rPr lang="en-US" sz="3200" kern="1200">
                <a:solidFill>
                  <a:schemeClr val="bg1"/>
                </a:solidFill>
                <a:effectLst/>
                <a:latin typeface="+mj-lt"/>
                <a:ea typeface="+mj-ea"/>
                <a:cs typeface="+mj-cs"/>
              </a:rPr>
              <a:t>trees</a:t>
            </a:r>
            <a:endParaRPr lang="en-US" sz="3200" kern="1200">
              <a:solidFill>
                <a:schemeClr val="bg1"/>
              </a:solidFill>
              <a:latin typeface="+mj-lt"/>
              <a:ea typeface="+mj-ea"/>
              <a:cs typeface="+mj-cs"/>
            </a:endParaRPr>
          </a:p>
        </p:txBody>
      </p:sp>
      <p:graphicFrame>
        <p:nvGraphicFramePr>
          <p:cNvPr id="4" name="Content Placeholder 3">
            <a:extLst>
              <a:ext uri="{FF2B5EF4-FFF2-40B4-BE49-F238E27FC236}">
                <a16:creationId xmlns:a16="http://schemas.microsoft.com/office/drawing/2014/main" id="{4D6ECAB6-DC33-A142-9917-16CAA09105FF}"/>
              </a:ext>
            </a:extLst>
          </p:cNvPr>
          <p:cNvGraphicFramePr>
            <a:graphicFrameLocks noGrp="1"/>
          </p:cNvGraphicFramePr>
          <p:nvPr>
            <p:ph idx="1"/>
            <p:extLst>
              <p:ext uri="{D42A27DB-BD31-4B8C-83A1-F6EECF244321}">
                <p14:modId xmlns:p14="http://schemas.microsoft.com/office/powerpoint/2010/main" val="320800042"/>
              </p:ext>
            </p:extLst>
          </p:nvPr>
        </p:nvGraphicFramePr>
        <p:xfrm>
          <a:off x="796395" y="1015885"/>
          <a:ext cx="10692539" cy="4094545"/>
        </p:xfrm>
        <a:graphic>
          <a:graphicData uri="http://schemas.openxmlformats.org/drawingml/2006/table">
            <a:tbl>
              <a:tblPr firstRow="1" firstCol="1" lastRow="1" lastCol="1" bandRow="1" bandCol="1">
                <a:noFill/>
              </a:tblPr>
              <a:tblGrid>
                <a:gridCol w="1638226">
                  <a:extLst>
                    <a:ext uri="{9D8B030D-6E8A-4147-A177-3AD203B41FA5}">
                      <a16:colId xmlns:a16="http://schemas.microsoft.com/office/drawing/2014/main" val="854600325"/>
                    </a:ext>
                  </a:extLst>
                </a:gridCol>
                <a:gridCol w="2243819">
                  <a:extLst>
                    <a:ext uri="{9D8B030D-6E8A-4147-A177-3AD203B41FA5}">
                      <a16:colId xmlns:a16="http://schemas.microsoft.com/office/drawing/2014/main" val="1125111468"/>
                    </a:ext>
                  </a:extLst>
                </a:gridCol>
                <a:gridCol w="1999279">
                  <a:extLst>
                    <a:ext uri="{9D8B030D-6E8A-4147-A177-3AD203B41FA5}">
                      <a16:colId xmlns:a16="http://schemas.microsoft.com/office/drawing/2014/main" val="970729534"/>
                    </a:ext>
                  </a:extLst>
                </a:gridCol>
                <a:gridCol w="2625746">
                  <a:extLst>
                    <a:ext uri="{9D8B030D-6E8A-4147-A177-3AD203B41FA5}">
                      <a16:colId xmlns:a16="http://schemas.microsoft.com/office/drawing/2014/main" val="1845541064"/>
                    </a:ext>
                  </a:extLst>
                </a:gridCol>
                <a:gridCol w="2185469">
                  <a:extLst>
                    <a:ext uri="{9D8B030D-6E8A-4147-A177-3AD203B41FA5}">
                      <a16:colId xmlns:a16="http://schemas.microsoft.com/office/drawing/2014/main" val="4237199283"/>
                    </a:ext>
                  </a:extLst>
                </a:gridCol>
              </a:tblGrid>
              <a:tr h="1226969">
                <a:tc rowSpan="2" gridSpan="2">
                  <a:txBody>
                    <a:bodyPr/>
                    <a:lstStyle/>
                    <a:p>
                      <a:pPr marL="246888" algn="l" fontAlgn="t">
                        <a:spcBef>
                          <a:spcPts val="565"/>
                        </a:spcBef>
                        <a:spcAft>
                          <a:spcPts val="0"/>
                        </a:spcAft>
                      </a:pPr>
                      <a:r>
                        <a:rPr lang="en-US" sz="2700" b="0"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700" b="0" i="0" u="none" strike="noStrike" cap="none" spc="0">
                        <a:solidFill>
                          <a:schemeClr val="tx1"/>
                        </a:solidFill>
                        <a:effectLst/>
                        <a:latin typeface="Arial" panose="020B0604020202020204" pitchFamily="34" charset="0"/>
                      </a:endParaRPr>
                    </a:p>
                  </a:txBody>
                  <a:tcPr marL="76385" marR="76385" marT="198313" marB="152771" anchor="b">
                    <a:lnL w="12700" cmpd="sng">
                      <a:noFill/>
                    </a:lnL>
                    <a:lnR w="12700" cmpd="sng">
                      <a:noFill/>
                    </a:lnR>
                    <a:lnT w="9525" cap="flat" cmpd="sng" algn="ctr">
                      <a:noFill/>
                      <a:prstDash val="solid"/>
                    </a:lnT>
                    <a:lnB w="38100" cmpd="sng">
                      <a:noFill/>
                    </a:lnB>
                    <a:noFill/>
                  </a:tcPr>
                </a:tc>
                <a:tc rowSpan="2" hMerge="1">
                  <a:txBody>
                    <a:bodyPr/>
                    <a:lstStyle/>
                    <a:p>
                      <a:endParaRPr lang="en-IN"/>
                    </a:p>
                  </a:txBody>
                  <a:tcPr/>
                </a:tc>
                <a:tc gridSpan="3">
                  <a:txBody>
                    <a:bodyPr/>
                    <a:lstStyle/>
                    <a:p>
                      <a:pPr marL="886968" algn="l" fontAlgn="t">
                        <a:spcBef>
                          <a:spcPts val="535"/>
                        </a:spcBef>
                        <a:spcAft>
                          <a:spcPts val="0"/>
                        </a:spcAft>
                      </a:pPr>
                      <a:r>
                        <a:rPr lang="en-US" sz="2700" b="0"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Predictions carried out by SAS/Enterprise</a:t>
                      </a:r>
                      <a:endParaRPr lang="en-US" sz="2700" b="0" i="0" u="none" strike="noStrike" cap="none" spc="0">
                        <a:solidFill>
                          <a:schemeClr val="tx1"/>
                        </a:solidFill>
                        <a:effectLst/>
                        <a:latin typeface="Arial" panose="020B0604020202020204" pitchFamily="34" charset="0"/>
                      </a:endParaRPr>
                    </a:p>
                  </a:txBody>
                  <a:tcPr marL="76385" marR="76385" marT="198313" marB="152771" anchor="b">
                    <a:lnL w="12700" cmpd="sng">
                      <a:noFill/>
                    </a:lnL>
                    <a:lnR w="12700" cmpd="sng">
                      <a:noFill/>
                    </a:lnR>
                    <a:lnT w="9525" cap="flat" cmpd="sng" algn="ctr">
                      <a:noFill/>
                      <a:prstDash val="solid"/>
                    </a:lnT>
                    <a:lnB w="38100" cmpd="sng">
                      <a:noFill/>
                    </a:lnB>
                    <a:no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791262987"/>
                  </a:ext>
                </a:extLst>
              </a:tr>
              <a:tr h="870793">
                <a:tc gridSpan="2" vMerge="1">
                  <a:txBody>
                    <a:bodyPr/>
                    <a:lstStyle/>
                    <a:p>
                      <a:endParaRPr lang="en-IN"/>
                    </a:p>
                  </a:txBody>
                  <a:tcPr/>
                </a:tc>
                <a:tc hMerge="1" vMerge="1">
                  <a:txBody>
                    <a:bodyPr/>
                    <a:lstStyle/>
                    <a:p>
                      <a:endParaRPr lang="en-IN"/>
                    </a:p>
                  </a:txBody>
                  <a:tcPr/>
                </a:tc>
                <a:tc>
                  <a:txBody>
                    <a:bodyPr/>
                    <a:lstStyle/>
                    <a:p>
                      <a:pPr marL="347472" marR="329184" algn="ctr" fontAlgn="t">
                        <a:spcBef>
                          <a:spcPts val="565"/>
                        </a:spcBef>
                        <a:spcAft>
                          <a:spcPts val="0"/>
                        </a:spcAft>
                      </a:pPr>
                      <a:r>
                        <a:rPr lang="en-US" sz="2000" b="1"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High Risk</a:t>
                      </a:r>
                      <a:endParaRPr lang="en-US" sz="2000" b="0" i="0" u="none" strike="noStrike" cap="none" spc="0">
                        <a:solidFill>
                          <a:schemeClr val="tx1"/>
                        </a:solidFill>
                        <a:effectLst/>
                        <a:latin typeface="Arial" panose="020B0604020202020204" pitchFamily="34" charset="0"/>
                      </a:endParaRPr>
                    </a:p>
                  </a:txBody>
                  <a:tcPr marL="76385" marR="76385" marT="45831" marB="152771">
                    <a:lnL w="38100" cmpd="sng">
                      <a:noFill/>
                    </a:lnL>
                    <a:lnR w="12700" cmpd="sng">
                      <a:noFill/>
                      <a:prstDash val="solid"/>
                    </a:lnR>
                    <a:lnT w="38100" cmpd="sng">
                      <a:noFill/>
                    </a:lnT>
                    <a:lnB w="12700" cmpd="sng">
                      <a:noFill/>
                      <a:prstDash val="solid"/>
                    </a:lnB>
                    <a:solidFill>
                      <a:schemeClr val="bg1">
                        <a:lumMod val="95000"/>
                      </a:schemeClr>
                    </a:solidFill>
                  </a:tcPr>
                </a:tc>
                <a:tc>
                  <a:txBody>
                    <a:bodyPr/>
                    <a:lstStyle/>
                    <a:p>
                      <a:pPr marL="246888" marR="237744" algn="ctr" fontAlgn="t">
                        <a:spcBef>
                          <a:spcPts val="565"/>
                        </a:spcBef>
                        <a:spcAft>
                          <a:spcPts val="0"/>
                        </a:spcAft>
                      </a:pPr>
                      <a:r>
                        <a:rPr lang="en-US" sz="2000" b="1"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Medium Risk</a:t>
                      </a:r>
                      <a:endParaRPr lang="en-US" sz="2000" b="0" i="0" u="none" strike="noStrike" cap="none" spc="0">
                        <a:solidFill>
                          <a:schemeClr val="tx1"/>
                        </a:solidFill>
                        <a:effectLst/>
                        <a:latin typeface="Arial" panose="020B0604020202020204" pitchFamily="34" charset="0"/>
                      </a:endParaRPr>
                    </a:p>
                  </a:txBody>
                  <a:tcPr marL="76385" marR="76385" marT="41317" marB="152771">
                    <a:lnL w="12700" cmpd="sng">
                      <a:noFill/>
                      <a:prstDash val="solid"/>
                    </a:lnL>
                    <a:lnR w="12700" cmpd="sng">
                      <a:noFill/>
                      <a:prstDash val="solid"/>
                    </a:lnR>
                    <a:lnT w="38100" cmpd="sng">
                      <a:noFill/>
                    </a:lnT>
                    <a:lnB w="12700" cap="flat" cmpd="sng" algn="ctr">
                      <a:solidFill>
                        <a:schemeClr val="accent1"/>
                      </a:solidFill>
                      <a:prstDash val="solid"/>
                    </a:lnB>
                    <a:noFill/>
                  </a:tcPr>
                </a:tc>
                <a:tc>
                  <a:txBody>
                    <a:bodyPr/>
                    <a:lstStyle/>
                    <a:p>
                      <a:pPr marL="246888" marR="237744" algn="l" fontAlgn="t">
                        <a:spcBef>
                          <a:spcPts val="565"/>
                        </a:spcBef>
                        <a:spcAft>
                          <a:spcPts val="0"/>
                        </a:spcAft>
                      </a:pPr>
                      <a:r>
                        <a:rPr lang="en-US" sz="2000" b="1" i="0" u="none" strike="noStrike"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Low Risk</a:t>
                      </a:r>
                      <a:endParaRPr lang="en-US" sz="2000" b="1" i="0" u="none" strike="noStrike" cap="none" spc="0" dirty="0">
                        <a:solidFill>
                          <a:schemeClr val="tx1"/>
                        </a:solidFill>
                        <a:effectLst/>
                        <a:latin typeface="Arial" panose="020B0604020202020204" pitchFamily="34" charset="0"/>
                      </a:endParaRPr>
                    </a:p>
                  </a:txBody>
                  <a:tcPr marL="76385" marR="76385" marT="41317" marB="152771">
                    <a:lnL w="12700" cmpd="sng">
                      <a:noFill/>
                      <a:prstDash val="solid"/>
                    </a:lnL>
                    <a:lnR w="12700" cmpd="sng">
                      <a:noFill/>
                      <a:prstDash val="solid"/>
                    </a:lnR>
                    <a:lnT w="38100" cmpd="sng">
                      <a:noFill/>
                    </a:lnT>
                    <a:lnB w="12700" cap="flat" cmpd="sng" algn="ctr">
                      <a:solidFill>
                        <a:schemeClr val="accent1"/>
                      </a:solidFill>
                      <a:prstDash val="solid"/>
                    </a:lnB>
                    <a:noFill/>
                  </a:tcPr>
                </a:tc>
                <a:extLst>
                  <a:ext uri="{0D108BD9-81ED-4DB2-BD59-A6C34878D82A}">
                    <a16:rowId xmlns:a16="http://schemas.microsoft.com/office/drawing/2014/main" val="2953314852"/>
                  </a:ext>
                </a:extLst>
              </a:tr>
              <a:tr h="565252">
                <a:tc rowSpan="3">
                  <a:txBody>
                    <a:bodyPr/>
                    <a:lstStyle/>
                    <a:p>
                      <a:pPr marL="45720" marR="27432" algn="just" fontAlgn="t">
                        <a:lnSpc>
                          <a:spcPts val="1200"/>
                        </a:lnSpc>
                        <a:spcBef>
                          <a:spcPts val="565"/>
                        </a:spcBef>
                        <a:spcAft>
                          <a:spcPts val="0"/>
                        </a:spcAft>
                      </a:pPr>
                      <a:r>
                        <a:rPr lang="en-US" sz="2000" b="1" i="0" u="none" strike="noStrike"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 C T U A L</a:t>
                      </a:r>
                      <a:endParaRPr lang="en-US" sz="2000" b="1" i="0" u="none" strike="noStrike" cap="none" spc="0" dirty="0">
                        <a:solidFill>
                          <a:schemeClr val="tx1"/>
                        </a:solidFill>
                        <a:effectLst/>
                        <a:latin typeface="Arial" panose="020B0604020202020204" pitchFamily="34" charset="0"/>
                      </a:endParaRPr>
                    </a:p>
                  </a:txBody>
                  <a:tcPr marL="76385" marR="76385" marT="198313" marB="152771">
                    <a:lnL w="12700" cmpd="sng">
                      <a:noFill/>
                      <a:prstDash val="solid"/>
                    </a:lnL>
                    <a:lnR w="19050" cap="flat" cmpd="sng" algn="ctr">
                      <a:solidFill>
                        <a:schemeClr val="accent1"/>
                      </a:solidFill>
                      <a:prstDash val="solid"/>
                    </a:lnR>
                    <a:lnT w="38100" cmpd="sng">
                      <a:noFill/>
                    </a:lnT>
                    <a:lnB w="12700" cmpd="sng">
                      <a:noFill/>
                      <a:prstDash val="solid"/>
                    </a:lnB>
                    <a:noFill/>
                  </a:tcPr>
                </a:tc>
                <a:tc>
                  <a:txBody>
                    <a:bodyPr/>
                    <a:lstStyle/>
                    <a:p>
                      <a:pPr marL="246888" marR="237744" algn="ctr" fontAlgn="t">
                        <a:spcBef>
                          <a:spcPts val="565"/>
                        </a:spcBef>
                        <a:spcAft>
                          <a:spcPts val="0"/>
                        </a:spcAft>
                      </a:pPr>
                      <a:r>
                        <a:rPr lang="en-US" sz="2000" b="1"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High Risk</a:t>
                      </a:r>
                      <a:endParaRPr lang="en-US" sz="2000" b="0" i="0" u="none" strike="noStrike" cap="none" spc="0">
                        <a:solidFill>
                          <a:schemeClr val="tx1"/>
                        </a:solidFill>
                        <a:effectLst/>
                        <a:latin typeface="Arial" panose="020B0604020202020204" pitchFamily="34" charset="0"/>
                      </a:endParaRPr>
                    </a:p>
                  </a:txBody>
                  <a:tcPr marL="76385" marR="76385" marT="41317" marB="152771">
                    <a:lnL w="19050" cap="flat" cmpd="sng" algn="ctr">
                      <a:solidFill>
                        <a:schemeClr val="accent1"/>
                      </a:solidFill>
                      <a:prstDash val="solid"/>
                    </a:lnL>
                    <a:lnR w="12700" cmpd="sng">
                      <a:noFill/>
                      <a:prstDash val="solid"/>
                    </a:lnR>
                    <a:lnT w="38100" cmpd="sng">
                      <a:noFill/>
                    </a:lnT>
                    <a:lnB w="12700" cmpd="sng">
                      <a:noFill/>
                      <a:prstDash val="solid"/>
                    </a:lnB>
                    <a:solidFill>
                      <a:schemeClr val="bg1">
                        <a:lumMod val="95000"/>
                      </a:schemeClr>
                    </a:solidFill>
                  </a:tcPr>
                </a:tc>
                <a:tc>
                  <a:txBody>
                    <a:bodyPr/>
                    <a:lstStyle/>
                    <a:p>
                      <a:pPr marL="411480" algn="l" fontAlgn="t">
                        <a:spcBef>
                          <a:spcPts val="565"/>
                        </a:spcBef>
                        <a:spcAft>
                          <a:spcPts val="0"/>
                        </a:spcAft>
                      </a:pPr>
                      <a:r>
                        <a:rPr lang="en-US" sz="2000" b="1"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48.65 %</a:t>
                      </a:r>
                      <a:endParaRPr lang="en-US" sz="2000" b="0" i="0" u="none" strike="noStrike" cap="none" spc="0">
                        <a:solidFill>
                          <a:schemeClr val="tx1"/>
                        </a:solidFill>
                        <a:effectLst/>
                        <a:latin typeface="Arial" panose="020B0604020202020204" pitchFamily="34" charset="0"/>
                      </a:endParaRPr>
                    </a:p>
                  </a:txBody>
                  <a:tcPr marL="76385" marR="76385" marT="45831" marB="152771">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420624" algn="l" fontAlgn="t">
                        <a:spcBef>
                          <a:spcPts val="565"/>
                        </a:spcBef>
                        <a:spcAft>
                          <a:spcPts val="0"/>
                        </a:spcAft>
                      </a:pPr>
                      <a:r>
                        <a:rPr lang="en-US" sz="2000" b="0"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10.81 %</a:t>
                      </a:r>
                      <a:endParaRPr lang="en-US" sz="2000" b="0" i="0" u="none" strike="noStrike" cap="none" spc="0">
                        <a:solidFill>
                          <a:schemeClr val="tx1"/>
                        </a:solidFill>
                        <a:effectLst/>
                        <a:latin typeface="Arial" panose="020B0604020202020204" pitchFamily="34" charset="0"/>
                      </a:endParaRPr>
                    </a:p>
                  </a:txBody>
                  <a:tcPr marL="76385" marR="76385" marT="41317" marB="152771">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marL="420624" algn="l" fontAlgn="t">
                        <a:spcBef>
                          <a:spcPts val="565"/>
                        </a:spcBef>
                        <a:spcAft>
                          <a:spcPts val="0"/>
                        </a:spcAft>
                      </a:pPr>
                      <a:r>
                        <a:rPr lang="en-US" sz="2000" b="1"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40.54 %</a:t>
                      </a:r>
                      <a:endParaRPr lang="en-US" sz="2000" b="1" i="0" u="none" strike="noStrike" cap="none" spc="0">
                        <a:solidFill>
                          <a:schemeClr val="tx1"/>
                        </a:solidFill>
                        <a:effectLst/>
                        <a:latin typeface="Arial" panose="020B0604020202020204" pitchFamily="34" charset="0"/>
                      </a:endParaRPr>
                    </a:p>
                  </a:txBody>
                  <a:tcPr marL="76385" marR="76385" marT="41317" marB="152771">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632614667"/>
                  </a:ext>
                </a:extLst>
              </a:tr>
              <a:tr h="866279">
                <a:tc vMerge="1">
                  <a:txBody>
                    <a:bodyPr/>
                    <a:lstStyle/>
                    <a:p>
                      <a:endParaRPr lang="en-IN"/>
                    </a:p>
                  </a:txBody>
                  <a:tcPr/>
                </a:tc>
                <a:tc>
                  <a:txBody>
                    <a:bodyPr/>
                    <a:lstStyle/>
                    <a:p>
                      <a:pPr marL="246888" marR="237744" algn="ctr" fontAlgn="t">
                        <a:spcBef>
                          <a:spcPts val="565"/>
                        </a:spcBef>
                        <a:spcAft>
                          <a:spcPts val="0"/>
                        </a:spcAft>
                      </a:pPr>
                      <a:r>
                        <a:rPr lang="en-US" sz="2000" b="1"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Medium Risk</a:t>
                      </a:r>
                      <a:endParaRPr lang="en-US" sz="2000" b="0" i="0" u="none" strike="noStrike" cap="none" spc="0">
                        <a:solidFill>
                          <a:schemeClr val="tx1"/>
                        </a:solidFill>
                        <a:effectLst/>
                        <a:latin typeface="Arial" panose="020B0604020202020204" pitchFamily="34" charset="0"/>
                      </a:endParaRPr>
                    </a:p>
                  </a:txBody>
                  <a:tcPr marL="76385" marR="76385" marT="41317" marB="152771">
                    <a:lnL w="19050" cap="flat" cmpd="sng" algn="ctr">
                      <a:solidFill>
                        <a:schemeClr val="accent1"/>
                      </a:solidFill>
                      <a:prstDash val="solid"/>
                    </a:lnL>
                    <a:lnR w="12700" cmpd="sng">
                      <a:noFill/>
                      <a:prstDash val="solid"/>
                    </a:lnR>
                    <a:lnT w="12700" cmpd="sng">
                      <a:noFill/>
                      <a:prstDash val="solid"/>
                    </a:lnT>
                    <a:lnB w="19050" cap="flat" cmpd="sng" algn="ctr">
                      <a:solidFill>
                        <a:schemeClr val="accent1"/>
                      </a:solidFill>
                      <a:prstDash val="solid"/>
                    </a:lnB>
                    <a:noFill/>
                  </a:tcPr>
                </a:tc>
                <a:tc>
                  <a:txBody>
                    <a:bodyPr/>
                    <a:lstStyle/>
                    <a:p>
                      <a:pPr marL="420624" algn="l" fontAlgn="t">
                        <a:spcBef>
                          <a:spcPts val="565"/>
                        </a:spcBef>
                        <a:spcAft>
                          <a:spcPts val="0"/>
                        </a:spcAft>
                      </a:pPr>
                      <a:r>
                        <a:rPr lang="en-US" sz="2000" b="0"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33.85 %</a:t>
                      </a:r>
                      <a:endParaRPr lang="en-US" sz="2000" b="0" i="0" u="none" strike="noStrike" cap="none" spc="0">
                        <a:solidFill>
                          <a:schemeClr val="tx1"/>
                        </a:solidFill>
                        <a:effectLst/>
                        <a:latin typeface="Arial" panose="020B0604020202020204" pitchFamily="34" charset="0"/>
                      </a:endParaRPr>
                    </a:p>
                  </a:txBody>
                  <a:tcPr marL="76385" marR="76385" marT="45831" marB="152771">
                    <a:lnL w="12700" cmpd="sng">
                      <a:noFill/>
                      <a:prstDash val="solid"/>
                    </a:lnL>
                    <a:lnR w="12700" cmpd="sng">
                      <a:noFill/>
                      <a:prstDash val="solid"/>
                    </a:lnR>
                    <a:lnT w="12700" cmpd="sng">
                      <a:noFill/>
                      <a:prstDash val="solid"/>
                    </a:lnT>
                    <a:lnB w="19050" cap="flat" cmpd="sng" algn="ctr">
                      <a:solidFill>
                        <a:schemeClr val="accent1"/>
                      </a:solidFill>
                      <a:prstDash val="solid"/>
                    </a:lnB>
                    <a:solidFill>
                      <a:schemeClr val="bg1">
                        <a:lumMod val="95000"/>
                      </a:schemeClr>
                    </a:solidFill>
                  </a:tcPr>
                </a:tc>
                <a:tc>
                  <a:txBody>
                    <a:bodyPr/>
                    <a:lstStyle/>
                    <a:p>
                      <a:pPr marL="411480" algn="l" fontAlgn="t">
                        <a:spcBef>
                          <a:spcPts val="565"/>
                        </a:spcBef>
                        <a:spcAft>
                          <a:spcPts val="0"/>
                        </a:spcAft>
                      </a:pPr>
                      <a:r>
                        <a:rPr lang="en-US" sz="2000" b="1"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18.46 %</a:t>
                      </a:r>
                      <a:endParaRPr lang="en-US" sz="2000" b="0" i="0" u="none" strike="noStrike" cap="none" spc="0">
                        <a:solidFill>
                          <a:schemeClr val="tx1"/>
                        </a:solidFill>
                        <a:effectLst/>
                        <a:latin typeface="Arial" panose="020B0604020202020204" pitchFamily="34" charset="0"/>
                      </a:endParaRPr>
                    </a:p>
                  </a:txBody>
                  <a:tcPr marL="76385" marR="76385" marT="41317" marB="152771">
                    <a:lnL w="12700" cmpd="sng">
                      <a:noFill/>
                      <a:prstDash val="solid"/>
                    </a:lnL>
                    <a:lnR w="12700" cmpd="sng">
                      <a:noFill/>
                      <a:prstDash val="solid"/>
                    </a:lnR>
                    <a:lnT w="12700" cmpd="sng">
                      <a:noFill/>
                      <a:prstDash val="solid"/>
                    </a:lnT>
                    <a:lnB w="19050" cap="flat" cmpd="sng" algn="ctr">
                      <a:solidFill>
                        <a:schemeClr val="accent1"/>
                      </a:solidFill>
                      <a:prstDash val="solid"/>
                    </a:lnB>
                    <a:noFill/>
                  </a:tcPr>
                </a:tc>
                <a:tc>
                  <a:txBody>
                    <a:bodyPr/>
                    <a:lstStyle/>
                    <a:p>
                      <a:pPr marL="420624" algn="l" fontAlgn="t">
                        <a:spcBef>
                          <a:spcPts val="565"/>
                        </a:spcBef>
                        <a:spcAft>
                          <a:spcPts val="0"/>
                        </a:spcAft>
                      </a:pPr>
                      <a:r>
                        <a:rPr lang="en-US" sz="2000" b="1"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47.69 %</a:t>
                      </a:r>
                      <a:endParaRPr lang="en-US" sz="2000" b="1" i="0" u="none" strike="noStrike" cap="none" spc="0">
                        <a:solidFill>
                          <a:schemeClr val="tx1"/>
                        </a:solidFill>
                        <a:effectLst/>
                        <a:latin typeface="Arial" panose="020B0604020202020204" pitchFamily="34" charset="0"/>
                      </a:endParaRPr>
                    </a:p>
                  </a:txBody>
                  <a:tcPr marL="76385" marR="76385" marT="41317" marB="152771">
                    <a:lnL w="12700" cmpd="sng">
                      <a:noFill/>
                      <a:prstDash val="solid"/>
                    </a:lnL>
                    <a:lnR w="12700" cmpd="sng">
                      <a:noFill/>
                      <a:prstDash val="solid"/>
                    </a:lnR>
                    <a:lnT w="12700" cmpd="sng">
                      <a:noFill/>
                      <a:prstDash val="solid"/>
                    </a:lnT>
                    <a:lnB w="19050" cap="flat" cmpd="sng" algn="ctr">
                      <a:solidFill>
                        <a:schemeClr val="accent1"/>
                      </a:solidFill>
                      <a:prstDash val="solid"/>
                    </a:lnB>
                    <a:noFill/>
                  </a:tcPr>
                </a:tc>
                <a:extLst>
                  <a:ext uri="{0D108BD9-81ED-4DB2-BD59-A6C34878D82A}">
                    <a16:rowId xmlns:a16="http://schemas.microsoft.com/office/drawing/2014/main" val="3835051754"/>
                  </a:ext>
                </a:extLst>
              </a:tr>
              <a:tr h="565252">
                <a:tc vMerge="1">
                  <a:txBody>
                    <a:bodyPr/>
                    <a:lstStyle/>
                    <a:p>
                      <a:endParaRPr lang="en-IN"/>
                    </a:p>
                  </a:txBody>
                  <a:tcPr/>
                </a:tc>
                <a:tc>
                  <a:txBody>
                    <a:bodyPr/>
                    <a:lstStyle/>
                    <a:p>
                      <a:pPr marL="246888" marR="237744" algn="ctr" fontAlgn="t">
                        <a:spcBef>
                          <a:spcPts val="660"/>
                        </a:spcBef>
                        <a:spcAft>
                          <a:spcPts val="0"/>
                        </a:spcAft>
                      </a:pPr>
                      <a:r>
                        <a:rPr lang="en-US" sz="2000" b="1"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Low Risk</a:t>
                      </a:r>
                      <a:endParaRPr lang="en-US" sz="2000" b="1" i="0" u="none" strike="noStrike" cap="none" spc="0" dirty="0">
                        <a:solidFill>
                          <a:schemeClr val="tx1"/>
                        </a:solidFill>
                        <a:effectLst/>
                        <a:latin typeface="Arial" panose="020B0604020202020204" pitchFamily="34" charset="0"/>
                      </a:endParaRPr>
                    </a:p>
                  </a:txBody>
                  <a:tcPr marL="76385" marR="76385" marT="41317" marB="152771">
                    <a:lnL w="12700" cmpd="sng">
                      <a:noFill/>
                      <a:prstDash val="solid"/>
                    </a:lnL>
                    <a:lnR w="12700" cmpd="sng">
                      <a:noFill/>
                      <a:prstDash val="solid"/>
                    </a:lnR>
                    <a:lnT w="19050" cap="flat" cmpd="sng" algn="ctr">
                      <a:solidFill>
                        <a:schemeClr val="accent1"/>
                      </a:solidFill>
                      <a:prstDash val="solid"/>
                    </a:lnT>
                    <a:lnB w="12700" cmpd="sng">
                      <a:noFill/>
                      <a:prstDash val="solid"/>
                    </a:lnB>
                    <a:noFill/>
                  </a:tcPr>
                </a:tc>
                <a:tc>
                  <a:txBody>
                    <a:bodyPr/>
                    <a:lstStyle/>
                    <a:p>
                      <a:pPr marL="420624" algn="l" fontAlgn="t">
                        <a:spcBef>
                          <a:spcPts val="660"/>
                        </a:spcBef>
                        <a:spcAft>
                          <a:spcPts val="0"/>
                        </a:spcAft>
                      </a:pPr>
                      <a:r>
                        <a:rPr lang="en-US" sz="2000" b="1"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22.41 %</a:t>
                      </a:r>
                      <a:endParaRPr lang="en-US" sz="2000" b="1" i="0" u="none" strike="noStrike" cap="none" spc="0">
                        <a:solidFill>
                          <a:schemeClr val="tx1"/>
                        </a:solidFill>
                        <a:effectLst/>
                        <a:latin typeface="Arial" panose="020B0604020202020204" pitchFamily="34" charset="0"/>
                      </a:endParaRPr>
                    </a:p>
                  </a:txBody>
                  <a:tcPr marL="76385" marR="76385" marT="45831" marB="152771">
                    <a:lnL w="12700" cmpd="sng">
                      <a:noFill/>
                      <a:prstDash val="solid"/>
                    </a:lnL>
                    <a:lnR w="12700" cmpd="sng">
                      <a:noFill/>
                      <a:prstDash val="solid"/>
                    </a:lnR>
                    <a:lnT w="19050" cap="flat" cmpd="sng" algn="ctr">
                      <a:solidFill>
                        <a:schemeClr val="accent1"/>
                      </a:solidFill>
                      <a:prstDash val="solid"/>
                    </a:lnT>
                    <a:lnB w="12700" cmpd="sng">
                      <a:noFill/>
                      <a:prstDash val="solid"/>
                    </a:lnB>
                    <a:noFill/>
                  </a:tcPr>
                </a:tc>
                <a:tc>
                  <a:txBody>
                    <a:bodyPr/>
                    <a:lstStyle/>
                    <a:p>
                      <a:pPr marL="420624" algn="l" fontAlgn="t">
                        <a:spcBef>
                          <a:spcPts val="660"/>
                        </a:spcBef>
                        <a:spcAft>
                          <a:spcPts val="0"/>
                        </a:spcAft>
                      </a:pPr>
                      <a:r>
                        <a:rPr lang="en-US" sz="2000" b="1"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17.24 %</a:t>
                      </a:r>
                      <a:endParaRPr lang="en-US" sz="2000" b="1" i="0" u="none" strike="noStrike" cap="none" spc="0">
                        <a:solidFill>
                          <a:schemeClr val="tx1"/>
                        </a:solidFill>
                        <a:effectLst/>
                        <a:latin typeface="Arial" panose="020B0604020202020204" pitchFamily="34" charset="0"/>
                      </a:endParaRPr>
                    </a:p>
                  </a:txBody>
                  <a:tcPr marL="76385" marR="76385" marT="41317" marB="152771">
                    <a:lnL w="12700" cmpd="sng">
                      <a:noFill/>
                      <a:prstDash val="solid"/>
                    </a:lnL>
                    <a:lnR w="12700" cmpd="sng">
                      <a:noFill/>
                      <a:prstDash val="solid"/>
                    </a:lnR>
                    <a:lnT w="19050" cap="flat" cmpd="sng" algn="ctr">
                      <a:solidFill>
                        <a:schemeClr val="accent1"/>
                      </a:solidFill>
                      <a:prstDash val="solid"/>
                    </a:lnT>
                    <a:lnB w="12700" cmpd="sng">
                      <a:noFill/>
                      <a:prstDash val="solid"/>
                    </a:lnB>
                    <a:noFill/>
                  </a:tcPr>
                </a:tc>
                <a:tc>
                  <a:txBody>
                    <a:bodyPr/>
                    <a:lstStyle/>
                    <a:p>
                      <a:pPr marL="411480" algn="l" fontAlgn="t">
                        <a:spcBef>
                          <a:spcPts val="660"/>
                        </a:spcBef>
                        <a:spcAft>
                          <a:spcPts val="0"/>
                        </a:spcAft>
                      </a:pPr>
                      <a:r>
                        <a:rPr lang="en-US" sz="2000" b="1" i="0" u="none" strike="noStrike"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60.34 %</a:t>
                      </a:r>
                      <a:endParaRPr lang="en-US" sz="2000" b="1" i="0" u="none" strike="noStrike" cap="none" spc="0" dirty="0">
                        <a:solidFill>
                          <a:schemeClr val="tx1"/>
                        </a:solidFill>
                        <a:effectLst/>
                        <a:latin typeface="Arial" panose="020B0604020202020204" pitchFamily="34" charset="0"/>
                      </a:endParaRPr>
                    </a:p>
                  </a:txBody>
                  <a:tcPr marL="76385" marR="76385" marT="41317" marB="152771">
                    <a:lnL w="12700" cmpd="sng">
                      <a:noFill/>
                      <a:prstDash val="solid"/>
                    </a:lnL>
                    <a:lnR w="12700" cmpd="sng">
                      <a:noFill/>
                      <a:prstDash val="solid"/>
                    </a:lnR>
                    <a:lnT w="19050" cap="flat" cmpd="sng" algn="ctr">
                      <a:solidFill>
                        <a:schemeClr val="accent1"/>
                      </a:solidFill>
                      <a:prstDash val="solid"/>
                    </a:lnT>
                    <a:lnB w="12700" cmpd="sng">
                      <a:noFill/>
                      <a:prstDash val="solid"/>
                    </a:lnB>
                    <a:noFill/>
                  </a:tcPr>
                </a:tc>
                <a:extLst>
                  <a:ext uri="{0D108BD9-81ED-4DB2-BD59-A6C34878D82A}">
                    <a16:rowId xmlns:a16="http://schemas.microsoft.com/office/drawing/2014/main" val="1500476974"/>
                  </a:ext>
                </a:extLst>
              </a:tr>
            </a:tbl>
          </a:graphicData>
        </a:graphic>
      </p:graphicFrame>
      <p:sp>
        <p:nvSpPr>
          <p:cNvPr id="5" name="TextBox 4">
            <a:extLst>
              <a:ext uri="{FF2B5EF4-FFF2-40B4-BE49-F238E27FC236}">
                <a16:creationId xmlns:a16="http://schemas.microsoft.com/office/drawing/2014/main" id="{C81C77E9-43B1-1541-92B1-530C29A019BD}"/>
              </a:ext>
            </a:extLst>
          </p:cNvPr>
          <p:cNvSpPr txBox="1"/>
          <p:nvPr/>
        </p:nvSpPr>
        <p:spPr>
          <a:xfrm>
            <a:off x="159026" y="5103674"/>
            <a:ext cx="11635409" cy="1754326"/>
          </a:xfrm>
          <a:prstGeom prst="rect">
            <a:avLst/>
          </a:prstGeom>
          <a:noFill/>
        </p:spPr>
        <p:txBody>
          <a:bodyPr wrap="square">
            <a:spAutoFit/>
          </a:bodyPr>
          <a:lstStyle/>
          <a:p>
            <a:r>
              <a:rPr lang="en-US" dirty="0"/>
              <a:t>Here the researchers have used the SAS/Enterprise Miner software to build such a decision tree. A tree which presents the advantage of being particularly simple to interpret. The proportion of correct predictions in the model validation phase are not very good: only 48.65% of the students of class 1 were correctly classified by means of the elaborated tree; only 18.46% of the students of class 2 were actually classified into class 2 and 60.34% of the students of class 3 were correctly classified into class 3. We can see that for the extreme classes, the decision tree manages reasonably well, but predictions concerning students at ‘medium risk’ are rather eccentric. We obtain an overall rate of correct classification of only 40.63%. </a:t>
            </a:r>
            <a:endParaRPr lang="en-IN" dirty="0"/>
          </a:p>
        </p:txBody>
      </p:sp>
    </p:spTree>
    <p:extLst>
      <p:ext uri="{BB962C8B-B14F-4D97-AF65-F5344CB8AC3E}">
        <p14:creationId xmlns:p14="http://schemas.microsoft.com/office/powerpoint/2010/main" val="2672914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1">
            <a:extLst>
              <a:ext uri="{FF2B5EF4-FFF2-40B4-BE49-F238E27FC236}">
                <a16:creationId xmlns:a16="http://schemas.microsoft.com/office/drawing/2014/main" id="{A8319C11-AC7B-220D-E2D9-D0CCA6A6368A}"/>
              </a:ext>
            </a:extLst>
          </p:cNvPr>
          <p:cNvSpPr>
            <a:spLocks noChangeArrowheads="1"/>
          </p:cNvSpPr>
          <p:nvPr/>
        </p:nvSpPr>
        <p:spPr bwMode="auto">
          <a:xfrm>
            <a:off x="838200" y="672746"/>
            <a:ext cx="10515600" cy="114280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algn="ctr" fontAlgn="base">
              <a:lnSpc>
                <a:spcPct val="90000"/>
              </a:lnSpc>
              <a:spcBef>
                <a:spcPct val="0"/>
              </a:spcBef>
              <a:spcAft>
                <a:spcPts val="600"/>
              </a:spcAft>
              <a:buClrTx/>
              <a:buSzTx/>
              <a:tabLst/>
            </a:pPr>
            <a:r>
              <a:rPr kumimoji="0" lang="en-US" altLang="en-US" sz="3200" b="0" i="0" u="none" strike="noStrike" kern="1200" cap="none" normalizeH="0" baseline="0" dirty="0">
                <a:ln>
                  <a:noFill/>
                </a:ln>
                <a:solidFill>
                  <a:schemeClr val="bg1"/>
                </a:solidFill>
                <a:effectLst/>
                <a:latin typeface="+mj-lt"/>
                <a:ea typeface="+mj-ea"/>
                <a:cs typeface="+mj-cs"/>
              </a:rPr>
              <a:t>Summary of the results of validation for the Random Forest</a:t>
            </a:r>
          </a:p>
          <a:p>
            <a:pPr marL="0" marR="0" lvl="0" indent="0" algn="ctr" fontAlgn="base">
              <a:lnSpc>
                <a:spcPct val="90000"/>
              </a:lnSpc>
              <a:spcBef>
                <a:spcPct val="0"/>
              </a:spcBef>
              <a:spcAft>
                <a:spcPts val="600"/>
              </a:spcAft>
              <a:buClrTx/>
              <a:buSzTx/>
              <a:tabLst/>
            </a:pPr>
            <a:endParaRPr kumimoji="0" lang="en-US" altLang="en-US" sz="3200" b="0" i="0" u="none" strike="noStrike" kern="1200" cap="none" normalizeH="0" baseline="0" dirty="0">
              <a:ln>
                <a:noFill/>
              </a:ln>
              <a:solidFill>
                <a:schemeClr val="bg1"/>
              </a:solidFill>
              <a:effectLst/>
              <a:latin typeface="+mj-lt"/>
              <a:ea typeface="+mj-ea"/>
              <a:cs typeface="+mj-cs"/>
            </a:endParaRPr>
          </a:p>
        </p:txBody>
      </p:sp>
      <p:graphicFrame>
        <p:nvGraphicFramePr>
          <p:cNvPr id="8" name="Content Placeholder 7">
            <a:extLst>
              <a:ext uri="{FF2B5EF4-FFF2-40B4-BE49-F238E27FC236}">
                <a16:creationId xmlns:a16="http://schemas.microsoft.com/office/drawing/2014/main" id="{92F46084-19AF-AE79-BCD8-031B430106A3}"/>
              </a:ext>
            </a:extLst>
          </p:cNvPr>
          <p:cNvGraphicFramePr>
            <a:graphicFrameLocks noGrp="1"/>
          </p:cNvGraphicFramePr>
          <p:nvPr>
            <p:ph idx="1"/>
            <p:extLst>
              <p:ext uri="{D42A27DB-BD31-4B8C-83A1-F6EECF244321}">
                <p14:modId xmlns:p14="http://schemas.microsoft.com/office/powerpoint/2010/main" val="2871011721"/>
              </p:ext>
            </p:extLst>
          </p:nvPr>
        </p:nvGraphicFramePr>
        <p:xfrm>
          <a:off x="732183" y="1489220"/>
          <a:ext cx="10515601" cy="3137000"/>
        </p:xfrm>
        <a:graphic>
          <a:graphicData uri="http://schemas.openxmlformats.org/drawingml/2006/table">
            <a:tbl>
              <a:tblPr firstRow="1" firstCol="1" lastRow="1" lastCol="1" bandRow="1" bandCol="1">
                <a:tableStyleId>{8799B23B-EC83-4686-B30A-512413B5E67A}</a:tableStyleId>
              </a:tblPr>
              <a:tblGrid>
                <a:gridCol w="2041921">
                  <a:extLst>
                    <a:ext uri="{9D8B030D-6E8A-4147-A177-3AD203B41FA5}">
                      <a16:colId xmlns:a16="http://schemas.microsoft.com/office/drawing/2014/main" val="3524283430"/>
                    </a:ext>
                  </a:extLst>
                </a:gridCol>
                <a:gridCol w="2119634">
                  <a:extLst>
                    <a:ext uri="{9D8B030D-6E8A-4147-A177-3AD203B41FA5}">
                      <a16:colId xmlns:a16="http://schemas.microsoft.com/office/drawing/2014/main" val="1501178770"/>
                    </a:ext>
                  </a:extLst>
                </a:gridCol>
                <a:gridCol w="2504316">
                  <a:extLst>
                    <a:ext uri="{9D8B030D-6E8A-4147-A177-3AD203B41FA5}">
                      <a16:colId xmlns:a16="http://schemas.microsoft.com/office/drawing/2014/main" val="21884680"/>
                    </a:ext>
                  </a:extLst>
                </a:gridCol>
                <a:gridCol w="2113806">
                  <a:extLst>
                    <a:ext uri="{9D8B030D-6E8A-4147-A177-3AD203B41FA5}">
                      <a16:colId xmlns:a16="http://schemas.microsoft.com/office/drawing/2014/main" val="395406746"/>
                    </a:ext>
                  </a:extLst>
                </a:gridCol>
                <a:gridCol w="1735924">
                  <a:extLst>
                    <a:ext uri="{9D8B030D-6E8A-4147-A177-3AD203B41FA5}">
                      <a16:colId xmlns:a16="http://schemas.microsoft.com/office/drawing/2014/main" val="1733366326"/>
                    </a:ext>
                  </a:extLst>
                </a:gridCol>
              </a:tblGrid>
              <a:tr h="468828">
                <a:tc rowSpan="2" gridSpan="2">
                  <a:txBody>
                    <a:bodyPr/>
                    <a:lstStyle/>
                    <a:p>
                      <a:pPr marL="246888" algn="l" defTabSz="914400" rtl="0" eaLnBrk="1" fontAlgn="t" latinLnBrk="0" hangingPunct="1">
                        <a:spcBef>
                          <a:spcPts val="565"/>
                        </a:spcBef>
                        <a:spcAft>
                          <a:spcPts val="0"/>
                        </a:spcAft>
                      </a:pPr>
                      <a:r>
                        <a:rPr lang="en-US" sz="2800" b="0" i="0" u="none" strike="noStrike" kern="1200">
                          <a:solidFill>
                            <a:schemeClr val="tx1"/>
                          </a:solidFill>
                          <a:effectLst/>
                          <a:latin typeface="Times New Roman" panose="02020603050405020304" pitchFamily="18" charset="0"/>
                          <a:cs typeface="Times New Roman" panose="02020603050405020304" pitchFamily="18" charset="0"/>
                        </a:rPr>
                        <a:t> </a:t>
                      </a:r>
                      <a:endParaRPr lang="en-IN" sz="2800" b="0" i="0" u="none" strike="noStrike"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rowSpan="2" hMerge="1">
                  <a:txBody>
                    <a:bodyPr/>
                    <a:lstStyle/>
                    <a:p>
                      <a:endParaRPr lang="en-IN"/>
                    </a:p>
                  </a:txBody>
                  <a:tcPr/>
                </a:tc>
                <a:tc gridSpan="3">
                  <a:txBody>
                    <a:bodyPr/>
                    <a:lstStyle/>
                    <a:p>
                      <a:pPr marL="246888" algn="l" defTabSz="914400" rtl="0" eaLnBrk="1" fontAlgn="t" latinLnBrk="0" hangingPunct="1">
                        <a:spcBef>
                          <a:spcPts val="565"/>
                        </a:spcBef>
                        <a:spcAft>
                          <a:spcPts val="0"/>
                        </a:spcAft>
                      </a:pPr>
                      <a:r>
                        <a:rPr lang="en-US" sz="2800" b="0" i="0" u="none" strike="noStrike" kern="1200">
                          <a:solidFill>
                            <a:schemeClr val="tx1"/>
                          </a:solidFill>
                          <a:effectLst/>
                          <a:latin typeface="Times New Roman" panose="02020603050405020304" pitchFamily="18" charset="0"/>
                          <a:cs typeface="Times New Roman" panose="02020603050405020304" pitchFamily="18" charset="0"/>
                        </a:rPr>
                        <a:t>Predictions carried out by R</a:t>
                      </a:r>
                      <a:endParaRPr lang="en-IN" sz="2800" b="0" i="0" u="none" strike="noStrike"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599452083"/>
                  </a:ext>
                </a:extLst>
              </a:tr>
              <a:tr h="877372">
                <a:tc gridSpan="2" vMerge="1">
                  <a:txBody>
                    <a:bodyPr/>
                    <a:lstStyle/>
                    <a:p>
                      <a:endParaRPr lang="en-IN"/>
                    </a:p>
                  </a:txBody>
                  <a:tcPr/>
                </a:tc>
                <a:tc hMerge="1" vMerge="1">
                  <a:txBody>
                    <a:bodyPr/>
                    <a:lstStyle/>
                    <a:p>
                      <a:endParaRPr lang="en-IN"/>
                    </a:p>
                  </a:txBody>
                  <a:tcPr/>
                </a:tc>
                <a:tc>
                  <a:txBody>
                    <a:bodyPr/>
                    <a:lstStyle/>
                    <a:p>
                      <a:pPr marL="246888" marR="330835" algn="l" defTabSz="914400" rtl="0" eaLnBrk="1" fontAlgn="t" latinLnBrk="0" hangingPunct="1">
                        <a:spcBef>
                          <a:spcPts val="565"/>
                        </a:spcBef>
                        <a:spcAft>
                          <a:spcPts val="0"/>
                        </a:spcAft>
                      </a:pPr>
                      <a:r>
                        <a:rPr lang="en-US" sz="2800" b="0" i="0" u="none" strike="noStrike" kern="1200">
                          <a:solidFill>
                            <a:schemeClr val="tx1"/>
                          </a:solidFill>
                          <a:effectLst/>
                          <a:latin typeface="Times New Roman" panose="02020603050405020304" pitchFamily="18" charset="0"/>
                          <a:cs typeface="Times New Roman" panose="02020603050405020304" pitchFamily="18" charset="0"/>
                        </a:rPr>
                        <a:t>High Risk</a:t>
                      </a:r>
                      <a:endParaRPr lang="en-IN" sz="2800" b="0" i="0" u="none" strike="noStrike"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6888" marR="234315" algn="l" defTabSz="914400" rtl="0" eaLnBrk="1" fontAlgn="t" latinLnBrk="0" hangingPunct="1">
                        <a:spcBef>
                          <a:spcPts val="565"/>
                        </a:spcBef>
                        <a:spcAft>
                          <a:spcPts val="0"/>
                        </a:spcAft>
                      </a:pPr>
                      <a:r>
                        <a:rPr lang="en-US" sz="2800" b="0" i="0" u="none" strike="noStrike" kern="1200">
                          <a:solidFill>
                            <a:schemeClr val="tx1"/>
                          </a:solidFill>
                          <a:effectLst/>
                          <a:latin typeface="Times New Roman" panose="02020603050405020304" pitchFamily="18" charset="0"/>
                          <a:cs typeface="Times New Roman" panose="02020603050405020304" pitchFamily="18" charset="0"/>
                        </a:rPr>
                        <a:t>Medium Risk</a:t>
                      </a:r>
                      <a:endParaRPr lang="en-IN" sz="2800" b="0" i="0" u="none" strike="noStrike"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6888" marR="234315" algn="l" defTabSz="914400" rtl="0" eaLnBrk="1" fontAlgn="t" latinLnBrk="0" hangingPunct="1">
                        <a:spcBef>
                          <a:spcPts val="565"/>
                        </a:spcBef>
                        <a:spcAft>
                          <a:spcPts val="0"/>
                        </a:spcAft>
                      </a:pPr>
                      <a:r>
                        <a:rPr lang="en-US" sz="2800" b="0" i="0" u="none" strike="noStrike" kern="1200">
                          <a:solidFill>
                            <a:schemeClr val="tx1"/>
                          </a:solidFill>
                          <a:effectLst/>
                          <a:latin typeface="Times New Roman" panose="02020603050405020304" pitchFamily="18" charset="0"/>
                          <a:cs typeface="Times New Roman" panose="02020603050405020304" pitchFamily="18" charset="0"/>
                        </a:rPr>
                        <a:t>Low Risk</a:t>
                      </a:r>
                      <a:endParaRPr lang="en-IN" sz="2800" b="0" i="0" u="none" strike="noStrike"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602682195"/>
                  </a:ext>
                </a:extLst>
              </a:tr>
              <a:tr h="456714">
                <a:tc rowSpan="3">
                  <a:txBody>
                    <a:bodyPr/>
                    <a:lstStyle/>
                    <a:p>
                      <a:pPr marL="246888" marR="34925" algn="l" defTabSz="914400" rtl="0" eaLnBrk="1" fontAlgn="t" latinLnBrk="0" hangingPunct="1">
                        <a:lnSpc>
                          <a:spcPts val="1200"/>
                        </a:lnSpc>
                        <a:spcBef>
                          <a:spcPts val="565"/>
                        </a:spcBef>
                        <a:spcAft>
                          <a:spcPts val="0"/>
                        </a:spcAft>
                      </a:pPr>
                      <a:endParaRPr lang="en-US" sz="2800" b="0" i="0" u="none" strike="noStrike"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46888" marR="34925" algn="l" defTabSz="914400" rtl="0" eaLnBrk="1" fontAlgn="t" latinLnBrk="0" hangingPunct="1">
                        <a:lnSpc>
                          <a:spcPts val="1200"/>
                        </a:lnSpc>
                        <a:spcBef>
                          <a:spcPts val="565"/>
                        </a:spcBef>
                        <a:spcAft>
                          <a:spcPts val="0"/>
                        </a:spcAft>
                      </a:pPr>
                      <a:r>
                        <a:rPr lang="en-US" sz="2800" b="0" i="0" u="none" strike="noStrike"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ACTUAL</a:t>
                      </a:r>
                      <a:endParaRPr lang="en-IN" sz="2800" b="0" i="0" u="none" strike="noStrike"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6888" marR="238125" algn="l" defTabSz="914400" rtl="0" eaLnBrk="1" fontAlgn="t" latinLnBrk="0" hangingPunct="1">
                        <a:spcBef>
                          <a:spcPts val="565"/>
                        </a:spcBef>
                        <a:spcAft>
                          <a:spcPts val="0"/>
                        </a:spcAft>
                      </a:pPr>
                      <a:r>
                        <a:rPr lang="en-US" sz="2800" b="0" i="0" u="none" strike="noStrike" kern="1200">
                          <a:solidFill>
                            <a:schemeClr val="tx1"/>
                          </a:solidFill>
                          <a:effectLst/>
                          <a:latin typeface="Times New Roman" panose="02020603050405020304" pitchFamily="18" charset="0"/>
                          <a:cs typeface="Times New Roman" panose="02020603050405020304" pitchFamily="18" charset="0"/>
                        </a:rPr>
                        <a:t>High Risk</a:t>
                      </a:r>
                      <a:endParaRPr lang="en-IN" sz="2800" b="0" i="0" u="none" strike="noStrike"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6888" algn="l" defTabSz="914400" rtl="0" eaLnBrk="1" fontAlgn="t" latinLnBrk="0" hangingPunct="1">
                        <a:spcBef>
                          <a:spcPts val="565"/>
                        </a:spcBef>
                        <a:spcAft>
                          <a:spcPts val="0"/>
                        </a:spcAft>
                      </a:pPr>
                      <a:r>
                        <a:rPr lang="en-US" sz="2800" b="0" i="0" u="none" strike="noStrike" kern="1200">
                          <a:solidFill>
                            <a:schemeClr val="tx1"/>
                          </a:solidFill>
                          <a:effectLst/>
                          <a:latin typeface="Times New Roman" panose="02020603050405020304" pitchFamily="18" charset="0"/>
                          <a:cs typeface="Times New Roman" panose="02020603050405020304" pitchFamily="18" charset="0"/>
                        </a:rPr>
                        <a:t>22.92 %</a:t>
                      </a:r>
                      <a:endParaRPr lang="en-IN" sz="2800" b="0" i="0" u="none" strike="noStrike"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6888" algn="l" defTabSz="914400" rtl="0" eaLnBrk="1" fontAlgn="t" latinLnBrk="0" hangingPunct="1">
                        <a:spcBef>
                          <a:spcPts val="565"/>
                        </a:spcBef>
                        <a:spcAft>
                          <a:spcPts val="0"/>
                        </a:spcAft>
                      </a:pPr>
                      <a:r>
                        <a:rPr lang="en-US" sz="2800" b="0" i="0" u="none" strike="noStrike" kern="1200">
                          <a:solidFill>
                            <a:schemeClr val="tx1"/>
                          </a:solidFill>
                          <a:effectLst/>
                          <a:latin typeface="Times New Roman" panose="02020603050405020304" pitchFamily="18" charset="0"/>
                          <a:cs typeface="Times New Roman" panose="02020603050405020304" pitchFamily="18" charset="0"/>
                        </a:rPr>
                        <a:t>67.36 %</a:t>
                      </a:r>
                      <a:endParaRPr lang="en-IN" sz="2800" b="0" i="0" u="none" strike="noStrike"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6888" algn="l" defTabSz="914400" rtl="0" eaLnBrk="1" fontAlgn="t" latinLnBrk="0" hangingPunct="1">
                        <a:spcBef>
                          <a:spcPts val="565"/>
                        </a:spcBef>
                        <a:spcAft>
                          <a:spcPts val="0"/>
                        </a:spcAft>
                      </a:pPr>
                      <a:r>
                        <a:rPr lang="en-US" sz="2800" b="0" i="0" u="none" strike="noStrike" kern="1200">
                          <a:solidFill>
                            <a:schemeClr val="tx1"/>
                          </a:solidFill>
                          <a:effectLst/>
                          <a:latin typeface="Times New Roman" panose="02020603050405020304" pitchFamily="18" charset="0"/>
                          <a:cs typeface="Times New Roman" panose="02020603050405020304" pitchFamily="18" charset="0"/>
                        </a:rPr>
                        <a:t>9.72 %</a:t>
                      </a:r>
                      <a:endParaRPr lang="en-IN" sz="2800" b="0" i="0" u="none" strike="noStrike"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0427004"/>
                  </a:ext>
                </a:extLst>
              </a:tr>
              <a:tr h="877372">
                <a:tc vMerge="1">
                  <a:txBody>
                    <a:bodyPr/>
                    <a:lstStyle/>
                    <a:p>
                      <a:endParaRPr lang="en-IN"/>
                    </a:p>
                  </a:txBody>
                  <a:tcPr/>
                </a:tc>
                <a:tc>
                  <a:txBody>
                    <a:bodyPr/>
                    <a:lstStyle/>
                    <a:p>
                      <a:pPr marL="246888" marR="238125" algn="l" defTabSz="914400" rtl="0" eaLnBrk="1" fontAlgn="t" latinLnBrk="0" hangingPunct="1">
                        <a:spcBef>
                          <a:spcPts val="565"/>
                        </a:spcBef>
                        <a:spcAft>
                          <a:spcPts val="0"/>
                        </a:spcAft>
                      </a:pPr>
                      <a:r>
                        <a:rPr lang="en-US" sz="2800" b="0" i="0" u="none" strike="noStrike" kern="1200">
                          <a:solidFill>
                            <a:schemeClr val="tx1"/>
                          </a:solidFill>
                          <a:effectLst/>
                          <a:latin typeface="Times New Roman" panose="02020603050405020304" pitchFamily="18" charset="0"/>
                          <a:cs typeface="Times New Roman" panose="02020603050405020304" pitchFamily="18" charset="0"/>
                        </a:rPr>
                        <a:t>Medium Risk</a:t>
                      </a:r>
                      <a:endParaRPr lang="en-IN" sz="2800" b="0" i="0" u="none" strike="noStrike"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6888" algn="l" defTabSz="914400" rtl="0" eaLnBrk="1" fontAlgn="t" latinLnBrk="0" hangingPunct="1">
                        <a:spcBef>
                          <a:spcPts val="565"/>
                        </a:spcBef>
                        <a:spcAft>
                          <a:spcPts val="0"/>
                        </a:spcAft>
                      </a:pPr>
                      <a:r>
                        <a:rPr lang="en-US" sz="2800" b="0" i="0" u="none" strike="noStrike" kern="1200">
                          <a:solidFill>
                            <a:schemeClr val="tx1"/>
                          </a:solidFill>
                          <a:effectLst/>
                          <a:latin typeface="Times New Roman" panose="02020603050405020304" pitchFamily="18" charset="0"/>
                          <a:cs typeface="Times New Roman" panose="02020603050405020304" pitchFamily="18" charset="0"/>
                        </a:rPr>
                        <a:t>6.64 %</a:t>
                      </a:r>
                      <a:endParaRPr lang="en-IN" sz="2800" b="0" i="0" u="none" strike="noStrike"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6888" algn="l" defTabSz="914400" rtl="0" eaLnBrk="1" fontAlgn="t" latinLnBrk="0" hangingPunct="1">
                        <a:spcBef>
                          <a:spcPts val="565"/>
                        </a:spcBef>
                        <a:spcAft>
                          <a:spcPts val="0"/>
                        </a:spcAft>
                      </a:pPr>
                      <a:r>
                        <a:rPr lang="en-US" sz="2800" b="0" i="0" u="none" strike="noStrike" kern="1200">
                          <a:solidFill>
                            <a:schemeClr val="tx1"/>
                          </a:solidFill>
                          <a:effectLst/>
                          <a:latin typeface="Times New Roman" panose="02020603050405020304" pitchFamily="18" charset="0"/>
                          <a:cs typeface="Times New Roman" panose="02020603050405020304" pitchFamily="18" charset="0"/>
                        </a:rPr>
                        <a:t>68.72 %</a:t>
                      </a:r>
                      <a:endParaRPr lang="en-IN" sz="2800" b="0" i="0" u="none" strike="noStrike"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6888" algn="l" defTabSz="914400" rtl="0" eaLnBrk="1" fontAlgn="t" latinLnBrk="0" hangingPunct="1">
                        <a:spcBef>
                          <a:spcPts val="565"/>
                        </a:spcBef>
                        <a:spcAft>
                          <a:spcPts val="0"/>
                        </a:spcAft>
                      </a:pPr>
                      <a:r>
                        <a:rPr lang="en-US" sz="2800" b="0" i="0" u="none" strike="noStrike" kern="1200">
                          <a:solidFill>
                            <a:schemeClr val="tx1"/>
                          </a:solidFill>
                          <a:effectLst/>
                          <a:latin typeface="Times New Roman" panose="02020603050405020304" pitchFamily="18" charset="0"/>
                          <a:cs typeface="Times New Roman" panose="02020603050405020304" pitchFamily="18" charset="0"/>
                        </a:rPr>
                        <a:t>24.64 %</a:t>
                      </a:r>
                      <a:endParaRPr lang="en-IN" sz="2800" b="0" i="0" u="none" strike="noStrike"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62398939"/>
                  </a:ext>
                </a:extLst>
              </a:tr>
              <a:tr h="456714">
                <a:tc vMerge="1">
                  <a:txBody>
                    <a:bodyPr/>
                    <a:lstStyle/>
                    <a:p>
                      <a:endParaRPr lang="en-IN"/>
                    </a:p>
                  </a:txBody>
                  <a:tcPr/>
                </a:tc>
                <a:tc>
                  <a:txBody>
                    <a:bodyPr/>
                    <a:lstStyle/>
                    <a:p>
                      <a:pPr marL="246888" marR="238125" algn="l" defTabSz="914400" rtl="0" eaLnBrk="1" fontAlgn="t" latinLnBrk="0" hangingPunct="1">
                        <a:spcBef>
                          <a:spcPts val="565"/>
                        </a:spcBef>
                        <a:spcAft>
                          <a:spcPts val="0"/>
                        </a:spcAft>
                      </a:pPr>
                      <a:r>
                        <a:rPr lang="en-US" sz="2800" b="0" i="0" u="none" strike="noStrike" kern="1200">
                          <a:solidFill>
                            <a:schemeClr val="tx1"/>
                          </a:solidFill>
                          <a:effectLst/>
                          <a:latin typeface="Times New Roman" panose="02020603050405020304" pitchFamily="18" charset="0"/>
                          <a:cs typeface="Times New Roman" panose="02020603050405020304" pitchFamily="18" charset="0"/>
                        </a:rPr>
                        <a:t>Low Risk</a:t>
                      </a:r>
                      <a:endParaRPr lang="en-IN" sz="2800" b="0" i="0" u="none" strike="noStrike"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6888" algn="l" defTabSz="914400" rtl="0" eaLnBrk="1" fontAlgn="t" latinLnBrk="0" hangingPunct="1">
                        <a:spcBef>
                          <a:spcPts val="565"/>
                        </a:spcBef>
                        <a:spcAft>
                          <a:spcPts val="0"/>
                        </a:spcAft>
                      </a:pPr>
                      <a:r>
                        <a:rPr lang="en-US" sz="2800" b="0" i="0" u="none" strike="noStrike" kern="1200">
                          <a:solidFill>
                            <a:schemeClr val="tx1"/>
                          </a:solidFill>
                          <a:effectLst/>
                          <a:latin typeface="Times New Roman" panose="02020603050405020304" pitchFamily="18" charset="0"/>
                          <a:cs typeface="Times New Roman" panose="02020603050405020304" pitchFamily="18" charset="0"/>
                        </a:rPr>
                        <a:t>3.37 %</a:t>
                      </a:r>
                      <a:endParaRPr lang="en-IN" sz="2800" b="0" i="0" u="none" strike="noStrike"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6888" algn="l" defTabSz="914400" rtl="0" eaLnBrk="1" fontAlgn="t" latinLnBrk="0" hangingPunct="1">
                        <a:spcBef>
                          <a:spcPts val="565"/>
                        </a:spcBef>
                        <a:spcAft>
                          <a:spcPts val="0"/>
                        </a:spcAft>
                      </a:pPr>
                      <a:r>
                        <a:rPr lang="en-US" sz="2800" b="0" i="0" u="none" strike="noStrike" kern="1200">
                          <a:solidFill>
                            <a:schemeClr val="tx1"/>
                          </a:solidFill>
                          <a:effectLst/>
                          <a:latin typeface="Times New Roman" panose="02020603050405020304" pitchFamily="18" charset="0"/>
                          <a:cs typeface="Times New Roman" panose="02020603050405020304" pitchFamily="18" charset="0"/>
                        </a:rPr>
                        <a:t>41.57 %</a:t>
                      </a:r>
                      <a:endParaRPr lang="en-IN" sz="2800" b="0" i="0" u="none" strike="noStrike"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6888" algn="l" defTabSz="914400" rtl="0" eaLnBrk="1" fontAlgn="t" latinLnBrk="0" hangingPunct="1">
                        <a:spcBef>
                          <a:spcPts val="565"/>
                        </a:spcBef>
                        <a:spcAft>
                          <a:spcPts val="0"/>
                        </a:spcAft>
                      </a:pPr>
                      <a:r>
                        <a:rPr lang="en-US" sz="2800" b="0" i="0" u="none" strike="noStrike" kern="1200" dirty="0">
                          <a:solidFill>
                            <a:schemeClr val="tx1"/>
                          </a:solidFill>
                          <a:effectLst/>
                          <a:latin typeface="Times New Roman" panose="02020603050405020304" pitchFamily="18" charset="0"/>
                          <a:cs typeface="Times New Roman" panose="02020603050405020304" pitchFamily="18" charset="0"/>
                        </a:rPr>
                        <a:t>55.06 %</a:t>
                      </a:r>
                      <a:endParaRPr lang="en-IN" sz="2800" b="0" i="0" u="none" strike="noStrike"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94824833"/>
                  </a:ext>
                </a:extLst>
              </a:tr>
            </a:tbl>
          </a:graphicData>
        </a:graphic>
      </p:graphicFrame>
      <p:sp>
        <p:nvSpPr>
          <p:cNvPr id="3" name="TextBox 2">
            <a:extLst>
              <a:ext uri="{FF2B5EF4-FFF2-40B4-BE49-F238E27FC236}">
                <a16:creationId xmlns:a16="http://schemas.microsoft.com/office/drawing/2014/main" id="{587DE16A-3125-9681-C4B2-D823B58D01C3}"/>
              </a:ext>
            </a:extLst>
          </p:cNvPr>
          <p:cNvSpPr txBox="1"/>
          <p:nvPr/>
        </p:nvSpPr>
        <p:spPr>
          <a:xfrm>
            <a:off x="410818" y="4727137"/>
            <a:ext cx="11781182" cy="2031325"/>
          </a:xfrm>
          <a:prstGeom prst="rect">
            <a:avLst/>
          </a:prstGeom>
          <a:noFill/>
        </p:spPr>
        <p:txBody>
          <a:bodyPr wrap="square">
            <a:spAutoFit/>
          </a:bodyPr>
          <a:lstStyle/>
          <a:p>
            <a:r>
              <a:rPr lang="en-US" dirty="0"/>
              <a:t>The random forests is a method that tries to build a set of individual classification trees, using each one of them a small number of variables. The idea is to build several sets of decision rules and to extract a maximum of information from the training set. R software has been used to build this method. Among all the variables, we found that the variables concerning to the estimated chances of success, the number of hours of mathematics, sciences and literature in the last year of secondary education, his/her age, among other variables, like the more important in the results. From the analysis of the results of the random forest method, presented in Table 2, we find a total rate of correct classification of 51.78%. These results are a little better than those that we obtained by the decision tree.</a:t>
            </a:r>
            <a:endParaRPr lang="en-IN" dirty="0"/>
          </a:p>
        </p:txBody>
      </p:sp>
    </p:spTree>
    <p:extLst>
      <p:ext uri="{BB962C8B-B14F-4D97-AF65-F5344CB8AC3E}">
        <p14:creationId xmlns:p14="http://schemas.microsoft.com/office/powerpoint/2010/main" val="3972634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1">
            <a:extLst>
              <a:ext uri="{FF2B5EF4-FFF2-40B4-BE49-F238E27FC236}">
                <a16:creationId xmlns:a16="http://schemas.microsoft.com/office/drawing/2014/main" id="{A8319C11-AC7B-220D-E2D9-D0CCA6A6368A}"/>
              </a:ext>
            </a:extLst>
          </p:cNvPr>
          <p:cNvSpPr>
            <a:spLocks noChangeArrowheads="1"/>
          </p:cNvSpPr>
          <p:nvPr/>
        </p:nvSpPr>
        <p:spPr bwMode="auto">
          <a:xfrm>
            <a:off x="669388" y="792097"/>
            <a:ext cx="10515600" cy="71555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algn="ctr" fontAlgn="base">
              <a:lnSpc>
                <a:spcPct val="90000"/>
              </a:lnSpc>
              <a:spcBef>
                <a:spcPct val="0"/>
              </a:spcBef>
              <a:spcAft>
                <a:spcPts val="600"/>
              </a:spcAft>
              <a:buClrTx/>
              <a:buSzTx/>
              <a:tabLst/>
            </a:pPr>
            <a:r>
              <a:rPr kumimoji="0" lang="en-US" altLang="en-US" sz="3200" b="0" i="0" u="none" strike="noStrike" kern="1200" cap="none" normalizeH="0" baseline="0" dirty="0">
                <a:ln>
                  <a:noFill/>
                </a:ln>
                <a:solidFill>
                  <a:schemeClr val="bg1"/>
                </a:solidFill>
                <a:effectLst/>
                <a:latin typeface="+mj-lt"/>
                <a:ea typeface="+mj-ea"/>
                <a:cs typeface="+mj-cs"/>
              </a:rPr>
              <a:t>Summary of the results of validation for the </a:t>
            </a:r>
            <a:r>
              <a:rPr lang="en-US" altLang="en-US" sz="3200" kern="1200" dirty="0">
                <a:solidFill>
                  <a:schemeClr val="bg1"/>
                </a:solidFill>
                <a:latin typeface="+mj-lt"/>
                <a:ea typeface="+mj-ea"/>
                <a:cs typeface="+mj-cs"/>
              </a:rPr>
              <a:t>Neural networks</a:t>
            </a:r>
            <a:endParaRPr kumimoji="0" lang="en-US" altLang="en-US" sz="3200" b="0" i="0" u="none" strike="noStrike" kern="1200" cap="none" normalizeH="0" baseline="0" dirty="0">
              <a:ln>
                <a:noFill/>
              </a:ln>
              <a:solidFill>
                <a:schemeClr val="bg1"/>
              </a:solidFill>
              <a:effectLst/>
              <a:latin typeface="+mj-lt"/>
              <a:ea typeface="+mj-ea"/>
              <a:cs typeface="+mj-cs"/>
            </a:endParaRPr>
          </a:p>
          <a:p>
            <a:pPr marL="0" marR="0" lvl="0" indent="0" algn="ctr" fontAlgn="base">
              <a:lnSpc>
                <a:spcPct val="90000"/>
              </a:lnSpc>
              <a:spcBef>
                <a:spcPct val="0"/>
              </a:spcBef>
              <a:spcAft>
                <a:spcPts val="600"/>
              </a:spcAft>
              <a:buClrTx/>
              <a:buSzTx/>
              <a:tabLst/>
            </a:pPr>
            <a:endParaRPr kumimoji="0" lang="en-US" altLang="en-US" sz="3200" b="0" i="0" u="none" strike="noStrike" kern="1200" cap="none" normalizeH="0" baseline="0" dirty="0">
              <a:ln>
                <a:noFill/>
              </a:ln>
              <a:solidFill>
                <a:schemeClr val="bg1"/>
              </a:solidFill>
              <a:effectLst/>
              <a:latin typeface="+mj-lt"/>
              <a:ea typeface="+mj-ea"/>
              <a:cs typeface="+mj-cs"/>
            </a:endParaRPr>
          </a:p>
        </p:txBody>
      </p:sp>
      <p:graphicFrame>
        <p:nvGraphicFramePr>
          <p:cNvPr id="8" name="Content Placeholder 7">
            <a:extLst>
              <a:ext uri="{FF2B5EF4-FFF2-40B4-BE49-F238E27FC236}">
                <a16:creationId xmlns:a16="http://schemas.microsoft.com/office/drawing/2014/main" id="{92F46084-19AF-AE79-BCD8-031B430106A3}"/>
              </a:ext>
            </a:extLst>
          </p:cNvPr>
          <p:cNvGraphicFramePr>
            <a:graphicFrameLocks noGrp="1"/>
          </p:cNvGraphicFramePr>
          <p:nvPr>
            <p:ph idx="1"/>
            <p:extLst>
              <p:ext uri="{D42A27DB-BD31-4B8C-83A1-F6EECF244321}">
                <p14:modId xmlns:p14="http://schemas.microsoft.com/office/powerpoint/2010/main" val="3344015793"/>
              </p:ext>
            </p:extLst>
          </p:nvPr>
        </p:nvGraphicFramePr>
        <p:xfrm>
          <a:off x="669387" y="1507653"/>
          <a:ext cx="10515601" cy="3124886"/>
        </p:xfrm>
        <a:graphic>
          <a:graphicData uri="http://schemas.openxmlformats.org/drawingml/2006/table">
            <a:tbl>
              <a:tblPr firstRow="1" firstCol="1" lastRow="1" lastCol="1" bandRow="1" bandCol="1">
                <a:tableStyleId>{8799B23B-EC83-4686-B30A-512413B5E67A}</a:tableStyleId>
              </a:tblPr>
              <a:tblGrid>
                <a:gridCol w="2041921">
                  <a:extLst>
                    <a:ext uri="{9D8B030D-6E8A-4147-A177-3AD203B41FA5}">
                      <a16:colId xmlns:a16="http://schemas.microsoft.com/office/drawing/2014/main" val="3524283430"/>
                    </a:ext>
                  </a:extLst>
                </a:gridCol>
                <a:gridCol w="2119634">
                  <a:extLst>
                    <a:ext uri="{9D8B030D-6E8A-4147-A177-3AD203B41FA5}">
                      <a16:colId xmlns:a16="http://schemas.microsoft.com/office/drawing/2014/main" val="1501178770"/>
                    </a:ext>
                  </a:extLst>
                </a:gridCol>
                <a:gridCol w="2504316">
                  <a:extLst>
                    <a:ext uri="{9D8B030D-6E8A-4147-A177-3AD203B41FA5}">
                      <a16:colId xmlns:a16="http://schemas.microsoft.com/office/drawing/2014/main" val="21884680"/>
                    </a:ext>
                  </a:extLst>
                </a:gridCol>
                <a:gridCol w="2113806">
                  <a:extLst>
                    <a:ext uri="{9D8B030D-6E8A-4147-A177-3AD203B41FA5}">
                      <a16:colId xmlns:a16="http://schemas.microsoft.com/office/drawing/2014/main" val="395406746"/>
                    </a:ext>
                  </a:extLst>
                </a:gridCol>
                <a:gridCol w="1735924">
                  <a:extLst>
                    <a:ext uri="{9D8B030D-6E8A-4147-A177-3AD203B41FA5}">
                      <a16:colId xmlns:a16="http://schemas.microsoft.com/office/drawing/2014/main" val="1733366326"/>
                    </a:ext>
                  </a:extLst>
                </a:gridCol>
              </a:tblGrid>
              <a:tr h="456714">
                <a:tc rowSpan="2" gridSpan="2">
                  <a:txBody>
                    <a:bodyPr/>
                    <a:lstStyle/>
                    <a:p>
                      <a:pPr marL="246888" algn="l" defTabSz="914400" rtl="0" eaLnBrk="1" fontAlgn="t" latinLnBrk="0" hangingPunct="1">
                        <a:spcBef>
                          <a:spcPts val="565"/>
                        </a:spcBef>
                        <a:spcAft>
                          <a:spcPts val="0"/>
                        </a:spcAft>
                      </a:pPr>
                      <a:r>
                        <a:rPr lang="en-US" sz="2800" b="0" i="0" u="none" strike="noStrike" kern="1200" dirty="0">
                          <a:solidFill>
                            <a:schemeClr val="tx1"/>
                          </a:solidFill>
                          <a:effectLst/>
                          <a:latin typeface="Times New Roman" panose="02020603050405020304" pitchFamily="18" charset="0"/>
                          <a:cs typeface="Times New Roman" panose="02020603050405020304" pitchFamily="18" charset="0"/>
                        </a:rPr>
                        <a:t> </a:t>
                      </a:r>
                      <a:endParaRPr lang="en-IN" sz="2800" b="0" i="0" u="none" strike="noStrike"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rowSpan="2" hMerge="1">
                  <a:txBody>
                    <a:bodyPr/>
                    <a:lstStyle/>
                    <a:p>
                      <a:endParaRPr lang="en-IN"/>
                    </a:p>
                  </a:txBody>
                  <a:tcPr/>
                </a:tc>
                <a:tc gridSpan="3">
                  <a:txBody>
                    <a:bodyPr/>
                    <a:lstStyle/>
                    <a:p>
                      <a:pPr marL="246888" algn="l" defTabSz="914400" rtl="0" eaLnBrk="1" fontAlgn="t" latinLnBrk="0" hangingPunct="1">
                        <a:spcBef>
                          <a:spcPts val="565"/>
                        </a:spcBef>
                        <a:spcAft>
                          <a:spcPts val="0"/>
                        </a:spcAft>
                      </a:pPr>
                      <a:r>
                        <a:rPr lang="en-US" sz="2800" b="0" i="0" u="none" strike="noStrike" kern="1200" dirty="0">
                          <a:solidFill>
                            <a:schemeClr val="tx1"/>
                          </a:solidFill>
                          <a:effectLst/>
                          <a:latin typeface="Times New Roman" panose="02020603050405020304" pitchFamily="18" charset="0"/>
                          <a:cs typeface="Times New Roman" panose="02020603050405020304" pitchFamily="18" charset="0"/>
                        </a:rPr>
                        <a:t>Predictions carried out by SAS/Enterprise</a:t>
                      </a:r>
                      <a:endParaRPr lang="en-IN" sz="2800" b="0" i="0" u="none" strike="noStrike"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599452083"/>
                  </a:ext>
                </a:extLst>
              </a:tr>
              <a:tr h="877372">
                <a:tc gridSpan="2" vMerge="1">
                  <a:txBody>
                    <a:bodyPr/>
                    <a:lstStyle/>
                    <a:p>
                      <a:endParaRPr lang="en-IN"/>
                    </a:p>
                  </a:txBody>
                  <a:tcPr/>
                </a:tc>
                <a:tc hMerge="1" vMerge="1">
                  <a:txBody>
                    <a:bodyPr/>
                    <a:lstStyle/>
                    <a:p>
                      <a:endParaRPr lang="en-IN"/>
                    </a:p>
                  </a:txBody>
                  <a:tcPr/>
                </a:tc>
                <a:tc>
                  <a:txBody>
                    <a:bodyPr/>
                    <a:lstStyle/>
                    <a:p>
                      <a:pPr marL="246888" marR="330835" algn="l" defTabSz="914400" rtl="0" eaLnBrk="1" fontAlgn="t" latinLnBrk="0" hangingPunct="1">
                        <a:spcBef>
                          <a:spcPts val="565"/>
                        </a:spcBef>
                        <a:spcAft>
                          <a:spcPts val="0"/>
                        </a:spcAft>
                      </a:pPr>
                      <a:r>
                        <a:rPr lang="en-US" sz="2800" b="0" i="0" u="none" strike="noStrike" kern="1200" dirty="0">
                          <a:solidFill>
                            <a:schemeClr val="tx1"/>
                          </a:solidFill>
                          <a:effectLst/>
                          <a:latin typeface="Times New Roman" panose="02020603050405020304" pitchFamily="18" charset="0"/>
                          <a:cs typeface="Times New Roman" panose="02020603050405020304" pitchFamily="18" charset="0"/>
                        </a:rPr>
                        <a:t>High Risk</a:t>
                      </a:r>
                      <a:endParaRPr lang="en-IN" sz="2800" b="0" i="0" u="none" strike="noStrike"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6888" marR="234315" algn="l" defTabSz="914400" rtl="0" eaLnBrk="1" fontAlgn="t" latinLnBrk="0" hangingPunct="1">
                        <a:spcBef>
                          <a:spcPts val="565"/>
                        </a:spcBef>
                        <a:spcAft>
                          <a:spcPts val="0"/>
                        </a:spcAft>
                      </a:pPr>
                      <a:r>
                        <a:rPr lang="en-US" sz="2800" b="0" i="0" u="none" strike="noStrike" kern="1200">
                          <a:solidFill>
                            <a:schemeClr val="tx1"/>
                          </a:solidFill>
                          <a:effectLst/>
                          <a:latin typeface="Times New Roman" panose="02020603050405020304" pitchFamily="18" charset="0"/>
                          <a:cs typeface="Times New Roman" panose="02020603050405020304" pitchFamily="18" charset="0"/>
                        </a:rPr>
                        <a:t>Medium Risk</a:t>
                      </a:r>
                      <a:endParaRPr lang="en-IN" sz="2800" b="0" i="0" u="none" strike="noStrike"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6888" marR="234315" algn="l" defTabSz="914400" rtl="0" eaLnBrk="1" fontAlgn="t" latinLnBrk="0" hangingPunct="1">
                        <a:spcBef>
                          <a:spcPts val="565"/>
                        </a:spcBef>
                        <a:spcAft>
                          <a:spcPts val="0"/>
                        </a:spcAft>
                      </a:pPr>
                      <a:r>
                        <a:rPr lang="en-US" sz="2800" b="0" i="0" u="none" strike="noStrike" kern="1200">
                          <a:solidFill>
                            <a:schemeClr val="tx1"/>
                          </a:solidFill>
                          <a:effectLst/>
                          <a:latin typeface="Times New Roman" panose="02020603050405020304" pitchFamily="18" charset="0"/>
                          <a:cs typeface="Times New Roman" panose="02020603050405020304" pitchFamily="18" charset="0"/>
                        </a:rPr>
                        <a:t>Low Risk</a:t>
                      </a:r>
                      <a:endParaRPr lang="en-IN" sz="2800" b="0" i="0" u="none" strike="noStrike"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602682195"/>
                  </a:ext>
                </a:extLst>
              </a:tr>
              <a:tr h="456714">
                <a:tc rowSpan="3">
                  <a:txBody>
                    <a:bodyPr/>
                    <a:lstStyle/>
                    <a:p>
                      <a:pPr marL="246888" marR="34925" algn="l" defTabSz="914400" rtl="0" eaLnBrk="1" fontAlgn="t" latinLnBrk="0" hangingPunct="1">
                        <a:lnSpc>
                          <a:spcPts val="1200"/>
                        </a:lnSpc>
                        <a:spcBef>
                          <a:spcPts val="565"/>
                        </a:spcBef>
                        <a:spcAft>
                          <a:spcPts val="0"/>
                        </a:spcAft>
                      </a:pPr>
                      <a:endParaRPr lang="en-US" sz="2800" b="0" i="0" u="none" strike="noStrike"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46888" marR="34925" algn="l" defTabSz="914400" rtl="0" eaLnBrk="1" fontAlgn="t" latinLnBrk="0" hangingPunct="1">
                        <a:lnSpc>
                          <a:spcPts val="1200"/>
                        </a:lnSpc>
                        <a:spcBef>
                          <a:spcPts val="565"/>
                        </a:spcBef>
                        <a:spcAft>
                          <a:spcPts val="0"/>
                        </a:spcAft>
                      </a:pPr>
                      <a:r>
                        <a:rPr lang="en-US" sz="2800" b="0" i="0" u="none" strike="noStrike"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ACTUAL</a:t>
                      </a:r>
                      <a:endParaRPr lang="en-IN" sz="2800" b="0" i="0" u="none" strike="noStrike"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6888" marR="238125" algn="l" defTabSz="914400" rtl="0" eaLnBrk="1" fontAlgn="t" latinLnBrk="0" hangingPunct="1">
                        <a:spcBef>
                          <a:spcPts val="565"/>
                        </a:spcBef>
                        <a:spcAft>
                          <a:spcPts val="0"/>
                        </a:spcAft>
                      </a:pPr>
                      <a:r>
                        <a:rPr lang="en-US" sz="2800" b="0" i="0" u="none" strike="noStrike" kern="1200" dirty="0">
                          <a:solidFill>
                            <a:schemeClr val="tx1"/>
                          </a:solidFill>
                          <a:effectLst/>
                          <a:latin typeface="Times New Roman" panose="02020603050405020304" pitchFamily="18" charset="0"/>
                          <a:cs typeface="Times New Roman" panose="02020603050405020304" pitchFamily="18" charset="0"/>
                        </a:rPr>
                        <a:t>High Risk</a:t>
                      </a:r>
                      <a:endParaRPr lang="en-IN" sz="2800" b="0" i="0" u="none" strike="noStrike"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6888" algn="l" defTabSz="914400" rtl="0" eaLnBrk="1" fontAlgn="t" latinLnBrk="0" hangingPunct="1">
                        <a:spcBef>
                          <a:spcPts val="565"/>
                        </a:spcBef>
                        <a:spcAft>
                          <a:spcPts val="0"/>
                        </a:spcAft>
                      </a:pPr>
                      <a:r>
                        <a:rPr lang="en-US" sz="2800" b="0" i="0" u="none" strike="noStrike" kern="1200" dirty="0">
                          <a:solidFill>
                            <a:schemeClr val="tx1"/>
                          </a:solidFill>
                          <a:effectLst/>
                          <a:latin typeface="Times New Roman" panose="02020603050405020304" pitchFamily="18" charset="0"/>
                          <a:cs typeface="Times New Roman" panose="02020603050405020304" pitchFamily="18" charset="0"/>
                        </a:rPr>
                        <a:t>45.95 %</a:t>
                      </a:r>
                      <a:endParaRPr lang="en-IN" sz="2800" b="0" i="0" u="none" strike="noStrike"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6888" algn="l" defTabSz="914400" rtl="0" eaLnBrk="1" fontAlgn="t" latinLnBrk="0" hangingPunct="1">
                        <a:spcBef>
                          <a:spcPts val="565"/>
                        </a:spcBef>
                        <a:spcAft>
                          <a:spcPts val="0"/>
                        </a:spcAft>
                      </a:pPr>
                      <a:r>
                        <a:rPr lang="en-US" sz="2800" b="0" i="0" u="none" strike="noStrike" kern="1200" dirty="0">
                          <a:solidFill>
                            <a:schemeClr val="tx1"/>
                          </a:solidFill>
                          <a:effectLst/>
                          <a:latin typeface="Times New Roman" panose="02020603050405020304" pitchFamily="18" charset="0"/>
                          <a:cs typeface="Times New Roman" panose="02020603050405020304" pitchFamily="18" charset="0"/>
                        </a:rPr>
                        <a:t>40.54 %</a:t>
                      </a:r>
                      <a:endParaRPr lang="en-IN" sz="2800" b="0" i="0" u="none" strike="noStrike"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6888" algn="l" defTabSz="914400" rtl="0" eaLnBrk="1" fontAlgn="t" latinLnBrk="0" hangingPunct="1">
                        <a:spcBef>
                          <a:spcPts val="565"/>
                        </a:spcBef>
                        <a:spcAft>
                          <a:spcPts val="0"/>
                        </a:spcAft>
                      </a:pPr>
                      <a:r>
                        <a:rPr lang="en-US" sz="2800" b="0" i="0" u="none" strike="noStrike" kern="1200" dirty="0">
                          <a:solidFill>
                            <a:schemeClr val="tx1"/>
                          </a:solidFill>
                          <a:effectLst/>
                          <a:latin typeface="Times New Roman" panose="02020603050405020304" pitchFamily="18" charset="0"/>
                          <a:cs typeface="Times New Roman" panose="02020603050405020304" pitchFamily="18" charset="0"/>
                        </a:rPr>
                        <a:t>13.51 %</a:t>
                      </a:r>
                      <a:endParaRPr lang="en-IN" sz="2800" b="0" i="0" u="none" strike="noStrike"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0427004"/>
                  </a:ext>
                </a:extLst>
              </a:tr>
              <a:tr h="877372">
                <a:tc vMerge="1">
                  <a:txBody>
                    <a:bodyPr/>
                    <a:lstStyle/>
                    <a:p>
                      <a:endParaRPr lang="en-IN"/>
                    </a:p>
                  </a:txBody>
                  <a:tcPr/>
                </a:tc>
                <a:tc>
                  <a:txBody>
                    <a:bodyPr/>
                    <a:lstStyle/>
                    <a:p>
                      <a:pPr marL="246888" marR="238125" algn="l" defTabSz="914400" rtl="0" eaLnBrk="1" fontAlgn="t" latinLnBrk="0" hangingPunct="1">
                        <a:spcBef>
                          <a:spcPts val="565"/>
                        </a:spcBef>
                        <a:spcAft>
                          <a:spcPts val="0"/>
                        </a:spcAft>
                      </a:pPr>
                      <a:r>
                        <a:rPr lang="en-US" sz="2800" b="0" i="0" u="none" strike="noStrike" kern="1200">
                          <a:solidFill>
                            <a:schemeClr val="tx1"/>
                          </a:solidFill>
                          <a:effectLst/>
                          <a:latin typeface="Times New Roman" panose="02020603050405020304" pitchFamily="18" charset="0"/>
                          <a:cs typeface="Times New Roman" panose="02020603050405020304" pitchFamily="18" charset="0"/>
                        </a:rPr>
                        <a:t>Medium Risk</a:t>
                      </a:r>
                      <a:endParaRPr lang="en-IN" sz="2800" b="0" i="0" u="none" strike="noStrike"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6888" algn="l" defTabSz="914400" rtl="0" eaLnBrk="1" fontAlgn="t" latinLnBrk="0" hangingPunct="1">
                        <a:spcBef>
                          <a:spcPts val="565"/>
                        </a:spcBef>
                        <a:spcAft>
                          <a:spcPts val="0"/>
                        </a:spcAft>
                      </a:pPr>
                      <a:r>
                        <a:rPr lang="en-US" sz="2800" b="0" i="0" u="none" strike="noStrike" kern="1200" dirty="0">
                          <a:solidFill>
                            <a:schemeClr val="tx1"/>
                          </a:solidFill>
                          <a:effectLst/>
                          <a:latin typeface="Times New Roman" panose="02020603050405020304" pitchFamily="18" charset="0"/>
                          <a:cs typeface="Times New Roman" panose="02020603050405020304" pitchFamily="18" charset="0"/>
                        </a:rPr>
                        <a:t>30.88 %</a:t>
                      </a:r>
                      <a:endParaRPr lang="en-IN" sz="2800" b="0" i="0" u="none" strike="noStrike"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6888" algn="l" defTabSz="914400" rtl="0" eaLnBrk="1" fontAlgn="t" latinLnBrk="0" hangingPunct="1">
                        <a:spcBef>
                          <a:spcPts val="565"/>
                        </a:spcBef>
                        <a:spcAft>
                          <a:spcPts val="0"/>
                        </a:spcAft>
                      </a:pPr>
                      <a:r>
                        <a:rPr lang="en-US" sz="2800" b="0" i="0" u="none" strike="noStrike" kern="1200" dirty="0">
                          <a:solidFill>
                            <a:schemeClr val="tx1"/>
                          </a:solidFill>
                          <a:effectLst/>
                          <a:latin typeface="Times New Roman" panose="02020603050405020304" pitchFamily="18" charset="0"/>
                          <a:cs typeface="Times New Roman" panose="02020603050405020304" pitchFamily="18" charset="0"/>
                        </a:rPr>
                        <a:t>47.06%</a:t>
                      </a:r>
                      <a:endParaRPr lang="en-IN" sz="2800" b="0" i="0" u="none" strike="noStrike"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6888" algn="l" defTabSz="914400" rtl="0" eaLnBrk="1" fontAlgn="t" latinLnBrk="0" hangingPunct="1">
                        <a:spcBef>
                          <a:spcPts val="565"/>
                        </a:spcBef>
                        <a:spcAft>
                          <a:spcPts val="0"/>
                        </a:spcAft>
                      </a:pPr>
                      <a:r>
                        <a:rPr lang="en-US" sz="2800" b="0" i="0" u="none" strike="noStrike" kern="1200" dirty="0">
                          <a:solidFill>
                            <a:schemeClr val="tx1"/>
                          </a:solidFill>
                          <a:effectLst/>
                          <a:latin typeface="Times New Roman" panose="02020603050405020304" pitchFamily="18" charset="0"/>
                          <a:cs typeface="Times New Roman" panose="02020603050405020304" pitchFamily="18" charset="0"/>
                        </a:rPr>
                        <a:t>22.06 %</a:t>
                      </a:r>
                      <a:endParaRPr lang="en-IN" sz="2800" b="0" i="0" u="none" strike="noStrike"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62398939"/>
                  </a:ext>
                </a:extLst>
              </a:tr>
              <a:tr h="456714">
                <a:tc vMerge="1">
                  <a:txBody>
                    <a:bodyPr/>
                    <a:lstStyle/>
                    <a:p>
                      <a:endParaRPr lang="en-IN"/>
                    </a:p>
                  </a:txBody>
                  <a:tcPr/>
                </a:tc>
                <a:tc>
                  <a:txBody>
                    <a:bodyPr/>
                    <a:lstStyle/>
                    <a:p>
                      <a:pPr marL="246888" marR="238125" algn="l" defTabSz="914400" rtl="0" eaLnBrk="1" fontAlgn="t" latinLnBrk="0" hangingPunct="1">
                        <a:spcBef>
                          <a:spcPts val="565"/>
                        </a:spcBef>
                        <a:spcAft>
                          <a:spcPts val="0"/>
                        </a:spcAft>
                      </a:pPr>
                      <a:r>
                        <a:rPr lang="en-US" sz="2800" b="0" i="0" u="none" strike="noStrike" kern="1200">
                          <a:solidFill>
                            <a:schemeClr val="tx1"/>
                          </a:solidFill>
                          <a:effectLst/>
                          <a:latin typeface="Times New Roman" panose="02020603050405020304" pitchFamily="18" charset="0"/>
                          <a:cs typeface="Times New Roman" panose="02020603050405020304" pitchFamily="18" charset="0"/>
                        </a:rPr>
                        <a:t>Low Risk</a:t>
                      </a:r>
                      <a:endParaRPr lang="en-IN" sz="2800" b="0" i="0" u="none" strike="noStrike"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6888" algn="l" defTabSz="914400" rtl="0" eaLnBrk="1" fontAlgn="t" latinLnBrk="0" hangingPunct="1">
                        <a:spcBef>
                          <a:spcPts val="565"/>
                        </a:spcBef>
                        <a:spcAft>
                          <a:spcPts val="0"/>
                        </a:spcAft>
                      </a:pPr>
                      <a:r>
                        <a:rPr lang="en-US" sz="2800" b="0" i="0" u="none" strike="noStrike" kern="1200" dirty="0">
                          <a:solidFill>
                            <a:schemeClr val="tx1"/>
                          </a:solidFill>
                          <a:effectLst/>
                          <a:latin typeface="Times New Roman" panose="02020603050405020304" pitchFamily="18" charset="0"/>
                          <a:cs typeface="Times New Roman" panose="02020603050405020304" pitchFamily="18" charset="0"/>
                        </a:rPr>
                        <a:t>00.00%</a:t>
                      </a:r>
                      <a:endParaRPr lang="en-IN" sz="2800" b="0" i="0" u="none" strike="noStrike"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6888" algn="l" defTabSz="914400" rtl="0" eaLnBrk="1" fontAlgn="t" latinLnBrk="0" hangingPunct="1">
                        <a:spcBef>
                          <a:spcPts val="565"/>
                        </a:spcBef>
                        <a:spcAft>
                          <a:spcPts val="0"/>
                        </a:spcAft>
                      </a:pPr>
                      <a:r>
                        <a:rPr lang="en-US" sz="2800" b="0" i="0" u="none" strike="noStrike" kern="1200" dirty="0">
                          <a:solidFill>
                            <a:schemeClr val="tx1"/>
                          </a:solidFill>
                          <a:effectLst/>
                          <a:latin typeface="Times New Roman" panose="02020603050405020304" pitchFamily="18" charset="0"/>
                          <a:cs typeface="Times New Roman" panose="02020603050405020304" pitchFamily="18" charset="0"/>
                        </a:rPr>
                        <a:t>38.18%</a:t>
                      </a:r>
                      <a:endParaRPr lang="en-IN" sz="2800" b="0" i="0" u="none" strike="noStrike"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6888" algn="l" defTabSz="914400" rtl="0" eaLnBrk="1" fontAlgn="t" latinLnBrk="0" hangingPunct="1">
                        <a:spcBef>
                          <a:spcPts val="565"/>
                        </a:spcBef>
                        <a:spcAft>
                          <a:spcPts val="0"/>
                        </a:spcAft>
                      </a:pPr>
                      <a:r>
                        <a:rPr lang="en-US" sz="2800" b="0" i="0" u="none" strike="noStrike" kern="1200" dirty="0">
                          <a:solidFill>
                            <a:schemeClr val="tx1"/>
                          </a:solidFill>
                          <a:effectLst/>
                          <a:latin typeface="Times New Roman" panose="02020603050405020304" pitchFamily="18" charset="0"/>
                          <a:cs typeface="Times New Roman" panose="02020603050405020304" pitchFamily="18" charset="0"/>
                        </a:rPr>
                        <a:t>61.82 %</a:t>
                      </a:r>
                      <a:endParaRPr lang="en-IN" sz="2800" b="0" i="0" u="none" strike="noStrike"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94824833"/>
                  </a:ext>
                </a:extLst>
              </a:tr>
            </a:tbl>
          </a:graphicData>
        </a:graphic>
      </p:graphicFrame>
      <p:sp>
        <p:nvSpPr>
          <p:cNvPr id="3" name="TextBox 2">
            <a:extLst>
              <a:ext uri="{FF2B5EF4-FFF2-40B4-BE49-F238E27FC236}">
                <a16:creationId xmlns:a16="http://schemas.microsoft.com/office/drawing/2014/main" id="{8576D634-43D9-D9E9-B99C-1C7C87CA15C6}"/>
              </a:ext>
            </a:extLst>
          </p:cNvPr>
          <p:cNvSpPr txBox="1"/>
          <p:nvPr/>
        </p:nvSpPr>
        <p:spPr>
          <a:xfrm>
            <a:off x="261882" y="4632539"/>
            <a:ext cx="11330609" cy="2308324"/>
          </a:xfrm>
          <a:prstGeom prst="rect">
            <a:avLst/>
          </a:prstGeom>
          <a:noFill/>
        </p:spPr>
        <p:txBody>
          <a:bodyPr wrap="square">
            <a:spAutoFit/>
          </a:bodyPr>
          <a:lstStyle/>
          <a:p>
            <a:r>
              <a:rPr lang="en-US" dirty="0"/>
              <a:t>The Neural Network method comprises a skeleton of neurons connected to one another which breaks up into three zones: the entry layer, the hidden layers and the exit layer. The variables of the problem are acted upon and weighted by the entry layer, which then transmits this information to the hidden layers; these combine all the information into a single value which is passed to the exit neuron, and which acts as a kind of estimated value for the decision variable. On the basis of our training set containing 70% of the individuals, we built a model by means of the neural networks procedure in SAS/Enterprise. Table 3 shows, the rates of correct classification are not fantastic, even if they are slightly higher than those of Tables 1 and 2, the total percentage of correctly classified students reaching 51.88% for the neural networks.</a:t>
            </a:r>
            <a:endParaRPr lang="en-IN" dirty="0"/>
          </a:p>
        </p:txBody>
      </p:sp>
    </p:spTree>
    <p:extLst>
      <p:ext uri="{BB962C8B-B14F-4D97-AF65-F5344CB8AC3E}">
        <p14:creationId xmlns:p14="http://schemas.microsoft.com/office/powerpoint/2010/main" val="3715628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7B3977F-11A7-CDA8-588F-DC90A4E815F2}"/>
              </a:ext>
            </a:extLst>
          </p:cNvPr>
          <p:cNvSpPr>
            <a:spLocks noGrp="1"/>
          </p:cNvSpPr>
          <p:nvPr>
            <p:ph type="title"/>
          </p:nvPr>
        </p:nvSpPr>
        <p:spPr>
          <a:xfrm>
            <a:off x="838200" y="651752"/>
            <a:ext cx="10515600" cy="736551"/>
          </a:xfrm>
        </p:spPr>
        <p:txBody>
          <a:bodyPr>
            <a:normAutofit/>
          </a:bodyPr>
          <a:lstStyle/>
          <a:p>
            <a:pPr algn="ctr"/>
            <a:r>
              <a:rPr lang="en-US" sz="2700" dirty="0">
                <a:solidFill>
                  <a:schemeClr val="bg1"/>
                </a:solidFill>
                <a:effectLst/>
                <a:latin typeface="Times New Roman" panose="02020603050405020304" pitchFamily="18" charset="0"/>
                <a:ea typeface="Times New Roman" panose="02020603050405020304" pitchFamily="18" charset="0"/>
              </a:rPr>
              <a:t>Summary</a:t>
            </a:r>
            <a:r>
              <a:rPr lang="en-US" sz="2700" spc="-15" dirty="0">
                <a:solidFill>
                  <a:schemeClr val="bg1"/>
                </a:solidFill>
                <a:effectLst/>
                <a:latin typeface="Times New Roman" panose="02020603050405020304" pitchFamily="18" charset="0"/>
                <a:ea typeface="Times New Roman" panose="02020603050405020304" pitchFamily="18" charset="0"/>
              </a:rPr>
              <a:t> </a:t>
            </a:r>
            <a:r>
              <a:rPr lang="en-US" sz="2700" dirty="0">
                <a:solidFill>
                  <a:schemeClr val="bg1"/>
                </a:solidFill>
                <a:effectLst/>
                <a:latin typeface="Times New Roman" panose="02020603050405020304" pitchFamily="18" charset="0"/>
                <a:ea typeface="Times New Roman" panose="02020603050405020304" pitchFamily="18" charset="0"/>
              </a:rPr>
              <a:t>of</a:t>
            </a:r>
            <a:r>
              <a:rPr lang="en-US" sz="2700" spc="-10" dirty="0">
                <a:solidFill>
                  <a:schemeClr val="bg1"/>
                </a:solidFill>
                <a:effectLst/>
                <a:latin typeface="Times New Roman" panose="02020603050405020304" pitchFamily="18" charset="0"/>
                <a:ea typeface="Times New Roman" panose="02020603050405020304" pitchFamily="18" charset="0"/>
              </a:rPr>
              <a:t> </a:t>
            </a:r>
            <a:r>
              <a:rPr lang="en-US" sz="2700" dirty="0">
                <a:solidFill>
                  <a:schemeClr val="bg1"/>
                </a:solidFill>
                <a:effectLst/>
                <a:latin typeface="Times New Roman" panose="02020603050405020304" pitchFamily="18" charset="0"/>
                <a:ea typeface="Times New Roman" panose="02020603050405020304" pitchFamily="18" charset="0"/>
              </a:rPr>
              <a:t>the</a:t>
            </a:r>
            <a:r>
              <a:rPr lang="en-US" sz="2700" spc="-25" dirty="0">
                <a:solidFill>
                  <a:schemeClr val="bg1"/>
                </a:solidFill>
                <a:effectLst/>
                <a:latin typeface="Times New Roman" panose="02020603050405020304" pitchFamily="18" charset="0"/>
                <a:ea typeface="Times New Roman" panose="02020603050405020304" pitchFamily="18" charset="0"/>
              </a:rPr>
              <a:t> </a:t>
            </a:r>
            <a:r>
              <a:rPr lang="en-US" sz="2700" dirty="0">
                <a:solidFill>
                  <a:schemeClr val="bg1"/>
                </a:solidFill>
                <a:effectLst/>
                <a:latin typeface="Times New Roman" panose="02020603050405020304" pitchFamily="18" charset="0"/>
                <a:ea typeface="Times New Roman" panose="02020603050405020304" pitchFamily="18" charset="0"/>
              </a:rPr>
              <a:t>results</a:t>
            </a:r>
            <a:r>
              <a:rPr lang="en-US" sz="2700" spc="-15" dirty="0">
                <a:solidFill>
                  <a:schemeClr val="bg1"/>
                </a:solidFill>
                <a:effectLst/>
                <a:latin typeface="Times New Roman" panose="02020603050405020304" pitchFamily="18" charset="0"/>
                <a:ea typeface="Times New Roman" panose="02020603050405020304" pitchFamily="18" charset="0"/>
              </a:rPr>
              <a:t> </a:t>
            </a:r>
            <a:r>
              <a:rPr lang="en-US" sz="2700" dirty="0">
                <a:solidFill>
                  <a:schemeClr val="bg1"/>
                </a:solidFill>
                <a:effectLst/>
                <a:latin typeface="Times New Roman" panose="02020603050405020304" pitchFamily="18" charset="0"/>
                <a:ea typeface="Times New Roman" panose="02020603050405020304" pitchFamily="18" charset="0"/>
              </a:rPr>
              <a:t>of</a:t>
            </a:r>
            <a:r>
              <a:rPr lang="en-US" sz="2700" spc="-20" dirty="0">
                <a:solidFill>
                  <a:schemeClr val="bg1"/>
                </a:solidFill>
                <a:effectLst/>
                <a:latin typeface="Times New Roman" panose="02020603050405020304" pitchFamily="18" charset="0"/>
                <a:ea typeface="Times New Roman" panose="02020603050405020304" pitchFamily="18" charset="0"/>
              </a:rPr>
              <a:t> </a:t>
            </a:r>
            <a:r>
              <a:rPr lang="en-US" sz="2700" dirty="0">
                <a:solidFill>
                  <a:schemeClr val="bg1"/>
                </a:solidFill>
                <a:effectLst/>
                <a:latin typeface="Times New Roman" panose="02020603050405020304" pitchFamily="18" charset="0"/>
                <a:ea typeface="Times New Roman" panose="02020603050405020304" pitchFamily="18" charset="0"/>
              </a:rPr>
              <a:t>validation</a:t>
            </a:r>
            <a:r>
              <a:rPr lang="en-US" sz="2700" spc="-15" dirty="0">
                <a:solidFill>
                  <a:schemeClr val="bg1"/>
                </a:solidFill>
                <a:effectLst/>
                <a:latin typeface="Times New Roman" panose="02020603050405020304" pitchFamily="18" charset="0"/>
                <a:ea typeface="Times New Roman" panose="02020603050405020304" pitchFamily="18" charset="0"/>
              </a:rPr>
              <a:t> </a:t>
            </a:r>
            <a:r>
              <a:rPr lang="en-US" sz="2700" dirty="0">
                <a:solidFill>
                  <a:schemeClr val="bg1"/>
                </a:solidFill>
                <a:effectLst/>
                <a:latin typeface="Times New Roman" panose="02020603050405020304" pitchFamily="18" charset="0"/>
                <a:ea typeface="Times New Roman" panose="02020603050405020304" pitchFamily="18" charset="0"/>
              </a:rPr>
              <a:t>for</a:t>
            </a:r>
            <a:r>
              <a:rPr lang="en-US" sz="2700" spc="-10" dirty="0">
                <a:solidFill>
                  <a:schemeClr val="bg1"/>
                </a:solidFill>
                <a:effectLst/>
                <a:latin typeface="Times New Roman" panose="02020603050405020304" pitchFamily="18" charset="0"/>
                <a:ea typeface="Times New Roman" panose="02020603050405020304" pitchFamily="18" charset="0"/>
              </a:rPr>
              <a:t> </a:t>
            </a:r>
            <a:r>
              <a:rPr lang="en-US" sz="2700" dirty="0">
                <a:solidFill>
                  <a:schemeClr val="bg1"/>
                </a:solidFill>
                <a:effectLst/>
                <a:latin typeface="Times New Roman" panose="02020603050405020304" pitchFamily="18" charset="0"/>
                <a:ea typeface="Times New Roman" panose="02020603050405020304" pitchFamily="18" charset="0"/>
              </a:rPr>
              <a:t>the</a:t>
            </a:r>
            <a:r>
              <a:rPr lang="en-US" sz="2700" spc="-15" dirty="0">
                <a:solidFill>
                  <a:schemeClr val="bg1"/>
                </a:solidFill>
                <a:effectLst/>
                <a:latin typeface="Times New Roman" panose="02020603050405020304" pitchFamily="18" charset="0"/>
                <a:ea typeface="Times New Roman" panose="02020603050405020304" pitchFamily="18" charset="0"/>
              </a:rPr>
              <a:t> </a:t>
            </a:r>
            <a:r>
              <a:rPr lang="en-US" sz="2700" dirty="0">
                <a:solidFill>
                  <a:schemeClr val="bg1"/>
                </a:solidFill>
                <a:effectLst/>
                <a:latin typeface="Times New Roman" panose="02020603050405020304" pitchFamily="18" charset="0"/>
                <a:ea typeface="Times New Roman" panose="02020603050405020304" pitchFamily="18" charset="0"/>
              </a:rPr>
              <a:t>linear</a:t>
            </a:r>
            <a:r>
              <a:rPr lang="en-US" sz="2700" spc="-20" dirty="0">
                <a:solidFill>
                  <a:schemeClr val="bg1"/>
                </a:solidFill>
                <a:effectLst/>
                <a:latin typeface="Times New Roman" panose="02020603050405020304" pitchFamily="18" charset="0"/>
                <a:ea typeface="Times New Roman" panose="02020603050405020304" pitchFamily="18" charset="0"/>
              </a:rPr>
              <a:t> </a:t>
            </a:r>
            <a:r>
              <a:rPr lang="en-US" sz="2700" dirty="0">
                <a:solidFill>
                  <a:schemeClr val="bg1"/>
                </a:solidFill>
                <a:effectLst/>
                <a:latin typeface="Times New Roman" panose="02020603050405020304" pitchFamily="18" charset="0"/>
                <a:ea typeface="Times New Roman" panose="02020603050405020304" pitchFamily="18" charset="0"/>
              </a:rPr>
              <a:t>discriminant</a:t>
            </a:r>
            <a:r>
              <a:rPr lang="en-US" sz="2700" spc="-20" dirty="0">
                <a:solidFill>
                  <a:schemeClr val="bg1"/>
                </a:solidFill>
                <a:effectLst/>
                <a:latin typeface="Times New Roman" panose="02020603050405020304" pitchFamily="18" charset="0"/>
                <a:ea typeface="Times New Roman" panose="02020603050405020304" pitchFamily="18" charset="0"/>
              </a:rPr>
              <a:t> </a:t>
            </a:r>
            <a:r>
              <a:rPr lang="en-US" sz="2700" dirty="0">
                <a:solidFill>
                  <a:schemeClr val="bg1"/>
                </a:solidFill>
                <a:effectLst/>
                <a:latin typeface="Times New Roman" panose="02020603050405020304" pitchFamily="18" charset="0"/>
                <a:ea typeface="Times New Roman" panose="02020603050405020304" pitchFamily="18" charset="0"/>
              </a:rPr>
              <a:t>analysis</a:t>
            </a:r>
            <a:endParaRPr lang="en-IN" sz="2700" dirty="0">
              <a:solidFill>
                <a:schemeClr val="bg1"/>
              </a:solidFill>
            </a:endParaRPr>
          </a:p>
        </p:txBody>
      </p:sp>
      <p:graphicFrame>
        <p:nvGraphicFramePr>
          <p:cNvPr id="4" name="Content Placeholder 3">
            <a:extLst>
              <a:ext uri="{FF2B5EF4-FFF2-40B4-BE49-F238E27FC236}">
                <a16:creationId xmlns:a16="http://schemas.microsoft.com/office/drawing/2014/main" id="{AC5C2181-77FE-9C91-56BB-F4CB6A940217}"/>
              </a:ext>
            </a:extLst>
          </p:cNvPr>
          <p:cNvGraphicFramePr>
            <a:graphicFrameLocks noGrp="1"/>
          </p:cNvGraphicFramePr>
          <p:nvPr>
            <p:ph idx="1"/>
            <p:extLst>
              <p:ext uri="{D42A27DB-BD31-4B8C-83A1-F6EECF244321}">
                <p14:modId xmlns:p14="http://schemas.microsoft.com/office/powerpoint/2010/main" val="2871219991"/>
              </p:ext>
            </p:extLst>
          </p:nvPr>
        </p:nvGraphicFramePr>
        <p:xfrm>
          <a:off x="669388" y="1494592"/>
          <a:ext cx="10515602" cy="2973470"/>
        </p:xfrm>
        <a:graphic>
          <a:graphicData uri="http://schemas.openxmlformats.org/drawingml/2006/table">
            <a:tbl>
              <a:tblPr firstRow="1" firstCol="1" lastRow="1" lastCol="1" bandRow="1" bandCol="1">
                <a:noFill/>
              </a:tblPr>
              <a:tblGrid>
                <a:gridCol w="2183302">
                  <a:extLst>
                    <a:ext uri="{9D8B030D-6E8A-4147-A177-3AD203B41FA5}">
                      <a16:colId xmlns:a16="http://schemas.microsoft.com/office/drawing/2014/main" val="2946208094"/>
                    </a:ext>
                  </a:extLst>
                </a:gridCol>
                <a:gridCol w="2248064">
                  <a:extLst>
                    <a:ext uri="{9D8B030D-6E8A-4147-A177-3AD203B41FA5}">
                      <a16:colId xmlns:a16="http://schemas.microsoft.com/office/drawing/2014/main" val="1657863799"/>
                    </a:ext>
                  </a:extLst>
                </a:gridCol>
                <a:gridCol w="1916829">
                  <a:extLst>
                    <a:ext uri="{9D8B030D-6E8A-4147-A177-3AD203B41FA5}">
                      <a16:colId xmlns:a16="http://schemas.microsoft.com/office/drawing/2014/main" val="57687741"/>
                    </a:ext>
                  </a:extLst>
                </a:gridCol>
                <a:gridCol w="2248064">
                  <a:extLst>
                    <a:ext uri="{9D8B030D-6E8A-4147-A177-3AD203B41FA5}">
                      <a16:colId xmlns:a16="http://schemas.microsoft.com/office/drawing/2014/main" val="2273677471"/>
                    </a:ext>
                  </a:extLst>
                </a:gridCol>
                <a:gridCol w="1919343">
                  <a:extLst>
                    <a:ext uri="{9D8B030D-6E8A-4147-A177-3AD203B41FA5}">
                      <a16:colId xmlns:a16="http://schemas.microsoft.com/office/drawing/2014/main" val="2058706340"/>
                    </a:ext>
                  </a:extLst>
                </a:gridCol>
              </a:tblGrid>
              <a:tr h="594694">
                <a:tc rowSpan="2" gridSpan="2">
                  <a:txBody>
                    <a:bodyPr/>
                    <a:lstStyle/>
                    <a:p>
                      <a:pPr marL="246888" algn="l" defTabSz="914400" rtl="0" eaLnBrk="1" fontAlgn="t" latinLnBrk="0" hangingPunct="1">
                        <a:spcBef>
                          <a:spcPts val="565"/>
                        </a:spcBef>
                        <a:spcAft>
                          <a:spcPts val="0"/>
                        </a:spcAft>
                      </a:pPr>
                      <a:r>
                        <a:rPr lang="en-US" sz="2300" b="0" i="0" u="none" strike="noStrike" kern="1200">
                          <a:solidFill>
                            <a:schemeClr val="tx1"/>
                          </a:solidFill>
                          <a:effectLst/>
                          <a:latin typeface="Times New Roman" panose="02020603050405020304" pitchFamily="18" charset="0"/>
                          <a:ea typeface="+mn-ea"/>
                          <a:cs typeface="Times New Roman" panose="02020603050405020304" pitchFamily="18" charset="0"/>
                        </a:rPr>
                        <a:t> </a:t>
                      </a:r>
                    </a:p>
                  </a:txBody>
                  <a:tcPr marL="87171" marR="229232" marT="24906" marB="186794" anchor="b">
                    <a:lnL w="12700" cmpd="sng">
                      <a:noFill/>
                    </a:lnL>
                    <a:lnR w="12700" cmpd="sng">
                      <a:noFill/>
                    </a:lnR>
                    <a:lnT w="9525" cap="flat" cmpd="sng" algn="ctr">
                      <a:noFill/>
                      <a:prstDash val="solid"/>
                    </a:lnT>
                    <a:lnB w="38100" cmpd="sng">
                      <a:noFill/>
                    </a:lnB>
                    <a:noFill/>
                  </a:tcPr>
                </a:tc>
                <a:tc rowSpan="2" hMerge="1">
                  <a:txBody>
                    <a:bodyPr/>
                    <a:lstStyle/>
                    <a:p>
                      <a:endParaRPr lang="en-IN"/>
                    </a:p>
                  </a:txBody>
                  <a:tcPr/>
                </a:tc>
                <a:tc gridSpan="3">
                  <a:txBody>
                    <a:bodyPr/>
                    <a:lstStyle/>
                    <a:p>
                      <a:pPr marL="246888" algn="l" defTabSz="914400" rtl="0" eaLnBrk="1" fontAlgn="t" latinLnBrk="0" hangingPunct="1">
                        <a:spcBef>
                          <a:spcPts val="565"/>
                        </a:spcBef>
                        <a:spcAft>
                          <a:spcPts val="0"/>
                        </a:spcAft>
                      </a:pPr>
                      <a:r>
                        <a:rPr lang="en-US" sz="2300" b="0" i="0" u="none" strike="noStrike" kern="1200">
                          <a:solidFill>
                            <a:schemeClr val="tx1"/>
                          </a:solidFill>
                          <a:effectLst/>
                          <a:latin typeface="Times New Roman" panose="02020603050405020304" pitchFamily="18" charset="0"/>
                          <a:ea typeface="+mn-ea"/>
                          <a:cs typeface="Times New Roman" panose="02020603050405020304" pitchFamily="18" charset="0"/>
                        </a:rPr>
                        <a:t>Predictions carried out by SAS/Enterprise</a:t>
                      </a:r>
                    </a:p>
                  </a:txBody>
                  <a:tcPr marL="87171" marR="229232" marT="24906" marB="186794" anchor="b">
                    <a:lnL w="12700" cmpd="sng">
                      <a:noFill/>
                    </a:lnL>
                    <a:lnR w="12700" cmpd="sng">
                      <a:noFill/>
                    </a:lnR>
                    <a:lnT w="9525" cap="flat" cmpd="sng" algn="ctr">
                      <a:noFill/>
                      <a:prstDash val="solid"/>
                    </a:lnT>
                    <a:lnB w="38100" cmpd="sng">
                      <a:noFill/>
                    </a:lnB>
                    <a:no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551103682"/>
                  </a:ext>
                </a:extLst>
              </a:tr>
              <a:tr h="594694">
                <a:tc gridSpan="2" vMerge="1">
                  <a:txBody>
                    <a:bodyPr/>
                    <a:lstStyle/>
                    <a:p>
                      <a:endParaRPr lang="en-IN"/>
                    </a:p>
                  </a:txBody>
                  <a:tcPr/>
                </a:tc>
                <a:tc hMerge="1" vMerge="1">
                  <a:txBody>
                    <a:bodyPr/>
                    <a:lstStyle/>
                    <a:p>
                      <a:endParaRPr lang="en-IN"/>
                    </a:p>
                  </a:txBody>
                  <a:tcPr/>
                </a:tc>
                <a:tc>
                  <a:txBody>
                    <a:bodyPr/>
                    <a:lstStyle/>
                    <a:p>
                      <a:pPr marL="246888" marR="329184" algn="l" defTabSz="914400" rtl="0" eaLnBrk="1" fontAlgn="t" latinLnBrk="0" hangingPunct="1">
                        <a:spcBef>
                          <a:spcPts val="565"/>
                        </a:spcBef>
                        <a:spcAft>
                          <a:spcPts val="0"/>
                        </a:spcAft>
                      </a:pPr>
                      <a:r>
                        <a:rPr lang="en-US" sz="2300" b="0" i="0" u="none" strike="noStrike" kern="1200">
                          <a:solidFill>
                            <a:schemeClr val="tx1"/>
                          </a:solidFill>
                          <a:effectLst/>
                          <a:latin typeface="Times New Roman" panose="02020603050405020304" pitchFamily="18" charset="0"/>
                          <a:ea typeface="+mn-ea"/>
                          <a:cs typeface="Times New Roman" panose="02020603050405020304" pitchFamily="18" charset="0"/>
                        </a:rPr>
                        <a:t>High Risk</a:t>
                      </a:r>
                    </a:p>
                  </a:txBody>
                  <a:tcPr marL="87171" marR="23879" marT="24906" marB="186794">
                    <a:lnL w="38100" cmpd="sng">
                      <a:noFill/>
                    </a:lnL>
                    <a:lnR w="12700" cmpd="sng">
                      <a:noFill/>
                      <a:prstDash val="solid"/>
                    </a:lnR>
                    <a:lnT w="38100" cmpd="sng">
                      <a:noFill/>
                    </a:lnT>
                    <a:lnB w="12700" cmpd="sng">
                      <a:noFill/>
                      <a:prstDash val="solid"/>
                    </a:lnB>
                    <a:solidFill>
                      <a:schemeClr val="bg1">
                        <a:lumMod val="95000"/>
                      </a:schemeClr>
                    </a:solidFill>
                  </a:tcPr>
                </a:tc>
                <a:tc>
                  <a:txBody>
                    <a:bodyPr/>
                    <a:lstStyle/>
                    <a:p>
                      <a:pPr marL="246888" marR="237744" algn="l" defTabSz="914400" rtl="0" eaLnBrk="1" fontAlgn="t" latinLnBrk="0" hangingPunct="1">
                        <a:spcBef>
                          <a:spcPts val="565"/>
                        </a:spcBef>
                        <a:spcAft>
                          <a:spcPts val="0"/>
                        </a:spcAft>
                      </a:pPr>
                      <a:r>
                        <a:rPr lang="en-US" sz="2300" b="0" i="0" u="none" strike="noStrike" kern="1200">
                          <a:solidFill>
                            <a:schemeClr val="tx1"/>
                          </a:solidFill>
                          <a:effectLst/>
                          <a:latin typeface="Times New Roman" panose="02020603050405020304" pitchFamily="18" charset="0"/>
                          <a:ea typeface="+mn-ea"/>
                          <a:cs typeface="Times New Roman" panose="02020603050405020304" pitchFamily="18" charset="0"/>
                        </a:rPr>
                        <a:t>Medium Risk</a:t>
                      </a:r>
                    </a:p>
                  </a:txBody>
                  <a:tcPr marL="87171" marR="23879" marT="24906" marB="186794">
                    <a:lnL w="12700" cmpd="sng">
                      <a:noFill/>
                      <a:prstDash val="solid"/>
                    </a:lnL>
                    <a:lnR w="12700" cmpd="sng">
                      <a:noFill/>
                      <a:prstDash val="solid"/>
                    </a:lnR>
                    <a:lnT w="38100" cmpd="sng">
                      <a:noFill/>
                    </a:lnT>
                    <a:lnB w="9525" cap="flat" cmpd="sng" algn="ctr">
                      <a:noFill/>
                      <a:prstDash val="solid"/>
                    </a:lnB>
                    <a:noFill/>
                  </a:tcPr>
                </a:tc>
                <a:tc>
                  <a:txBody>
                    <a:bodyPr/>
                    <a:lstStyle/>
                    <a:p>
                      <a:pPr marL="246888" marR="237744" algn="l" defTabSz="914400" rtl="0" eaLnBrk="1" fontAlgn="t" latinLnBrk="0" hangingPunct="1">
                        <a:spcBef>
                          <a:spcPts val="565"/>
                        </a:spcBef>
                        <a:spcAft>
                          <a:spcPts val="0"/>
                        </a:spcAft>
                      </a:pPr>
                      <a:r>
                        <a:rPr lang="en-US" sz="2300" b="0" i="0" u="none" strike="noStrike" kern="1200">
                          <a:solidFill>
                            <a:schemeClr val="tx1"/>
                          </a:solidFill>
                          <a:effectLst/>
                          <a:latin typeface="Times New Roman" panose="02020603050405020304" pitchFamily="18" charset="0"/>
                          <a:ea typeface="+mn-ea"/>
                          <a:cs typeface="Times New Roman" panose="02020603050405020304" pitchFamily="18" charset="0"/>
                        </a:rPr>
                        <a:t>Low Risk</a:t>
                      </a:r>
                    </a:p>
                  </a:txBody>
                  <a:tcPr marL="87171" marR="23879" marT="24906" marB="186794">
                    <a:lnL w="12700" cmpd="sng">
                      <a:no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3557558793"/>
                  </a:ext>
                </a:extLst>
              </a:tr>
              <a:tr h="594694">
                <a:tc rowSpan="3">
                  <a:txBody>
                    <a:bodyPr/>
                    <a:lstStyle/>
                    <a:p>
                      <a:pPr marL="246888" marR="36576" algn="l" defTabSz="914400" rtl="0" eaLnBrk="1" fontAlgn="t" latinLnBrk="0" hangingPunct="1">
                        <a:lnSpc>
                          <a:spcPts val="1200"/>
                        </a:lnSpc>
                        <a:spcBef>
                          <a:spcPts val="565"/>
                        </a:spcBef>
                        <a:spcAft>
                          <a:spcPts val="0"/>
                        </a:spcAft>
                      </a:pPr>
                      <a:r>
                        <a:rPr lang="en-US" sz="2300" b="0" i="0" u="none" strike="noStrike" kern="1200">
                          <a:solidFill>
                            <a:schemeClr val="tx1"/>
                          </a:solidFill>
                          <a:effectLst/>
                          <a:latin typeface="Times New Roman" panose="02020603050405020304" pitchFamily="18" charset="0"/>
                          <a:ea typeface="+mn-ea"/>
                          <a:cs typeface="Times New Roman" panose="02020603050405020304" pitchFamily="18" charset="0"/>
                        </a:rPr>
                        <a:t>A C T U A L</a:t>
                      </a:r>
                    </a:p>
                  </a:txBody>
                  <a:tcPr marL="87171" marR="229232" marT="24906" marB="186794">
                    <a:lnL w="9525" cap="flat" cmpd="sng" algn="ctr">
                      <a:solidFill>
                        <a:schemeClr val="tx1"/>
                      </a:solidFill>
                      <a:prstDash val="solid"/>
                    </a:lnL>
                    <a:lnR w="9525" cap="flat" cmpd="sng" algn="ctr">
                      <a:noFill/>
                      <a:prstDash val="solid"/>
                    </a:lnR>
                    <a:lnT w="38100" cmpd="sng">
                      <a:noFill/>
                    </a:lnT>
                    <a:lnB w="12700" cmpd="sng">
                      <a:noFill/>
                      <a:prstDash val="solid"/>
                    </a:lnB>
                    <a:noFill/>
                  </a:tcPr>
                </a:tc>
                <a:tc>
                  <a:txBody>
                    <a:bodyPr/>
                    <a:lstStyle/>
                    <a:p>
                      <a:pPr marL="246888" marR="237744" algn="l" defTabSz="914400" rtl="0" eaLnBrk="1" fontAlgn="t" latinLnBrk="0" hangingPunct="1">
                        <a:spcBef>
                          <a:spcPts val="565"/>
                        </a:spcBef>
                        <a:spcAft>
                          <a:spcPts val="0"/>
                        </a:spcAft>
                      </a:pPr>
                      <a:r>
                        <a:rPr lang="en-US" sz="2300" b="0" i="0" u="none" strike="noStrike" kern="1200">
                          <a:solidFill>
                            <a:schemeClr val="tx1"/>
                          </a:solidFill>
                          <a:effectLst/>
                          <a:latin typeface="Times New Roman" panose="02020603050405020304" pitchFamily="18" charset="0"/>
                          <a:ea typeface="+mn-ea"/>
                          <a:cs typeface="Times New Roman" panose="02020603050405020304" pitchFamily="18" charset="0"/>
                        </a:rPr>
                        <a:t>High Risk</a:t>
                      </a:r>
                    </a:p>
                  </a:txBody>
                  <a:tcPr marL="87171" marR="23879" marT="24906" marB="186794">
                    <a:lnL w="9525" cap="flat" cmpd="sng" algn="ctr">
                      <a:noFill/>
                      <a:prstDash val="solid"/>
                    </a:lnL>
                    <a:lnR w="9525" cap="flat" cmpd="sng" algn="ctr">
                      <a:solidFill>
                        <a:schemeClr val="tx1"/>
                      </a:solidFill>
                      <a:prstDash val="solid"/>
                    </a:lnR>
                    <a:lnT w="38100" cmpd="sng">
                      <a:noFill/>
                    </a:lnT>
                    <a:lnB w="12700" cmpd="sng">
                      <a:noFill/>
                      <a:prstDash val="solid"/>
                    </a:lnB>
                    <a:solidFill>
                      <a:schemeClr val="bg1">
                        <a:lumMod val="95000"/>
                      </a:schemeClr>
                    </a:solidFill>
                  </a:tcPr>
                </a:tc>
                <a:tc>
                  <a:txBody>
                    <a:bodyPr/>
                    <a:lstStyle/>
                    <a:p>
                      <a:pPr marL="246888" algn="l" defTabSz="914400" rtl="0" eaLnBrk="1" fontAlgn="t" latinLnBrk="0" hangingPunct="1">
                        <a:spcBef>
                          <a:spcPts val="565"/>
                        </a:spcBef>
                        <a:spcAft>
                          <a:spcPts val="0"/>
                        </a:spcAft>
                      </a:pPr>
                      <a:r>
                        <a:rPr lang="en-US" sz="2300" b="0" i="0" u="none" strike="noStrike" kern="1200">
                          <a:solidFill>
                            <a:schemeClr val="tx1"/>
                          </a:solidFill>
                          <a:effectLst/>
                          <a:latin typeface="Times New Roman" panose="02020603050405020304" pitchFamily="18" charset="0"/>
                          <a:ea typeface="+mn-ea"/>
                          <a:cs typeface="Times New Roman" panose="02020603050405020304" pitchFamily="18" charset="0"/>
                        </a:rPr>
                        <a:t>45.95 %</a:t>
                      </a:r>
                    </a:p>
                  </a:txBody>
                  <a:tcPr marL="87171" marR="23879" marT="24906" marB="186794">
                    <a:lnL w="9525"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246888" algn="l" defTabSz="914400" rtl="0" eaLnBrk="1" fontAlgn="t" latinLnBrk="0" hangingPunct="1">
                        <a:spcBef>
                          <a:spcPts val="565"/>
                        </a:spcBef>
                        <a:spcAft>
                          <a:spcPts val="0"/>
                        </a:spcAft>
                      </a:pPr>
                      <a:r>
                        <a:rPr lang="en-US" sz="2300" b="0" i="0" u="none" strike="noStrike" kern="1200">
                          <a:solidFill>
                            <a:schemeClr val="tx1"/>
                          </a:solidFill>
                          <a:effectLst/>
                          <a:latin typeface="Times New Roman" panose="02020603050405020304" pitchFamily="18" charset="0"/>
                          <a:ea typeface="+mn-ea"/>
                          <a:cs typeface="Times New Roman" panose="02020603050405020304" pitchFamily="18" charset="0"/>
                        </a:rPr>
                        <a:t>40.54 %</a:t>
                      </a:r>
                    </a:p>
                  </a:txBody>
                  <a:tcPr marL="87171" marR="23879" marT="24906" marB="186794">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246888" algn="l" defTabSz="914400" rtl="0" eaLnBrk="1" fontAlgn="t" latinLnBrk="0" hangingPunct="1">
                        <a:spcBef>
                          <a:spcPts val="565"/>
                        </a:spcBef>
                        <a:spcAft>
                          <a:spcPts val="0"/>
                        </a:spcAft>
                      </a:pPr>
                      <a:r>
                        <a:rPr lang="en-US" sz="2300" b="0" i="0" u="none" strike="noStrike" kern="1200">
                          <a:solidFill>
                            <a:schemeClr val="tx1"/>
                          </a:solidFill>
                          <a:effectLst/>
                          <a:latin typeface="Times New Roman" panose="02020603050405020304" pitchFamily="18" charset="0"/>
                          <a:ea typeface="+mn-ea"/>
                          <a:cs typeface="Times New Roman" panose="02020603050405020304" pitchFamily="18" charset="0"/>
                        </a:rPr>
                        <a:t>13.51 %</a:t>
                      </a:r>
                    </a:p>
                  </a:txBody>
                  <a:tcPr marL="87171" marR="23879" marT="24906" marB="186794">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185636033"/>
                  </a:ext>
                </a:extLst>
              </a:tr>
              <a:tr h="594694">
                <a:tc vMerge="1">
                  <a:txBody>
                    <a:bodyPr/>
                    <a:lstStyle/>
                    <a:p>
                      <a:endParaRPr lang="en-IN"/>
                    </a:p>
                  </a:txBody>
                  <a:tcPr/>
                </a:tc>
                <a:tc>
                  <a:txBody>
                    <a:bodyPr/>
                    <a:lstStyle/>
                    <a:p>
                      <a:pPr marL="246888" marR="237744" algn="l" defTabSz="914400" rtl="0" eaLnBrk="1" fontAlgn="t" latinLnBrk="0" hangingPunct="1">
                        <a:spcBef>
                          <a:spcPts val="565"/>
                        </a:spcBef>
                        <a:spcAft>
                          <a:spcPts val="0"/>
                        </a:spcAft>
                      </a:pPr>
                      <a:r>
                        <a:rPr lang="en-US" sz="2300" b="0" i="0" u="none" strike="noStrike" kern="1200">
                          <a:solidFill>
                            <a:schemeClr val="tx1"/>
                          </a:solidFill>
                          <a:effectLst/>
                          <a:latin typeface="Times New Roman" panose="02020603050405020304" pitchFamily="18" charset="0"/>
                          <a:ea typeface="+mn-ea"/>
                          <a:cs typeface="Times New Roman" panose="02020603050405020304" pitchFamily="18" charset="0"/>
                        </a:rPr>
                        <a:t>Medium Risk</a:t>
                      </a:r>
                    </a:p>
                  </a:txBody>
                  <a:tcPr marL="87171" marR="23879" marT="24906" marB="186794">
                    <a:lnL w="9525" cap="flat" cmpd="sng" algn="ctr">
                      <a:noFill/>
                      <a:prstDash val="solid"/>
                    </a:lnL>
                    <a:lnR w="9525" cap="flat" cmpd="sng" algn="ctr">
                      <a:solidFill>
                        <a:schemeClr val="tx1"/>
                      </a:solidFill>
                      <a:prstDash val="solid"/>
                    </a:lnR>
                    <a:lnT w="12700" cmpd="sng">
                      <a:noFill/>
                      <a:prstDash val="solid"/>
                    </a:lnT>
                    <a:lnB w="9525" cap="flat" cmpd="sng" algn="ctr">
                      <a:noFill/>
                      <a:prstDash val="solid"/>
                    </a:lnB>
                    <a:noFill/>
                  </a:tcPr>
                </a:tc>
                <a:tc>
                  <a:txBody>
                    <a:bodyPr/>
                    <a:lstStyle/>
                    <a:p>
                      <a:pPr marL="246888" algn="l" defTabSz="914400" rtl="0" eaLnBrk="1" fontAlgn="t" latinLnBrk="0" hangingPunct="1">
                        <a:spcBef>
                          <a:spcPts val="565"/>
                        </a:spcBef>
                        <a:spcAft>
                          <a:spcPts val="0"/>
                        </a:spcAft>
                      </a:pPr>
                      <a:r>
                        <a:rPr lang="en-US" sz="2300" b="0" i="0" u="none" strike="noStrike" kern="1200">
                          <a:solidFill>
                            <a:schemeClr val="tx1"/>
                          </a:solidFill>
                          <a:effectLst/>
                          <a:latin typeface="Times New Roman" panose="02020603050405020304" pitchFamily="18" charset="0"/>
                          <a:ea typeface="+mn-ea"/>
                          <a:cs typeface="Times New Roman" panose="02020603050405020304" pitchFamily="18" charset="0"/>
                        </a:rPr>
                        <a:t>22.06 %</a:t>
                      </a:r>
                    </a:p>
                  </a:txBody>
                  <a:tcPr marL="87171" marR="23879" marT="24906" marB="186794">
                    <a:lnL w="9525"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246888" algn="l" defTabSz="914400" rtl="0" eaLnBrk="1" fontAlgn="t" latinLnBrk="0" hangingPunct="1">
                        <a:spcBef>
                          <a:spcPts val="565"/>
                        </a:spcBef>
                        <a:spcAft>
                          <a:spcPts val="0"/>
                        </a:spcAft>
                      </a:pPr>
                      <a:r>
                        <a:rPr lang="en-US" sz="2300" b="0" i="0" u="none" strike="noStrike" kern="1200">
                          <a:solidFill>
                            <a:schemeClr val="tx1"/>
                          </a:solidFill>
                          <a:effectLst/>
                          <a:latin typeface="Times New Roman" panose="02020603050405020304" pitchFamily="18" charset="0"/>
                          <a:ea typeface="+mn-ea"/>
                          <a:cs typeface="Times New Roman" panose="02020603050405020304" pitchFamily="18" charset="0"/>
                        </a:rPr>
                        <a:t>57.35 %</a:t>
                      </a:r>
                    </a:p>
                  </a:txBody>
                  <a:tcPr marL="87171" marR="23879" marT="24906" marB="186794">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marL="246888" algn="l" defTabSz="914400" rtl="0" eaLnBrk="1" fontAlgn="t" latinLnBrk="0" hangingPunct="1">
                        <a:spcBef>
                          <a:spcPts val="565"/>
                        </a:spcBef>
                        <a:spcAft>
                          <a:spcPts val="0"/>
                        </a:spcAft>
                      </a:pPr>
                      <a:r>
                        <a:rPr lang="en-US" sz="2300" b="0" i="0" u="none" strike="noStrike" kern="1200">
                          <a:solidFill>
                            <a:schemeClr val="tx1"/>
                          </a:solidFill>
                          <a:effectLst/>
                          <a:latin typeface="Times New Roman" panose="02020603050405020304" pitchFamily="18" charset="0"/>
                          <a:ea typeface="+mn-ea"/>
                          <a:cs typeface="Times New Roman" panose="02020603050405020304" pitchFamily="18" charset="0"/>
                        </a:rPr>
                        <a:t>20.59 %</a:t>
                      </a:r>
                    </a:p>
                  </a:txBody>
                  <a:tcPr marL="87171" marR="23879" marT="24906" marB="186794">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1285502988"/>
                  </a:ext>
                </a:extLst>
              </a:tr>
              <a:tr h="594694">
                <a:tc vMerge="1">
                  <a:txBody>
                    <a:bodyPr/>
                    <a:lstStyle/>
                    <a:p>
                      <a:endParaRPr lang="en-IN"/>
                    </a:p>
                  </a:txBody>
                  <a:tcPr/>
                </a:tc>
                <a:tc>
                  <a:txBody>
                    <a:bodyPr/>
                    <a:lstStyle/>
                    <a:p>
                      <a:pPr marL="246888" marR="237744" algn="l" defTabSz="914400" rtl="0" eaLnBrk="1" fontAlgn="t" latinLnBrk="0" hangingPunct="1">
                        <a:spcBef>
                          <a:spcPts val="565"/>
                        </a:spcBef>
                        <a:spcAft>
                          <a:spcPts val="0"/>
                        </a:spcAft>
                      </a:pPr>
                      <a:r>
                        <a:rPr lang="en-US" sz="2300" b="0" i="0" u="none" strike="noStrike" kern="1200">
                          <a:solidFill>
                            <a:schemeClr val="tx1"/>
                          </a:solidFill>
                          <a:effectLst/>
                          <a:latin typeface="Times New Roman" panose="02020603050405020304" pitchFamily="18" charset="0"/>
                          <a:ea typeface="+mn-ea"/>
                          <a:cs typeface="Times New Roman" panose="02020603050405020304" pitchFamily="18" charset="0"/>
                        </a:rPr>
                        <a:t>Low Risk</a:t>
                      </a:r>
                    </a:p>
                  </a:txBody>
                  <a:tcPr marL="87171" marR="23879" marT="24906" marB="186794">
                    <a:lnL w="12700" cmpd="sng">
                      <a:noFill/>
                      <a:prstDash val="solid"/>
                    </a:lnL>
                    <a:lnR w="12700" cmpd="sng">
                      <a:noFill/>
                      <a:prstDash val="solid"/>
                    </a:lnR>
                    <a:lnT w="9525" cap="flat" cmpd="sng" algn="ctr">
                      <a:noFill/>
                      <a:prstDash val="solid"/>
                    </a:lnT>
                    <a:lnB w="12700" cmpd="sng">
                      <a:noFill/>
                      <a:prstDash val="solid"/>
                    </a:lnB>
                    <a:noFill/>
                  </a:tcPr>
                </a:tc>
                <a:tc>
                  <a:txBody>
                    <a:bodyPr/>
                    <a:lstStyle/>
                    <a:p>
                      <a:pPr marL="246888" algn="l" defTabSz="914400" rtl="0" eaLnBrk="1" fontAlgn="t" latinLnBrk="0" hangingPunct="1">
                        <a:spcBef>
                          <a:spcPts val="565"/>
                        </a:spcBef>
                        <a:spcAft>
                          <a:spcPts val="0"/>
                        </a:spcAft>
                      </a:pPr>
                      <a:r>
                        <a:rPr lang="en-US" sz="2300" b="0" i="0" u="none" strike="noStrike" kern="1200">
                          <a:solidFill>
                            <a:schemeClr val="tx1"/>
                          </a:solidFill>
                          <a:effectLst/>
                          <a:latin typeface="Times New Roman" panose="02020603050405020304" pitchFamily="18" charset="0"/>
                          <a:ea typeface="+mn-ea"/>
                          <a:cs typeface="Times New Roman" panose="02020603050405020304" pitchFamily="18" charset="0"/>
                        </a:rPr>
                        <a:t>1.82 %</a:t>
                      </a:r>
                    </a:p>
                  </a:txBody>
                  <a:tcPr marL="87171" marR="23879" marT="24906" marB="186794">
                    <a:lnL w="12700" cmpd="sng">
                      <a:noFill/>
                      <a:prstDash val="solid"/>
                    </a:lnL>
                    <a:lnR w="12700" cmpd="sng">
                      <a:noFill/>
                      <a:prstDash val="solid"/>
                    </a:lnR>
                    <a:lnT w="9525" cap="flat" cmpd="sng" algn="ctr">
                      <a:noFill/>
                      <a:prstDash val="solid"/>
                    </a:lnT>
                    <a:lnB w="12700" cmpd="sng">
                      <a:noFill/>
                      <a:prstDash val="solid"/>
                    </a:lnB>
                    <a:noFill/>
                  </a:tcPr>
                </a:tc>
                <a:tc>
                  <a:txBody>
                    <a:bodyPr/>
                    <a:lstStyle/>
                    <a:p>
                      <a:pPr marL="246888" algn="l" defTabSz="914400" rtl="0" eaLnBrk="1" fontAlgn="t" latinLnBrk="0" hangingPunct="1">
                        <a:spcBef>
                          <a:spcPts val="565"/>
                        </a:spcBef>
                        <a:spcAft>
                          <a:spcPts val="0"/>
                        </a:spcAft>
                      </a:pPr>
                      <a:r>
                        <a:rPr lang="en-US" sz="2300" b="0" i="0" u="none" strike="noStrike" kern="1200">
                          <a:solidFill>
                            <a:schemeClr val="tx1"/>
                          </a:solidFill>
                          <a:effectLst/>
                          <a:latin typeface="Times New Roman" panose="02020603050405020304" pitchFamily="18" charset="0"/>
                          <a:ea typeface="+mn-ea"/>
                          <a:cs typeface="Times New Roman" panose="02020603050405020304" pitchFamily="18" charset="0"/>
                        </a:rPr>
                        <a:t>30.91 %</a:t>
                      </a:r>
                    </a:p>
                  </a:txBody>
                  <a:tcPr marL="87171" marR="23879" marT="24906" marB="186794">
                    <a:lnL w="12700" cmpd="sng">
                      <a:noFill/>
                      <a:prstDash val="solid"/>
                    </a:lnL>
                    <a:lnR w="12700" cmpd="sng">
                      <a:noFill/>
                      <a:prstDash val="solid"/>
                    </a:lnR>
                    <a:lnT w="9525" cap="flat" cmpd="sng" algn="ctr">
                      <a:noFill/>
                      <a:prstDash val="solid"/>
                    </a:lnT>
                    <a:lnB w="12700" cmpd="sng">
                      <a:noFill/>
                      <a:prstDash val="solid"/>
                    </a:lnB>
                    <a:noFill/>
                  </a:tcPr>
                </a:tc>
                <a:tc>
                  <a:txBody>
                    <a:bodyPr/>
                    <a:lstStyle/>
                    <a:p>
                      <a:pPr marL="246888" algn="l" defTabSz="914400" rtl="0" eaLnBrk="1" fontAlgn="t" latinLnBrk="0" hangingPunct="1">
                        <a:spcBef>
                          <a:spcPts val="565"/>
                        </a:spcBef>
                        <a:spcAft>
                          <a:spcPts val="0"/>
                        </a:spcAft>
                      </a:pPr>
                      <a:r>
                        <a:rPr lang="en-US" sz="23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67.27 %</a:t>
                      </a:r>
                    </a:p>
                  </a:txBody>
                  <a:tcPr marL="87171" marR="23879" marT="24906" marB="186794">
                    <a:lnL w="12700" cmpd="sng">
                      <a:noFill/>
                      <a:prstDash val="solid"/>
                    </a:lnL>
                    <a:lnR w="12700" cmpd="sng">
                      <a:noFill/>
                      <a:prstDash val="solid"/>
                    </a:lnR>
                    <a:lnT w="9525" cap="flat" cmpd="sng" algn="ctr">
                      <a:noFill/>
                      <a:prstDash val="solid"/>
                    </a:lnT>
                    <a:lnB w="12700" cmpd="sng">
                      <a:noFill/>
                      <a:prstDash val="solid"/>
                    </a:lnB>
                    <a:noFill/>
                  </a:tcPr>
                </a:tc>
                <a:extLst>
                  <a:ext uri="{0D108BD9-81ED-4DB2-BD59-A6C34878D82A}">
                    <a16:rowId xmlns:a16="http://schemas.microsoft.com/office/drawing/2014/main" val="2058510762"/>
                  </a:ext>
                </a:extLst>
              </a:tr>
            </a:tbl>
          </a:graphicData>
        </a:graphic>
      </p:graphicFrame>
      <p:sp>
        <p:nvSpPr>
          <p:cNvPr id="5" name="TextBox 4">
            <a:extLst>
              <a:ext uri="{FF2B5EF4-FFF2-40B4-BE49-F238E27FC236}">
                <a16:creationId xmlns:a16="http://schemas.microsoft.com/office/drawing/2014/main" id="{B33C75C5-3484-CC90-EC4B-E18A0F36262B}"/>
              </a:ext>
            </a:extLst>
          </p:cNvPr>
          <p:cNvSpPr txBox="1"/>
          <p:nvPr/>
        </p:nvSpPr>
        <p:spPr>
          <a:xfrm>
            <a:off x="660467" y="4574351"/>
            <a:ext cx="10693333" cy="1754326"/>
          </a:xfrm>
          <a:prstGeom prst="rect">
            <a:avLst/>
          </a:prstGeom>
          <a:noFill/>
        </p:spPr>
        <p:txBody>
          <a:bodyPr wrap="square">
            <a:spAutoFit/>
          </a:bodyPr>
          <a:lstStyle/>
          <a:p>
            <a:r>
              <a:rPr lang="en-US" dirty="0"/>
              <a:t>The method determines an allocation rule based on p variables which characterize each individual to be classified. This allocation rule is defined as a function of g samples taken from each of the groups. However, several solutions exist to define the classification rule which makes it possible to assign each new individual to one of the defined g classes. From the analysis of the results presented in Table 4, which are 20 - 30% worse than those that would have been observed if we had been interested in a binary variable success/failure, we find a total rate of correct classification of 57.35% - this is the least bad result of the four methods. </a:t>
            </a:r>
            <a:endParaRPr lang="en-IN" dirty="0"/>
          </a:p>
        </p:txBody>
      </p:sp>
    </p:spTree>
    <p:extLst>
      <p:ext uri="{BB962C8B-B14F-4D97-AF65-F5344CB8AC3E}">
        <p14:creationId xmlns:p14="http://schemas.microsoft.com/office/powerpoint/2010/main" val="1237321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5A772A0-E1A6-5CB5-79E5-3288086131AD}"/>
              </a:ext>
            </a:extLst>
          </p:cNvPr>
          <p:cNvSpPr>
            <a:spLocks noGrp="1"/>
          </p:cNvSpPr>
          <p:nvPr>
            <p:ph type="title"/>
          </p:nvPr>
        </p:nvSpPr>
        <p:spPr>
          <a:xfrm>
            <a:off x="1192107" y="751187"/>
            <a:ext cx="10264697" cy="1212102"/>
          </a:xfrm>
        </p:spPr>
        <p:txBody>
          <a:bodyPr>
            <a:normAutofit/>
          </a:bodyPr>
          <a:lstStyle/>
          <a:p>
            <a:r>
              <a:rPr lang="en-US" sz="4000" dirty="0">
                <a:solidFill>
                  <a:srgbClr val="FFFFFF"/>
                </a:solidFill>
              </a:rPr>
              <a:t>               Summary &amp; Conclusion</a:t>
            </a:r>
            <a:endParaRPr lang="en-IN" sz="4000" dirty="0">
              <a:solidFill>
                <a:srgbClr val="FFFFFF"/>
              </a:solidFill>
            </a:endParaRPr>
          </a:p>
        </p:txBody>
      </p:sp>
      <p:sp>
        <p:nvSpPr>
          <p:cNvPr id="3" name="Content Placeholder 2">
            <a:extLst>
              <a:ext uri="{FF2B5EF4-FFF2-40B4-BE49-F238E27FC236}">
                <a16:creationId xmlns:a16="http://schemas.microsoft.com/office/drawing/2014/main" id="{9A0CF03B-9243-69AA-D4D3-FC4AA4E3FAE1}"/>
              </a:ext>
            </a:extLst>
          </p:cNvPr>
          <p:cNvSpPr>
            <a:spLocks noGrp="1"/>
          </p:cNvSpPr>
          <p:nvPr>
            <p:ph idx="1"/>
          </p:nvPr>
        </p:nvSpPr>
        <p:spPr>
          <a:xfrm>
            <a:off x="0" y="2383256"/>
            <a:ext cx="12020194" cy="4347696"/>
          </a:xfrm>
        </p:spPr>
        <p:txBody>
          <a:bodyPr anchor="ctr">
            <a:normAutofit/>
          </a:bodyPr>
          <a:lstStyle/>
          <a:p>
            <a:pPr marL="100330" indent="0">
              <a:buNone/>
            </a:pPr>
            <a:endParaRPr lang="en-IN" sz="1300" b="1" kern="0" dirty="0">
              <a:latin typeface="Arial" panose="020B0604020202020204" pitchFamily="34" charset="0"/>
            </a:endParaRPr>
          </a:p>
          <a:p>
            <a:pPr marL="386080" marR="65405" indent="-285750">
              <a:spcBef>
                <a:spcPts val="595"/>
              </a:spcBef>
              <a:spcAft>
                <a:spcPts val="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One variable in five proved to be correlated (of which more than one-third were very strongly correlated) with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university performance. The most correlated concerned to attendance at courses, previous academic experience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mainly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concerned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mathematics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study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skills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estimated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success.</a:t>
            </a:r>
            <a:endParaRPr lang="en-US" sz="1800" b="1" kern="0" dirty="0">
              <a:effectLst/>
              <a:latin typeface="Arial" panose="020B0604020202020204" pitchFamily="34" charset="0"/>
              <a:ea typeface="Arial" panose="020B0604020202020204" pitchFamily="34" charset="0"/>
            </a:endParaRPr>
          </a:p>
          <a:p>
            <a:pPr marL="386080" indent="-285750">
              <a:buFont typeface="Wingdings" panose="05000000000000000000" pitchFamily="2" charset="2"/>
              <a:buChar char="Ø"/>
            </a:pPr>
            <a:endParaRPr lang="en-IN" sz="1800" b="1" kern="0" dirty="0">
              <a:effectLst/>
              <a:latin typeface="Arial" panose="020B0604020202020204" pitchFamily="34" charset="0"/>
              <a:ea typeface="Arial" panose="020B0604020202020204" pitchFamily="34" charset="0"/>
            </a:endParaRPr>
          </a:p>
          <a:p>
            <a:pPr marL="386080" marR="66675" indent="-285750">
              <a:spcBef>
                <a:spcPts val="595"/>
              </a:spcBef>
              <a:spcAft>
                <a:spcPts val="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We noted that 20% of our variables showed a significant correlation with academic success. This 20% 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variables are found in each of the factor categories proposed in </a:t>
            </a:r>
            <a:r>
              <a:rPr lang="en-US" sz="1800" dirty="0">
                <a:latin typeface="Times New Roman" panose="02020603050405020304" pitchFamily="18" charset="0"/>
                <a:ea typeface="Times New Roman" panose="02020603050405020304" pitchFamily="18" charset="0"/>
              </a:rPr>
              <a:t>the</a:t>
            </a:r>
            <a:r>
              <a:rPr lang="en-US" sz="1800" dirty="0">
                <a:effectLst/>
                <a:latin typeface="Times New Roman" panose="02020603050405020304" pitchFamily="18" charset="0"/>
                <a:ea typeface="Times New Roman" panose="02020603050405020304" pitchFamily="18" charset="0"/>
              </a:rPr>
              <a:t> model. The same 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true for the variables used by each of the three methods of prediction that we compared in this research. </a:t>
            </a:r>
            <a:endParaRPr lang="en-US" sz="1800" dirty="0">
              <a:latin typeface="Times New Roman" panose="02020603050405020304" pitchFamily="18" charset="0"/>
              <a:ea typeface="Times New Roman" panose="02020603050405020304" pitchFamily="18" charset="0"/>
            </a:endParaRPr>
          </a:p>
          <a:p>
            <a:pPr marL="386080" marR="66675" indent="-285750">
              <a:spcBef>
                <a:spcPts val="595"/>
              </a:spcBef>
              <a:spcAft>
                <a:spcPts val="0"/>
              </a:spcAft>
              <a:buFont typeface="Wingdings" panose="05000000000000000000" pitchFamily="2" charset="2"/>
              <a:buChar char="Ø"/>
            </a:pPr>
            <a:endParaRPr lang="en-IN" sz="1800" dirty="0">
              <a:effectLst/>
              <a:latin typeface="Times New Roman" panose="02020603050405020304" pitchFamily="18" charset="0"/>
              <a:ea typeface="Times New Roman" panose="02020603050405020304" pitchFamily="18" charset="0"/>
            </a:endParaRPr>
          </a:p>
          <a:p>
            <a:pPr marL="614680" marR="67945" indent="-285750">
              <a:spcBef>
                <a:spcPts val="5"/>
              </a:spcBef>
              <a:spcAft>
                <a:spcPts val="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With respect to the results obtained by the methods of prediction, we conclude that the rates of prediction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obtained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validation</a:t>
            </a:r>
            <a:r>
              <a:rPr lang="en-US" sz="1800" spc="2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 not remarkable. However,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discriminant analysis, and to a lesser extent neural networks and random forests, seem to be able to lead 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interesting results, on the condition, however, that in the future we increase the size of our samples from each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university,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incorporating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from</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 additional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academic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year, for example.</a:t>
            </a:r>
            <a:endParaRPr lang="en-IN" sz="1800" dirty="0">
              <a:effectLst/>
              <a:latin typeface="Times New Roman" panose="02020603050405020304" pitchFamily="18" charset="0"/>
              <a:ea typeface="Times New Roman" panose="02020603050405020304" pitchFamily="18" charset="0"/>
            </a:endParaRPr>
          </a:p>
          <a:p>
            <a:endParaRPr lang="en-IN" sz="1300" dirty="0"/>
          </a:p>
        </p:txBody>
      </p:sp>
    </p:spTree>
    <p:extLst>
      <p:ext uri="{BB962C8B-B14F-4D97-AF65-F5344CB8AC3E}">
        <p14:creationId xmlns:p14="http://schemas.microsoft.com/office/powerpoint/2010/main" val="3309610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449</TotalTime>
  <Words>1489</Words>
  <Application>Microsoft Office PowerPoint</Application>
  <PresentationFormat>Widescreen</PresentationFormat>
  <Paragraphs>113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Baguet Script</vt:lpstr>
      <vt:lpstr>Calibri</vt:lpstr>
      <vt:lpstr>Calibri Light</vt:lpstr>
      <vt:lpstr>Times New Roman</vt:lpstr>
      <vt:lpstr>Wingdings</vt:lpstr>
      <vt:lpstr>Office Theme</vt:lpstr>
      <vt:lpstr>Determination of factors influencing the academic achievement of the first-year university students using data mining methods</vt:lpstr>
      <vt:lpstr>                                     Abstract</vt:lpstr>
      <vt:lpstr>               METHODOLOGY</vt:lpstr>
      <vt:lpstr>                            DATA</vt:lpstr>
      <vt:lpstr>Summary of the results of validation for the decision trees</vt:lpstr>
      <vt:lpstr>PowerPoint Presentation</vt:lpstr>
      <vt:lpstr>PowerPoint Presentation</vt:lpstr>
      <vt:lpstr>Summary of the results of validation for the linear discriminant analysis</vt:lpstr>
      <vt:lpstr>               Summary &amp; Conclusion</vt:lpstr>
      <vt:lpstr>               Successfully submitted!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Determination of factors influencing the achievement of the first-year university students using data mining methods</dc:title>
  <dc:creator>Harish Reddy Lallapati</dc:creator>
  <cp:lastModifiedBy>Harish Reddy Lallapati</cp:lastModifiedBy>
  <cp:revision>12</cp:revision>
  <dcterms:created xsi:type="dcterms:W3CDTF">2022-09-20T11:59:24Z</dcterms:created>
  <dcterms:modified xsi:type="dcterms:W3CDTF">2022-10-31T23:29:45Z</dcterms:modified>
</cp:coreProperties>
</file>