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85c22903d_2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885c22903d_2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885c22903d_2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885c22903d_2_15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885c22903d_2_15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885c22903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885c2290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885c22903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885c22903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885c2290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885c2290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885c2290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885c2290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885c22903d_2_17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885c22903d_2_17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85c22903d_2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885c22903d_2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85c22903d_2_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885c22903d_2_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85c22903d_2_106: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885c22903d_2_10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85c22903d_2_11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885c22903d_2_11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85c22903d_2_12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885c22903d_2_12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885c22903d_2_13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885c22903d_2_13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885c22903d_2_14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885c22903d_2_14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85c22903d_2_155: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885c22903d_2_15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1142999" y="14749"/>
            <a:ext cx="5722144"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i="0" lang="en">
                <a:solidFill>
                  <a:srgbClr val="0F0F0F"/>
                </a:solidFill>
                <a:latin typeface="Times New Roman"/>
                <a:ea typeface="Times New Roman"/>
                <a:cs typeface="Times New Roman"/>
                <a:sym typeface="Times New Roman"/>
              </a:rPr>
              <a:t>Digital Portfolio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1915907" y="2485613"/>
            <a:ext cx="6458100" cy="1731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STUDENT NAME: HARISH B</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REGISTER NO AND NMID: 7A4222B02C7EB99BB7E4999C616F0827</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DEPARTMENT: BCA</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COLLEGE: Akshaya Collage Of Arts and Science / Bharathiyar University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228" name="Google Shape;22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1" name="Google Shape;231;p28"/>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32" name="Google Shape;232;p28"/>
          <p:cNvSpPr txBox="1"/>
          <p:nvPr>
            <p:ph type="title"/>
          </p:nvPr>
        </p:nvSpPr>
        <p:spPr>
          <a:xfrm>
            <a:off x="554831" y="491204"/>
            <a:ext cx="6360319" cy="503022"/>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RESULTS AND SCREENSHOTS</a:t>
            </a:r>
            <a:endParaRPr sz="3200"/>
          </a:p>
        </p:txBody>
      </p:sp>
      <p:sp>
        <p:nvSpPr>
          <p:cNvPr id="233" name="Google Shape;233;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4" name="Google Shape;234;p28"/>
          <p:cNvSpPr txBox="1"/>
          <p:nvPr/>
        </p:nvSpPr>
        <p:spPr>
          <a:xfrm>
            <a:off x="2057425" y="1625352"/>
            <a:ext cx="6400500" cy="2285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 Created a portfolio with a </a:t>
            </a:r>
            <a:r>
              <a:rPr b="1" lang="en" sz="1600">
                <a:solidFill>
                  <a:schemeClr val="dk1"/>
                </a:solidFill>
              </a:rPr>
              <a:t>calm, elegant, and professional vibe</a:t>
            </a:r>
            <a:br>
              <a:rPr b="1" lang="en" sz="1600">
                <a:solidFill>
                  <a:schemeClr val="dk1"/>
                </a:solidFill>
              </a:rPr>
            </a:b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Added </a:t>
            </a:r>
            <a:r>
              <a:rPr b="1" lang="en" sz="1600">
                <a:solidFill>
                  <a:schemeClr val="dk1"/>
                </a:solidFill>
              </a:rPr>
              <a:t>gradient and glass effects</a:t>
            </a:r>
            <a:r>
              <a:rPr lang="en" sz="1600">
                <a:solidFill>
                  <a:schemeClr val="dk1"/>
                </a:solidFill>
              </a:rPr>
              <a:t> for uniqueness</a:t>
            </a:r>
            <a:br>
              <a:rPr lang="en" sz="1600">
                <a:solidFill>
                  <a:schemeClr val="dk1"/>
                </a:solidFill>
              </a:rPr>
            </a:b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Ensured </a:t>
            </a:r>
            <a:r>
              <a:rPr b="1" lang="en" sz="1600">
                <a:solidFill>
                  <a:schemeClr val="dk1"/>
                </a:solidFill>
              </a:rPr>
              <a:t>smooth animations</a:t>
            </a:r>
            <a:r>
              <a:rPr lang="en" sz="1600">
                <a:solidFill>
                  <a:schemeClr val="dk1"/>
                </a:solidFill>
              </a:rPr>
              <a:t> and responsive design</a:t>
            </a:r>
            <a:br>
              <a:rPr lang="en" sz="1600">
                <a:solidFill>
                  <a:schemeClr val="dk1"/>
                </a:solidFill>
              </a:rPr>
            </a:b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Balanced </a:t>
            </a:r>
            <a:r>
              <a:rPr b="1" lang="en" sz="1600">
                <a:solidFill>
                  <a:schemeClr val="dk1"/>
                </a:solidFill>
              </a:rPr>
              <a:t>professionalism with creativity</a:t>
            </a:r>
            <a:br>
              <a:rPr b="1" lang="en" sz="1600">
                <a:solidFill>
                  <a:schemeClr val="dk1"/>
                </a:solidFill>
              </a:rPr>
            </a:b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 Works seamlessly on multiple devices</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0" name="Google Shape;240;p29"/>
          <p:cNvPicPr preferRelativeResize="0"/>
          <p:nvPr/>
        </p:nvPicPr>
        <p:blipFill>
          <a:blip r:embed="rId3">
            <a:alphaModFix/>
          </a:blip>
          <a:stretch>
            <a:fillRect/>
          </a:stretch>
        </p:blipFill>
        <p:spPr>
          <a:xfrm>
            <a:off x="0" y="535786"/>
            <a:ext cx="8299226" cy="46683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6" name="Google Shape;246;p30"/>
          <p:cNvPicPr preferRelativeResize="0"/>
          <p:nvPr/>
        </p:nvPicPr>
        <p:blipFill>
          <a:blip r:embed="rId3">
            <a:alphaModFix/>
          </a:blip>
          <a:stretch>
            <a:fillRect/>
          </a:stretch>
        </p:blipFill>
        <p:spPr>
          <a:xfrm>
            <a:off x="0" y="461306"/>
            <a:ext cx="8323901" cy="4682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2" name="Google Shape;252;p31"/>
          <p:cNvPicPr preferRelativeResize="0"/>
          <p:nvPr/>
        </p:nvPicPr>
        <p:blipFill>
          <a:blip r:embed="rId3">
            <a:alphaModFix/>
          </a:blip>
          <a:stretch>
            <a:fillRect/>
          </a:stretch>
        </p:blipFill>
        <p:spPr>
          <a:xfrm>
            <a:off x="-61675" y="479658"/>
            <a:ext cx="8291274" cy="46638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8" name="Google Shape;258;p32"/>
          <p:cNvPicPr preferRelativeResize="0"/>
          <p:nvPr/>
        </p:nvPicPr>
        <p:blipFill>
          <a:blip r:embed="rId3">
            <a:alphaModFix/>
          </a:blip>
          <a:stretch>
            <a:fillRect/>
          </a:stretch>
        </p:blipFill>
        <p:spPr>
          <a:xfrm>
            <a:off x="0" y="314170"/>
            <a:ext cx="8402275" cy="4726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3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3"/>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67" name="Google Shape;267;p33"/>
          <p:cNvSpPr txBox="1"/>
          <p:nvPr>
            <p:ph type="title"/>
          </p:nvPr>
        </p:nvSpPr>
        <p:spPr>
          <a:xfrm>
            <a:off x="566499" y="289083"/>
            <a:ext cx="3434001" cy="564097"/>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CONCLUSION</a:t>
            </a:r>
            <a:endParaRPr/>
          </a:p>
        </p:txBody>
      </p:sp>
      <p:sp>
        <p:nvSpPr>
          <p:cNvPr id="268" name="Google Shape;268;p33"/>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69" name="Google Shape;269;p33"/>
          <p:cNvSpPr txBox="1"/>
          <p:nvPr/>
        </p:nvSpPr>
        <p:spPr>
          <a:xfrm>
            <a:off x="708175" y="1393800"/>
            <a:ext cx="7921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a:t>
            </a:r>
            <a:r>
              <a:rPr b="1" lang="en" sz="1800">
                <a:solidFill>
                  <a:schemeClr val="dk1"/>
                </a:solidFill>
              </a:rPr>
              <a:t>VistaFolio project</a:t>
            </a:r>
            <a:r>
              <a:rPr lang="en" sz="1800">
                <a:solidFill>
                  <a:schemeClr val="dk1"/>
                </a:solidFill>
              </a:rPr>
              <a:t> shows how portfolios can be both </a:t>
            </a:r>
            <a:r>
              <a:rPr b="1" lang="en" sz="1800">
                <a:solidFill>
                  <a:schemeClr val="dk1"/>
                </a:solidFill>
              </a:rPr>
              <a:t>minimal and creative</a:t>
            </a:r>
            <a:r>
              <a:rPr lang="en" sz="1800">
                <a:solidFill>
                  <a:schemeClr val="dk1"/>
                </a:solidFill>
              </a:rPr>
              <a:t>. By using gradients and glassmorphism, it achieves a </a:t>
            </a:r>
            <a:r>
              <a:rPr b="1" lang="en" sz="1800">
                <a:solidFill>
                  <a:schemeClr val="dk1"/>
                </a:solidFill>
              </a:rPr>
              <a:t>calm, modern, and professional look</a:t>
            </a:r>
            <a:r>
              <a:rPr lang="en" sz="1800">
                <a:solidFill>
                  <a:schemeClr val="dk1"/>
                </a:solidFill>
              </a:rPr>
              <a:t> that helps students, job seekers, and creators stand out. It’s proof that even with simple web technologies, you can design a portfolio that’s memorable, polished, and future-ready.</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2200">
                <a:solidFill>
                  <a:schemeClr val="dk1"/>
                </a:solidFill>
                <a:latin typeface="Times New Roman"/>
                <a:ea typeface="Times New Roman"/>
                <a:cs typeface="Times New Roman"/>
                <a:sym typeface="Times New Roman"/>
              </a:rPr>
              <a:t>                       </a:t>
            </a:r>
            <a:r>
              <a:rPr b="1" lang="en" sz="2700">
                <a:solidFill>
                  <a:schemeClr val="dk1"/>
                </a:solidFill>
                <a:latin typeface="Times New Roman"/>
                <a:ea typeface="Times New Roman"/>
                <a:cs typeface="Times New Roman"/>
                <a:sym typeface="Times New Roman"/>
              </a:rPr>
              <a:t>VistaFolio – A Minimal Gradient Portfolio</a:t>
            </a:r>
            <a:endParaRPr b="1" sz="2700">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 name="Google Shape;137;p21"/>
          <p:cNvGrpSpPr/>
          <p:nvPr/>
        </p:nvGrpSpPr>
        <p:grpSpPr>
          <a:xfrm>
            <a:off x="5586459" y="0"/>
            <a:ext cx="3557847" cy="5143850"/>
            <a:chOff x="7448612" y="0"/>
            <a:chExt cx="4743796" cy="6858466"/>
          </a:xfrm>
        </p:grpSpPr>
        <p:sp>
          <p:nvSpPr>
            <p:cNvPr id="138" name="Google Shape;138;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7" name="Google Shape;147;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49" name="Google Shape;149;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1" name="Google Shape;151;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2" name="Google Shape;152;p21"/>
          <p:cNvGrpSpPr/>
          <p:nvPr/>
        </p:nvGrpSpPr>
        <p:grpSpPr>
          <a:xfrm>
            <a:off x="35719" y="2864642"/>
            <a:ext cx="3093244" cy="2257423"/>
            <a:chOff x="47625" y="3819523"/>
            <a:chExt cx="4124325" cy="3009898"/>
          </a:xfrm>
        </p:grpSpPr>
        <p:pic>
          <p:nvPicPr>
            <p:cNvPr id="153" name="Google Shape;153;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4" name="Google Shape;154;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5" name="Google Shape;155;p21"/>
          <p:cNvSpPr txBox="1"/>
          <p:nvPr>
            <p:ph type="title"/>
          </p:nvPr>
        </p:nvSpPr>
        <p:spPr>
          <a:xfrm>
            <a:off x="554831" y="334041"/>
            <a:ext cx="1767840" cy="568642"/>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6" name="Google Shape;156;p21"/>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7" name="Google Shape;157;p21"/>
          <p:cNvSpPr txBox="1"/>
          <p:nvPr/>
        </p:nvSpPr>
        <p:spPr>
          <a:xfrm>
            <a:off x="1882355" y="781150"/>
            <a:ext cx="3771900" cy="36240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Problem Statement</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Project Overview</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End Users</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Tools and Technologies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Portfolio design and Layout</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Features and Functionality</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Results and </a:t>
            </a:r>
            <a:r>
              <a:rPr lang="en" sz="2100">
                <a:solidFill>
                  <a:srgbClr val="0D0D0D"/>
                </a:solidFill>
                <a:latin typeface="Times New Roman"/>
                <a:ea typeface="Times New Roman"/>
                <a:cs typeface="Times New Roman"/>
                <a:sym typeface="Times New Roman"/>
              </a:rPr>
              <a:t>Screenshots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Conclusion</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Github Link</a:t>
            </a:r>
            <a:endParaRPr b="0" i="0" sz="21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2"/>
          <p:cNvGrpSpPr/>
          <p:nvPr/>
        </p:nvGrpSpPr>
        <p:grpSpPr>
          <a:xfrm>
            <a:off x="6477805" y="3431616"/>
            <a:ext cx="1468136" cy="1712168"/>
            <a:chOff x="7991475" y="2933700"/>
            <a:chExt cx="2762250" cy="3257550"/>
          </a:xfrm>
        </p:grpSpPr>
        <p:sp>
          <p:nvSpPr>
            <p:cNvPr id="163" name="Google Shape;16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6" name="Google Shape;16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22"/>
          <p:cNvSpPr txBox="1"/>
          <p:nvPr>
            <p:ph type="title"/>
          </p:nvPr>
        </p:nvSpPr>
        <p:spPr>
          <a:xfrm>
            <a:off x="625554" y="431291"/>
            <a:ext cx="42276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PROBLEM STATEMENT</a:t>
            </a:r>
            <a:endParaRPr sz="3200"/>
          </a:p>
        </p:txBody>
      </p:sp>
      <p:pic>
        <p:nvPicPr>
          <p:cNvPr id="168" name="Google Shape;16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69" name="Google Shape;169;p22"/>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0" name="Google Shape;170;p22"/>
          <p:cNvSpPr txBox="1"/>
          <p:nvPr/>
        </p:nvSpPr>
        <p:spPr>
          <a:xfrm>
            <a:off x="828175" y="1399725"/>
            <a:ext cx="7686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Many portfolios today feel either too plain to be memorable or too overloaded with visuals to stay professional. For students and professionals who want to strike the right balance, this becomes a challenge. A </a:t>
            </a:r>
            <a:r>
              <a:rPr b="1" lang="en" sz="2000">
                <a:solidFill>
                  <a:schemeClr val="dk1"/>
                </a:solidFill>
              </a:rPr>
              <a:t>clean and calming design with gradients</a:t>
            </a:r>
            <a:r>
              <a:rPr lang="en" sz="2000">
                <a:solidFill>
                  <a:schemeClr val="dk1"/>
                </a:solidFill>
              </a:rPr>
              <a:t> can help present skills and projects in a way that’s both </a:t>
            </a:r>
            <a:r>
              <a:rPr b="1" lang="en" sz="2000">
                <a:solidFill>
                  <a:schemeClr val="dk1"/>
                </a:solidFill>
              </a:rPr>
              <a:t>elegant and engaging</a:t>
            </a:r>
            <a:r>
              <a:rPr lang="en" sz="2000">
                <a:solidFill>
                  <a:schemeClr val="dk1"/>
                </a:solidFill>
              </a:rPr>
              <a:t> without being overwhelming.</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3"/>
          <p:cNvGrpSpPr/>
          <p:nvPr/>
        </p:nvGrpSpPr>
        <p:grpSpPr>
          <a:xfrm>
            <a:off x="6317496" y="3238280"/>
            <a:ext cx="1999763" cy="1905381"/>
            <a:chOff x="8658225" y="2647950"/>
            <a:chExt cx="3533775" cy="3810000"/>
          </a:xfrm>
        </p:grpSpPr>
        <p:sp>
          <p:nvSpPr>
            <p:cNvPr id="176" name="Google Shape;176;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79" name="Google Shape;179;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23"/>
          <p:cNvSpPr txBox="1"/>
          <p:nvPr>
            <p:ph type="title"/>
          </p:nvPr>
        </p:nvSpPr>
        <p:spPr>
          <a:xfrm>
            <a:off x="554831" y="622220"/>
            <a:ext cx="39477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PROJECT OVERVIEW</a:t>
            </a:r>
            <a:endParaRPr sz="3200"/>
          </a:p>
        </p:txBody>
      </p:sp>
      <p:pic>
        <p:nvPicPr>
          <p:cNvPr id="181" name="Google Shape;181;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2" name="Google Shape;182;p23"/>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3" name="Google Shape;183;p23"/>
          <p:cNvSpPr txBox="1"/>
          <p:nvPr/>
        </p:nvSpPr>
        <p:spPr>
          <a:xfrm>
            <a:off x="690725" y="1514475"/>
            <a:ext cx="8155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VistaFolio</a:t>
            </a:r>
            <a:r>
              <a:rPr lang="en" sz="2000">
                <a:solidFill>
                  <a:schemeClr val="dk1"/>
                </a:solidFill>
              </a:rPr>
              <a:t> is a </a:t>
            </a:r>
            <a:r>
              <a:rPr b="1" lang="en" sz="2000">
                <a:solidFill>
                  <a:schemeClr val="dk1"/>
                </a:solidFill>
              </a:rPr>
              <a:t>minimal yet elegant portfolio website</a:t>
            </a:r>
            <a:r>
              <a:rPr lang="en" sz="2000">
                <a:solidFill>
                  <a:schemeClr val="dk1"/>
                </a:solidFill>
              </a:rPr>
              <a:t> designed with </a:t>
            </a:r>
            <a:r>
              <a:rPr b="1" lang="en" sz="2000">
                <a:solidFill>
                  <a:schemeClr val="dk1"/>
                </a:solidFill>
              </a:rPr>
              <a:t>soft gradients and subtle glassmorphism</a:t>
            </a:r>
            <a:r>
              <a:rPr lang="en" sz="2000">
                <a:solidFill>
                  <a:schemeClr val="dk1"/>
                </a:solidFill>
              </a:rPr>
              <a:t>. It blends professionalism with creativity, offering a calm, modern look that doesn’t overwhelm the content. Built using </a:t>
            </a:r>
            <a:r>
              <a:rPr b="1" lang="en" sz="2000">
                <a:solidFill>
                  <a:schemeClr val="dk1"/>
                </a:solidFill>
              </a:rPr>
              <a:t>HTML, CSS, and JavaScript</a:t>
            </a:r>
            <a:r>
              <a:rPr lang="en" sz="2000">
                <a:solidFill>
                  <a:schemeClr val="dk1"/>
                </a:solidFill>
              </a:rPr>
              <a:t>, VistaFolio is fully responsive, lightweight, and aesthetically pleasing.</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4"/>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92" name="Google Shape;192;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3" name="Google Shape;193;p24"/>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4" name="Google Shape;194;p24"/>
          <p:cNvSpPr txBox="1"/>
          <p:nvPr/>
        </p:nvSpPr>
        <p:spPr>
          <a:xfrm>
            <a:off x="914850" y="1517213"/>
            <a:ext cx="73143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 </a:t>
            </a:r>
            <a:r>
              <a:rPr b="1" lang="en" sz="1900">
                <a:solidFill>
                  <a:schemeClr val="dk1"/>
                </a:solidFill>
              </a:rPr>
              <a:t>Students</a:t>
            </a:r>
            <a:r>
              <a:rPr lang="en" sz="1900">
                <a:solidFill>
                  <a:schemeClr val="dk1"/>
                </a:solidFill>
              </a:rPr>
              <a:t> – who want a polished yet simple academic portfolio.</a:t>
            </a:r>
            <a:br>
              <a:rPr lang="en" sz="1900">
                <a:solidFill>
                  <a:schemeClr val="dk1"/>
                </a:solidFill>
              </a:rPr>
            </a:br>
            <a:endParaRPr sz="1900">
              <a:solidFill>
                <a:schemeClr val="dk1"/>
              </a:solidFill>
            </a:endParaRPr>
          </a:p>
          <a:p>
            <a:pPr indent="0" lvl="0" marL="0" rtl="0" algn="l">
              <a:spcBef>
                <a:spcPts val="0"/>
              </a:spcBef>
              <a:spcAft>
                <a:spcPts val="0"/>
              </a:spcAft>
              <a:buNone/>
            </a:pPr>
            <a:r>
              <a:rPr lang="en" sz="1900">
                <a:solidFill>
                  <a:schemeClr val="dk1"/>
                </a:solidFill>
              </a:rPr>
              <a:t>💼 </a:t>
            </a:r>
            <a:r>
              <a:rPr b="1" lang="en" sz="1900">
                <a:solidFill>
                  <a:schemeClr val="dk1"/>
                </a:solidFill>
              </a:rPr>
              <a:t>Job Seekers</a:t>
            </a:r>
            <a:r>
              <a:rPr lang="en" sz="1900">
                <a:solidFill>
                  <a:schemeClr val="dk1"/>
                </a:solidFill>
              </a:rPr>
              <a:t> – looking for a clean and professional online presence.</a:t>
            </a:r>
            <a:br>
              <a:rPr lang="en" sz="1900">
                <a:solidFill>
                  <a:schemeClr val="dk1"/>
                </a:solidFill>
              </a:rPr>
            </a:br>
            <a:endParaRPr sz="1900">
              <a:solidFill>
                <a:schemeClr val="dk1"/>
              </a:solidFill>
            </a:endParaRPr>
          </a:p>
          <a:p>
            <a:pPr indent="0" lvl="0" marL="0" rtl="0" algn="l">
              <a:spcBef>
                <a:spcPts val="0"/>
              </a:spcBef>
              <a:spcAft>
                <a:spcPts val="0"/>
              </a:spcAft>
              <a:buNone/>
            </a:pPr>
            <a:r>
              <a:rPr lang="en" sz="1900">
                <a:solidFill>
                  <a:schemeClr val="dk1"/>
                </a:solidFill>
              </a:rPr>
              <a:t>🎨 </a:t>
            </a:r>
            <a:r>
              <a:rPr b="1" lang="en" sz="1900">
                <a:solidFill>
                  <a:schemeClr val="dk1"/>
                </a:solidFill>
              </a:rPr>
              <a:t>Designers &amp; Artists</a:t>
            </a:r>
            <a:r>
              <a:rPr lang="en" sz="1900">
                <a:solidFill>
                  <a:schemeClr val="dk1"/>
                </a:solidFill>
              </a:rPr>
              <a:t> – who want an elegant platform to showcase their work.</a:t>
            </a:r>
            <a:br>
              <a:rPr lang="en" sz="1900">
                <a:solidFill>
                  <a:schemeClr val="dk1"/>
                </a:solidFill>
              </a:rPr>
            </a:br>
            <a:endParaRPr sz="1900">
              <a:solidFill>
                <a:schemeClr val="dk1"/>
              </a:solidFill>
            </a:endParaRPr>
          </a:p>
          <a:p>
            <a:pPr indent="0" lvl="0" marL="0" rtl="0" algn="l">
              <a:spcBef>
                <a:spcPts val="0"/>
              </a:spcBef>
              <a:spcAft>
                <a:spcPts val="0"/>
              </a:spcAft>
              <a:buNone/>
            </a:pPr>
            <a:r>
              <a:rPr lang="en" sz="1900">
                <a:solidFill>
                  <a:schemeClr val="dk1"/>
                </a:solidFill>
              </a:rPr>
              <a:t>👨‍💻 </a:t>
            </a:r>
            <a:r>
              <a:rPr b="1" lang="en" sz="1900">
                <a:solidFill>
                  <a:schemeClr val="dk1"/>
                </a:solidFill>
              </a:rPr>
              <a:t>Developers</a:t>
            </a:r>
            <a:r>
              <a:rPr lang="en" sz="1900">
                <a:solidFill>
                  <a:schemeClr val="dk1"/>
                </a:solidFill>
              </a:rPr>
              <a:t> – who want a minimal but modern digital identity.</a:t>
            </a:r>
            <a:endParaRPr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rotWithShape="1">
          <a:blip r:embed="rId3">
            <a:alphaModFix/>
          </a:blip>
          <a:srcRect b="0" l="0" r="0" t="0"/>
          <a:stretch/>
        </p:blipFill>
        <p:spPr>
          <a:xfrm>
            <a:off x="0" y="1818100"/>
            <a:ext cx="1149575" cy="1725200"/>
          </a:xfrm>
          <a:prstGeom prst="rect">
            <a:avLst/>
          </a:prstGeom>
          <a:noFill/>
          <a:ln>
            <a:noFill/>
          </a:ln>
        </p:spPr>
      </p:pic>
      <p:sp>
        <p:nvSpPr>
          <p:cNvPr id="200" name="Google Shape;200;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5"/>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TOOLS AND TECHNIQUES</a:t>
            </a:r>
            <a:endParaRPr sz="2700"/>
          </a:p>
        </p:txBody>
      </p:sp>
      <p:pic>
        <p:nvPicPr>
          <p:cNvPr id="204" name="Google Shape;204;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5" name="Google Shape;205;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6" name="Google Shape;206;p25"/>
          <p:cNvSpPr txBox="1"/>
          <p:nvPr/>
        </p:nvSpPr>
        <p:spPr>
          <a:xfrm>
            <a:off x="1478725" y="1711175"/>
            <a:ext cx="7322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Frontend:</a:t>
            </a:r>
            <a:r>
              <a:rPr lang="en" sz="1800">
                <a:solidFill>
                  <a:schemeClr val="dk1"/>
                </a:solidFill>
              </a:rPr>
              <a:t> HTML5, CSS3, JavaScript</a:t>
            </a:r>
            <a:br>
              <a:rPr lang="en" sz="1800">
                <a:solidFill>
                  <a:schemeClr val="dk1"/>
                </a:solidFill>
              </a:rPr>
            </a:br>
            <a:endParaRPr sz="1800">
              <a:solidFill>
                <a:schemeClr val="dk1"/>
              </a:solidFill>
            </a:endParaRPr>
          </a:p>
          <a:p>
            <a:pPr indent="0" lvl="0" marL="0" rtl="0" algn="l">
              <a:spcBef>
                <a:spcPts val="0"/>
              </a:spcBef>
              <a:spcAft>
                <a:spcPts val="0"/>
              </a:spcAft>
              <a:buNone/>
            </a:pPr>
            <a:r>
              <a:rPr b="1" lang="en" sz="1800">
                <a:solidFill>
                  <a:schemeClr val="dk1"/>
                </a:solidFill>
              </a:rPr>
              <a:t>Editor:</a:t>
            </a:r>
            <a:r>
              <a:rPr lang="en" sz="1800">
                <a:solidFill>
                  <a:schemeClr val="dk1"/>
                </a:solidFill>
              </a:rPr>
              <a:t> Visual Studio Code</a:t>
            </a:r>
            <a:br>
              <a:rPr lang="en" sz="1800">
                <a:solidFill>
                  <a:schemeClr val="dk1"/>
                </a:solidFill>
              </a:rPr>
            </a:br>
            <a:endParaRPr sz="1800">
              <a:solidFill>
                <a:schemeClr val="dk1"/>
              </a:solidFill>
            </a:endParaRPr>
          </a:p>
          <a:p>
            <a:pPr indent="0" lvl="0" marL="0" rtl="0" algn="l">
              <a:spcBef>
                <a:spcPts val="0"/>
              </a:spcBef>
              <a:spcAft>
                <a:spcPts val="0"/>
              </a:spcAft>
              <a:buNone/>
            </a:pPr>
            <a:r>
              <a:rPr b="1" lang="en" sz="1800">
                <a:solidFill>
                  <a:schemeClr val="dk1"/>
                </a:solidFill>
              </a:rPr>
              <a:t>Hosting:</a:t>
            </a:r>
            <a:r>
              <a:rPr lang="en" sz="1800">
                <a:solidFill>
                  <a:schemeClr val="dk1"/>
                </a:solidFill>
              </a:rPr>
              <a:t> GitHub Pages / Netlify</a:t>
            </a:r>
            <a:br>
              <a:rPr lang="en" sz="1800">
                <a:solidFill>
                  <a:schemeClr val="dk1"/>
                </a:solidFill>
              </a:rPr>
            </a:br>
            <a:endParaRPr sz="1800">
              <a:solidFill>
                <a:schemeClr val="dk1"/>
              </a:solidFill>
            </a:endParaRPr>
          </a:p>
          <a:p>
            <a:pPr indent="0" lvl="0" marL="0" rtl="0" algn="l">
              <a:spcBef>
                <a:spcPts val="0"/>
              </a:spcBef>
              <a:spcAft>
                <a:spcPts val="0"/>
              </a:spcAft>
              <a:buNone/>
            </a:pPr>
            <a:r>
              <a:rPr b="1" lang="en" sz="1800">
                <a:solidFill>
                  <a:schemeClr val="dk1"/>
                </a:solidFill>
              </a:rPr>
              <a:t>Design Style:</a:t>
            </a:r>
            <a:r>
              <a:rPr lang="en" sz="1800">
                <a:solidFill>
                  <a:schemeClr val="dk1"/>
                </a:solidFill>
              </a:rPr>
              <a:t> Soft gradients, glassmorphism cards, rounded UI, smooth animations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2" name="Google Shape;212;p26"/>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3" name="Google Shape;213;p26"/>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14" name="Google Shape;214;p26"/>
          <p:cNvSpPr txBox="1"/>
          <p:nvPr/>
        </p:nvSpPr>
        <p:spPr>
          <a:xfrm>
            <a:off x="554831" y="218360"/>
            <a:ext cx="6596063" cy="471764"/>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000">
                <a:solidFill>
                  <a:schemeClr val="dk1"/>
                </a:solidFill>
                <a:latin typeface="Trebuchet MS"/>
                <a:ea typeface="Trebuchet MS"/>
                <a:cs typeface="Trebuchet MS"/>
                <a:sym typeface="Trebuchet MS"/>
              </a:rPr>
              <a:t>POTFOLIO DESIGN AND LAYOUT</a:t>
            </a:r>
            <a:endParaRPr sz="3000">
              <a:solidFill>
                <a:schemeClr val="dk1"/>
              </a:solidFill>
              <a:latin typeface="Trebuchet MS"/>
              <a:ea typeface="Trebuchet MS"/>
              <a:cs typeface="Trebuchet MS"/>
              <a:sym typeface="Trebuchet MS"/>
            </a:endParaRPr>
          </a:p>
        </p:txBody>
      </p:sp>
      <p:sp>
        <p:nvSpPr>
          <p:cNvPr id="215" name="Google Shape;215;p26"/>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26"/>
          <p:cNvSpPr txBox="1"/>
          <p:nvPr/>
        </p:nvSpPr>
        <p:spPr>
          <a:xfrm>
            <a:off x="1013925" y="1100475"/>
            <a:ext cx="7351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Header:</a:t>
            </a:r>
            <a:r>
              <a:rPr lang="en" sz="1600">
                <a:solidFill>
                  <a:schemeClr val="dk1"/>
                </a:solidFill>
              </a:rPr>
              <a:t> Soft gradient background with brand title</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Navigation:</a:t>
            </a:r>
            <a:r>
              <a:rPr lang="en" sz="1600">
                <a:solidFill>
                  <a:schemeClr val="dk1"/>
                </a:solidFill>
              </a:rPr>
              <a:t> Floating navbar with smooth underline hover animation</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Home Section:</a:t>
            </a:r>
            <a:r>
              <a:rPr lang="en" sz="1600">
                <a:solidFill>
                  <a:schemeClr val="dk1"/>
                </a:solidFill>
              </a:rPr>
              <a:t> Welcome message with a gradient call-to-action button</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About Section:</a:t>
            </a:r>
            <a:r>
              <a:rPr lang="en" sz="1600">
                <a:solidFill>
                  <a:schemeClr val="dk1"/>
                </a:solidFill>
              </a:rPr>
              <a:t> Profile card with circular image + glass-effect description box</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Projects Section:</a:t>
            </a:r>
            <a:r>
              <a:rPr lang="en" sz="1600">
                <a:solidFill>
                  <a:schemeClr val="dk1"/>
                </a:solidFill>
              </a:rPr>
              <a:t> Gradient-hover project cards with soft shadows</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Contact Section:</a:t>
            </a:r>
            <a:r>
              <a:rPr lang="en" sz="1600">
                <a:solidFill>
                  <a:schemeClr val="dk1"/>
                </a:solidFill>
              </a:rPr>
              <a:t> Simple, centered links with pastel gradient hover</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Footer:</a:t>
            </a:r>
            <a:r>
              <a:rPr lang="en" sz="1600">
                <a:solidFill>
                  <a:schemeClr val="dk1"/>
                </a:solidFill>
              </a:rPr>
              <a:t> Minimal gradient footer with copyright</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FEATURES AND FUNCTIONALITY</a:t>
            </a:r>
            <a:endParaRPr/>
          </a:p>
        </p:txBody>
      </p:sp>
      <p:sp>
        <p:nvSpPr>
          <p:cNvPr id="222" name="Google Shape;222;p27"/>
          <p:cNvSpPr txBox="1"/>
          <p:nvPr/>
        </p:nvSpPr>
        <p:spPr>
          <a:xfrm>
            <a:off x="900425" y="1138925"/>
            <a:ext cx="8010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 </a:t>
            </a:r>
            <a:r>
              <a:rPr b="1" lang="en" sz="1700">
                <a:solidFill>
                  <a:schemeClr val="dk1"/>
                </a:solidFill>
              </a:rPr>
              <a:t>Gradient-based theme</a:t>
            </a:r>
            <a:r>
              <a:rPr lang="en" sz="1700">
                <a:solidFill>
                  <a:schemeClr val="dk1"/>
                </a:solidFill>
              </a:rPr>
              <a:t> for modern visuals</a:t>
            </a:r>
            <a:br>
              <a:rPr lang="en" sz="1700">
                <a:solidFill>
                  <a:schemeClr val="dk1"/>
                </a:solidFill>
              </a:rPr>
            </a:br>
            <a:endParaRPr sz="1700">
              <a:solidFill>
                <a:schemeClr val="dk1"/>
              </a:solidFill>
            </a:endParaRPr>
          </a:p>
          <a:p>
            <a:pPr indent="0" lvl="0" marL="0" rtl="0" algn="l">
              <a:spcBef>
                <a:spcPts val="0"/>
              </a:spcBef>
              <a:spcAft>
                <a:spcPts val="0"/>
              </a:spcAft>
              <a:buNone/>
            </a:pPr>
            <a:r>
              <a:rPr lang="en" sz="1700">
                <a:solidFill>
                  <a:schemeClr val="dk1"/>
                </a:solidFill>
              </a:rPr>
              <a:t>🚀 </a:t>
            </a:r>
            <a:r>
              <a:rPr b="1" lang="en" sz="1700">
                <a:solidFill>
                  <a:schemeClr val="dk1"/>
                </a:solidFill>
              </a:rPr>
              <a:t>Smooth navigation</a:t>
            </a:r>
            <a:r>
              <a:rPr lang="en" sz="1700">
                <a:solidFill>
                  <a:schemeClr val="dk1"/>
                </a:solidFill>
              </a:rPr>
              <a:t> using JavaScript</a:t>
            </a:r>
            <a:br>
              <a:rPr lang="en" sz="1700">
                <a:solidFill>
                  <a:schemeClr val="dk1"/>
                </a:solidFill>
              </a:rPr>
            </a:br>
            <a:endParaRPr sz="1700">
              <a:solidFill>
                <a:schemeClr val="dk1"/>
              </a:solidFill>
            </a:endParaRPr>
          </a:p>
          <a:p>
            <a:pPr indent="0" lvl="0" marL="0" rtl="0" algn="l">
              <a:spcBef>
                <a:spcPts val="0"/>
              </a:spcBef>
              <a:spcAft>
                <a:spcPts val="0"/>
              </a:spcAft>
              <a:buNone/>
            </a:pPr>
            <a:r>
              <a:rPr lang="en" sz="1700">
                <a:solidFill>
                  <a:schemeClr val="dk1"/>
                </a:solidFill>
              </a:rPr>
              <a:t>🖱️ </a:t>
            </a:r>
            <a:r>
              <a:rPr b="1" lang="en" sz="1700">
                <a:solidFill>
                  <a:schemeClr val="dk1"/>
                </a:solidFill>
              </a:rPr>
              <a:t>Interactive hover effects</a:t>
            </a:r>
            <a:r>
              <a:rPr lang="en" sz="1700">
                <a:solidFill>
                  <a:schemeClr val="dk1"/>
                </a:solidFill>
              </a:rPr>
              <a:t> on projects and links</a:t>
            </a:r>
            <a:br>
              <a:rPr lang="en" sz="1700">
                <a:solidFill>
                  <a:schemeClr val="dk1"/>
                </a:solidFill>
              </a:rPr>
            </a:br>
            <a:endParaRPr sz="1700">
              <a:solidFill>
                <a:schemeClr val="dk1"/>
              </a:solidFill>
            </a:endParaRPr>
          </a:p>
          <a:p>
            <a:pPr indent="0" lvl="0" marL="0" rtl="0" algn="l">
              <a:spcBef>
                <a:spcPts val="0"/>
              </a:spcBef>
              <a:spcAft>
                <a:spcPts val="0"/>
              </a:spcAft>
              <a:buNone/>
            </a:pPr>
            <a:r>
              <a:rPr lang="en" sz="1700">
                <a:solidFill>
                  <a:schemeClr val="dk1"/>
                </a:solidFill>
              </a:rPr>
              <a:t>📂 </a:t>
            </a:r>
            <a:r>
              <a:rPr b="1" lang="en" sz="1700">
                <a:solidFill>
                  <a:schemeClr val="dk1"/>
                </a:solidFill>
              </a:rPr>
              <a:t>Organized project showcase</a:t>
            </a:r>
            <a:r>
              <a:rPr lang="en" sz="1700">
                <a:solidFill>
                  <a:schemeClr val="dk1"/>
                </a:solidFill>
              </a:rPr>
              <a:t> with clean design</a:t>
            </a:r>
            <a:br>
              <a:rPr lang="en" sz="1700">
                <a:solidFill>
                  <a:schemeClr val="dk1"/>
                </a:solidFill>
              </a:rPr>
            </a:br>
            <a:endParaRPr sz="1700">
              <a:solidFill>
                <a:schemeClr val="dk1"/>
              </a:solidFill>
            </a:endParaRPr>
          </a:p>
          <a:p>
            <a:pPr indent="0" lvl="0" marL="0" rtl="0" algn="l">
              <a:spcBef>
                <a:spcPts val="0"/>
              </a:spcBef>
              <a:spcAft>
                <a:spcPts val="0"/>
              </a:spcAft>
              <a:buNone/>
            </a:pPr>
            <a:r>
              <a:rPr lang="en" sz="1700">
                <a:solidFill>
                  <a:schemeClr val="dk1"/>
                </a:solidFill>
              </a:rPr>
              <a:t>📱 </a:t>
            </a:r>
            <a:r>
              <a:rPr b="1" lang="en" sz="1700">
                <a:solidFill>
                  <a:schemeClr val="dk1"/>
                </a:solidFill>
              </a:rPr>
              <a:t>Responsive design</a:t>
            </a:r>
            <a:r>
              <a:rPr lang="en" sz="1700">
                <a:solidFill>
                  <a:schemeClr val="dk1"/>
                </a:solidFill>
              </a:rPr>
              <a:t> that works across desktop, tablet, and mobile</a:t>
            </a:r>
            <a:br>
              <a:rPr lang="en" sz="1700">
                <a:solidFill>
                  <a:schemeClr val="dk1"/>
                </a:solidFill>
              </a:rPr>
            </a:br>
            <a:endParaRPr sz="1700">
              <a:solidFill>
                <a:schemeClr val="dk1"/>
              </a:solidFill>
            </a:endParaRPr>
          </a:p>
          <a:p>
            <a:pPr indent="0" lvl="0" marL="0" rtl="0" algn="l">
              <a:spcBef>
                <a:spcPts val="0"/>
              </a:spcBef>
              <a:spcAft>
                <a:spcPts val="0"/>
              </a:spcAft>
              <a:buNone/>
            </a:pPr>
            <a:r>
              <a:rPr lang="en" sz="1700">
                <a:solidFill>
                  <a:schemeClr val="dk1"/>
                </a:solidFill>
              </a:rPr>
              <a:t>💡 </a:t>
            </a:r>
            <a:r>
              <a:rPr b="1" lang="en" sz="1700">
                <a:solidFill>
                  <a:schemeClr val="dk1"/>
                </a:solidFill>
              </a:rPr>
              <a:t>Glassmorphism effect</a:t>
            </a:r>
            <a:r>
              <a:rPr lang="en" sz="1700">
                <a:solidFill>
                  <a:schemeClr val="dk1"/>
                </a:solidFill>
              </a:rPr>
              <a:t> to give a futuristic yet subtle style</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