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 id="263" r:id="rId9"/>
    <p:sldId id="266" r:id="rId10"/>
    <p:sldId id="265"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9" r:id="rId27"/>
    <p:sldId id="288"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426120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371413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5127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366083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4878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176493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256966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261516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406693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C5811-EEC4-4B0D-B9AD-48B34803C74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28759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C5811-EEC4-4B0D-B9AD-48B34803C74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260477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AC5811-EEC4-4B0D-B9AD-48B34803C74E}"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296480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AC5811-EEC4-4B0D-B9AD-48B34803C74E}"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35003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C5811-EEC4-4B0D-B9AD-48B34803C74E}"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1702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C5811-EEC4-4B0D-B9AD-48B34803C74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374302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C5811-EEC4-4B0D-B9AD-48B34803C74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C292B-7A9C-4E18-9B1B-6E00C041026A}" type="slidenum">
              <a:rPr lang="en-IN" smtClean="0"/>
              <a:t>‹#›</a:t>
            </a:fld>
            <a:endParaRPr lang="en-IN"/>
          </a:p>
        </p:txBody>
      </p:sp>
    </p:spTree>
    <p:extLst>
      <p:ext uri="{BB962C8B-B14F-4D97-AF65-F5344CB8AC3E}">
        <p14:creationId xmlns:p14="http://schemas.microsoft.com/office/powerpoint/2010/main" val="297988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AC5811-EEC4-4B0D-B9AD-48B34803C74E}" type="datetimeFigureOut">
              <a:rPr lang="en-IN" smtClean="0"/>
              <a:t>04-05-2023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BC292B-7A9C-4E18-9B1B-6E00C041026A}" type="slidenum">
              <a:rPr lang="en-IN" smtClean="0"/>
              <a:t>‹#›</a:t>
            </a:fld>
            <a:endParaRPr lang="en-IN"/>
          </a:p>
        </p:txBody>
      </p:sp>
    </p:spTree>
    <p:extLst>
      <p:ext uri="{BB962C8B-B14F-4D97-AF65-F5344CB8AC3E}">
        <p14:creationId xmlns:p14="http://schemas.microsoft.com/office/powerpoint/2010/main" val="9403661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0627" y="284964"/>
            <a:ext cx="9458426" cy="1957722"/>
          </a:xfrm>
        </p:spPr>
        <p:txBody>
          <a:bodyPr/>
          <a:lstStyle/>
          <a:p>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Cryptocurrency price prediction using Machine learning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p:cNvSpPr>
            <a:spLocks noGrp="1"/>
          </p:cNvSpPr>
          <p:nvPr>
            <p:ph type="subTitle" idx="1"/>
          </p:nvPr>
        </p:nvSpPr>
        <p:spPr>
          <a:xfrm>
            <a:off x="1524000" y="2589196"/>
            <a:ext cx="9631680" cy="3898231"/>
          </a:xfrm>
        </p:spPr>
        <p:txBody>
          <a:bodyPr>
            <a:normAutofit/>
          </a:bodyPr>
          <a:lstStyle/>
          <a:p>
            <a:endParaRPr lang="en-GB" sz="1800" dirty="0">
              <a:latin typeface="Times New Roman" panose="02020603050405020304" pitchFamily="18" charset="0"/>
              <a:cs typeface="Times New Roman" panose="02020603050405020304" pitchFamily="18" charset="0"/>
            </a:endParaRPr>
          </a:p>
          <a:p>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Guided by: </a:t>
            </a:r>
            <a:r>
              <a:rPr lang="en-IN"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Mrs.K.Amsavalli</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M.E,(Ph.D.),</a:t>
            </a:r>
            <a:endPar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Team Members: </a:t>
            </a:r>
          </a:p>
          <a:p>
            <a:pPr>
              <a:lnSpc>
                <a:spcPct val="107000"/>
              </a:lnSpc>
              <a:spcAft>
                <a:spcPts val="800"/>
              </a:spcAft>
            </a:pPr>
            <a:r>
              <a:rPr lang="en-GB"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1.Gurupradeep</a:t>
            </a:r>
            <a:r>
              <a:rPr lang="en-GB"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G(310119104033</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2.Harishvaran</a:t>
            </a:r>
            <a:r>
              <a:rPr lang="en-GB"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M(310119104036)</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IN" sz="4400" b="1" dirty="0">
                <a:latin typeface="Times New Roman" panose="02020603050405020304" pitchFamily="18" charset="0"/>
                <a:cs typeface="Times New Roman" panose="02020603050405020304" pitchFamily="18" charset="0"/>
              </a:rPr>
            </a:br>
            <a:endParaRPr lang="en-IN" dirty="0"/>
          </a:p>
        </p:txBody>
      </p:sp>
      <p:graphicFrame>
        <p:nvGraphicFramePr>
          <p:cNvPr id="5" name="Table 5"/>
          <p:cNvGraphicFramePr>
            <a:graphicFrameLocks noGrp="1"/>
          </p:cNvGraphicFramePr>
          <p:nvPr>
            <p:ph idx="1"/>
          </p:nvPr>
        </p:nvGraphicFramePr>
        <p:xfrm>
          <a:off x="429929" y="213360"/>
          <a:ext cx="10923871" cy="6431280"/>
        </p:xfrm>
        <a:graphic>
          <a:graphicData uri="http://schemas.openxmlformats.org/drawingml/2006/table">
            <a:tbl>
              <a:tblPr firstRow="1" bandRow="1">
                <a:tableStyleId>{5C22544A-7EE6-4342-B048-85BDC9FD1C3A}</a:tableStyleId>
              </a:tblPr>
              <a:tblGrid>
                <a:gridCol w="769219">
                  <a:extLst>
                    <a:ext uri="{9D8B030D-6E8A-4147-A177-3AD203B41FA5}">
                      <a16:colId xmlns:a16="http://schemas.microsoft.com/office/drawing/2014/main" val="20000"/>
                    </a:ext>
                  </a:extLst>
                </a:gridCol>
                <a:gridCol w="1087655">
                  <a:extLst>
                    <a:ext uri="{9D8B030D-6E8A-4147-A177-3AD203B41FA5}">
                      <a16:colId xmlns:a16="http://schemas.microsoft.com/office/drawing/2014/main" val="20001"/>
                    </a:ext>
                  </a:extLst>
                </a:gridCol>
                <a:gridCol w="1078029">
                  <a:extLst>
                    <a:ext uri="{9D8B030D-6E8A-4147-A177-3AD203B41FA5}">
                      <a16:colId xmlns:a16="http://schemas.microsoft.com/office/drawing/2014/main" val="20002"/>
                    </a:ext>
                  </a:extLst>
                </a:gridCol>
                <a:gridCol w="1337912">
                  <a:extLst>
                    <a:ext uri="{9D8B030D-6E8A-4147-A177-3AD203B41FA5}">
                      <a16:colId xmlns:a16="http://schemas.microsoft.com/office/drawing/2014/main" val="20003"/>
                    </a:ext>
                  </a:extLst>
                </a:gridCol>
                <a:gridCol w="1203158">
                  <a:extLst>
                    <a:ext uri="{9D8B030D-6E8A-4147-A177-3AD203B41FA5}">
                      <a16:colId xmlns:a16="http://schemas.microsoft.com/office/drawing/2014/main" val="20004"/>
                    </a:ext>
                  </a:extLst>
                </a:gridCol>
                <a:gridCol w="1088777">
                  <a:extLst>
                    <a:ext uri="{9D8B030D-6E8A-4147-A177-3AD203B41FA5}">
                      <a16:colId xmlns:a16="http://schemas.microsoft.com/office/drawing/2014/main" val="20005"/>
                    </a:ext>
                  </a:extLst>
                </a:gridCol>
                <a:gridCol w="1092387">
                  <a:extLst>
                    <a:ext uri="{9D8B030D-6E8A-4147-A177-3AD203B41FA5}">
                      <a16:colId xmlns:a16="http://schemas.microsoft.com/office/drawing/2014/main" val="20006"/>
                    </a:ext>
                  </a:extLst>
                </a:gridCol>
                <a:gridCol w="1255055">
                  <a:extLst>
                    <a:ext uri="{9D8B030D-6E8A-4147-A177-3AD203B41FA5}">
                      <a16:colId xmlns:a16="http://schemas.microsoft.com/office/drawing/2014/main" val="20007"/>
                    </a:ext>
                  </a:extLst>
                </a:gridCol>
                <a:gridCol w="856648">
                  <a:extLst>
                    <a:ext uri="{9D8B030D-6E8A-4147-A177-3AD203B41FA5}">
                      <a16:colId xmlns:a16="http://schemas.microsoft.com/office/drawing/2014/main" val="20008"/>
                    </a:ext>
                  </a:extLst>
                </a:gridCol>
                <a:gridCol w="1155031">
                  <a:extLst>
                    <a:ext uri="{9D8B030D-6E8A-4147-A177-3AD203B41FA5}">
                      <a16:colId xmlns:a16="http://schemas.microsoft.com/office/drawing/2014/main" val="20009"/>
                    </a:ext>
                  </a:extLst>
                </a:gridCol>
              </a:tblGrid>
              <a:tr h="1414914">
                <a:tc>
                  <a:txBody>
                    <a:bodyPr/>
                    <a:lstStyle/>
                    <a:p>
                      <a:r>
                        <a:rPr lang="en-US" sz="1800" baseline="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sym typeface="+mn-ea"/>
                        </a:rPr>
                        <a:t>no.</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Title</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Author</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aseline="0" dirty="0" err="1">
                          <a:latin typeface="Times New Roman" panose="02020603050405020304" pitchFamily="18" charset="0"/>
                          <a:cs typeface="Times New Roman" panose="02020603050405020304" pitchFamily="18" charset="0"/>
                        </a:rPr>
                        <a:t>Algorith</a:t>
                      </a:r>
                      <a:r>
                        <a:rPr lang="en-IN" sz="1800" baseline="0" dirty="0">
                          <a:latin typeface="Times New Roman" panose="02020603050405020304" pitchFamily="18" charset="0"/>
                          <a:cs typeface="Times New Roman" panose="02020603050405020304" pitchFamily="18" charset="0"/>
                        </a:rPr>
                        <a:t>m</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Category</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Parameters/Data</a:t>
                      </a:r>
                      <a:r>
                        <a:rPr lang="en-US" sz="1800" baseline="0" dirty="0">
                          <a:latin typeface="Times New Roman" panose="02020603050405020304" pitchFamily="18" charset="0"/>
                          <a:cs typeface="Times New Roman" panose="02020603050405020304" pitchFamily="18" charset="0"/>
                        </a:rPr>
                        <a:t> sets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Preprocessing</a:t>
                      </a:r>
                    </a:p>
                    <a:p>
                      <a:r>
                        <a:rPr lang="en-US" sz="1800" dirty="0">
                          <a:latin typeface="Times New Roman" panose="02020603050405020304" pitchFamily="18" charset="0"/>
                          <a:cs typeface="Times New Roman" panose="02020603050405020304" pitchFamily="18" charset="0"/>
                        </a:rPr>
                        <a:t>Technique</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Accuracy</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Pros</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866788">
                <a:tc>
                  <a:txBody>
                    <a:bodyPr/>
                    <a:lstStyle/>
                    <a:p>
                      <a:r>
                        <a:rPr lang="en-GB"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comparative analysis of machine learning algorithms for bitcoin price prediction</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it-IT" sz="2000" dirty="0">
                          <a:latin typeface="Times New Roman" panose="02020603050405020304" pitchFamily="18" charset="0"/>
                          <a:cs typeface="Times New Roman" panose="02020603050405020304" pitchFamily="18" charset="0"/>
                        </a:rPr>
                        <a:t>T. O. Faparusi &amp; M. O. Adetunmbi</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Random Forest (RF), Artificial Neural Network (ANN), SVR, Linear Regression (LR)</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Regression</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Open price, High price, Low price, Closing price, Volume, Market capitalization, Number of transactions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standardization, PCA</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Best R2 of 0.94 achieved by 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Multiple algorithms tested</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Limited feature selection</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IN" sz="4400" b="1" dirty="0">
                <a:latin typeface="Times New Roman" panose="02020603050405020304" pitchFamily="18" charset="0"/>
                <a:cs typeface="Times New Roman" panose="02020603050405020304" pitchFamily="18" charset="0"/>
              </a:rPr>
            </a:br>
            <a:endParaRPr lang="en-IN" dirty="0"/>
          </a:p>
        </p:txBody>
      </p:sp>
      <p:graphicFrame>
        <p:nvGraphicFramePr>
          <p:cNvPr id="5" name="Table 5"/>
          <p:cNvGraphicFramePr>
            <a:graphicFrameLocks noGrp="1"/>
          </p:cNvGraphicFramePr>
          <p:nvPr>
            <p:ph idx="1"/>
          </p:nvPr>
        </p:nvGraphicFramePr>
        <p:xfrm>
          <a:off x="838200" y="673767"/>
          <a:ext cx="10934298" cy="5438275"/>
        </p:xfrm>
        <a:graphic>
          <a:graphicData uri="http://schemas.openxmlformats.org/drawingml/2006/table">
            <a:tbl>
              <a:tblPr firstRow="1" bandRow="1">
                <a:tableStyleId>{5C22544A-7EE6-4342-B048-85BDC9FD1C3A}</a:tableStyleId>
              </a:tblPr>
              <a:tblGrid>
                <a:gridCol w="769219">
                  <a:extLst>
                    <a:ext uri="{9D8B030D-6E8A-4147-A177-3AD203B41FA5}">
                      <a16:colId xmlns:a16="http://schemas.microsoft.com/office/drawing/2014/main" val="20000"/>
                    </a:ext>
                  </a:extLst>
                </a:gridCol>
                <a:gridCol w="1087655">
                  <a:extLst>
                    <a:ext uri="{9D8B030D-6E8A-4147-A177-3AD203B41FA5}">
                      <a16:colId xmlns:a16="http://schemas.microsoft.com/office/drawing/2014/main" val="20001"/>
                    </a:ext>
                  </a:extLst>
                </a:gridCol>
                <a:gridCol w="1078029">
                  <a:extLst>
                    <a:ext uri="{9D8B030D-6E8A-4147-A177-3AD203B41FA5}">
                      <a16:colId xmlns:a16="http://schemas.microsoft.com/office/drawing/2014/main" val="20002"/>
                    </a:ext>
                  </a:extLst>
                </a:gridCol>
                <a:gridCol w="1337912">
                  <a:extLst>
                    <a:ext uri="{9D8B030D-6E8A-4147-A177-3AD203B41FA5}">
                      <a16:colId xmlns:a16="http://schemas.microsoft.com/office/drawing/2014/main" val="20003"/>
                    </a:ext>
                  </a:extLst>
                </a:gridCol>
                <a:gridCol w="1203158">
                  <a:extLst>
                    <a:ext uri="{9D8B030D-6E8A-4147-A177-3AD203B41FA5}">
                      <a16:colId xmlns:a16="http://schemas.microsoft.com/office/drawing/2014/main" val="20004"/>
                    </a:ext>
                  </a:extLst>
                </a:gridCol>
                <a:gridCol w="1097280">
                  <a:extLst>
                    <a:ext uri="{9D8B030D-6E8A-4147-A177-3AD203B41FA5}">
                      <a16:colId xmlns:a16="http://schemas.microsoft.com/office/drawing/2014/main" val="20005"/>
                    </a:ext>
                  </a:extLst>
                </a:gridCol>
                <a:gridCol w="1083884">
                  <a:extLst>
                    <a:ext uri="{9D8B030D-6E8A-4147-A177-3AD203B41FA5}">
                      <a16:colId xmlns:a16="http://schemas.microsoft.com/office/drawing/2014/main" val="20006"/>
                    </a:ext>
                  </a:extLst>
                </a:gridCol>
                <a:gridCol w="1255055">
                  <a:extLst>
                    <a:ext uri="{9D8B030D-6E8A-4147-A177-3AD203B41FA5}">
                      <a16:colId xmlns:a16="http://schemas.microsoft.com/office/drawing/2014/main" val="20007"/>
                    </a:ext>
                  </a:extLst>
                </a:gridCol>
                <a:gridCol w="856648">
                  <a:extLst>
                    <a:ext uri="{9D8B030D-6E8A-4147-A177-3AD203B41FA5}">
                      <a16:colId xmlns:a16="http://schemas.microsoft.com/office/drawing/2014/main" val="20008"/>
                    </a:ext>
                  </a:extLst>
                </a:gridCol>
                <a:gridCol w="1165458">
                  <a:extLst>
                    <a:ext uri="{9D8B030D-6E8A-4147-A177-3AD203B41FA5}">
                      <a16:colId xmlns:a16="http://schemas.microsoft.com/office/drawing/2014/main" val="20009"/>
                    </a:ext>
                  </a:extLst>
                </a:gridCol>
              </a:tblGrid>
              <a:tr h="1996334">
                <a:tc>
                  <a:txBody>
                    <a:bodyPr/>
                    <a:lstStyle/>
                    <a:p>
                      <a:r>
                        <a:rPr lang="en-US" sz="1800" baseline="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sym typeface="+mn-ea"/>
                        </a:rPr>
                        <a:t>no.</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Title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Author</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aseline="0" dirty="0" err="1">
                          <a:latin typeface="Times New Roman" panose="02020603050405020304" pitchFamily="18" charset="0"/>
                          <a:cs typeface="Times New Roman" panose="02020603050405020304" pitchFamily="18" charset="0"/>
                        </a:rPr>
                        <a:t>Algorith</a:t>
                      </a:r>
                      <a:r>
                        <a:rPr lang="en-IN" sz="1800" baseline="0" dirty="0">
                          <a:latin typeface="Times New Roman" panose="02020603050405020304" pitchFamily="18" charset="0"/>
                          <a:cs typeface="Times New Roman" panose="02020603050405020304" pitchFamily="18" charset="0"/>
                        </a:rPr>
                        <a:t>m</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Category</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Parameters/Data</a:t>
                      </a:r>
                      <a:r>
                        <a:rPr lang="en-US" sz="1800" baseline="0" dirty="0">
                          <a:latin typeface="Times New Roman" panose="02020603050405020304" pitchFamily="18" charset="0"/>
                          <a:cs typeface="Times New Roman" panose="02020603050405020304" pitchFamily="18" charset="0"/>
                        </a:rPr>
                        <a:t> sets</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Preprocessing</a:t>
                      </a:r>
                    </a:p>
                    <a:p>
                      <a:r>
                        <a:rPr lang="en-US" sz="1800" dirty="0">
                          <a:latin typeface="Times New Roman" panose="02020603050405020304" pitchFamily="18" charset="0"/>
                          <a:cs typeface="Times New Roman" panose="02020603050405020304" pitchFamily="18" charset="0"/>
                        </a:rPr>
                        <a:t>Technique</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Pros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Cons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441941">
                <a:tc>
                  <a:txBody>
                    <a:bodyPr/>
                    <a:lstStyle/>
                    <a:p>
                      <a:r>
                        <a:rPr lang="en-GB"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Bitcoin price prediction using machine learning algorithms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P. Mishra, M. K. Jena, &amp; B. P. </a:t>
                      </a:r>
                      <a:r>
                        <a:rPr lang="en-US" sz="2000" dirty="0" err="1">
                          <a:latin typeface="Times New Roman" panose="02020603050405020304" pitchFamily="18" charset="0"/>
                          <a:cs typeface="Times New Roman" panose="02020603050405020304" pitchFamily="18" charset="0"/>
                        </a:rPr>
                        <a:t>Padhy</a:t>
                      </a:r>
                      <a:endParaRPr lang="en-US" sz="2000" dirty="0">
                        <a:latin typeface="Times New Roman" panose="02020603050405020304" pitchFamily="18" charset="0"/>
                        <a:cs typeface="Times New Roman" panose="02020603050405020304" pitchFamily="18" charset="0"/>
                      </a:endParaRPr>
                    </a:p>
                    <a:p>
                      <a:endParaRPr lang="en-IN" dirty="0"/>
                    </a:p>
                  </a:txBody>
                  <a:tcPr/>
                </a:tc>
                <a:tc>
                  <a:txBody>
                    <a:bodyPr/>
                    <a:lstStyle/>
                    <a:p>
                      <a:pPr fontAlgn="base"/>
                      <a:r>
                        <a:rPr lang="en-US" sz="2000" dirty="0">
                          <a:latin typeface="Times New Roman" panose="02020603050405020304" pitchFamily="18" charset="0"/>
                          <a:cs typeface="Times New Roman" panose="02020603050405020304" pitchFamily="18" charset="0"/>
                        </a:rPr>
                        <a:t>Long Short-Term Memory (LSTM)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Time series forecasting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Closing price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Standardization, PCA</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MAPE of 3.3%</a:t>
                      </a:r>
                    </a:p>
                    <a:p>
                      <a:endParaRPr lang="en-IN" dirty="0"/>
                    </a:p>
                  </a:txBody>
                  <a:tcPr/>
                </a:tc>
                <a:tc>
                  <a:txBody>
                    <a:bodyPr/>
                    <a:lstStyle/>
                    <a:p>
                      <a:r>
                        <a:rPr lang="en-GB" sz="2000" dirty="0">
                          <a:latin typeface="Times New Roman" panose="02020603050405020304" pitchFamily="18" charset="0"/>
                          <a:cs typeface="Times New Roman" panose="02020603050405020304" pitchFamily="18" charset="0"/>
                        </a:rPr>
                        <a:t>Good accuracy</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Sensitive to input data, prone to overfitting</a:t>
                      </a:r>
                    </a:p>
                    <a:p>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sym typeface="+mn-ea"/>
              </a:rPr>
              <a:t>Existing system</a:t>
            </a:r>
            <a:endParaRPr lang="en-IN" sz="3000" dirty="0"/>
          </a:p>
        </p:txBody>
      </p:sp>
      <p:sp>
        <p:nvSpPr>
          <p:cNvPr id="3" name="Content Placeholder 2"/>
          <p:cNvSpPr>
            <a:spLocks noGrp="1"/>
          </p:cNvSpPr>
          <p:nvPr>
            <p:ph idx="1"/>
          </p:nvPr>
        </p:nvSpPr>
        <p:spPr>
          <a:xfrm>
            <a:off x="838199" y="1825624"/>
            <a:ext cx="10608733" cy="4803775"/>
          </a:xfrm>
        </p:spPr>
        <p:txBody>
          <a:bodyPr>
            <a:normAutofit/>
          </a:bodyPr>
          <a:lstStyle/>
          <a:p>
            <a:pPr>
              <a:lnSpc>
                <a:spcPct val="100000"/>
              </a:lnSpc>
            </a:pPr>
            <a:r>
              <a:rPr lang="en-GB" sz="2000" dirty="0">
                <a:effectLst/>
                <a:latin typeface="Times New Roman" panose="02020603050405020304" pitchFamily="18" charset="0"/>
                <a:cs typeface="Times New Roman" panose="02020603050405020304" pitchFamily="18" charset="0"/>
              </a:rPr>
              <a:t>The problem will be solved by achieved with a level of success through the high implementation of a Bayesian</a:t>
            </a:r>
            <a:r>
              <a:rPr lang="en-GB" sz="2000" spc="5"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regression.</a:t>
            </a:r>
          </a:p>
          <a:p>
            <a:pPr>
              <a:lnSpc>
                <a:spcPct val="100000"/>
              </a:lnSpc>
            </a:pPr>
            <a:r>
              <a:rPr lang="en-GB" sz="2000" dirty="0">
                <a:effectLst/>
                <a:latin typeface="Times New Roman" panose="02020603050405020304" pitchFamily="18" charset="0"/>
                <a:cs typeface="Times New Roman" panose="02020603050405020304" pitchFamily="18" charset="0"/>
              </a:rPr>
              <a:t>To optimize recurrent neural network (RNN) and a Long Short Term Memory (LSTM)</a:t>
            </a:r>
            <a:r>
              <a:rPr lang="en-GB" sz="2000" spc="5"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network.</a:t>
            </a:r>
            <a:r>
              <a:rPr lang="en-GB" sz="2000" spc="-2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The LST</a:t>
            </a:r>
            <a:r>
              <a:rPr lang="en-GB" sz="2000" spc="-10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Achieves the</a:t>
            </a:r>
            <a:r>
              <a:rPr lang="en-GB" sz="2000" spc="-2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highest</a:t>
            </a:r>
            <a:r>
              <a:rPr lang="en-GB" sz="2000" spc="-35"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classification</a:t>
            </a:r>
            <a:r>
              <a:rPr lang="en-GB" sz="2000" spc="-55"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accuracy</a:t>
            </a:r>
            <a:r>
              <a:rPr lang="en-GB" sz="2000" spc="-1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of</a:t>
            </a:r>
            <a:r>
              <a:rPr lang="en-GB" sz="2000" spc="-1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52%</a:t>
            </a:r>
            <a:r>
              <a:rPr lang="en-GB" sz="2000" spc="-2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and</a:t>
            </a:r>
            <a:r>
              <a:rPr lang="en-GB" sz="2000" spc="-5"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an</a:t>
            </a:r>
            <a:r>
              <a:rPr lang="en-GB" sz="2000" spc="-3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RMSE</a:t>
            </a:r>
            <a:r>
              <a:rPr lang="en-GB" sz="2000" spc="2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of</a:t>
            </a:r>
            <a:r>
              <a:rPr lang="en-GB" sz="2000" spc="-1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cs typeface="Times New Roman" panose="02020603050405020304" pitchFamily="18" charset="0"/>
              </a:rPr>
              <a:t>8%.</a:t>
            </a:r>
          </a:p>
          <a:p>
            <a:pPr>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popular ARIMA model for time series forecasting is implemented as a comparison to the deep</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learning models</a:t>
            </a:r>
            <a:endParaRPr lang="en-GB" sz="2000" dirty="0">
              <a:effectLst/>
              <a:latin typeface="Times New Roman" panose="02020603050405020304" pitchFamily="18" charset="0"/>
              <a:cs typeface="Times New Roman" panose="02020603050405020304" pitchFamily="18" charset="0"/>
            </a:endParaRPr>
          </a:p>
          <a:p>
            <a:pPr>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 expected, the non-linear deep learning methods outperform the ARIMA forecast</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which performs very low. So, Finally, both learning models resulted in outcomes with are very low</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level</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DISADVANTAGES</a:t>
            </a:r>
            <a:r>
              <a:rPr lang="en-US" sz="3000" b="1" spc="-175" dirty="0">
                <a:effectLst/>
                <a:latin typeface="Times New Roman" panose="02020603050405020304" pitchFamily="18" charset="0"/>
                <a:ea typeface="Calibri" panose="020F0502020204030204" pitchFamily="34" charset="0"/>
                <a:cs typeface="Calibri" panose="020F0502020204030204" pitchFamily="34" charset="0"/>
              </a:rPr>
              <a:t> </a:t>
            </a:r>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OF</a:t>
            </a:r>
            <a:r>
              <a:rPr lang="en-US" sz="3000" b="1" spc="-235" dirty="0">
                <a:effectLst/>
                <a:latin typeface="Times New Roman" panose="02020603050405020304" pitchFamily="18" charset="0"/>
                <a:ea typeface="Calibri" panose="020F0502020204030204" pitchFamily="34" charset="0"/>
                <a:cs typeface="Calibri" panose="020F0502020204030204" pitchFamily="34" charset="0"/>
              </a:rPr>
              <a:t> THE </a:t>
            </a:r>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EXISTING</a:t>
            </a:r>
            <a:r>
              <a:rPr lang="en-US" sz="3000" b="1" spc="-135" dirty="0">
                <a:effectLst/>
                <a:latin typeface="Times New Roman" panose="02020603050405020304" pitchFamily="18" charset="0"/>
                <a:ea typeface="Calibri" panose="020F0502020204030204" pitchFamily="34" charset="0"/>
                <a:cs typeface="Calibri" panose="020F0502020204030204" pitchFamily="34" charset="0"/>
              </a:rPr>
              <a:t> </a:t>
            </a:r>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SYSTEM</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p:cNvSpPr>
            <a:spLocks noGrp="1"/>
          </p:cNvSpPr>
          <p:nvPr>
            <p:ph idx="1"/>
          </p:nvPr>
        </p:nvSpPr>
        <p:spPr/>
        <p:txBody>
          <a:bodyPr/>
          <a:lstStyle/>
          <a:p>
            <a:pPr marL="342900" lvl="0" indent="-342900">
              <a:lnSpc>
                <a:spcPct val="100000"/>
              </a:lnSpc>
              <a:spcBef>
                <a:spcPts val="425"/>
              </a:spcBef>
              <a:buFont typeface="Arial" panose="020B0604020202020204" pitchFamily="34" charset="0"/>
              <a:buChar char="•"/>
              <a:tabLst>
                <a:tab pos="113347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One</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drawback</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proof</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transaction.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0000"/>
              </a:lnSpc>
              <a:spcBef>
                <a:spcPts val="860"/>
              </a:spcBef>
              <a:buFont typeface="Arial" panose="020B0604020202020204" pitchFamily="34" charset="0"/>
              <a:buChar char="•"/>
              <a:tabLst>
                <a:tab pos="113347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Conversion will</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late.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0000"/>
              </a:lnSpc>
              <a:spcBef>
                <a:spcPts val="865"/>
              </a:spcBef>
              <a:spcAft>
                <a:spcPts val="0"/>
              </a:spcAft>
              <a:buFont typeface="Arial" panose="020B0604020202020204" pitchFamily="34" charset="0"/>
              <a:buChar char="•"/>
              <a:tabLst>
                <a:tab pos="11334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takes</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long</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time</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20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solve</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Bef>
                <a:spcPts val="835"/>
              </a:spcBef>
              <a:buFont typeface="Arial" panose="020B0604020202020204" pitchFamily="34" charset="0"/>
              <a:buChar char="•"/>
              <a:tabLst>
                <a:tab pos="113347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long</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filter</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0000"/>
              </a:lnSpc>
              <a:spcBef>
                <a:spcPts val="860"/>
              </a:spcBef>
              <a:spcAft>
                <a:spcPts val="0"/>
              </a:spcAft>
              <a:buFont typeface="Arial" panose="020B0604020202020204" pitchFamily="34" charset="0"/>
              <a:buChar char="•"/>
              <a:tabLst>
                <a:tab pos="11334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Low</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redundancy</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perform</a:t>
            </a:r>
            <a:r>
              <a:rPr lang="en-US" sz="20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prediction.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effectLst/>
                <a:latin typeface="Times New Roman" panose="02020603050405020304" pitchFamily="18" charset="0"/>
                <a:ea typeface="Calibri" panose="020F0502020204030204" pitchFamily="34" charset="0"/>
                <a:cs typeface="Calibri" panose="020F0502020204030204" pitchFamily="34" charset="0"/>
              </a:rPr>
              <a:t>PROPOSED</a:t>
            </a:r>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 </a:t>
            </a:r>
            <a:r>
              <a:rPr lang="en-US" sz="3000" b="1" dirty="0">
                <a:effectLst/>
                <a:latin typeface="Times New Roman" panose="02020603050405020304" pitchFamily="18" charset="0"/>
                <a:ea typeface="Calibri" panose="020F0502020204030204" pitchFamily="34" charset="0"/>
                <a:cs typeface="Calibri" panose="020F0502020204030204" pitchFamily="34" charset="0"/>
              </a:rPr>
              <a:t>SYSTEM</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p:cNvSpPr>
            <a:spLocks noGrp="1"/>
          </p:cNvSpPr>
          <p:nvPr>
            <p:ph idx="1"/>
          </p:nvPr>
        </p:nvSpPr>
        <p:spPr/>
        <p:txBody>
          <a:bodyPr/>
          <a:lstStyle/>
          <a:p>
            <a:pPr marL="342900" marR="627380" lvl="0" indent="-342900" algn="just">
              <a:lnSpc>
                <a:spcPct val="100000"/>
              </a:lnSpc>
              <a:spcBef>
                <a:spcPts val="1185"/>
              </a:spcBef>
              <a:spcAft>
                <a:spcPts val="0"/>
              </a:spcAft>
              <a:buFont typeface="Arial" panose="020B0604020202020204" pitchFamily="34" charset="0"/>
              <a:buChar char="•"/>
              <a:tabLst>
                <a:tab pos="989965" algn="l"/>
              </a:tabLst>
            </a:pPr>
            <a:r>
              <a:rPr lang="en-US" sz="2000" dirty="0">
                <a:effectLst/>
                <a:latin typeface="Times New Roman" panose="02020603050405020304" pitchFamily="18" charset="0"/>
                <a:ea typeface="Times New Roman" panose="02020603050405020304" pitchFamily="18" charset="0"/>
              </a:rPr>
              <a:t>In this study, we have used 5 years of data sets for </a:t>
            </a:r>
            <a:r>
              <a:rPr lang="en-US" sz="2000" dirty="0" err="1">
                <a:effectLst/>
                <a:latin typeface="Times New Roman" panose="02020603050405020304" pitchFamily="18" charset="0"/>
                <a:ea typeface="Times New Roman" panose="02020603050405020304" pitchFamily="18" charset="0"/>
              </a:rPr>
              <a:t>Bitfinex</a:t>
            </a:r>
            <a:r>
              <a:rPr lang="en-US" sz="2000" dirty="0">
                <a:effectLst/>
                <a:latin typeface="Times New Roman" panose="02020603050405020304" pitchFamily="18" charset="0"/>
                <a:ea typeface="Times New Roman" panose="02020603050405020304" pitchFamily="18" charset="0"/>
              </a:rPr>
              <a:t> for testing and training the ML. With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help</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python</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libraries,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preprocessing</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done.</a:t>
            </a:r>
            <a:endParaRPr lang="en-IN" sz="2000" dirty="0">
              <a:effectLst/>
              <a:latin typeface="Times New Roman" panose="02020603050405020304" pitchFamily="18" charset="0"/>
              <a:ea typeface="Times New Roman" panose="02020603050405020304" pitchFamily="18" charset="0"/>
            </a:endParaRPr>
          </a:p>
          <a:p>
            <a:pPr marL="342900" marR="627380" lvl="0" indent="-342900" algn="just">
              <a:lnSpc>
                <a:spcPct val="100000"/>
              </a:lnSpc>
              <a:spcBef>
                <a:spcPts val="465"/>
              </a:spcBef>
              <a:spcAft>
                <a:spcPts val="0"/>
              </a:spcAft>
              <a:buFont typeface="Arial" panose="020B0604020202020204" pitchFamily="34" charset="0"/>
              <a:buChar char="•"/>
              <a:tabLst>
                <a:tab pos="989965" algn="l"/>
              </a:tabLst>
            </a:pPr>
            <a:r>
              <a:rPr lang="en-US" sz="2000" dirty="0">
                <a:effectLst/>
                <a:latin typeface="Times New Roman" panose="02020603050405020304" pitchFamily="18" charset="0"/>
                <a:ea typeface="Calibri" panose="020F0502020204030204" pitchFamily="34" charset="0"/>
                <a:cs typeface="Calibri" panose="020F0502020204030204" pitchFamily="34" charset="0"/>
              </a:rPr>
              <a:t>Python</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has</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provided</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the</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best</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feature</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for</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data</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Analysis</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and</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visualization.</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After</a:t>
            </a:r>
            <a:r>
              <a:rPr lang="en-US" sz="2000" spc="500"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understanding of the data, we trim the data and use the features or attributes best suited for the</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model.</a:t>
            </a:r>
            <a:endParaRPr lang="en-IN" sz="2000" dirty="0">
              <a:effectLst/>
              <a:latin typeface="Calibri" panose="020F0502020204030204" pitchFamily="34" charset="0"/>
              <a:ea typeface="Calibri" panose="020F0502020204030204" pitchFamily="34" charset="0"/>
            </a:endParaRPr>
          </a:p>
          <a:p>
            <a:pPr marL="342900" lvl="0" indent="-342900" algn="just">
              <a:lnSpc>
                <a:spcPct val="100000"/>
              </a:lnSpc>
              <a:spcBef>
                <a:spcPts val="450"/>
              </a:spcBef>
              <a:spcAft>
                <a:spcPts val="0"/>
              </a:spcAft>
              <a:buFont typeface="Arial" panose="020B0604020202020204" pitchFamily="34" charset="0"/>
              <a:buChar char="•"/>
              <a:tabLst>
                <a:tab pos="1054100" algn="l"/>
              </a:tabLst>
            </a:pPr>
            <a:r>
              <a:rPr lang="en-US" sz="2000" dirty="0">
                <a:effectLst/>
                <a:latin typeface="Times New Roman" panose="02020603050405020304" pitchFamily="18" charset="0"/>
                <a:ea typeface="Times New Roman" panose="02020603050405020304" pitchFamily="18" charset="0"/>
              </a:rPr>
              <a:t>It</a:t>
            </a:r>
            <a:r>
              <a:rPr lang="en-US" sz="2000" spc="2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was</a:t>
            </a:r>
            <a:r>
              <a:rPr lang="en-US" sz="2000" spc="2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discovered</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a:t>
            </a:r>
            <a:r>
              <a:rPr lang="en-US" sz="2000" spc="2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random</a:t>
            </a:r>
            <a:r>
              <a:rPr lang="en-US" sz="2000" spc="2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forest</a:t>
            </a:r>
            <a:r>
              <a:rPr lang="en-US" sz="2000" spc="2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model’s</a:t>
            </a:r>
            <a:r>
              <a:rPr lang="en-US" sz="2000" spc="2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a:t>
            </a:r>
            <a:r>
              <a:rPr lang="en-US" sz="2000" spc="2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rate</a:t>
            </a:r>
            <a:r>
              <a:rPr lang="en-US" sz="2000" spc="2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2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very</a:t>
            </a:r>
            <a:r>
              <a:rPr lang="en-US" sz="2000" spc="2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high</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when</a:t>
            </a:r>
            <a:r>
              <a:rPr lang="en-US" sz="2000" spc="2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compared</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other</a:t>
            </a:r>
            <a:r>
              <a:rPr lang="en-US" sz="2000" spc="-2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Machine</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Learning</a:t>
            </a:r>
            <a:r>
              <a:rPr lang="en-US" sz="20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models</a:t>
            </a:r>
            <a:r>
              <a:rPr lang="en-US" sz="2000" spc="-15"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from</a:t>
            </a:r>
            <a:r>
              <a:rPr lang="en-US" sz="2000" spc="-50"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related</a:t>
            </a:r>
            <a:r>
              <a:rPr lang="en-US" sz="2000" spc="-40"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works.</a:t>
            </a:r>
            <a:endParaRPr lang="en-IN" sz="2000" dirty="0">
              <a:effectLst/>
              <a:latin typeface="Calibri" panose="020F0502020204030204" pitchFamily="34" charset="0"/>
              <a:ea typeface="Calibri" panose="020F0502020204030204" pitchFamily="34"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spc="-20" dirty="0">
                <a:effectLst/>
                <a:latin typeface="Times New Roman" panose="02020603050405020304" pitchFamily="18" charset="0"/>
                <a:ea typeface="Calibri" panose="020F0502020204030204" pitchFamily="34" charset="0"/>
                <a:cs typeface="Calibri" panose="020F0502020204030204" pitchFamily="34" charset="0"/>
              </a:rPr>
              <a:t>ADVANTAGES</a:t>
            </a:r>
            <a:r>
              <a:rPr lang="en-US" sz="3000" b="1" spc="-170" dirty="0">
                <a:effectLst/>
                <a:latin typeface="Times New Roman" panose="02020603050405020304" pitchFamily="18" charset="0"/>
                <a:ea typeface="Calibri" panose="020F0502020204030204" pitchFamily="34" charset="0"/>
                <a:cs typeface="Calibri" panose="020F0502020204030204" pitchFamily="34" charset="0"/>
              </a:rPr>
              <a:t> </a:t>
            </a:r>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OF</a:t>
            </a:r>
            <a:r>
              <a:rPr lang="en-US" sz="3000" b="1" spc="-235" dirty="0">
                <a:effectLst/>
                <a:latin typeface="Times New Roman" panose="02020603050405020304" pitchFamily="18" charset="0"/>
                <a:ea typeface="Calibri" panose="020F0502020204030204" pitchFamily="34" charset="0"/>
                <a:cs typeface="Calibri" panose="020F0502020204030204" pitchFamily="34" charset="0"/>
              </a:rPr>
              <a:t> THE </a:t>
            </a:r>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PROPOSED</a:t>
            </a:r>
            <a:r>
              <a:rPr lang="en-US" sz="3000" b="1" spc="-160" dirty="0">
                <a:effectLst/>
                <a:latin typeface="Times New Roman" panose="02020603050405020304" pitchFamily="18" charset="0"/>
                <a:ea typeface="Calibri" panose="020F0502020204030204" pitchFamily="34" charset="0"/>
                <a:cs typeface="Calibri" panose="020F0502020204030204" pitchFamily="34" charset="0"/>
              </a:rPr>
              <a:t> </a:t>
            </a:r>
            <a:r>
              <a:rPr lang="en-US" sz="3000" b="1" spc="-15" dirty="0">
                <a:effectLst/>
                <a:latin typeface="Times New Roman" panose="02020603050405020304" pitchFamily="18" charset="0"/>
                <a:ea typeface="Calibri" panose="020F0502020204030204" pitchFamily="34" charset="0"/>
                <a:cs typeface="Calibri" panose="020F0502020204030204" pitchFamily="34" charset="0"/>
              </a:rPr>
              <a:t>SYSTEM</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p:cNvSpPr>
            <a:spLocks noGrp="1"/>
          </p:cNvSpPr>
          <p:nvPr>
            <p:ph idx="1"/>
          </p:nvPr>
        </p:nvSpPr>
        <p:spPr/>
        <p:txBody>
          <a:bodyPr/>
          <a:lstStyle/>
          <a:p>
            <a:pPr marL="342900" marR="655320" lvl="0" indent="-342900">
              <a:lnSpc>
                <a:spcPct val="100000"/>
              </a:lnSpc>
              <a:spcBef>
                <a:spcPts val="555"/>
              </a:spcBef>
              <a:spcAft>
                <a:spcPts val="0"/>
              </a:spcAft>
              <a:buFont typeface="Arial" panose="020B0604020202020204" pitchFamily="34" charset="0"/>
              <a:buChar char="•"/>
              <a:tabLst>
                <a:tab pos="1133475" algn="l"/>
              </a:tabLst>
            </a:pPr>
            <a:r>
              <a:rPr lang="en-US" sz="2000" dirty="0">
                <a:effectLst/>
                <a:latin typeface="Times New Roman" panose="02020603050405020304" pitchFamily="18" charset="0"/>
                <a:ea typeface="Times New Roman" panose="02020603050405020304" pitchFamily="18" charset="0"/>
              </a:rPr>
              <a:t>The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Advantage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RF</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Bitcoin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price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prediction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results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been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showing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 good</a:t>
            </a:r>
            <a:r>
              <a:rPr lang="en-US" sz="2000" spc="15" dirty="0">
                <a:effectLst/>
                <a:latin typeface="Times New Roman" panose="02020603050405020304" pitchFamily="18" charset="0"/>
                <a:ea typeface="Times New Roman" panose="02020603050405020304" pitchFamily="18" charset="0"/>
              </a:rPr>
              <a:t> </a:t>
            </a:r>
            <a:r>
              <a:rPr lang="en-US" sz="2000" spc="15" dirty="0">
                <a:latin typeface="Times New Roman" panose="02020603050405020304" pitchFamily="18" charset="0"/>
                <a:ea typeface="Times New Roman" panose="02020603050405020304" pitchFamily="18" charset="0"/>
              </a:rPr>
              <a:t>RMSE and</a:t>
            </a:r>
            <a:r>
              <a:rPr lang="en-US" sz="2000" spc="20" dirty="0">
                <a:effectLst/>
                <a:latin typeface="Times New Roman" panose="02020603050405020304" pitchFamily="18" charset="0"/>
                <a:ea typeface="Times New Roman" panose="02020603050405020304" pitchFamily="18" charset="0"/>
              </a:rPr>
              <a:t> </a:t>
            </a:r>
            <a:r>
              <a:rPr lang="en-US" sz="2000" spc="20" dirty="0">
                <a:latin typeface="Times New Roman" panose="02020603050405020304" pitchFamily="18" charset="0"/>
                <a:ea typeface="Times New Roman" panose="02020603050405020304" pitchFamily="18" charset="0"/>
              </a:rPr>
              <a:t>MSE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values.</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0000"/>
              </a:lnSpc>
              <a:spcBef>
                <a:spcPts val="840"/>
              </a:spcBef>
              <a:spcAft>
                <a:spcPts val="0"/>
              </a:spcAft>
              <a:buFont typeface="Arial" panose="020B0604020202020204" pitchFamily="34" charset="0"/>
              <a:buChar char="•"/>
              <a:tabLst>
                <a:tab pos="1133475" algn="l"/>
              </a:tabLst>
            </a:pPr>
            <a:r>
              <a:rPr lang="en-US" sz="2000" dirty="0">
                <a:effectLst/>
                <a:latin typeface="Times New Roman" panose="02020603050405020304" pitchFamily="18" charset="0"/>
                <a:ea typeface="Times New Roman" panose="02020603050405020304" pitchFamily="18" charset="0"/>
              </a:rPr>
              <a:t>It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helps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understand 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results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very</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neatly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15" dirty="0">
                <a:effectLst/>
                <a:latin typeface="Times New Roman" panose="02020603050405020304" pitchFamily="18" charset="0"/>
                <a:ea typeface="Times New Roman" panose="02020603050405020304" pitchFamily="18" charset="0"/>
              </a:rPr>
              <a:t> the </a:t>
            </a:r>
            <a:r>
              <a:rPr lang="en-US" sz="2000" dirty="0">
                <a:effectLst/>
                <a:latin typeface="Times New Roman" panose="02020603050405020304" pitchFamily="18" charset="0"/>
                <a:ea typeface="Times New Roman" panose="02020603050405020304" pitchFamily="18" charset="0"/>
              </a:rPr>
              <a:t>webpage.</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0000"/>
              </a:lnSpc>
              <a:spcBef>
                <a:spcPts val="830"/>
              </a:spcBef>
              <a:spcAft>
                <a:spcPts val="0"/>
              </a:spcAft>
              <a:buFont typeface="Arial" panose="020B0604020202020204" pitchFamily="34" charset="0"/>
              <a:buChar char="•"/>
              <a:tabLst>
                <a:tab pos="1133475" algn="l"/>
              </a:tabLst>
            </a:pPr>
            <a:r>
              <a:rPr lang="en-US" sz="2000" dirty="0">
                <a:effectLst/>
                <a:latin typeface="Times New Roman" panose="02020603050405020304" pitchFamily="18" charset="0"/>
                <a:ea typeface="Times New Roman" panose="02020603050405020304" pitchFamily="18" charset="0"/>
              </a:rPr>
              <a:t>It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works 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prediction</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taking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‘URL':</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'https://bitinfocharts.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9272"/>
          </a:xfrm>
        </p:spPr>
        <p:txBody>
          <a:bodyPr>
            <a:normAutofit fontScale="90000"/>
          </a:bodyPr>
          <a:lstStyle/>
          <a:p>
            <a:r>
              <a:rPr lang="en-US" sz="3300" b="1" dirty="0">
                <a:latin typeface="Times New Roman" panose="02020603050405020304" pitchFamily="18" charset="0"/>
                <a:cs typeface="Times New Roman" panose="02020603050405020304" pitchFamily="18" charset="0"/>
              </a:rPr>
              <a:t>SYSTEM ARCHITECTURE FOR PROPOSED SYSTEM</a:t>
            </a:r>
            <a:br>
              <a:rPr lang="en-US" sz="4400" b="1" dirty="0">
                <a:latin typeface="Times New Roman" panose="02020603050405020304" pitchFamily="18" charset="0"/>
                <a:cs typeface="Times New Roman" panose="02020603050405020304" pitchFamily="18" charset="0"/>
              </a:rPr>
            </a:b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2250" y="1179576"/>
            <a:ext cx="1451008" cy="972152"/>
          </a:xfrm>
        </p:spPr>
      </p:pic>
      <p:sp>
        <p:nvSpPr>
          <p:cNvPr id="7" name="TextBox 6"/>
          <p:cNvSpPr txBox="1"/>
          <p:nvPr/>
        </p:nvSpPr>
        <p:spPr>
          <a:xfrm>
            <a:off x="1429351" y="2203303"/>
            <a:ext cx="1222408" cy="400110"/>
          </a:xfrm>
          <a:prstGeom prst="rect">
            <a:avLst/>
          </a:prstGeom>
          <a:noFill/>
        </p:spPr>
        <p:txBody>
          <a:bodyPr wrap="square" rtlCol="0">
            <a:spAutoFit/>
          </a:bodyPr>
          <a:lstStyle/>
          <a:p>
            <a:r>
              <a:rPr lang="en-GB" sz="2000" dirty="0" err="1">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1722921" y="2606805"/>
            <a:ext cx="216569" cy="68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7221" y="3372288"/>
            <a:ext cx="1424538" cy="1193533"/>
          </a:xfrm>
          <a:prstGeom prst="rect">
            <a:avLst/>
          </a:prstGeom>
        </p:spPr>
      </p:pic>
      <p:sp>
        <p:nvSpPr>
          <p:cNvPr id="15" name="TextBox 14"/>
          <p:cNvSpPr txBox="1"/>
          <p:nvPr/>
        </p:nvSpPr>
        <p:spPr>
          <a:xfrm>
            <a:off x="945682" y="4557455"/>
            <a:ext cx="2272670"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2521818" y="3983002"/>
            <a:ext cx="1058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599" y="3568251"/>
            <a:ext cx="1376414" cy="829502"/>
          </a:xfrm>
          <a:prstGeom prst="rect">
            <a:avLst/>
          </a:prstGeom>
        </p:spPr>
      </p:pic>
      <p:sp>
        <p:nvSpPr>
          <p:cNvPr id="27" name="TextBox 26"/>
          <p:cNvSpPr txBox="1"/>
          <p:nvPr/>
        </p:nvSpPr>
        <p:spPr>
          <a:xfrm>
            <a:off x="3580597" y="4443171"/>
            <a:ext cx="1896173"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Splitting sample</a:t>
            </a:r>
            <a:endParaRPr lang="en-IN" sz="2000" dirty="0">
              <a:latin typeface="Times New Roman" panose="02020603050405020304" pitchFamily="18" charset="0"/>
              <a:cs typeface="Times New Roman" panose="02020603050405020304" pitchFamily="18"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1350" y="5334272"/>
            <a:ext cx="1183909" cy="789271"/>
          </a:xfrm>
          <a:prstGeom prst="rect">
            <a:avLst/>
          </a:prstGeom>
        </p:spPr>
      </p:pic>
      <p:cxnSp>
        <p:nvCxnSpPr>
          <p:cNvPr id="31" name="Straight Arrow Connector 30"/>
          <p:cNvCxnSpPr/>
          <p:nvPr/>
        </p:nvCxnSpPr>
        <p:spPr>
          <a:xfrm>
            <a:off x="4523874" y="4857922"/>
            <a:ext cx="1063591" cy="530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45728" y="6099630"/>
            <a:ext cx="1039528" cy="369332"/>
          </a:xfrm>
          <a:prstGeom prst="rect">
            <a:avLst/>
          </a:prstGeom>
          <a:noFill/>
        </p:spPr>
        <p:txBody>
          <a:bodyPr wrap="square" rtlCol="0">
            <a:spAutoFit/>
          </a:bodyPr>
          <a:lstStyle/>
          <a:p>
            <a:r>
              <a:rPr lang="en-GB" dirty="0"/>
              <a:t>Testing</a:t>
            </a:r>
            <a:endParaRPr lang="en-IN" dirty="0"/>
          </a:p>
        </p:txBody>
      </p:sp>
      <p:cxnSp>
        <p:nvCxnSpPr>
          <p:cNvPr id="34" name="Straight Arrow Connector 33"/>
          <p:cNvCxnSpPr/>
          <p:nvPr/>
        </p:nvCxnSpPr>
        <p:spPr>
          <a:xfrm flipV="1">
            <a:off x="4523874" y="2310063"/>
            <a:ext cx="880711" cy="11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5374" y="1242031"/>
            <a:ext cx="1309035" cy="768451"/>
          </a:xfrm>
          <a:prstGeom prst="rect">
            <a:avLst/>
          </a:prstGeom>
        </p:spPr>
      </p:pic>
      <p:sp>
        <p:nvSpPr>
          <p:cNvPr id="42" name="TextBox 41"/>
          <p:cNvSpPr txBox="1"/>
          <p:nvPr/>
        </p:nvSpPr>
        <p:spPr>
          <a:xfrm>
            <a:off x="5890662" y="1999285"/>
            <a:ext cx="1183909"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Training</a:t>
            </a:r>
            <a:endParaRPr lang="en-IN" sz="2000" dirty="0">
              <a:latin typeface="Times New Roman" panose="02020603050405020304" pitchFamily="18" charset="0"/>
              <a:cs typeface="Times New Roman" panose="02020603050405020304" pitchFamily="18" charset="0"/>
            </a:endParaRPr>
          </a:p>
        </p:txBody>
      </p:sp>
      <p:cxnSp>
        <p:nvCxnSpPr>
          <p:cNvPr id="44" name="Straight Arrow Connector 43"/>
          <p:cNvCxnSpPr/>
          <p:nvPr/>
        </p:nvCxnSpPr>
        <p:spPr>
          <a:xfrm>
            <a:off x="6359891" y="2310063"/>
            <a:ext cx="0" cy="40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570448" y="4857922"/>
            <a:ext cx="0" cy="407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77566" y="2917830"/>
            <a:ext cx="1335506" cy="1058933"/>
          </a:xfrm>
          <a:prstGeom prst="rect">
            <a:avLst/>
          </a:prstGeom>
        </p:spPr>
      </p:pic>
      <p:sp>
        <p:nvSpPr>
          <p:cNvPr id="53" name="TextBox 52"/>
          <p:cNvSpPr txBox="1"/>
          <p:nvPr/>
        </p:nvSpPr>
        <p:spPr>
          <a:xfrm>
            <a:off x="5647623" y="3978334"/>
            <a:ext cx="2047805"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Machine learning</a:t>
            </a:r>
          </a:p>
          <a:p>
            <a:r>
              <a:rPr lang="en-GB" sz="2000" dirty="0">
                <a:latin typeface="Times New Roman" panose="02020603050405020304" pitchFamily="18" charset="0"/>
                <a:cs typeface="Times New Roman" panose="02020603050405020304" pitchFamily="18" charset="0"/>
              </a:rPr>
              <a:t>       Algorithm</a:t>
            </a:r>
            <a:endParaRPr lang="en-IN" sz="2000" dirty="0">
              <a:latin typeface="Times New Roman" panose="02020603050405020304" pitchFamily="18" charset="0"/>
              <a:cs typeface="Times New Roman" panose="02020603050405020304" pitchFamily="18" charset="0"/>
            </a:endParaRPr>
          </a:p>
        </p:txBody>
      </p:sp>
      <p:cxnSp>
        <p:nvCxnSpPr>
          <p:cNvPr id="55" name="Straight Arrow Connector 54"/>
          <p:cNvCxnSpPr/>
          <p:nvPr/>
        </p:nvCxnSpPr>
        <p:spPr>
          <a:xfrm flipV="1">
            <a:off x="7113072" y="2010482"/>
            <a:ext cx="1188712" cy="1289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48578" y="1271016"/>
            <a:ext cx="1183910" cy="789271"/>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8518373" y="2049779"/>
            <a:ext cx="1382368"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Evaluation</a:t>
            </a:r>
            <a:endParaRPr lang="en-IN" sz="2000" dirty="0">
              <a:latin typeface="Times New Roman" panose="02020603050405020304" pitchFamily="18" charset="0"/>
              <a:cs typeface="Times New Roman" panose="02020603050405020304" pitchFamily="18" charset="0"/>
            </a:endParaRPr>
          </a:p>
        </p:txBody>
      </p:sp>
      <p:cxnSp>
        <p:nvCxnSpPr>
          <p:cNvPr id="59" name="Straight Arrow Connector 58"/>
          <p:cNvCxnSpPr/>
          <p:nvPr/>
        </p:nvCxnSpPr>
        <p:spPr>
          <a:xfrm flipH="1">
            <a:off x="9059791" y="2400284"/>
            <a:ext cx="1" cy="498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16106" y="3015654"/>
            <a:ext cx="1363176" cy="1058933"/>
          </a:xfrm>
          <a:prstGeom prst="rect">
            <a:avLst/>
          </a:prstGeom>
        </p:spPr>
      </p:pic>
      <p:sp>
        <p:nvSpPr>
          <p:cNvPr id="62" name="TextBox 61"/>
          <p:cNvSpPr txBox="1"/>
          <p:nvPr/>
        </p:nvSpPr>
        <p:spPr>
          <a:xfrm>
            <a:off x="8482455" y="3976763"/>
            <a:ext cx="1602611"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Web scraping</a:t>
            </a:r>
            <a:endParaRPr lang="en-IN" sz="2000" dirty="0">
              <a:latin typeface="Times New Roman" panose="02020603050405020304" pitchFamily="18" charset="0"/>
              <a:cs typeface="Times New Roman" panose="02020603050405020304" pitchFamily="18" charset="0"/>
            </a:endParaRPr>
          </a:p>
        </p:txBody>
      </p:sp>
      <p:cxnSp>
        <p:nvCxnSpPr>
          <p:cNvPr id="1024" name="Straight Arrow Connector 1023"/>
          <p:cNvCxnSpPr/>
          <p:nvPr/>
        </p:nvCxnSpPr>
        <p:spPr>
          <a:xfrm flipH="1">
            <a:off x="9174112" y="4375904"/>
            <a:ext cx="1" cy="55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10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47482" y="4964851"/>
            <a:ext cx="1453259" cy="962186"/>
          </a:xfrm>
          <a:prstGeom prst="rect">
            <a:avLst/>
          </a:prstGeom>
        </p:spPr>
      </p:pic>
      <p:sp>
        <p:nvSpPr>
          <p:cNvPr id="1028" name="TextBox 1027"/>
          <p:cNvSpPr txBox="1"/>
          <p:nvPr/>
        </p:nvSpPr>
        <p:spPr>
          <a:xfrm>
            <a:off x="8490781" y="5990794"/>
            <a:ext cx="1594285"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Final Bitcoin</a:t>
            </a:r>
          </a:p>
          <a:p>
            <a:r>
              <a:rPr lang="en-GB" sz="2000" dirty="0">
                <a:latin typeface="Times New Roman" panose="02020603050405020304" pitchFamily="18" charset="0"/>
                <a:cs typeface="Times New Roman" panose="02020603050405020304" pitchFamily="18" charset="0"/>
              </a:rPr>
              <a:t>   Prediction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Modules</a:t>
            </a:r>
            <a:br>
              <a:rPr lang="en-US" sz="4400" b="1" dirty="0">
                <a:latin typeface="Times New Roman" panose="02020603050405020304" pitchFamily="18" charset="0"/>
                <a:cs typeface="Times New Roman" panose="02020603050405020304" pitchFamily="18" charset="0"/>
                <a:sym typeface="+mn-ea"/>
              </a:rPr>
            </a:br>
            <a:endParaRPr lang="en-IN"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Dataset Analysis</a:t>
            </a:r>
          </a:p>
          <a:p>
            <a:r>
              <a:rPr lang="en-GB" sz="2000" dirty="0">
                <a:latin typeface="Times New Roman" panose="02020603050405020304" pitchFamily="18" charset="0"/>
                <a:cs typeface="Times New Roman" panose="02020603050405020304" pitchFamily="18" charset="0"/>
              </a:rPr>
              <a:t>Data Pre-Processing</a:t>
            </a:r>
          </a:p>
          <a:p>
            <a:r>
              <a:rPr lang="en-GB" sz="2000" dirty="0">
                <a:latin typeface="Times New Roman" panose="02020603050405020304" pitchFamily="18" charset="0"/>
                <a:cs typeface="Times New Roman" panose="02020603050405020304" pitchFamily="18" charset="0"/>
              </a:rPr>
              <a:t>Test/Train</a:t>
            </a:r>
          </a:p>
          <a:p>
            <a:r>
              <a:rPr lang="en-GB" sz="2000" dirty="0">
                <a:latin typeface="Times New Roman" panose="02020603050405020304" pitchFamily="18" charset="0"/>
                <a:cs typeface="Times New Roman" panose="02020603050405020304" pitchFamily="18" charset="0"/>
              </a:rPr>
              <a:t>Web Scrapping</a:t>
            </a: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DATASET ANALYSIS</a:t>
            </a:r>
            <a:br>
              <a:rPr lang="en-US" sz="4400" b="1" dirty="0">
                <a:latin typeface="Times New Roman" panose="02020603050405020304" pitchFamily="18" charset="0"/>
                <a:cs typeface="Times New Roman" panose="02020603050405020304" pitchFamily="18" charset="0"/>
                <a:sym typeface="+mn-ea"/>
              </a:rPr>
            </a:br>
            <a:endParaRPr lang="en-IN" dirty="0"/>
          </a:p>
        </p:txBody>
      </p:sp>
      <p:sp>
        <p:nvSpPr>
          <p:cNvPr id="3" name="Content Placeholder 2"/>
          <p:cNvSpPr>
            <a:spLocks noGrp="1"/>
          </p:cNvSpPr>
          <p:nvPr>
            <p:ph idx="1"/>
          </p:nvPr>
        </p:nvSpPr>
        <p:spPr/>
        <p:txBody>
          <a:bodyPr>
            <a:normAutofit lnSpcReduction="10000"/>
          </a:bodyPr>
          <a:lstStyle/>
          <a:p>
            <a:pPr marL="342900" lvl="0" indent="-342900">
              <a:lnSpc>
                <a:spcPct val="100000"/>
              </a:lnSpc>
              <a:spcBef>
                <a:spcPts val="5"/>
              </a:spcBef>
              <a:spcAft>
                <a:spcPts val="0"/>
              </a:spcAft>
              <a:buFont typeface="Arial" panose="020B0604020202020204" pitchFamily="34" charset="0"/>
              <a:buChar char="•"/>
              <a:tabLst>
                <a:tab pos="813435" algn="l"/>
              </a:tabLst>
            </a:pPr>
            <a:r>
              <a:rPr lang="en-US" sz="2000" spc="5" dirty="0">
                <a:effectLst/>
                <a:latin typeface="Times New Roman" panose="02020603050405020304" pitchFamily="18" charset="0"/>
                <a:ea typeface="Times New Roman" panose="02020603050405020304" pitchFamily="18" charset="0"/>
              </a:rPr>
              <a:t>OPEN</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PRICE:</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open</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represents</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first</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price</a:t>
            </a:r>
            <a:r>
              <a:rPr lang="en-US" sz="2000" spc="-2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traded during</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candlestick.</a:t>
            </a:r>
            <a:endParaRPr lang="en-IN" sz="2000" spc="5" dirty="0">
              <a:effectLst/>
              <a:latin typeface="Times New Roman" panose="02020603050405020304" pitchFamily="18" charset="0"/>
              <a:ea typeface="Times New Roman" panose="02020603050405020304" pitchFamily="18" charset="0"/>
            </a:endParaRPr>
          </a:p>
          <a:p>
            <a:pPr marL="342900" lvl="0" indent="-342900">
              <a:lnSpc>
                <a:spcPct val="100000"/>
              </a:lnSpc>
              <a:buFont typeface="Arial" panose="020B0604020202020204" pitchFamily="34" charset="0"/>
              <a:buChar char="•"/>
              <a:tabLst>
                <a:tab pos="813435" algn="l"/>
              </a:tabLst>
            </a:pPr>
            <a:r>
              <a:rPr lang="en-US" sz="2000" spc="5" dirty="0">
                <a:effectLst/>
                <a:latin typeface="Times New Roman" panose="02020603050405020304" pitchFamily="18" charset="0"/>
                <a:ea typeface="Times New Roman" panose="02020603050405020304" pitchFamily="18" charset="0"/>
              </a:rPr>
              <a:t>HIGH</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PRICE:</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high is</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 highest</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price</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traded during</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candlestick.</a:t>
            </a:r>
            <a:endParaRPr lang="en-IN" sz="2000" spc="5" dirty="0">
              <a:effectLst/>
              <a:latin typeface="Times New Roman" panose="02020603050405020304" pitchFamily="18" charset="0"/>
              <a:ea typeface="Times New Roman" panose="02020603050405020304" pitchFamily="18" charset="0"/>
            </a:endParaRPr>
          </a:p>
          <a:p>
            <a:pPr marL="342900" lvl="0" indent="-342900">
              <a:lnSpc>
                <a:spcPct val="100000"/>
              </a:lnSpc>
              <a:buFont typeface="Arial" panose="020B0604020202020204" pitchFamily="34" charset="0"/>
              <a:buChar char="•"/>
              <a:tabLst>
                <a:tab pos="813435" algn="l"/>
              </a:tabLst>
            </a:pPr>
            <a:r>
              <a:rPr lang="en-US" sz="2000" spc="5" dirty="0">
                <a:effectLst/>
                <a:latin typeface="Times New Roman" panose="02020603050405020304" pitchFamily="18" charset="0"/>
                <a:ea typeface="Times New Roman" panose="02020603050405020304" pitchFamily="18" charset="0"/>
              </a:rPr>
              <a:t>LOW:</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low</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shows</a:t>
            </a:r>
            <a:r>
              <a:rPr lang="en-US" sz="2000" spc="-4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 lowest</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price</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traded</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during the candlestick.</a:t>
            </a:r>
            <a:endParaRPr lang="en-IN" sz="2000" spc="5" dirty="0">
              <a:effectLst/>
              <a:latin typeface="Times New Roman" panose="02020603050405020304" pitchFamily="18" charset="0"/>
              <a:ea typeface="Times New Roman" panose="02020603050405020304" pitchFamily="18" charset="0"/>
            </a:endParaRPr>
          </a:p>
          <a:p>
            <a:pPr marL="342900" lvl="0" indent="-342900">
              <a:lnSpc>
                <a:spcPct val="100000"/>
              </a:lnSpc>
              <a:buFont typeface="Arial" panose="020B0604020202020204" pitchFamily="34" charset="0"/>
              <a:buChar char="•"/>
              <a:tabLst>
                <a:tab pos="813435" algn="l"/>
              </a:tabLst>
            </a:pPr>
            <a:r>
              <a:rPr lang="en-US" sz="2000" spc="5" dirty="0">
                <a:effectLst/>
                <a:latin typeface="Times New Roman" panose="02020603050405020304" pitchFamily="18" charset="0"/>
                <a:ea typeface="Times New Roman" panose="02020603050405020304" pitchFamily="18" charset="0"/>
              </a:rPr>
              <a:t>CLOSE:</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close</a:t>
            </a:r>
            <a:r>
              <a:rPr lang="en-US" sz="2000" spc="-4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is</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last</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price</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traded during</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candlestick.</a:t>
            </a:r>
            <a:endParaRPr lang="en-IN" sz="2000" spc="5" dirty="0">
              <a:effectLst/>
              <a:latin typeface="Times New Roman" panose="02020603050405020304" pitchFamily="18" charset="0"/>
              <a:ea typeface="Times New Roman" panose="02020603050405020304" pitchFamily="18" charset="0"/>
            </a:endParaRPr>
          </a:p>
          <a:p>
            <a:pPr marL="342900" lvl="0" indent="-342900">
              <a:lnSpc>
                <a:spcPct val="100000"/>
              </a:lnSpc>
              <a:buFont typeface="Arial" panose="020B0604020202020204" pitchFamily="34" charset="0"/>
              <a:buChar char="•"/>
              <a:tabLst>
                <a:tab pos="813435" algn="l"/>
              </a:tabLst>
            </a:pPr>
            <a:r>
              <a:rPr lang="en-US" sz="2000" spc="5" dirty="0">
                <a:effectLst/>
                <a:latin typeface="Times New Roman" panose="02020603050405020304" pitchFamily="18" charset="0"/>
                <a:ea typeface="Times New Roman" panose="02020603050405020304" pitchFamily="18" charset="0"/>
              </a:rPr>
              <a:t>Volume</a:t>
            </a:r>
            <a:r>
              <a:rPr lang="en-US" sz="2000" spc="-4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(BTC):</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Volume,</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BTC</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traded</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a:t>
            </a:r>
            <a:r>
              <a:rPr lang="en-US" sz="2000" spc="-4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stock</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market</a:t>
            </a:r>
            <a:r>
              <a:rPr lang="en-US" sz="2000" spc="-8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during a</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given</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measurement interval.</a:t>
            </a:r>
            <a:endParaRPr lang="en-IN" sz="2000" spc="5" dirty="0">
              <a:effectLst/>
              <a:latin typeface="Times New Roman" panose="02020603050405020304" pitchFamily="18" charset="0"/>
              <a:ea typeface="Times New Roman" panose="02020603050405020304" pitchFamily="18" charset="0"/>
            </a:endParaRPr>
          </a:p>
          <a:p>
            <a:pPr marL="342900" lvl="0" indent="-342900">
              <a:lnSpc>
                <a:spcPct val="100000"/>
              </a:lnSpc>
              <a:buFont typeface="Arial" panose="020B0604020202020204" pitchFamily="34" charset="0"/>
              <a:buChar char="•"/>
              <a:tabLst>
                <a:tab pos="813435" algn="l"/>
              </a:tabLst>
            </a:pPr>
            <a:r>
              <a:rPr lang="en-US" sz="2000" spc="5" dirty="0">
                <a:effectLst/>
                <a:latin typeface="Times New Roman" panose="02020603050405020304" pitchFamily="18" charset="0"/>
                <a:ea typeface="Times New Roman" panose="02020603050405020304" pitchFamily="18" charset="0"/>
              </a:rPr>
              <a:t>Volume</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(Currency):</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Volume,</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USD,</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traded</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on</a:t>
            </a:r>
            <a:r>
              <a:rPr lang="en-US" sz="2000" spc="-35" dirty="0">
                <a:effectLst/>
                <a:latin typeface="Times New Roman" panose="02020603050405020304" pitchFamily="18" charset="0"/>
                <a:ea typeface="Times New Roman" panose="02020603050405020304" pitchFamily="18" charset="0"/>
              </a:rPr>
              <a:t> the </a:t>
            </a:r>
            <a:r>
              <a:rPr lang="en-US" sz="2000" spc="5" dirty="0">
                <a:effectLst/>
                <a:latin typeface="Times New Roman" panose="02020603050405020304" pitchFamily="18" charset="0"/>
                <a:ea typeface="Times New Roman" panose="02020603050405020304" pitchFamily="18" charset="0"/>
              </a:rPr>
              <a:t>stock</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market</a:t>
            </a:r>
            <a:r>
              <a:rPr lang="en-US" sz="2000" spc="-7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during</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given</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measurement</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interval.</a:t>
            </a:r>
            <a:endParaRPr lang="en-IN" sz="2000" spc="5" dirty="0">
              <a:effectLst/>
              <a:latin typeface="Times New Roman" panose="02020603050405020304" pitchFamily="18" charset="0"/>
              <a:ea typeface="Times New Roman" panose="02020603050405020304" pitchFamily="18" charset="0"/>
            </a:endParaRPr>
          </a:p>
          <a:p>
            <a:pPr marL="342900" lvl="0" indent="-342900">
              <a:lnSpc>
                <a:spcPct val="100000"/>
              </a:lnSpc>
              <a:buFont typeface="Arial" panose="020B0604020202020204" pitchFamily="34" charset="0"/>
              <a:buChar char="•"/>
              <a:tabLst>
                <a:tab pos="813435" algn="l"/>
              </a:tabLst>
            </a:pPr>
            <a:r>
              <a:rPr lang="en-US" sz="2000" spc="5" dirty="0">
                <a:effectLst/>
                <a:latin typeface="Times New Roman" panose="02020603050405020304" pitchFamily="18" charset="0"/>
                <a:ea typeface="Times New Roman" panose="02020603050405020304" pitchFamily="18" charset="0"/>
              </a:rPr>
              <a:t>Weighted Price:</a:t>
            </a:r>
            <a:r>
              <a:rPr lang="en-US" sz="2000" spc="-3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Measure</a:t>
            </a:r>
            <a:r>
              <a:rPr lang="en-US" sz="2000" spc="-2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of</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average</a:t>
            </a:r>
            <a:r>
              <a:rPr lang="en-US" sz="2000" spc="-2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price</a:t>
            </a:r>
            <a:endParaRPr lang="en-IN" sz="2000" spc="5"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Dataset Pre-processing</a:t>
            </a:r>
            <a:endParaRPr lang="en-IN" sz="3000" dirty="0"/>
          </a:p>
        </p:txBody>
      </p:sp>
      <p:sp>
        <p:nvSpPr>
          <p:cNvPr id="3" name="Content Placeholder 2"/>
          <p:cNvSpPr>
            <a:spLocks noGrp="1"/>
          </p:cNvSpPr>
          <p:nvPr>
            <p:ph idx="1"/>
          </p:nvPr>
        </p:nvSpPr>
        <p:spPr/>
        <p:txBody>
          <a:bodyPr/>
          <a:lstStyle/>
          <a:p>
            <a:pPr marL="342900" lvl="0" indent="-342900">
              <a:lnSpc>
                <a:spcPct val="100000"/>
              </a:lnSpc>
              <a:buFont typeface="Arial" panose="020B0604020202020204" pitchFamily="34" charset="0"/>
              <a:buChar char="•"/>
              <a:tabLst>
                <a:tab pos="875665" algn="l"/>
              </a:tabLst>
            </a:pPr>
            <a:r>
              <a:rPr lang="en-US" sz="2000" spc="5" dirty="0">
                <a:effectLst/>
                <a:latin typeface="Times New Roman" panose="02020603050405020304" pitchFamily="18" charset="0"/>
                <a:ea typeface="Times New Roman" panose="02020603050405020304" pitchFamily="18" charset="0"/>
              </a:rPr>
              <a:t>Remove</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unwanted</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columns</a:t>
            </a:r>
            <a:endParaRPr lang="en-IN" sz="2000" spc="5" dirty="0">
              <a:effectLst/>
              <a:latin typeface="Times New Roman" panose="02020603050405020304" pitchFamily="18" charset="0"/>
              <a:ea typeface="Times New Roman" panose="02020603050405020304" pitchFamily="18" charset="0"/>
            </a:endParaRPr>
          </a:p>
          <a:p>
            <a:pPr marL="342900" lvl="0" indent="-342900">
              <a:lnSpc>
                <a:spcPct val="100000"/>
              </a:lnSpc>
              <a:buFont typeface="Arial" panose="020B0604020202020204" pitchFamily="34" charset="0"/>
              <a:buChar char="•"/>
              <a:tabLst>
                <a:tab pos="875665" algn="l"/>
              </a:tabLst>
            </a:pPr>
            <a:r>
              <a:rPr lang="en-US" sz="2000" spc="5" dirty="0">
                <a:effectLst/>
                <a:latin typeface="Times New Roman" panose="02020603050405020304" pitchFamily="18" charset="0"/>
                <a:ea typeface="Times New Roman" panose="02020603050405020304" pitchFamily="18" charset="0"/>
              </a:rPr>
              <a:t>Check</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nan</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values.</a:t>
            </a:r>
            <a:endParaRPr lang="en-IN" sz="2000" spc="5"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774" y="618519"/>
            <a:ext cx="10142637" cy="507638"/>
          </a:xfrm>
        </p:spPr>
        <p:txBody>
          <a:bodyPr>
            <a:normAutofit fontScale="90000"/>
          </a:bodyPr>
          <a:lstStyle/>
          <a:p>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AGENDA</a:t>
            </a:r>
            <a:br>
              <a:rPr lang="en-IN" sz="3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4774" y="895149"/>
            <a:ext cx="10449025" cy="5794409"/>
          </a:xfrm>
        </p:spPr>
        <p:txBody>
          <a:bodyPr>
            <a:normAutofit/>
          </a:bodyPr>
          <a:lstStyle/>
          <a:p>
            <a:r>
              <a:rPr lang="en-GB" sz="2000" dirty="0">
                <a:latin typeface="Times New Roman" panose="02020603050405020304" pitchFamily="18" charset="0"/>
                <a:ea typeface="Calibri" panose="020F0502020204030204" pitchFamily="34" charset="0"/>
                <a:cs typeface="Times New Roman" panose="02020603050405020304" pitchFamily="18" charset="0"/>
              </a:rPr>
              <a:t>Abstract</a:t>
            </a:r>
          </a:p>
          <a:p>
            <a:r>
              <a:rPr lang="en-GB" sz="20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r>
              <a:rPr lang="en-GB" sz="2000" dirty="0">
                <a:latin typeface="Times New Roman" panose="02020603050405020304" pitchFamily="18" charset="0"/>
                <a:ea typeface="Calibri" panose="020F0502020204030204" pitchFamily="34" charset="0"/>
                <a:cs typeface="Times New Roman" panose="02020603050405020304" pitchFamily="18" charset="0"/>
              </a:rPr>
              <a:t>Problem statement</a:t>
            </a:r>
          </a:p>
          <a:p>
            <a:r>
              <a:rPr lang="en-GB" sz="2000" dirty="0">
                <a:effectLst/>
                <a:latin typeface="Times New Roman" panose="02020603050405020304" pitchFamily="18" charset="0"/>
                <a:ea typeface="Calibri" panose="020F0502020204030204" pitchFamily="34" charset="0"/>
                <a:cs typeface="Times New Roman" panose="02020603050405020304" pitchFamily="18" charset="0"/>
              </a:rPr>
              <a:t>Objective &amp; Scope</a:t>
            </a:r>
          </a:p>
          <a:p>
            <a:r>
              <a:rPr lang="en-GB" sz="2000" dirty="0">
                <a:latin typeface="Times New Roman" panose="02020603050405020304" pitchFamily="18" charset="0"/>
                <a:ea typeface="Calibri" panose="020F0502020204030204" pitchFamily="34" charset="0"/>
                <a:cs typeface="Times New Roman" panose="02020603050405020304" pitchFamily="18" charset="0"/>
              </a:rPr>
              <a:t>Literature Survey</a:t>
            </a:r>
          </a:p>
          <a:p>
            <a:r>
              <a:rPr lang="en-GB" sz="2000" dirty="0">
                <a:effectLst/>
                <a:latin typeface="Times New Roman" panose="02020603050405020304" pitchFamily="18" charset="0"/>
                <a:ea typeface="Calibri" panose="020F0502020204030204" pitchFamily="34" charset="0"/>
                <a:cs typeface="Times New Roman" panose="02020603050405020304" pitchFamily="18" charset="0"/>
              </a:rPr>
              <a:t>Existing System</a:t>
            </a:r>
          </a:p>
          <a:p>
            <a:r>
              <a:rPr lang="en-IN" sz="2000" dirty="0">
                <a:latin typeface="Times New Roman" panose="02020603050405020304" pitchFamily="18" charset="0"/>
                <a:cs typeface="Times New Roman" panose="02020603050405020304" pitchFamily="18" charset="0"/>
              </a:rPr>
              <a:t>Proposed System</a:t>
            </a:r>
          </a:p>
          <a:p>
            <a:r>
              <a:rPr lang="en-IN" sz="2000" dirty="0">
                <a:latin typeface="Times New Roman" panose="02020603050405020304" pitchFamily="18" charset="0"/>
                <a:cs typeface="Times New Roman" panose="02020603050405020304" pitchFamily="18" charset="0"/>
              </a:rPr>
              <a:t>Overall Architecture</a:t>
            </a:r>
          </a:p>
          <a:p>
            <a:r>
              <a:rPr lang="en-IN" sz="2000" dirty="0">
                <a:latin typeface="Times New Roman" panose="02020603050405020304" pitchFamily="18" charset="0"/>
                <a:cs typeface="Times New Roman" panose="02020603050405020304" pitchFamily="18" charset="0"/>
              </a:rPr>
              <a:t>Modules</a:t>
            </a:r>
          </a:p>
          <a:p>
            <a:r>
              <a:rPr lang="en-IN" sz="2000" dirty="0">
                <a:latin typeface="Times New Roman" panose="02020603050405020304" pitchFamily="18" charset="0"/>
                <a:cs typeface="Times New Roman" panose="02020603050405020304" pitchFamily="18" charset="0"/>
              </a:rPr>
              <a:t>Implementation and Result</a:t>
            </a:r>
          </a:p>
          <a:p>
            <a:r>
              <a:rPr lang="en-IN" sz="2000" dirty="0">
                <a:latin typeface="Times New Roman" panose="02020603050405020304" pitchFamily="18" charset="0"/>
                <a:cs typeface="Times New Roman" panose="02020603050405020304" pitchFamily="18" charset="0"/>
              </a:rPr>
              <a:t>Screenshot</a:t>
            </a:r>
          </a:p>
          <a:p>
            <a:r>
              <a:rPr lang="en-IN" sz="2000" dirty="0">
                <a:latin typeface="Times New Roman" panose="02020603050405020304" pitchFamily="18" charset="0"/>
                <a:cs typeface="Times New Roman" panose="02020603050405020304" pitchFamily="18" charset="0"/>
              </a:rPr>
              <a:t>Conclusion</a:t>
            </a:r>
          </a:p>
          <a:p>
            <a:r>
              <a:rPr lang="en-IN" sz="2000" dirty="0">
                <a:latin typeface="Times New Roman" panose="02020603050405020304" pitchFamily="18" charset="0"/>
                <a:cs typeface="Times New Roman" panose="02020603050405020304" pitchFamily="18" charset="0"/>
              </a:rPr>
              <a:t>Reference</a:t>
            </a:r>
          </a:p>
          <a:p>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a:latin typeface="Times New Roman" panose="02020603050405020304" pitchFamily="18" charset="0"/>
                <a:cs typeface="Times New Roman" panose="02020603050405020304" pitchFamily="18" charset="0"/>
                <a:sym typeface="Times New Roman" panose="02020603050405020304"/>
              </a:rPr>
              <a:t> TRAINING &amp; TESTING</a:t>
            </a:r>
            <a:br>
              <a:rPr lang="en-US" sz="3000" b="1" dirty="0">
                <a:latin typeface="Times New Roman" panose="02020603050405020304" pitchFamily="18" charset="0"/>
                <a:cs typeface="Times New Roman" panose="02020603050405020304" pitchFamily="18" charset="0"/>
                <a:sym typeface="Times New Roman" panose="02020603050405020304"/>
              </a:rPr>
            </a:br>
            <a:br>
              <a:rPr lang="en-US" sz="3000" b="1" dirty="0">
                <a:latin typeface="Times New Roman" panose="02020603050405020304" pitchFamily="18" charset="0"/>
                <a:cs typeface="Times New Roman" panose="02020603050405020304" pitchFamily="18" charset="0"/>
                <a:sym typeface="Times New Roman" panose="02020603050405020304"/>
              </a:rPr>
            </a:br>
            <a:r>
              <a:rPr lang="en-US" sz="2700" b="1" dirty="0">
                <a:latin typeface="Times New Roman" panose="02020603050405020304" pitchFamily="18" charset="0"/>
                <a:cs typeface="Times New Roman" panose="02020603050405020304" pitchFamily="18" charset="0"/>
                <a:sym typeface="Times New Roman" panose="02020603050405020304"/>
              </a:rPr>
              <a:t>      TRAINING</a:t>
            </a:r>
            <a:endParaRPr lang="en-IN" sz="2700" dirty="0"/>
          </a:p>
        </p:txBody>
      </p:sp>
      <p:sp>
        <p:nvSpPr>
          <p:cNvPr id="3" name="Content Placeholder 2"/>
          <p:cNvSpPr>
            <a:spLocks noGrp="1"/>
          </p:cNvSpPr>
          <p:nvPr>
            <p:ph idx="1"/>
          </p:nvPr>
        </p:nvSpPr>
        <p:spPr/>
        <p:txBody>
          <a:bodyPr/>
          <a:lstStyle/>
          <a:p>
            <a:pPr marL="742950" marR="337820" lvl="1" indent="-285750">
              <a:lnSpc>
                <a:spcPct val="100000"/>
              </a:lnSpc>
              <a:spcAft>
                <a:spcPts val="0"/>
              </a:spcAft>
              <a:buSzPts val="2700"/>
              <a:buFont typeface="Arial MT"/>
              <a:buChar char="•"/>
              <a:tabLst>
                <a:tab pos="1445895" algn="l"/>
              </a:tabLst>
            </a:pPr>
            <a:r>
              <a:rPr lang="en-US" sz="2000" dirty="0">
                <a:effectLst/>
                <a:latin typeface="Times New Roman" panose="02020603050405020304" pitchFamily="18" charset="0"/>
                <a:ea typeface="Arial MT"/>
                <a:cs typeface="Arial MT"/>
              </a:rPr>
              <a:t>Now</a:t>
            </a:r>
            <a:r>
              <a:rPr lang="en-US" sz="2000" spc="-7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we</a:t>
            </a:r>
            <a:r>
              <a:rPr lang="en-US" sz="2000" spc="-4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will</a:t>
            </a:r>
            <a:r>
              <a:rPr lang="en-US" sz="2000" spc="-6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fit</a:t>
            </a:r>
            <a:r>
              <a:rPr lang="en-US" sz="2000" spc="-6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the</a:t>
            </a:r>
            <a:r>
              <a:rPr lang="en-US" sz="2000" spc="-3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Random</a:t>
            </a:r>
            <a:r>
              <a:rPr lang="en-US" sz="2000" spc="-2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forest</a:t>
            </a:r>
            <a:r>
              <a:rPr lang="en-US" sz="2000" spc="-9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algorithm</a:t>
            </a:r>
            <a:r>
              <a:rPr lang="en-US" sz="2000" spc="-7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to</a:t>
            </a:r>
            <a:r>
              <a:rPr lang="en-US" sz="2000" spc="-3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the</a:t>
            </a:r>
            <a:r>
              <a:rPr lang="en-US" sz="2000" spc="-3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training</a:t>
            </a:r>
            <a:r>
              <a:rPr lang="en-US" sz="2000" spc="-7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set.</a:t>
            </a:r>
            <a:r>
              <a:rPr lang="en-US" sz="2000" spc="-1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To</a:t>
            </a:r>
            <a:r>
              <a:rPr lang="en-US" sz="2000" spc="-6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fit</a:t>
            </a:r>
            <a:r>
              <a:rPr lang="en-US" sz="2000" spc="-61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it,</a:t>
            </a:r>
            <a:r>
              <a:rPr lang="en-US" sz="2000" spc="-2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we</a:t>
            </a:r>
            <a:r>
              <a:rPr lang="en-US" sz="2000" spc="-1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will</a:t>
            </a:r>
            <a:r>
              <a:rPr lang="en-US" sz="2000" spc="-3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import</a:t>
            </a:r>
            <a:r>
              <a:rPr lang="en-US" sz="2000" spc="-5"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the</a:t>
            </a:r>
            <a:r>
              <a:rPr lang="en-US" sz="2000" spc="-50" dirty="0">
                <a:effectLst/>
                <a:latin typeface="Times New Roman" panose="02020603050405020304" pitchFamily="18" charset="0"/>
                <a:ea typeface="Arial MT"/>
                <a:cs typeface="Arial MT"/>
              </a:rPr>
              <a:t> </a:t>
            </a:r>
            <a:r>
              <a:rPr lang="en-US" sz="2000" dirty="0" err="1">
                <a:effectLst/>
                <a:latin typeface="Times New Roman" panose="02020603050405020304" pitchFamily="18" charset="0"/>
                <a:ea typeface="Arial MT"/>
                <a:cs typeface="Arial MT"/>
              </a:rPr>
              <a:t>RandomForestClassifier</a:t>
            </a:r>
            <a:r>
              <a:rPr lang="en-US" sz="2000" spc="-4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class</a:t>
            </a:r>
            <a:r>
              <a:rPr lang="en-US" sz="2000" spc="-50" dirty="0">
                <a:effectLst/>
                <a:latin typeface="Times New Roman" panose="02020603050405020304" pitchFamily="18" charset="0"/>
                <a:ea typeface="Arial MT"/>
                <a:cs typeface="Arial MT"/>
              </a:rPr>
              <a:t> </a:t>
            </a:r>
            <a:r>
              <a:rPr lang="en-US" sz="2000" dirty="0">
                <a:effectLst/>
                <a:latin typeface="Times New Roman" panose="02020603050405020304" pitchFamily="18" charset="0"/>
                <a:ea typeface="Arial MT"/>
                <a:cs typeface="Arial MT"/>
              </a:rPr>
              <a:t>from</a:t>
            </a:r>
            <a:r>
              <a:rPr lang="en-IN" sz="2000" dirty="0">
                <a:latin typeface="Times New Roman" panose="02020603050405020304" pitchFamily="18" charset="0"/>
                <a:ea typeface="Arial MT"/>
                <a:cs typeface="Arial MT"/>
              </a:rPr>
              <a:t> </a:t>
            </a:r>
            <a:r>
              <a:rPr lang="en-US" sz="2000" dirty="0" err="1">
                <a:effectLst/>
                <a:latin typeface="Times New Roman" panose="02020603050405020304" pitchFamily="18" charset="0"/>
                <a:ea typeface="Calibri" panose="020F0502020204030204" pitchFamily="34" charset="0"/>
              </a:rPr>
              <a:t>sklearn.ensemble</a:t>
            </a:r>
            <a:r>
              <a:rPr lang="en-US" sz="2000" spc="-95"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library.</a:t>
            </a:r>
          </a:p>
          <a:p>
            <a:pPr marL="742950" marR="337820" lvl="1" indent="-285750">
              <a:lnSpc>
                <a:spcPct val="150000"/>
              </a:lnSpc>
              <a:spcAft>
                <a:spcPts val="0"/>
              </a:spcAft>
              <a:buSzPts val="2700"/>
              <a:buFont typeface="Arial MT"/>
              <a:buChar char="•"/>
              <a:tabLst>
                <a:tab pos="144589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Grid search is a process that searches exhaustively through a</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manually specified subset of the hyperparameter space of the</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targeted algorithm. Random search, on the other hand, selects a</a:t>
            </a:r>
            <a:r>
              <a:rPr lang="en-US" sz="2000" spc="-6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value</a:t>
            </a:r>
            <a:r>
              <a:rPr lang="en-US" sz="20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0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each</a:t>
            </a:r>
            <a:r>
              <a:rPr lang="en-US" sz="20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hyperparameter</a:t>
            </a:r>
            <a:r>
              <a:rPr lang="en-US" sz="2000"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independently</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probability</a:t>
            </a:r>
            <a:r>
              <a:rPr lang="en-US" sz="2000" spc="-6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distribution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a:latin typeface="Times New Roman" panose="02020603050405020304" pitchFamily="18" charset="0"/>
                <a:cs typeface="Times New Roman" panose="02020603050405020304" pitchFamily="18" charset="0"/>
                <a:sym typeface="Times New Roman" panose="02020603050405020304"/>
              </a:rPr>
              <a:t>MODEL TRAINING &amp; TESTING</a:t>
            </a:r>
            <a:br>
              <a:rPr lang="en-US" sz="3000" b="1" dirty="0">
                <a:latin typeface="Times New Roman" panose="02020603050405020304" pitchFamily="18" charset="0"/>
                <a:cs typeface="Times New Roman" panose="02020603050405020304" pitchFamily="18" charset="0"/>
                <a:sym typeface="Times New Roman" panose="02020603050405020304"/>
              </a:rPr>
            </a:br>
            <a:br>
              <a:rPr lang="en-US" sz="3000" b="1" dirty="0">
                <a:latin typeface="Times New Roman" panose="02020603050405020304" pitchFamily="18" charset="0"/>
                <a:cs typeface="Times New Roman" panose="02020603050405020304" pitchFamily="18" charset="0"/>
                <a:sym typeface="Times New Roman" panose="02020603050405020304"/>
              </a:rPr>
            </a:br>
            <a:r>
              <a:rPr lang="en-US" sz="3000" b="1" dirty="0">
                <a:latin typeface="Times New Roman" panose="02020603050405020304" pitchFamily="18" charset="0"/>
                <a:cs typeface="Times New Roman" panose="02020603050405020304" pitchFamily="18" charset="0"/>
                <a:sym typeface="Times New Roman" panose="02020603050405020304"/>
              </a:rPr>
              <a:t>     </a:t>
            </a:r>
            <a:r>
              <a:rPr lang="en-US" sz="2700" b="1" dirty="0" err="1">
                <a:latin typeface="Times New Roman" panose="02020603050405020304" pitchFamily="18" charset="0"/>
                <a:cs typeface="Times New Roman" panose="02020603050405020304" pitchFamily="18" charset="0"/>
                <a:sym typeface="Times New Roman" panose="02020603050405020304"/>
              </a:rPr>
              <a:t>TESTING</a:t>
            </a:r>
            <a:endParaRPr lang="en-IN" sz="2700" dirty="0"/>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RMSE (Root Mean Square Error) - </a:t>
            </a:r>
            <a:r>
              <a:rPr lang="en-US" sz="2000" dirty="0">
                <a:latin typeface="Times New Roman" panose="02020603050405020304" pitchFamily="18" charset="0"/>
                <a:cs typeface="Times New Roman" panose="02020603050405020304" pitchFamily="18" charset="0"/>
              </a:rPr>
              <a:t>Root mean square error (RMSE) is a frequently used measure of the differences between values (sample or population values) predicted by a model or an estimator and the values observed.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 (Pearson’s Correlation Coefficient) </a:t>
            </a:r>
            <a:r>
              <a:rPr lang="en-US" sz="2000" dirty="0">
                <a:latin typeface="Times New Roman" panose="02020603050405020304" pitchFamily="18" charset="0"/>
                <a:cs typeface="Times New Roman" panose="02020603050405020304" pitchFamily="18" charset="0"/>
              </a:rPr>
              <a:t>The Pearson’s correlation coefficient depicts the linear association between two variables. It helps to figure if two sets of data move in the same direction. </a:t>
            </a:r>
          </a:p>
          <a:p>
            <a:endParaRPr lang="en-IN" dirty="0"/>
          </a:p>
        </p:txBody>
      </p:sp>
      <p:pic>
        <p:nvPicPr>
          <p:cNvPr id="4" name="Picture 3"/>
          <p:cNvPicPr>
            <a:picLocks noChangeAspect="1" noChangeArrowheads="1"/>
          </p:cNvPicPr>
          <p:nvPr/>
        </p:nvPicPr>
        <p:blipFill>
          <a:blip r:embed="rId2"/>
          <a:srcRect/>
          <a:stretch>
            <a:fillRect/>
          </a:stretch>
        </p:blipFill>
        <p:spPr bwMode="auto">
          <a:xfrm>
            <a:off x="1557939" y="5172076"/>
            <a:ext cx="3705225" cy="1238250"/>
          </a:xfrm>
          <a:prstGeom prst="rect">
            <a:avLst/>
          </a:prstGeom>
          <a:noFill/>
        </p:spPr>
      </p:pic>
      <p:pic>
        <p:nvPicPr>
          <p:cNvPr id="5" name="Picture 4"/>
          <p:cNvPicPr>
            <a:picLocks noChangeAspect="1" noChangeArrowheads="1"/>
          </p:cNvPicPr>
          <p:nvPr/>
        </p:nvPicPr>
        <p:blipFill>
          <a:blip r:embed="rId3"/>
          <a:srcRect/>
          <a:stretch>
            <a:fillRect/>
          </a:stretch>
        </p:blipFill>
        <p:spPr bwMode="auto">
          <a:xfrm>
            <a:off x="6094411" y="5105501"/>
            <a:ext cx="3486150" cy="13144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a:latin typeface="Times New Roman" panose="02020603050405020304" pitchFamily="18" charset="0"/>
                <a:cs typeface="Times New Roman" panose="02020603050405020304" pitchFamily="18" charset="0"/>
              </a:rPr>
              <a:t>Web Scrapping</a:t>
            </a:r>
            <a:br>
              <a:rPr lang="en-GB" sz="44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lnSpcReduction="10000"/>
          </a:bodyPr>
          <a:lstStyle/>
          <a:p>
            <a:pPr algn="just">
              <a:lnSpc>
                <a:spcPct val="100000"/>
              </a:lnSpc>
            </a:pPr>
            <a:r>
              <a:rPr lang="en-US" sz="2000" dirty="0">
                <a:latin typeface="Times New Roman" panose="02020603050405020304" pitchFamily="18" charset="0"/>
                <a:cs typeface="Times New Roman" panose="02020603050405020304" pitchFamily="18" charset="0"/>
              </a:rPr>
              <a:t>Send an HTTP request to the URL of the webpage you want to access. The server responds to the request by returning the HTML content of the webpage. For this task, we will use a third-party HTTP library for python-requests.</a:t>
            </a:r>
          </a:p>
          <a:p>
            <a:pPr algn="just">
              <a:lnSpc>
                <a:spcPct val="100000"/>
              </a:lnSpc>
            </a:pPr>
            <a:r>
              <a:rPr lang="en-US" sz="2000" dirty="0">
                <a:latin typeface="Times New Roman" panose="02020603050405020304" pitchFamily="18" charset="0"/>
                <a:cs typeface="Times New Roman" panose="02020603050405020304" pitchFamily="18" charset="0"/>
              </a:rPr>
              <a:t>Once we have accessed the HTML content, we are left with the task of parsing the data. Since most of the HTML data is nested, we cannot extract data simply through string processing. One needs a parser that can create a nested/tree structure of the HTML data. There are many HTML parser libraries available but the most advanced one is html5lib</a:t>
            </a:r>
          </a:p>
          <a:p>
            <a:pPr algn="just" fontAlgn="base">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all we need to do is navigate and search the parse tree that we created, i.e. tree traversal. For this task, we will be using another third-party python library, Beautiful Soup. It is a Python library for pulling data out of HTML and XML files.</a:t>
            </a:r>
          </a:p>
          <a:p>
            <a:pPr algn="just">
              <a:lnSpc>
                <a:spcPct val="100000"/>
              </a:lnSpc>
            </a:pPr>
            <a:endParaRPr lang="en-US" sz="2000" b="1" dirty="0"/>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latin typeface="Times New Roman" panose="02020603050405020304" pitchFamily="18" charset="0"/>
                <a:cs typeface="Times New Roman" panose="02020603050405020304" pitchFamily="18" charset="0"/>
              </a:rPr>
              <a:t>SOFTWARE REQUIREMENT </a:t>
            </a:r>
            <a:br>
              <a:rPr lang="en-IN" sz="3000" b="1" dirty="0">
                <a:latin typeface="Times New Roman" panose="02020603050405020304" pitchFamily="18" charset="0"/>
                <a:cs typeface="Times New Roman" panose="02020603050405020304" pitchFamily="18" charset="0"/>
              </a:rPr>
            </a:br>
            <a:endParaRPr lang="en-IN" sz="3000" b="1" dirty="0"/>
          </a:p>
        </p:txBody>
      </p:sp>
      <p:sp>
        <p:nvSpPr>
          <p:cNvPr id="3" name="Content Placeholder 2"/>
          <p:cNvSpPr>
            <a:spLocks noGrp="1"/>
          </p:cNvSpPr>
          <p:nvPr>
            <p:ph idx="1"/>
          </p:nvPr>
        </p:nvSpPr>
        <p:spPr>
          <a:xfrm>
            <a:off x="1141412" y="2249486"/>
            <a:ext cx="9905999" cy="460851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Hardware                                                                                                                                   </a:t>
            </a:r>
          </a:p>
          <a:p>
            <a:pPr>
              <a:lnSpc>
                <a:spcPct val="100000"/>
              </a:lnSpc>
            </a:pPr>
            <a:r>
              <a:rPr lang="en-US" sz="2000" dirty="0">
                <a:latin typeface="Times New Roman" panose="02020603050405020304" pitchFamily="18" charset="0"/>
                <a:cs typeface="Times New Roman" panose="02020603050405020304" pitchFamily="18" charset="0"/>
              </a:rPr>
              <a:t> Windows 7,8,10 64 bit                                               </a:t>
            </a:r>
          </a:p>
          <a:p>
            <a:pPr>
              <a:lnSpc>
                <a:spcPct val="100000"/>
              </a:lnSpc>
            </a:pPr>
            <a:r>
              <a:rPr lang="en-US" sz="2000" dirty="0">
                <a:latin typeface="Times New Roman" panose="02020603050405020304" pitchFamily="18" charset="0"/>
                <a:cs typeface="Times New Roman" panose="02020603050405020304" pitchFamily="18" charset="0"/>
              </a:rPr>
              <a:t> Ram 4GB                                                            </a:t>
            </a:r>
          </a:p>
          <a:p>
            <a:pPr marL="0" indent="0">
              <a:lnSpc>
                <a:spcPct val="100000"/>
              </a:lnSpc>
              <a:buNone/>
            </a:pPr>
            <a:r>
              <a:rPr lang="en-US" sz="2000" dirty="0">
                <a:latin typeface="Times New Roman" panose="02020603050405020304" pitchFamily="18" charset="0"/>
                <a:cs typeface="Times New Roman" panose="02020603050405020304" pitchFamily="18" charset="0"/>
              </a:rPr>
              <a:t>Software</a:t>
            </a:r>
          </a:p>
          <a:p>
            <a:pPr>
              <a:lnSpc>
                <a:spcPct val="100000"/>
              </a:lnSpc>
            </a:pPr>
            <a:r>
              <a:rPr lang="en-US" sz="2000" dirty="0">
                <a:latin typeface="Times New Roman" panose="02020603050405020304" pitchFamily="18" charset="0"/>
                <a:cs typeface="Times New Roman" panose="02020603050405020304" pitchFamily="18" charset="0"/>
              </a:rPr>
              <a:t>Python 3.7</a:t>
            </a:r>
          </a:p>
          <a:p>
            <a:pPr>
              <a:lnSpc>
                <a:spcPct val="100000"/>
              </a:lnSpc>
            </a:pPr>
            <a:r>
              <a:rPr lang="en-US" sz="2000" dirty="0">
                <a:latin typeface="Times New Roman" panose="02020603050405020304" pitchFamily="18" charset="0"/>
                <a:cs typeface="Times New Roman" panose="02020603050405020304" pitchFamily="18" charset="0"/>
              </a:rPr>
              <a:t>Flask framework</a:t>
            </a:r>
          </a:p>
          <a:p>
            <a:pPr marL="0" indent="0">
              <a:lnSpc>
                <a:spcPct val="100000"/>
              </a:lnSpc>
              <a:buNone/>
            </a:pPr>
            <a:r>
              <a:rPr lang="en-US" sz="2000" dirty="0">
                <a:latin typeface="Times New Roman" panose="02020603050405020304" pitchFamily="18" charset="0"/>
                <a:cs typeface="Times New Roman" panose="02020603050405020304" pitchFamily="18" charset="0"/>
              </a:rPr>
              <a:t>Python’s standard library</a:t>
            </a:r>
          </a:p>
          <a:p>
            <a:pPr>
              <a:lnSpc>
                <a:spcPct val="100000"/>
              </a:lnSpc>
            </a:pPr>
            <a:r>
              <a:rPr lang="en-US" sz="2000" dirty="0">
                <a:latin typeface="Times New Roman" panose="02020603050405020304" pitchFamily="18" charset="0"/>
                <a:cs typeface="Times New Roman" panose="02020603050405020304" pitchFamily="18" charset="0"/>
              </a:rPr>
              <a:t>Pandas</a:t>
            </a:r>
          </a:p>
          <a:p>
            <a:pPr>
              <a:lnSpc>
                <a:spcPct val="100000"/>
              </a:lnSpc>
            </a:pPr>
            <a:r>
              <a:rPr lang="en-US" sz="2000" dirty="0" err="1">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IN" sz="2000" dirty="0"/>
          </a:p>
          <a:p>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MPLEMENTATION AND RESULTS</a:t>
            </a:r>
            <a:br>
              <a:rPr lang="en-IN" sz="3600" dirty="0"/>
            </a:br>
            <a:endParaRPr lang="en-IN"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For the purposes of this project we have used two algorithm Logistic regression and Random Forest Algorithm. </a:t>
            </a:r>
          </a:p>
          <a:p>
            <a:r>
              <a:rPr lang="en-US" sz="2400" dirty="0">
                <a:latin typeface="Times New Roman" panose="02020603050405020304" pitchFamily="18" charset="0"/>
                <a:cs typeface="Times New Roman" panose="02020603050405020304" pitchFamily="18" charset="0"/>
              </a:rPr>
              <a:t>All the algorithms are based on supervised learning. We are determining the best method considering  factor namely Accuracy. </a:t>
            </a:r>
          </a:p>
          <a:p>
            <a:r>
              <a:rPr lang="en-US" sz="2400" dirty="0">
                <a:latin typeface="Times New Roman" panose="02020603050405020304" pitchFamily="18" charset="0"/>
                <a:cs typeface="Times New Roman" panose="02020603050405020304" pitchFamily="18" charset="0"/>
              </a:rPr>
              <a:t>When plotted on a graph for two the algorithms it was found that Random Forest Algorithm was the best method to use to find</a:t>
            </a:r>
            <a:r>
              <a:rPr lang="en-US" dirty="0">
                <a:latin typeface="Times New Roman" panose="02020603050405020304" pitchFamily="18" charset="0"/>
                <a:cs typeface="Times New Roman" panose="02020603050405020304" pitchFamily="18" charset="0"/>
              </a:rPr>
              <a:t> Cryptocurrency price prediction.</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SCREENSHOTS</a:t>
            </a:r>
            <a:br>
              <a:rPr lang="en-IN" sz="3600" dirty="0">
                <a:latin typeface="Times New Roman" panose="02020603050405020304" pitchFamily="18" charset="0"/>
                <a:cs typeface="Times New Roman" panose="02020603050405020304" pitchFamily="18" charset="0"/>
              </a:rPr>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80698"/>
            <a:ext cx="8596312" cy="344121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113" y="2249488"/>
            <a:ext cx="7718600" cy="35417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789" y="2249488"/>
            <a:ext cx="7502421" cy="354171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endParaRPr lang="en-IN" dirty="0"/>
          </a:p>
        </p:txBody>
      </p:sp>
      <p:sp>
        <p:nvSpPr>
          <p:cNvPr id="3" name="Content Placeholder 2"/>
          <p:cNvSpPr>
            <a:spLocks noGrp="1"/>
          </p:cNvSpPr>
          <p:nvPr>
            <p:ph idx="1"/>
          </p:nvPr>
        </p:nvSpPr>
        <p:spPr>
          <a:xfrm>
            <a:off x="1366787" y="1896177"/>
            <a:ext cx="9680624" cy="4572000"/>
          </a:xfrm>
        </p:spPr>
        <p:txBody>
          <a:bodyPr>
            <a:noAutofit/>
          </a:bodyPr>
          <a:lstStyle/>
          <a:p>
            <a:pPr algn="just">
              <a:lnSpc>
                <a:spcPct val="150000"/>
              </a:lnSpc>
            </a:pPr>
            <a:r>
              <a:rPr lang="en-GB" sz="2000" dirty="0">
                <a:latin typeface="Times New Roman" panose="02020603050405020304" pitchFamily="18" charset="0"/>
                <a:cs typeface="Times New Roman" panose="02020603050405020304" pitchFamily="18" charset="0"/>
              </a:rPr>
              <a:t>Based on the project's findings, it is evident that Bitcoin's price is influenced by various factors. The proposed predictive model, which incorporates multiple parameters, was able to accurately forecast Bitcoin's closing price for the following day. The model can be helpful for investors and traders looking to make informed decisions about buying or selling Bitcoin. Furthermore, the project highlights the importance of data analysis and machine learning in understanding and predicting trends in the cryptocurrency market. As blockchain technology continues to evolve, it is likely that Bitcoin will remain a crucial player and that its value will continue to fluctuate. By monitoring and </a:t>
            </a:r>
            <a:r>
              <a:rPr lang="en-GB" sz="2000" dirty="0" err="1">
                <a:latin typeface="Times New Roman" panose="02020603050405020304" pitchFamily="18" charset="0"/>
                <a:cs typeface="Times New Roman" panose="02020603050405020304" pitchFamily="18" charset="0"/>
              </a:rPr>
              <a:t>analyzing</a:t>
            </a:r>
            <a:r>
              <a:rPr lang="en-GB" sz="2000" dirty="0">
                <a:latin typeface="Times New Roman" panose="02020603050405020304" pitchFamily="18" charset="0"/>
                <a:cs typeface="Times New Roman" panose="02020603050405020304" pitchFamily="18" charset="0"/>
              </a:rPr>
              <a:t> relevant data points, we can gain insights into the future of Bitcoin and the wider cryptocurrency market.</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3398"/>
          </a:xfrm>
        </p:spPr>
        <p:txBody>
          <a:bodyPr/>
          <a:lstStyle/>
          <a:p>
            <a:r>
              <a:rPr lang="en-IN" sz="3600" dirty="0">
                <a:latin typeface="Times New Roman" panose="02020603050405020304" pitchFamily="18" charset="0"/>
                <a:cs typeface="Times New Roman" panose="02020603050405020304" pitchFamily="18" charset="0"/>
              </a:rPr>
              <a:t>R</a:t>
            </a:r>
            <a:r>
              <a:rPr lang="en-US" sz="3600" dirty="0">
                <a:latin typeface="Times New Roman" panose="02020603050405020304" pitchFamily="18" charset="0"/>
                <a:cs typeface="Times New Roman" panose="02020603050405020304" pitchFamily="18" charset="0"/>
              </a:rPr>
              <a:t>EFERENCE</a:t>
            </a:r>
            <a:endParaRPr lang="en-IN" dirty="0"/>
          </a:p>
        </p:txBody>
      </p:sp>
      <p:sp>
        <p:nvSpPr>
          <p:cNvPr id="3" name="Content Placeholder 2"/>
          <p:cNvSpPr>
            <a:spLocks noGrp="1"/>
          </p:cNvSpPr>
          <p:nvPr>
            <p:ph idx="1"/>
          </p:nvPr>
        </p:nvSpPr>
        <p:spPr>
          <a:xfrm>
            <a:off x="991402" y="1347536"/>
            <a:ext cx="10056009" cy="5024387"/>
          </a:xfrm>
        </p:spPr>
        <p:txBody>
          <a:bodyPr>
            <a:normAutofit/>
          </a:bodyPr>
          <a:lstStyle/>
          <a:p>
            <a:pPr algn="just"/>
            <a:r>
              <a:rPr lang="en-GB" sz="2000" dirty="0">
                <a:latin typeface="Times New Roman" panose="02020603050405020304" pitchFamily="18" charset="0"/>
                <a:cs typeface="Times New Roman" panose="02020603050405020304" pitchFamily="18" charset="0"/>
              </a:rPr>
              <a:t>Real-Time Prediction of BITCOIN Price using Machine Learning Techniques and Public Sentiment Analysis S M </a:t>
            </a:r>
            <a:r>
              <a:rPr lang="en-GB" sz="2000" dirty="0" err="1">
                <a:latin typeface="Times New Roman" panose="02020603050405020304" pitchFamily="18" charset="0"/>
                <a:cs typeface="Times New Roman" panose="02020603050405020304" pitchFamily="18" charset="0"/>
              </a:rPr>
              <a:t>Rajua</a:t>
            </a:r>
            <a:r>
              <a:rPr lang="en-GB" sz="2000" dirty="0">
                <a:latin typeface="Times New Roman" panose="02020603050405020304" pitchFamily="18" charset="0"/>
                <a:cs typeface="Times New Roman" panose="02020603050405020304" pitchFamily="18" charset="0"/>
              </a:rPr>
              <a:t> Ali Mohammad Tarif.</a:t>
            </a:r>
          </a:p>
          <a:p>
            <a:pPr algn="just"/>
            <a:r>
              <a:rPr lang="en-GB" sz="2000" dirty="0">
                <a:latin typeface="Times New Roman" panose="02020603050405020304" pitchFamily="18" charset="0"/>
                <a:cs typeface="Times New Roman" panose="02020603050405020304" pitchFamily="18" charset="0"/>
              </a:rPr>
              <a:t>Prediction of Bitcoin Prices with Machine Learning Methods using Time Series Data </a:t>
            </a:r>
            <a:r>
              <a:rPr lang="en-GB" sz="2000" dirty="0" err="1">
                <a:latin typeface="Times New Roman" panose="02020603050405020304" pitchFamily="18" charset="0"/>
                <a:cs typeface="Times New Roman" panose="02020603050405020304" pitchFamily="18" charset="0"/>
              </a:rPr>
              <a:t>Zonguldak</a:t>
            </a:r>
            <a:r>
              <a:rPr lang="en-GB" sz="2000" dirty="0">
                <a:latin typeface="Times New Roman" panose="02020603050405020304" pitchFamily="18" charset="0"/>
                <a:cs typeface="Times New Roman" panose="02020603050405020304" pitchFamily="18" charset="0"/>
              </a:rPr>
              <a:t>, Türkiye 2018 IEEE</a:t>
            </a:r>
          </a:p>
          <a:p>
            <a:pPr algn="just"/>
            <a:r>
              <a:rPr lang="en-IN" sz="2000" dirty="0" err="1">
                <a:effectLst/>
                <a:latin typeface="Times New Roman" panose="02020603050405020304" pitchFamily="18" charset="0"/>
                <a:ea typeface="SimSun" panose="02010600030101010101" pitchFamily="2" charset="-122"/>
                <a:cs typeface="Times New Roman" panose="02020603050405020304" pitchFamily="18" charset="0"/>
              </a:rPr>
              <a:t>Akyildirim</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dirty="0" err="1">
                <a:effectLst/>
                <a:latin typeface="Times New Roman" panose="02020603050405020304" pitchFamily="18" charset="0"/>
                <a:ea typeface="SimSun" panose="02010600030101010101" pitchFamily="2" charset="-122"/>
                <a:cs typeface="Times New Roman" panose="02020603050405020304" pitchFamily="18" charset="0"/>
              </a:rPr>
              <a:t>Erdinc</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dirty="0" err="1">
                <a:effectLst/>
                <a:latin typeface="Times New Roman" panose="02020603050405020304" pitchFamily="18" charset="0"/>
                <a:ea typeface="SimSun" panose="02010600030101010101" pitchFamily="2" charset="-122"/>
                <a:cs typeface="Times New Roman" panose="02020603050405020304" pitchFamily="18" charset="0"/>
              </a:rPr>
              <a:t>Oguzhan</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dirty="0" err="1">
                <a:effectLst/>
                <a:latin typeface="Times New Roman" panose="02020603050405020304" pitchFamily="18" charset="0"/>
                <a:ea typeface="SimSun" panose="02010600030101010101" pitchFamily="2" charset="-122"/>
                <a:cs typeface="Times New Roman" panose="02020603050405020304" pitchFamily="18" charset="0"/>
              </a:rPr>
              <a:t>Cepni</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dirty="0" err="1">
                <a:effectLst/>
                <a:latin typeface="Times New Roman" panose="02020603050405020304" pitchFamily="18" charset="0"/>
                <a:ea typeface="SimSun" panose="02010600030101010101" pitchFamily="2" charset="-122"/>
                <a:cs typeface="Times New Roman" panose="02020603050405020304" pitchFamily="18" charset="0"/>
              </a:rPr>
              <a:t>Shaen</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Corbet, and Gazi Salah Uddin. 2021. Forecasting mid-price movement of Bitcoin futures using machine learning. Annals of Operations Research, 1–32.</a:t>
            </a:r>
          </a:p>
          <a:p>
            <a:pPr algn="just"/>
            <a:r>
              <a:rPr lang="en-GB" sz="2000" dirty="0">
                <a:effectLst/>
                <a:latin typeface="Times New Roman" panose="02020603050405020304" pitchFamily="18" charset="0"/>
                <a:ea typeface="SimSun" panose="02010600030101010101" pitchFamily="2" charset="-122"/>
                <a:cs typeface="Times New Roman" panose="02020603050405020304" pitchFamily="18" charset="0"/>
              </a:rPr>
              <a:t>Parvez, Shaik Javed. 2022. Bitcoin price prediction using Random Forest Regression. Journal of Positive School Psychology 6: 4352–58.</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Nakamoto, Satoshi. 2008. Bitcoin: A Peer-to-Peer Electronic Cash System. Available online: https://bitcoin.org/bitcoin.pdf (accessed on 7 October 2022).</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effectLst/>
                <a:latin typeface="Times New Roman" panose="02020603050405020304" pitchFamily="18" charset="0"/>
                <a:ea typeface="Calibri" panose="020F0502020204030204" pitchFamily="34" charset="0"/>
              </a:rPr>
              <a:t>ABSTRACT</a:t>
            </a:r>
            <a:endParaRPr lang="en-IN" sz="3000" dirty="0"/>
          </a:p>
        </p:txBody>
      </p:sp>
      <p:sp>
        <p:nvSpPr>
          <p:cNvPr id="3" name="Content Placeholder 2"/>
          <p:cNvSpPr>
            <a:spLocks noGrp="1"/>
          </p:cNvSpPr>
          <p:nvPr>
            <p:ph idx="1"/>
          </p:nvPr>
        </p:nvSpPr>
        <p:spPr>
          <a:xfrm>
            <a:off x="838200" y="1825625"/>
            <a:ext cx="10635114" cy="4960186"/>
          </a:xfrm>
        </p:spPr>
        <p:txBody>
          <a:bodyPr>
            <a:normAutofit/>
          </a:bodyPr>
          <a:lstStyle/>
          <a:p>
            <a:pPr marL="342900" lvl="0" indent="-342900" algn="just">
              <a:lnSpc>
                <a:spcPct val="100000"/>
              </a:lnSpc>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Bitcoin, the ruler of cryptocurrency plays an important role in blockchain technology. - In this project, proposed to predict the Bitcoin price accurately taking into consideration various parameters that affect the Bitcoin value.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GB" sz="2000" dirty="0">
                <a:latin typeface="Times New Roman" panose="02020603050405020304" pitchFamily="18" charset="0"/>
                <a:ea typeface="Calibri" panose="020F0502020204030204" pitchFamily="34" charset="0"/>
                <a:cs typeface="Times New Roman" panose="02020603050405020304" pitchFamily="18" charset="0"/>
              </a:rPr>
              <a:t>To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aim to understand and find daily trends in the Bitcoin market while gaining insight into optimal features surrounding Bitcoin price. Our data set consists of various features relating to the Bitcoin price and payment network over the course of every year, recorded daily.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Features such as the opening price, highest price, lowest price, closing price, the volume of Bitcoin, the volume of currencies, and weighted price were taken into consideration to predict the closing price of the next day. </a:t>
            </a:r>
          </a:p>
          <a:p>
            <a:pPr marL="342900" indent="-342900" algn="just">
              <a:lnSpc>
                <a:spcPct val="100000"/>
              </a:lnSpc>
              <a:spcAft>
                <a:spcPts val="8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future</a:t>
            </a:r>
            <a:r>
              <a:rPr lang="en-US" sz="2000" spc="5" dirty="0">
                <a:effectLst/>
                <a:latin typeface="Times New Roman" panose="02020603050405020304" pitchFamily="18" charset="0"/>
                <a:ea typeface="Times New Roman" panose="02020603050405020304" pitchFamily="18" charset="0"/>
              </a:rPr>
              <a:t> </a:t>
            </a:r>
            <a:r>
              <a:rPr lang="en-GB" sz="2000" dirty="0">
                <a:effectLst/>
                <a:latin typeface="Times New Roman" panose="02020603050405020304" pitchFamily="18" charset="0"/>
                <a:ea typeface="Times New Roman" panose="02020603050405020304" pitchFamily="18" charset="0"/>
              </a:rPr>
              <a:t>of bitcoin is predicted as a result of today's real-time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838200" y="1825624"/>
            <a:ext cx="10629550" cy="5032375"/>
          </a:xfrm>
        </p:spPr>
        <p:txBody>
          <a:bodyPr>
            <a:normAutofit fontScale="25000" lnSpcReduction="20000"/>
          </a:bodyPr>
          <a:lstStyle/>
          <a:p>
            <a:pPr marL="342900" lvl="0" indent="-342900" algn="just">
              <a:lnSpc>
                <a:spcPct val="120000"/>
              </a:lnSpc>
              <a:buSzPts val="1800"/>
              <a:buFont typeface="Symbol" panose="05050102010706020507" pitchFamily="18" charset="2"/>
              <a:buChar char=""/>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Bitcoin is a cryptographic money that is utilized worldwide for advanced </a:t>
            </a:r>
            <a:r>
              <a:rPr lang="en-GB" sz="8000" dirty="0" err="1">
                <a:effectLst/>
                <a:latin typeface="Times New Roman" panose="02020603050405020304" pitchFamily="18" charset="0"/>
                <a:ea typeface="Calibri" panose="020F0502020204030204" pitchFamily="34" charset="0"/>
                <a:cs typeface="Times New Roman" panose="02020603050405020304" pitchFamily="18" charset="0"/>
              </a:rPr>
              <a:t>installment</a:t>
            </a: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 or basically for</a:t>
            </a:r>
            <a:r>
              <a:rPr lang="en-GB" sz="8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speculation purposes.</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SzPts val="1800"/>
              <a:buFont typeface="Symbol" panose="05050102010706020507" pitchFamily="18" charset="2"/>
              <a:buChar char=""/>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Bitcoin is decentralized for example it isn't possessed by anybody. </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SzPts val="1800"/>
              <a:buFont typeface="Symbol" panose="05050102010706020507" pitchFamily="18" charset="2"/>
              <a:buChar char=""/>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Bitcoins are put away in an advanced wallet which is essentially similar to a virtual financial balance. The record of the considerable number of exchanges, the timestamp information is put away in a spot called Blockchain. Each record in a blockchain is known as a square. </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SzPts val="1800"/>
              <a:buFont typeface="Symbol" panose="05050102010706020507" pitchFamily="18" charset="2"/>
              <a:buChar char=""/>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The information on the blockchain is scrambled. During exchanges the client's name isn't uncovered, however just their wallet ID is made open. The Bitcoin's worth fluctuates simply like a stock though in an unexpected way. </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SzPts val="1800"/>
              <a:buFont typeface="Symbol" panose="05050102010706020507" pitchFamily="18" charset="2"/>
              <a:buChar char=""/>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We will predict the sign of the daily price change with the highest possible accuracy.</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marL="342900" lvl="0" indent="-342900" algn="just">
              <a:lnSpc>
                <a:spcPct val="100000"/>
              </a:lnSpc>
              <a:buSzPts val="1800"/>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challenge in Bitcoin price prediction using ml is to develop a model that can effectively capture the complex and non-linear relationships between the input features and Bitcoin prices.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SzPts val="1800"/>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High computational resources and a large amount of training data to achieve accurate results.</a:t>
            </a:r>
          </a:p>
          <a:p>
            <a:pPr marL="342900" indent="-342900" algn="just">
              <a:lnSpc>
                <a:spcPct val="100000"/>
              </a:lnSpc>
              <a:spcAft>
                <a:spcPts val="800"/>
              </a:spcAft>
              <a:buSzPts val="1800"/>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Unpredictable nature of the cryptocurrency market makes it difficult to develop a model that can provide reliable predictions.</a:t>
            </a:r>
            <a:r>
              <a:rPr lang="en-IN" sz="2000" dirty="0">
                <a:effectLst/>
                <a:latin typeface="Times New Roman" panose="02020603050405020304" pitchFamily="18"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800"/>
              <a:buFont typeface="Symbol" panose="05050102010706020507" pitchFamily="18"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Objective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677334" y="1294545"/>
            <a:ext cx="8596668" cy="4746818"/>
          </a:xfrm>
        </p:spPr>
        <p:txBody>
          <a:bodyPr>
            <a:noAutofit/>
          </a:bodyPr>
          <a:lstStyle/>
          <a:p>
            <a:pPr marL="342900" lvl="0" indent="-342900" algn="just">
              <a:lnSpc>
                <a:spcPct val="100000"/>
              </a:lnSpc>
              <a:buSzPts val="1800"/>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To develop a machine learning model that can accurately predict the prices of cryptocurrencies based on historical data and various other relevant features.</a:t>
            </a:r>
          </a:p>
          <a:p>
            <a:pPr marL="342900" lvl="0" indent="-342900" algn="just">
              <a:lnSpc>
                <a:spcPct val="100000"/>
              </a:lnSpc>
              <a:buSzPts val="1800"/>
              <a:buFont typeface="Symbol" panose="05050102010706020507" pitchFamily="18" charset="2"/>
              <a:buChar char=""/>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SzPts val="1800"/>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the performance of different machine learning algorithms such as linear regression, neural networks, and decision trees to determine the best algorithm for the cryptocurrency price prediction task.</a:t>
            </a:r>
          </a:p>
          <a:p>
            <a:pPr marL="342900" lvl="0" indent="-342900" algn="just">
              <a:lnSpc>
                <a:spcPct val="100000"/>
              </a:lnSpc>
              <a:buSzPts val="1800"/>
              <a:buFont typeface="Symbol" panose="05050102010706020507" pitchFamily="18" charset="2"/>
              <a:buChar char=""/>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SzPts val="1800"/>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To identify and extract the most relevant features that can have a significant impact on the cryptocurrency prices, including market trends, trading volumes, social media sentiment, and news articles.</a:t>
            </a:r>
          </a:p>
          <a:p>
            <a:pPr marL="342900" lvl="0" indent="-342900" algn="just">
              <a:lnSpc>
                <a:spcPct val="100000"/>
              </a:lnSpc>
              <a:buSzPts val="1800"/>
              <a:buFont typeface="Symbol" panose="05050102010706020507" pitchFamily="18" charset="2"/>
              <a:buChar char=""/>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SzPts val="1800"/>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To evaluate the accuracy of the model using appropriate performance metrics such as mean squared error, mean absolute error, and R-squared, and to fine-tune the model to achieve the highest possible accuracy.</a:t>
            </a:r>
          </a:p>
          <a:p>
            <a:pPr marL="0" lvl="0" indent="0" algn="just">
              <a:lnSpc>
                <a:spcPct val="100000"/>
              </a:lnSpc>
              <a:buSzPts val="1800"/>
              <a:buNone/>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Scope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342900" lvl="0" indent="-342900" algn="just">
              <a:lnSpc>
                <a:spcPct val="100000"/>
              </a:lnSpc>
              <a:buSzPts val="1800"/>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Bitcoin’s value varies just like a stock albeit differently. There are several algorithms used on stock market data for price prediction. However, the parameters affecting Bitcoin are different. Therefore it is necessary to predict the value of Bitcoin so that correct investment decisions can be made.</a:t>
            </a:r>
          </a:p>
          <a:p>
            <a:pPr marL="342900" lvl="0" indent="-342900" algn="just">
              <a:lnSpc>
                <a:spcPct val="100000"/>
              </a:lnSpc>
              <a:spcAft>
                <a:spcPts val="800"/>
              </a:spcAft>
              <a:buSzPts val="1800"/>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price of Bitcoin does not depend on business events or intervening government, unlike the stock market. Thus, to predict the value we feel it is necessary to leverage machine learning technology to predict the price of Bitcoin.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71839"/>
          </a:xfrm>
        </p:spPr>
        <p:txBody>
          <a:bodyPr>
            <a:normAutofit fontScale="90000"/>
          </a:bodyPr>
          <a:lstStyle/>
          <a:p>
            <a:r>
              <a:rPr lang="en-IN" sz="3000" b="1" dirty="0">
                <a:latin typeface="Times New Roman" panose="02020603050405020304" pitchFamily="18" charset="0"/>
                <a:cs typeface="Times New Roman" panose="02020603050405020304" pitchFamily="18" charset="0"/>
              </a:rPr>
              <a:t>LITERATURE SURVEY REVIEW</a:t>
            </a:r>
            <a:br>
              <a:rPr lang="en-IN" sz="4400" b="1" dirty="0">
                <a:latin typeface="Times New Roman" panose="02020603050405020304" pitchFamily="18" charset="0"/>
                <a:cs typeface="Times New Roman" panose="02020603050405020304" pitchFamily="18" charset="0"/>
              </a:rPr>
            </a:br>
            <a:endParaRPr lang="en-IN" dirty="0"/>
          </a:p>
        </p:txBody>
      </p:sp>
      <p:graphicFrame>
        <p:nvGraphicFramePr>
          <p:cNvPr id="5" name="Table 5"/>
          <p:cNvGraphicFramePr>
            <a:graphicFrameLocks noGrp="1"/>
          </p:cNvGraphicFramePr>
          <p:nvPr>
            <p:ph idx="1"/>
          </p:nvPr>
        </p:nvGraphicFramePr>
        <p:xfrm>
          <a:off x="838200" y="1190357"/>
          <a:ext cx="10934298" cy="5516880"/>
        </p:xfrm>
        <a:graphic>
          <a:graphicData uri="http://schemas.openxmlformats.org/drawingml/2006/table">
            <a:tbl>
              <a:tblPr firstRow="1" bandRow="1">
                <a:tableStyleId>{5C22544A-7EE6-4342-B048-85BDC9FD1C3A}</a:tableStyleId>
              </a:tblPr>
              <a:tblGrid>
                <a:gridCol w="769219">
                  <a:extLst>
                    <a:ext uri="{9D8B030D-6E8A-4147-A177-3AD203B41FA5}">
                      <a16:colId xmlns:a16="http://schemas.microsoft.com/office/drawing/2014/main" val="20000"/>
                    </a:ext>
                  </a:extLst>
                </a:gridCol>
                <a:gridCol w="1087655">
                  <a:extLst>
                    <a:ext uri="{9D8B030D-6E8A-4147-A177-3AD203B41FA5}">
                      <a16:colId xmlns:a16="http://schemas.microsoft.com/office/drawing/2014/main" val="20001"/>
                    </a:ext>
                  </a:extLst>
                </a:gridCol>
                <a:gridCol w="1078029">
                  <a:extLst>
                    <a:ext uri="{9D8B030D-6E8A-4147-A177-3AD203B41FA5}">
                      <a16:colId xmlns:a16="http://schemas.microsoft.com/office/drawing/2014/main" val="20002"/>
                    </a:ext>
                  </a:extLst>
                </a:gridCol>
                <a:gridCol w="1337912">
                  <a:extLst>
                    <a:ext uri="{9D8B030D-6E8A-4147-A177-3AD203B41FA5}">
                      <a16:colId xmlns:a16="http://schemas.microsoft.com/office/drawing/2014/main" val="20003"/>
                    </a:ext>
                  </a:extLst>
                </a:gridCol>
                <a:gridCol w="1203158">
                  <a:extLst>
                    <a:ext uri="{9D8B030D-6E8A-4147-A177-3AD203B41FA5}">
                      <a16:colId xmlns:a16="http://schemas.microsoft.com/office/drawing/2014/main" val="20004"/>
                    </a:ext>
                  </a:extLst>
                </a:gridCol>
                <a:gridCol w="1088777">
                  <a:extLst>
                    <a:ext uri="{9D8B030D-6E8A-4147-A177-3AD203B41FA5}">
                      <a16:colId xmlns:a16="http://schemas.microsoft.com/office/drawing/2014/main" val="20005"/>
                    </a:ext>
                  </a:extLst>
                </a:gridCol>
                <a:gridCol w="1092387">
                  <a:extLst>
                    <a:ext uri="{9D8B030D-6E8A-4147-A177-3AD203B41FA5}">
                      <a16:colId xmlns:a16="http://schemas.microsoft.com/office/drawing/2014/main" val="20006"/>
                    </a:ext>
                  </a:extLst>
                </a:gridCol>
                <a:gridCol w="1255055">
                  <a:extLst>
                    <a:ext uri="{9D8B030D-6E8A-4147-A177-3AD203B41FA5}">
                      <a16:colId xmlns:a16="http://schemas.microsoft.com/office/drawing/2014/main" val="20007"/>
                    </a:ext>
                  </a:extLst>
                </a:gridCol>
                <a:gridCol w="856648">
                  <a:extLst>
                    <a:ext uri="{9D8B030D-6E8A-4147-A177-3AD203B41FA5}">
                      <a16:colId xmlns:a16="http://schemas.microsoft.com/office/drawing/2014/main" val="20008"/>
                    </a:ext>
                  </a:extLst>
                </a:gridCol>
                <a:gridCol w="1165458">
                  <a:extLst>
                    <a:ext uri="{9D8B030D-6E8A-4147-A177-3AD203B41FA5}">
                      <a16:colId xmlns:a16="http://schemas.microsoft.com/office/drawing/2014/main" val="20009"/>
                    </a:ext>
                  </a:extLst>
                </a:gridCol>
              </a:tblGrid>
              <a:tr h="1244835">
                <a:tc>
                  <a:txBody>
                    <a:bodyPr/>
                    <a:lstStyle/>
                    <a:p>
                      <a:r>
                        <a:rPr lang="en-US" sz="1800" baseline="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sym typeface="+mn-ea"/>
                        </a:rPr>
                        <a:t>no.</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Title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Author</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aseline="0" dirty="0" err="1">
                          <a:latin typeface="Times New Roman" panose="02020603050405020304" pitchFamily="18" charset="0"/>
                          <a:cs typeface="Times New Roman" panose="02020603050405020304" pitchFamily="18" charset="0"/>
                        </a:rPr>
                        <a:t>Algorith</a:t>
                      </a:r>
                      <a:r>
                        <a:rPr lang="en-IN" sz="1800" baseline="0" dirty="0">
                          <a:latin typeface="Times New Roman" panose="02020603050405020304" pitchFamily="18" charset="0"/>
                          <a:cs typeface="Times New Roman" panose="02020603050405020304" pitchFamily="18" charset="0"/>
                        </a:rPr>
                        <a:t>m</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Category</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Parameters/Data</a:t>
                      </a:r>
                      <a:r>
                        <a:rPr lang="en-US" sz="1800" baseline="0" dirty="0">
                          <a:latin typeface="Times New Roman" panose="02020603050405020304" pitchFamily="18" charset="0"/>
                          <a:cs typeface="Times New Roman" panose="02020603050405020304" pitchFamily="18" charset="0"/>
                        </a:rPr>
                        <a:t> sets</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Preprocessing</a:t>
                      </a:r>
                    </a:p>
                    <a:p>
                      <a:r>
                        <a:rPr lang="en-US" sz="1800" dirty="0">
                          <a:latin typeface="Times New Roman" panose="02020603050405020304" pitchFamily="18" charset="0"/>
                          <a:cs typeface="Times New Roman" panose="02020603050405020304" pitchFamily="18" charset="0"/>
                        </a:rPr>
                        <a:t>Technique</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Pros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Cons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866788">
                <a:tc>
                  <a:txBody>
                    <a:bodyPr/>
                    <a:lstStyle/>
                    <a:p>
                      <a:r>
                        <a:rPr lang="en-GB"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Bitcoin price prediction using machine learning: An approach to sample size selection</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O. I. Oladipo, A. R. </a:t>
                      </a:r>
                      <a:r>
                        <a:rPr lang="en-US" sz="2000" dirty="0" err="1">
                          <a:latin typeface="Times New Roman" panose="02020603050405020304" pitchFamily="18" charset="0"/>
                          <a:cs typeface="Times New Roman" panose="02020603050405020304" pitchFamily="18" charset="0"/>
                        </a:rPr>
                        <a:t>Akinwale</a:t>
                      </a:r>
                      <a:r>
                        <a:rPr lang="en-US" sz="2000" dirty="0">
                          <a:latin typeface="Times New Roman" panose="02020603050405020304" pitchFamily="18" charset="0"/>
                          <a:cs typeface="Times New Roman" panose="02020603050405020304" pitchFamily="18" charset="0"/>
                        </a:rPr>
                        <a:t>, O. J. Oyeyemi, &amp; O. D. Samuel</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Support Vector Regression (SVR)</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Regression</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Closing price, Volume, Market capitalization, Number of bitcoins in circulation</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Normalization</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R2 of 0.96</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Good accuracy</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limited to linear relationships</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IN" sz="4400" b="1" dirty="0">
                <a:latin typeface="Times New Roman" panose="02020603050405020304" pitchFamily="18" charset="0"/>
                <a:cs typeface="Times New Roman" panose="02020603050405020304" pitchFamily="18" charset="0"/>
              </a:rPr>
            </a:br>
            <a:endParaRPr lang="en-IN" dirty="0"/>
          </a:p>
        </p:txBody>
      </p:sp>
      <p:graphicFrame>
        <p:nvGraphicFramePr>
          <p:cNvPr id="5" name="Table 5"/>
          <p:cNvGraphicFramePr>
            <a:graphicFrameLocks noGrp="1"/>
          </p:cNvGraphicFramePr>
          <p:nvPr>
            <p:ph idx="1"/>
          </p:nvPr>
        </p:nvGraphicFramePr>
        <p:xfrm>
          <a:off x="696228" y="625642"/>
          <a:ext cx="10934298" cy="5486399"/>
        </p:xfrm>
        <a:graphic>
          <a:graphicData uri="http://schemas.openxmlformats.org/drawingml/2006/table">
            <a:tbl>
              <a:tblPr firstRow="1" bandRow="1">
                <a:tableStyleId>{5C22544A-7EE6-4342-B048-85BDC9FD1C3A}</a:tableStyleId>
              </a:tblPr>
              <a:tblGrid>
                <a:gridCol w="769219">
                  <a:extLst>
                    <a:ext uri="{9D8B030D-6E8A-4147-A177-3AD203B41FA5}">
                      <a16:colId xmlns:a16="http://schemas.microsoft.com/office/drawing/2014/main" val="20000"/>
                    </a:ext>
                  </a:extLst>
                </a:gridCol>
                <a:gridCol w="1087655">
                  <a:extLst>
                    <a:ext uri="{9D8B030D-6E8A-4147-A177-3AD203B41FA5}">
                      <a16:colId xmlns:a16="http://schemas.microsoft.com/office/drawing/2014/main" val="20001"/>
                    </a:ext>
                  </a:extLst>
                </a:gridCol>
                <a:gridCol w="1078029">
                  <a:extLst>
                    <a:ext uri="{9D8B030D-6E8A-4147-A177-3AD203B41FA5}">
                      <a16:colId xmlns:a16="http://schemas.microsoft.com/office/drawing/2014/main" val="20002"/>
                    </a:ext>
                  </a:extLst>
                </a:gridCol>
                <a:gridCol w="1337912">
                  <a:extLst>
                    <a:ext uri="{9D8B030D-6E8A-4147-A177-3AD203B41FA5}">
                      <a16:colId xmlns:a16="http://schemas.microsoft.com/office/drawing/2014/main" val="20003"/>
                    </a:ext>
                  </a:extLst>
                </a:gridCol>
                <a:gridCol w="1203158">
                  <a:extLst>
                    <a:ext uri="{9D8B030D-6E8A-4147-A177-3AD203B41FA5}">
                      <a16:colId xmlns:a16="http://schemas.microsoft.com/office/drawing/2014/main" val="20004"/>
                    </a:ext>
                  </a:extLst>
                </a:gridCol>
                <a:gridCol w="1088777">
                  <a:extLst>
                    <a:ext uri="{9D8B030D-6E8A-4147-A177-3AD203B41FA5}">
                      <a16:colId xmlns:a16="http://schemas.microsoft.com/office/drawing/2014/main" val="20005"/>
                    </a:ext>
                  </a:extLst>
                </a:gridCol>
                <a:gridCol w="1092387">
                  <a:extLst>
                    <a:ext uri="{9D8B030D-6E8A-4147-A177-3AD203B41FA5}">
                      <a16:colId xmlns:a16="http://schemas.microsoft.com/office/drawing/2014/main" val="20006"/>
                    </a:ext>
                  </a:extLst>
                </a:gridCol>
                <a:gridCol w="1255055">
                  <a:extLst>
                    <a:ext uri="{9D8B030D-6E8A-4147-A177-3AD203B41FA5}">
                      <a16:colId xmlns:a16="http://schemas.microsoft.com/office/drawing/2014/main" val="20007"/>
                    </a:ext>
                  </a:extLst>
                </a:gridCol>
                <a:gridCol w="856648">
                  <a:extLst>
                    <a:ext uri="{9D8B030D-6E8A-4147-A177-3AD203B41FA5}">
                      <a16:colId xmlns:a16="http://schemas.microsoft.com/office/drawing/2014/main" val="20008"/>
                    </a:ext>
                  </a:extLst>
                </a:gridCol>
                <a:gridCol w="1165458">
                  <a:extLst>
                    <a:ext uri="{9D8B030D-6E8A-4147-A177-3AD203B41FA5}">
                      <a16:colId xmlns:a16="http://schemas.microsoft.com/office/drawing/2014/main" val="20009"/>
                    </a:ext>
                  </a:extLst>
                </a:gridCol>
              </a:tblGrid>
              <a:tr h="1995054">
                <a:tc>
                  <a:txBody>
                    <a:bodyPr/>
                    <a:lstStyle/>
                    <a:p>
                      <a:r>
                        <a:rPr lang="en-US" sz="1800" baseline="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sym typeface="+mn-ea"/>
                        </a:rPr>
                        <a:t>no.</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Title</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Author</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aseline="0" dirty="0" err="1">
                          <a:latin typeface="Times New Roman" panose="02020603050405020304" pitchFamily="18" charset="0"/>
                          <a:cs typeface="Times New Roman" panose="02020603050405020304" pitchFamily="18" charset="0"/>
                        </a:rPr>
                        <a:t>Algorith</a:t>
                      </a:r>
                      <a:r>
                        <a:rPr lang="en-IN" sz="1800" baseline="0" dirty="0">
                          <a:latin typeface="Times New Roman" panose="02020603050405020304" pitchFamily="18" charset="0"/>
                          <a:cs typeface="Times New Roman" panose="02020603050405020304" pitchFamily="18" charset="0"/>
                        </a:rPr>
                        <a:t>m</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Category</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Parameters/Data</a:t>
                      </a:r>
                      <a:r>
                        <a:rPr lang="en-US" sz="1800" baseline="0" dirty="0">
                          <a:latin typeface="Times New Roman" panose="02020603050405020304" pitchFamily="18" charset="0"/>
                          <a:cs typeface="Times New Roman" panose="02020603050405020304" pitchFamily="18" charset="0"/>
                        </a:rPr>
                        <a:t> sets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Preprocessing</a:t>
                      </a:r>
                    </a:p>
                    <a:p>
                      <a:r>
                        <a:rPr lang="en-US" sz="1800" dirty="0">
                          <a:latin typeface="Times New Roman" panose="02020603050405020304" pitchFamily="18" charset="0"/>
                          <a:cs typeface="Times New Roman" panose="02020603050405020304" pitchFamily="18" charset="0"/>
                        </a:rPr>
                        <a:t>Technique</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Accuracy</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Pros</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491345">
                <a:tc>
                  <a:txBody>
                    <a:bodyPr/>
                    <a:lstStyle/>
                    <a:p>
                      <a:r>
                        <a:rPr lang="en-GB"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Bitcoin price prediction using deep learning models</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de-DE" sz="2000" dirty="0">
                          <a:latin typeface="Times New Roman" panose="02020603050405020304" pitchFamily="18" charset="0"/>
                          <a:cs typeface="Times New Roman" panose="02020603050405020304" pitchFamily="18" charset="0"/>
                        </a:rPr>
                        <a:t>Y. Chen, H. Xu, &amp; W. Zhou</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convolutional Neural Network (CNN), Recurrent Neural Network (RNN)</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Time series forecasting</a:t>
                      </a:r>
                    </a:p>
                    <a:p>
                      <a:pPr marL="0" marR="0" lvl="0" indent="0" algn="l" defTabSz="914400" rtl="0" eaLnBrk="1" fontAlgn="auto" latinLnBrk="0" hangingPunct="1">
                        <a:lnSpc>
                          <a:spcPct val="100000"/>
                        </a:lnSpc>
                        <a:spcBef>
                          <a:spcPts val="0"/>
                        </a:spcBef>
                        <a:spcAft>
                          <a:spcPts val="0"/>
                        </a:spcAft>
                        <a:buClrTx/>
                        <a:buSzTx/>
                        <a:buFontTx/>
                        <a:buNone/>
                        <a:defRPr/>
                      </a:pP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closing price, Volume, Market capitalization</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Standardization, PCA</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Best MAE of 95.53 achieved by CNN-LSTM</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 Good accuracy</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000" dirty="0">
                          <a:latin typeface="Times New Roman" panose="02020603050405020304" pitchFamily="18" charset="0"/>
                          <a:cs typeface="Times New Roman" panose="02020603050405020304" pitchFamily="18" charset="0"/>
                        </a:rPr>
                        <a:t>Limited feature selection</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2113</Words>
  <Application>Microsoft Office PowerPoint</Application>
  <PresentationFormat>Widescreen</PresentationFormat>
  <Paragraphs>225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MT</vt:lpstr>
      <vt:lpstr>Calibri</vt:lpstr>
      <vt:lpstr>Symbol</vt:lpstr>
      <vt:lpstr>Times New Roman</vt:lpstr>
      <vt:lpstr>Trebuchet MS</vt:lpstr>
      <vt:lpstr>Wingdings 3</vt:lpstr>
      <vt:lpstr>Facet</vt:lpstr>
      <vt:lpstr>Cryptocurrency price prediction using Machine learning </vt:lpstr>
      <vt:lpstr>AGENDA </vt:lpstr>
      <vt:lpstr>ABSTRACT</vt:lpstr>
      <vt:lpstr>INTRODUCTION </vt:lpstr>
      <vt:lpstr>Problem statement </vt:lpstr>
      <vt:lpstr>Objective </vt:lpstr>
      <vt:lpstr>Scope </vt:lpstr>
      <vt:lpstr>LITERATURE SURVEY REVIEW </vt:lpstr>
      <vt:lpstr> </vt:lpstr>
      <vt:lpstr> </vt:lpstr>
      <vt:lpstr> </vt:lpstr>
      <vt:lpstr>Existing system</vt:lpstr>
      <vt:lpstr>DISADVANTAGES OF THE EXISTING SYSTEM </vt:lpstr>
      <vt:lpstr>PROPOSED SYSTEM </vt:lpstr>
      <vt:lpstr>ADVANTAGES OF THE PROPOSED SYSTEM </vt:lpstr>
      <vt:lpstr>SYSTEM ARCHITECTURE FOR PROPOSED SYSTEM </vt:lpstr>
      <vt:lpstr>Modules </vt:lpstr>
      <vt:lpstr>DATASET ANALYSIS </vt:lpstr>
      <vt:lpstr>Dataset Pre-processing</vt:lpstr>
      <vt:lpstr> TRAINING &amp; TESTING        TRAINING</vt:lpstr>
      <vt:lpstr>MODEL TRAINING &amp; TESTING       TESTING</vt:lpstr>
      <vt:lpstr>Web Scrapping </vt:lpstr>
      <vt:lpstr>SOFTWARE REQUIREMENT  </vt:lpstr>
      <vt:lpstr>IMPLEMENTATION AND RESULTS </vt:lpstr>
      <vt:lpstr>SCREENSHOTS </vt:lpstr>
      <vt:lpstr>PowerPoint Presentation</vt:lpstr>
      <vt:lpstr>PowerPoint Presentation</vt:lpstr>
      <vt:lpstr>CONCLUSIONS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price prediction using Machine learning </dc:title>
  <dc:creator>arul prasad</dc:creator>
  <cp:lastModifiedBy>arul prasad</cp:lastModifiedBy>
  <cp:revision>17</cp:revision>
  <dcterms:created xsi:type="dcterms:W3CDTF">2023-02-17T20:54:00Z</dcterms:created>
  <dcterms:modified xsi:type="dcterms:W3CDTF">2023-05-04T09:07:57Z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26D4F18197FC41E4863B70AE131F1BD6</vt:lpwstr>
  </property>
  <property fmtid="{D5CDD505-2E9C-101B-9397-08002B2CF9AE}" pid="3" name="KSOProductBuildVer">
    <vt:lpwstr>1033-11.2.0.11516</vt:lpwstr>
  </property>
</Properties>
</file>