
<file path=[Content_Types].xml><?xml version="1.0" encoding="utf-8"?>
<Types xmlns="http://schemas.openxmlformats.org/package/2006/content-types">
  <Default Extension="pdf" ContentType="image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71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5" r:id="rId11"/>
    <p:sldId id="264" r:id="rId12"/>
    <p:sldId id="268" r:id="rId13"/>
    <p:sldId id="266" r:id="rId14"/>
    <p:sldId id="269" r:id="rId15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xyGAqvmWZIcpSFFGcWe2r3xTp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12666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0874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421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7905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60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4900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05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16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88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16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824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50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330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456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71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d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4" y="4619625"/>
            <a:ext cx="4915571" cy="1047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062"/>
            <a:ext cx="18288001" cy="104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99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4D6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84" y="288"/>
            <a:ext cx="18309169" cy="10286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10"/>
          <p:cNvGrpSpPr/>
          <p:nvPr/>
        </p:nvGrpSpPr>
        <p:grpSpPr>
          <a:xfrm>
            <a:off x="0" y="-144661"/>
            <a:ext cx="18287996" cy="3230765"/>
            <a:chOff x="0" y="-38100"/>
            <a:chExt cx="4816592" cy="850900"/>
          </a:xfrm>
        </p:grpSpPr>
        <p:sp>
          <p:nvSpPr>
            <p:cNvPr id="242" name="Google Shape;242;p10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  <a:ln>
              <a:noFill/>
            </a:ln>
          </p:spPr>
        </p:sp>
        <p:sp>
          <p:nvSpPr>
            <p:cNvPr id="243" name="Google Shape;243;p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0"/>
          <p:cNvSpPr txBox="1"/>
          <p:nvPr/>
        </p:nvSpPr>
        <p:spPr>
          <a:xfrm>
            <a:off x="9245346" y="3602690"/>
            <a:ext cx="7256297" cy="48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How would the solution be implemented? </a:t>
            </a:r>
            <a:r>
              <a:rPr lang="en-US" sz="3499" b="0" i="0" u="none" strike="noStrike" cap="none" dirty="0" smtClean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- Plan</a:t>
            </a:r>
            <a:endParaRPr dirty="0"/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 smtClean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Speed of Implementation</a:t>
            </a:r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dirty="0" smtClean="0">
                <a:solidFill>
                  <a:srgbClr val="050A30"/>
                </a:solidFill>
              </a:rPr>
              <a:t>Roll out plan in another geographies (if any)</a:t>
            </a:r>
            <a:endParaRPr dirty="0"/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dirty="0"/>
          </a:p>
        </p:txBody>
      </p:sp>
      <p:grpSp>
        <p:nvGrpSpPr>
          <p:cNvPr id="245" name="Google Shape;245;p10"/>
          <p:cNvGrpSpPr/>
          <p:nvPr/>
        </p:nvGrpSpPr>
        <p:grpSpPr>
          <a:xfrm>
            <a:off x="1028700" y="3207452"/>
            <a:ext cx="7274785" cy="4351559"/>
            <a:chOff x="0" y="-187776"/>
            <a:chExt cx="9699714" cy="5802079"/>
          </a:xfrm>
        </p:grpSpPr>
        <p:grpSp>
          <p:nvGrpSpPr>
            <p:cNvPr id="246" name="Google Shape;246;p10"/>
            <p:cNvGrpSpPr/>
            <p:nvPr/>
          </p:nvGrpSpPr>
          <p:grpSpPr>
            <a:xfrm>
              <a:off x="0" y="-187776"/>
              <a:ext cx="9699714" cy="5802079"/>
              <a:chOff x="0" y="-38100"/>
              <a:chExt cx="1968082" cy="1177248"/>
            </a:xfrm>
          </p:grpSpPr>
          <p:sp>
            <p:nvSpPr>
              <p:cNvPr id="247" name="Google Shape;247;p10"/>
              <p:cNvSpPr/>
              <p:nvPr/>
            </p:nvSpPr>
            <p:spPr>
              <a:xfrm>
                <a:off x="0" y="0"/>
                <a:ext cx="1968082" cy="1139148"/>
              </a:xfrm>
              <a:custGeom>
                <a:avLst/>
                <a:gdLst/>
                <a:ahLst/>
                <a:cxnLst/>
                <a:rect l="l" t="t" r="r" b="b"/>
                <a:pathLst>
                  <a:path w="1968082" h="1139148" extrusionOk="0">
                    <a:moveTo>
                      <a:pt x="31926" y="0"/>
                    </a:moveTo>
                    <a:lnTo>
                      <a:pt x="1936156" y="0"/>
                    </a:lnTo>
                    <a:cubicBezTo>
                      <a:pt x="1953788" y="0"/>
                      <a:pt x="1968082" y="14294"/>
                      <a:pt x="1968082" y="31926"/>
                    </a:cubicBezTo>
                    <a:lnTo>
                      <a:pt x="1968082" y="1107222"/>
                    </a:lnTo>
                    <a:cubicBezTo>
                      <a:pt x="1968082" y="1124854"/>
                      <a:pt x="1953788" y="1139148"/>
                      <a:pt x="1936156" y="1139148"/>
                    </a:cubicBezTo>
                    <a:lnTo>
                      <a:pt x="31926" y="1139148"/>
                    </a:lnTo>
                    <a:cubicBezTo>
                      <a:pt x="14294" y="1139148"/>
                      <a:pt x="0" y="1124854"/>
                      <a:pt x="0" y="1107222"/>
                    </a:cubicBezTo>
                    <a:lnTo>
                      <a:pt x="0" y="31926"/>
                    </a:lnTo>
                    <a:cubicBezTo>
                      <a:pt x="0" y="14294"/>
                      <a:pt x="14294" y="0"/>
                      <a:pt x="31926" y="0"/>
                    </a:cubicBezTo>
                    <a:close/>
                  </a:path>
                </a:pathLst>
              </a:custGeom>
              <a:solidFill>
                <a:srgbClr val="435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9" name="Google Shape;249;p10"/>
            <p:cNvSpPr txBox="1"/>
            <p:nvPr/>
          </p:nvSpPr>
          <p:spPr>
            <a:xfrm>
              <a:off x="1013914" y="1312737"/>
              <a:ext cx="7113779" cy="2997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99" b="0" i="0" u="none" strike="noStrike" cap="none">
                  <a:solidFill>
                    <a:srgbClr val="F4F6FC"/>
                  </a:solidFill>
                  <a:latin typeface="Arial"/>
                  <a:ea typeface="Arial"/>
                  <a:cs typeface="Arial"/>
                  <a:sym typeface="Arial"/>
                </a:rPr>
                <a:t>ROLL-OUT  PLAN/ </a:t>
              </a:r>
              <a:endParaRPr/>
            </a:p>
            <a:p>
              <a:pPr marL="0" marR="0" lvl="0" indent="0" algn="l" rtl="0">
                <a:lnSpc>
                  <a:spcPct val="14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99" b="0" i="0" u="none" strike="noStrike" cap="none">
                  <a:solidFill>
                    <a:srgbClr val="F4F6FC"/>
                  </a:solidFill>
                  <a:latin typeface="Arial"/>
                  <a:ea typeface="Arial"/>
                  <a:cs typeface="Arial"/>
                  <a:sym typeface="Arial"/>
                </a:rPr>
                <a:t>EXECUTION STRATEGY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4D6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84" y="288"/>
            <a:ext cx="18309169" cy="10286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9"/>
          <p:cNvGrpSpPr/>
          <p:nvPr/>
        </p:nvGrpSpPr>
        <p:grpSpPr>
          <a:xfrm>
            <a:off x="0" y="-144661"/>
            <a:ext cx="18287996" cy="3230765"/>
            <a:chOff x="0" y="-38100"/>
            <a:chExt cx="4816592" cy="850900"/>
          </a:xfrm>
        </p:grpSpPr>
        <p:sp>
          <p:nvSpPr>
            <p:cNvPr id="228" name="Google Shape;228;p9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  <a:ln>
              <a:noFill/>
            </a:ln>
          </p:spPr>
        </p:sp>
        <p:sp>
          <p:nvSpPr>
            <p:cNvPr id="229" name="Google Shape;229;p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9"/>
          <p:cNvSpPr txBox="1"/>
          <p:nvPr/>
        </p:nvSpPr>
        <p:spPr>
          <a:xfrm>
            <a:off x="9354544" y="3758565"/>
            <a:ext cx="7256297" cy="48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How the solution would be scaled up, implemented in other places and make the benefits </a:t>
            </a:r>
            <a:r>
              <a:rPr lang="en-US" sz="3499" b="0" i="0" u="none" strike="noStrike" cap="none" dirty="0" smtClean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reach </a:t>
            </a: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a larger population</a:t>
            </a:r>
            <a:endParaRPr dirty="0"/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dirty="0"/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....</a:t>
            </a:r>
            <a:endParaRPr dirty="0"/>
          </a:p>
        </p:txBody>
      </p:sp>
      <p:grpSp>
        <p:nvGrpSpPr>
          <p:cNvPr id="231" name="Google Shape;231;p9"/>
          <p:cNvGrpSpPr/>
          <p:nvPr/>
        </p:nvGrpSpPr>
        <p:grpSpPr>
          <a:xfrm>
            <a:off x="1294825" y="3293200"/>
            <a:ext cx="5539358" cy="3319721"/>
            <a:chOff x="0" y="-192881"/>
            <a:chExt cx="7385811" cy="4426294"/>
          </a:xfrm>
        </p:grpSpPr>
        <p:grpSp>
          <p:nvGrpSpPr>
            <p:cNvPr id="232" name="Google Shape;232;p9"/>
            <p:cNvGrpSpPr/>
            <p:nvPr/>
          </p:nvGrpSpPr>
          <p:grpSpPr>
            <a:xfrm>
              <a:off x="0" y="-192881"/>
              <a:ext cx="7385811" cy="4426294"/>
              <a:chOff x="0" y="-38100"/>
              <a:chExt cx="1458926" cy="874330"/>
            </a:xfrm>
          </p:grpSpPr>
          <p:sp>
            <p:nvSpPr>
              <p:cNvPr id="233" name="Google Shape;233;p9"/>
              <p:cNvSpPr/>
              <p:nvPr/>
            </p:nvSpPr>
            <p:spPr>
              <a:xfrm>
                <a:off x="0" y="0"/>
                <a:ext cx="1458926" cy="836230"/>
              </a:xfrm>
              <a:custGeom>
                <a:avLst/>
                <a:gdLst/>
                <a:ahLst/>
                <a:cxnLst/>
                <a:rect l="l" t="t" r="r" b="b"/>
                <a:pathLst>
                  <a:path w="1458926" h="836230" extrusionOk="0">
                    <a:moveTo>
                      <a:pt x="41929" y="0"/>
                    </a:moveTo>
                    <a:lnTo>
                      <a:pt x="1416997" y="0"/>
                    </a:lnTo>
                    <a:cubicBezTo>
                      <a:pt x="1440153" y="0"/>
                      <a:pt x="1458926" y="18772"/>
                      <a:pt x="1458926" y="41929"/>
                    </a:cubicBezTo>
                    <a:lnTo>
                      <a:pt x="1458926" y="794301"/>
                    </a:lnTo>
                    <a:cubicBezTo>
                      <a:pt x="1458926" y="817458"/>
                      <a:pt x="1440153" y="836230"/>
                      <a:pt x="1416997" y="836230"/>
                    </a:cubicBezTo>
                    <a:lnTo>
                      <a:pt x="41929" y="836230"/>
                    </a:lnTo>
                    <a:cubicBezTo>
                      <a:pt x="18772" y="836230"/>
                      <a:pt x="0" y="817458"/>
                      <a:pt x="0" y="794301"/>
                    </a:cubicBezTo>
                    <a:lnTo>
                      <a:pt x="0" y="41929"/>
                    </a:lnTo>
                    <a:cubicBezTo>
                      <a:pt x="0" y="18772"/>
                      <a:pt x="18772" y="0"/>
                      <a:pt x="41929" y="0"/>
                    </a:cubicBezTo>
                    <a:close/>
                  </a:path>
                </a:pathLst>
              </a:custGeom>
              <a:solidFill>
                <a:srgbClr val="435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5" name="Google Shape;235;p9"/>
            <p:cNvSpPr txBox="1"/>
            <p:nvPr/>
          </p:nvSpPr>
          <p:spPr>
            <a:xfrm>
              <a:off x="819175" y="1558117"/>
              <a:ext cx="5747460" cy="1031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99" b="0" i="0" u="none" strike="noStrike" cap="none">
                  <a:solidFill>
                    <a:srgbClr val="F4F6FC"/>
                  </a:solidFill>
                  <a:latin typeface="Arial"/>
                  <a:ea typeface="Arial"/>
                  <a:cs typeface="Arial"/>
                  <a:sym typeface="Arial"/>
                </a:rPr>
                <a:t>SCALABILITY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84" y="288"/>
            <a:ext cx="18309169" cy="10286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9"/>
          <p:cNvGrpSpPr/>
          <p:nvPr/>
        </p:nvGrpSpPr>
        <p:grpSpPr>
          <a:xfrm>
            <a:off x="0" y="-144661"/>
            <a:ext cx="18287996" cy="3230765"/>
            <a:chOff x="0" y="-38100"/>
            <a:chExt cx="4816592" cy="850900"/>
          </a:xfrm>
        </p:grpSpPr>
        <p:sp>
          <p:nvSpPr>
            <p:cNvPr id="228" name="Google Shape;228;p9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  <a:ln>
              <a:noFill/>
            </a:ln>
          </p:spPr>
        </p:sp>
        <p:sp>
          <p:nvSpPr>
            <p:cNvPr id="229" name="Google Shape;229;p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9"/>
          <p:cNvSpPr txBox="1"/>
          <p:nvPr/>
        </p:nvSpPr>
        <p:spPr>
          <a:xfrm>
            <a:off x="9354544" y="3758565"/>
            <a:ext cx="7256297" cy="242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 smtClean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Has some ground work been done. Where are we in Development?</a:t>
            </a:r>
            <a:endParaRPr dirty="0"/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....</a:t>
            </a:r>
            <a:endParaRPr dirty="0"/>
          </a:p>
        </p:txBody>
      </p:sp>
      <p:grpSp>
        <p:nvGrpSpPr>
          <p:cNvPr id="231" name="Google Shape;231;p9"/>
          <p:cNvGrpSpPr/>
          <p:nvPr/>
        </p:nvGrpSpPr>
        <p:grpSpPr>
          <a:xfrm>
            <a:off x="1294825" y="3293200"/>
            <a:ext cx="5539358" cy="3319721"/>
            <a:chOff x="0" y="-192881"/>
            <a:chExt cx="7385811" cy="4426294"/>
          </a:xfrm>
        </p:grpSpPr>
        <p:grpSp>
          <p:nvGrpSpPr>
            <p:cNvPr id="232" name="Google Shape;232;p9"/>
            <p:cNvGrpSpPr/>
            <p:nvPr/>
          </p:nvGrpSpPr>
          <p:grpSpPr>
            <a:xfrm>
              <a:off x="0" y="-192881"/>
              <a:ext cx="7385811" cy="4426294"/>
              <a:chOff x="0" y="-38100"/>
              <a:chExt cx="1458926" cy="874330"/>
            </a:xfrm>
          </p:grpSpPr>
          <p:sp>
            <p:nvSpPr>
              <p:cNvPr id="233" name="Google Shape;233;p9"/>
              <p:cNvSpPr/>
              <p:nvPr/>
            </p:nvSpPr>
            <p:spPr>
              <a:xfrm>
                <a:off x="0" y="0"/>
                <a:ext cx="1458926" cy="836230"/>
              </a:xfrm>
              <a:custGeom>
                <a:avLst/>
                <a:gdLst/>
                <a:ahLst/>
                <a:cxnLst/>
                <a:rect l="l" t="t" r="r" b="b"/>
                <a:pathLst>
                  <a:path w="1458926" h="836230" extrusionOk="0">
                    <a:moveTo>
                      <a:pt x="41929" y="0"/>
                    </a:moveTo>
                    <a:lnTo>
                      <a:pt x="1416997" y="0"/>
                    </a:lnTo>
                    <a:cubicBezTo>
                      <a:pt x="1440153" y="0"/>
                      <a:pt x="1458926" y="18772"/>
                      <a:pt x="1458926" y="41929"/>
                    </a:cubicBezTo>
                    <a:lnTo>
                      <a:pt x="1458926" y="794301"/>
                    </a:lnTo>
                    <a:cubicBezTo>
                      <a:pt x="1458926" y="817458"/>
                      <a:pt x="1440153" y="836230"/>
                      <a:pt x="1416997" y="836230"/>
                    </a:cubicBezTo>
                    <a:lnTo>
                      <a:pt x="41929" y="836230"/>
                    </a:lnTo>
                    <a:cubicBezTo>
                      <a:pt x="18772" y="836230"/>
                      <a:pt x="0" y="817458"/>
                      <a:pt x="0" y="794301"/>
                    </a:cubicBezTo>
                    <a:lnTo>
                      <a:pt x="0" y="41929"/>
                    </a:lnTo>
                    <a:cubicBezTo>
                      <a:pt x="0" y="18772"/>
                      <a:pt x="18772" y="0"/>
                      <a:pt x="41929" y="0"/>
                    </a:cubicBezTo>
                    <a:close/>
                  </a:path>
                </a:pathLst>
              </a:custGeom>
              <a:solidFill>
                <a:srgbClr val="435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5" name="Google Shape;235;p9"/>
            <p:cNvSpPr txBox="1"/>
            <p:nvPr/>
          </p:nvSpPr>
          <p:spPr>
            <a:xfrm>
              <a:off x="1241068" y="1428708"/>
              <a:ext cx="5747460" cy="20682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 smtClean="0"/>
                <a:t>Stage of Development</a:t>
              </a: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28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4D6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84" y="288"/>
            <a:ext cx="18309169" cy="10286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11"/>
          <p:cNvGrpSpPr/>
          <p:nvPr/>
        </p:nvGrpSpPr>
        <p:grpSpPr>
          <a:xfrm>
            <a:off x="0" y="-144661"/>
            <a:ext cx="18287996" cy="3230765"/>
            <a:chOff x="0" y="-38100"/>
            <a:chExt cx="4816592" cy="850900"/>
          </a:xfrm>
        </p:grpSpPr>
        <p:sp>
          <p:nvSpPr>
            <p:cNvPr id="256" name="Google Shape;256;p11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50A30"/>
            </a:solidFill>
            <a:ln>
              <a:noFill/>
            </a:ln>
          </p:spPr>
        </p:sp>
        <p:sp>
          <p:nvSpPr>
            <p:cNvPr id="257" name="Google Shape;257;p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1324908" y="5784945"/>
            <a:ext cx="4482150" cy="4692247"/>
            <a:chOff x="0" y="-38100"/>
            <a:chExt cx="812800" cy="850900"/>
          </a:xfrm>
        </p:grpSpPr>
        <p:sp>
          <p:nvSpPr>
            <p:cNvPr id="259" name="Google Shape;259;p11"/>
            <p:cNvSpPr/>
            <p:nvPr/>
          </p:nvSpPr>
          <p:spPr>
            <a:xfrm>
              <a:off x="0" y="0"/>
              <a:ext cx="636365" cy="506947"/>
            </a:xfrm>
            <a:custGeom>
              <a:avLst/>
              <a:gdLst/>
              <a:ahLst/>
              <a:cxnLst/>
              <a:rect l="l" t="t" r="r" b="b"/>
              <a:pathLst>
                <a:path w="636365" h="506947" extrusionOk="0">
                  <a:moveTo>
                    <a:pt x="66185" y="0"/>
                  </a:moveTo>
                  <a:lnTo>
                    <a:pt x="570180" y="0"/>
                  </a:lnTo>
                  <a:cubicBezTo>
                    <a:pt x="606733" y="0"/>
                    <a:pt x="636365" y="29632"/>
                    <a:pt x="636365" y="66185"/>
                  </a:cubicBezTo>
                  <a:lnTo>
                    <a:pt x="636365" y="440762"/>
                  </a:lnTo>
                  <a:cubicBezTo>
                    <a:pt x="636365" y="458315"/>
                    <a:pt x="629392" y="475149"/>
                    <a:pt x="616980" y="487562"/>
                  </a:cubicBezTo>
                  <a:cubicBezTo>
                    <a:pt x="604568" y="499974"/>
                    <a:pt x="587733" y="506947"/>
                    <a:pt x="570180" y="506947"/>
                  </a:cubicBezTo>
                  <a:lnTo>
                    <a:pt x="66185" y="506947"/>
                  </a:lnTo>
                  <a:cubicBezTo>
                    <a:pt x="29632" y="506947"/>
                    <a:pt x="0" y="477315"/>
                    <a:pt x="0" y="440762"/>
                  </a:cubicBezTo>
                  <a:lnTo>
                    <a:pt x="0" y="66185"/>
                  </a:lnTo>
                  <a:cubicBezTo>
                    <a:pt x="0" y="29632"/>
                    <a:pt x="29632" y="0"/>
                    <a:pt x="66185" y="0"/>
                  </a:cubicBezTo>
                  <a:close/>
                </a:path>
              </a:pathLst>
            </a:custGeom>
            <a:solidFill>
              <a:srgbClr val="435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1"/>
          <p:cNvSpPr txBox="1"/>
          <p:nvPr/>
        </p:nvSpPr>
        <p:spPr>
          <a:xfrm>
            <a:off x="1638077" y="7364238"/>
            <a:ext cx="2882869" cy="47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64" b="0" i="0" u="none" strike="noStrike" cap="none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AVERY DAVIS</a:t>
            </a:r>
            <a:endParaRPr/>
          </a:p>
        </p:txBody>
      </p:sp>
      <p:sp>
        <p:nvSpPr>
          <p:cNvPr id="262" name="Google Shape;262;p11"/>
          <p:cNvSpPr txBox="1"/>
          <p:nvPr/>
        </p:nvSpPr>
        <p:spPr>
          <a:xfrm>
            <a:off x="1638077" y="7927783"/>
            <a:ext cx="2882869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0" i="0" u="none" strike="noStrike" cap="none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/>
          </a:p>
        </p:txBody>
      </p:sp>
      <p:grpSp>
        <p:nvGrpSpPr>
          <p:cNvPr id="263" name="Google Shape;263;p11"/>
          <p:cNvGrpSpPr/>
          <p:nvPr/>
        </p:nvGrpSpPr>
        <p:grpSpPr>
          <a:xfrm>
            <a:off x="5466637" y="5794470"/>
            <a:ext cx="4482150" cy="4692247"/>
            <a:chOff x="0" y="-38100"/>
            <a:chExt cx="812800" cy="850900"/>
          </a:xfrm>
        </p:grpSpPr>
        <p:sp>
          <p:nvSpPr>
            <p:cNvPr id="264" name="Google Shape;264;p11"/>
            <p:cNvSpPr/>
            <p:nvPr/>
          </p:nvSpPr>
          <p:spPr>
            <a:xfrm>
              <a:off x="0" y="0"/>
              <a:ext cx="636365" cy="506947"/>
            </a:xfrm>
            <a:custGeom>
              <a:avLst/>
              <a:gdLst/>
              <a:ahLst/>
              <a:cxnLst/>
              <a:rect l="l" t="t" r="r" b="b"/>
              <a:pathLst>
                <a:path w="636365" h="506947" extrusionOk="0">
                  <a:moveTo>
                    <a:pt x="66185" y="0"/>
                  </a:moveTo>
                  <a:lnTo>
                    <a:pt x="570180" y="0"/>
                  </a:lnTo>
                  <a:cubicBezTo>
                    <a:pt x="606733" y="0"/>
                    <a:pt x="636365" y="29632"/>
                    <a:pt x="636365" y="66185"/>
                  </a:cubicBezTo>
                  <a:lnTo>
                    <a:pt x="636365" y="440762"/>
                  </a:lnTo>
                  <a:cubicBezTo>
                    <a:pt x="636365" y="458315"/>
                    <a:pt x="629392" y="475149"/>
                    <a:pt x="616980" y="487562"/>
                  </a:cubicBezTo>
                  <a:cubicBezTo>
                    <a:pt x="604568" y="499974"/>
                    <a:pt x="587733" y="506947"/>
                    <a:pt x="570180" y="506947"/>
                  </a:cubicBezTo>
                  <a:lnTo>
                    <a:pt x="66185" y="506947"/>
                  </a:lnTo>
                  <a:cubicBezTo>
                    <a:pt x="29632" y="506947"/>
                    <a:pt x="0" y="477315"/>
                    <a:pt x="0" y="440762"/>
                  </a:cubicBezTo>
                  <a:lnTo>
                    <a:pt x="0" y="66185"/>
                  </a:lnTo>
                  <a:cubicBezTo>
                    <a:pt x="0" y="29632"/>
                    <a:pt x="29632" y="0"/>
                    <a:pt x="66185" y="0"/>
                  </a:cubicBezTo>
                  <a:close/>
                </a:path>
              </a:pathLst>
            </a:custGeom>
            <a:solidFill>
              <a:srgbClr val="435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11"/>
          <p:cNvSpPr txBox="1"/>
          <p:nvPr/>
        </p:nvSpPr>
        <p:spPr>
          <a:xfrm>
            <a:off x="5779806" y="7373763"/>
            <a:ext cx="288286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25" b="0" i="0" u="none" strike="noStrike" cap="none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ESTELLE DARCY</a:t>
            </a:r>
            <a:endParaRPr/>
          </a:p>
        </p:txBody>
      </p:sp>
      <p:sp>
        <p:nvSpPr>
          <p:cNvPr id="267" name="Google Shape;267;p11"/>
          <p:cNvSpPr txBox="1"/>
          <p:nvPr/>
        </p:nvSpPr>
        <p:spPr>
          <a:xfrm>
            <a:off x="5779806" y="7937308"/>
            <a:ext cx="2882869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0" i="0" u="none" strike="noStrike" cap="none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grpSp>
        <p:nvGrpSpPr>
          <p:cNvPr id="268" name="Google Shape;268;p11"/>
          <p:cNvGrpSpPr/>
          <p:nvPr/>
        </p:nvGrpSpPr>
        <p:grpSpPr>
          <a:xfrm>
            <a:off x="9608365" y="5794470"/>
            <a:ext cx="4482150" cy="4692247"/>
            <a:chOff x="0" y="-38100"/>
            <a:chExt cx="812800" cy="850900"/>
          </a:xfrm>
        </p:grpSpPr>
        <p:sp>
          <p:nvSpPr>
            <p:cNvPr id="269" name="Google Shape;269;p11"/>
            <p:cNvSpPr/>
            <p:nvPr/>
          </p:nvSpPr>
          <p:spPr>
            <a:xfrm>
              <a:off x="0" y="0"/>
              <a:ext cx="636365" cy="506947"/>
            </a:xfrm>
            <a:custGeom>
              <a:avLst/>
              <a:gdLst/>
              <a:ahLst/>
              <a:cxnLst/>
              <a:rect l="l" t="t" r="r" b="b"/>
              <a:pathLst>
                <a:path w="636365" h="506947" extrusionOk="0">
                  <a:moveTo>
                    <a:pt x="66185" y="0"/>
                  </a:moveTo>
                  <a:lnTo>
                    <a:pt x="570180" y="0"/>
                  </a:lnTo>
                  <a:cubicBezTo>
                    <a:pt x="606733" y="0"/>
                    <a:pt x="636365" y="29632"/>
                    <a:pt x="636365" y="66185"/>
                  </a:cubicBezTo>
                  <a:lnTo>
                    <a:pt x="636365" y="440762"/>
                  </a:lnTo>
                  <a:cubicBezTo>
                    <a:pt x="636365" y="458315"/>
                    <a:pt x="629392" y="475149"/>
                    <a:pt x="616980" y="487562"/>
                  </a:cubicBezTo>
                  <a:cubicBezTo>
                    <a:pt x="604568" y="499974"/>
                    <a:pt x="587733" y="506947"/>
                    <a:pt x="570180" y="506947"/>
                  </a:cubicBezTo>
                  <a:lnTo>
                    <a:pt x="66185" y="506947"/>
                  </a:lnTo>
                  <a:cubicBezTo>
                    <a:pt x="29632" y="506947"/>
                    <a:pt x="0" y="477315"/>
                    <a:pt x="0" y="440762"/>
                  </a:cubicBezTo>
                  <a:lnTo>
                    <a:pt x="0" y="66185"/>
                  </a:lnTo>
                  <a:cubicBezTo>
                    <a:pt x="0" y="29632"/>
                    <a:pt x="29632" y="0"/>
                    <a:pt x="66185" y="0"/>
                  </a:cubicBezTo>
                  <a:close/>
                </a:path>
              </a:pathLst>
            </a:custGeom>
            <a:solidFill>
              <a:srgbClr val="435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11"/>
          <p:cNvSpPr txBox="1"/>
          <p:nvPr/>
        </p:nvSpPr>
        <p:spPr>
          <a:xfrm>
            <a:off x="9921534" y="7373763"/>
            <a:ext cx="2882869" cy="47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64" b="0" i="0" u="none" strike="noStrike" cap="none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HARPER RUSSO</a:t>
            </a:r>
            <a:endParaRPr/>
          </a:p>
        </p:txBody>
      </p:sp>
      <p:sp>
        <p:nvSpPr>
          <p:cNvPr id="272" name="Google Shape;272;p11"/>
          <p:cNvSpPr txBox="1"/>
          <p:nvPr/>
        </p:nvSpPr>
        <p:spPr>
          <a:xfrm>
            <a:off x="9921534" y="7937308"/>
            <a:ext cx="2882869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0" i="0" u="none" strike="noStrike" cap="none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grpSp>
        <p:nvGrpSpPr>
          <p:cNvPr id="273" name="Google Shape;273;p11"/>
          <p:cNvGrpSpPr/>
          <p:nvPr/>
        </p:nvGrpSpPr>
        <p:grpSpPr>
          <a:xfrm>
            <a:off x="13750093" y="5794470"/>
            <a:ext cx="4482150" cy="4692247"/>
            <a:chOff x="0" y="-38100"/>
            <a:chExt cx="812800" cy="850900"/>
          </a:xfrm>
        </p:grpSpPr>
        <p:sp>
          <p:nvSpPr>
            <p:cNvPr id="274" name="Google Shape;274;p11"/>
            <p:cNvSpPr/>
            <p:nvPr/>
          </p:nvSpPr>
          <p:spPr>
            <a:xfrm>
              <a:off x="0" y="0"/>
              <a:ext cx="636365" cy="506947"/>
            </a:xfrm>
            <a:custGeom>
              <a:avLst/>
              <a:gdLst/>
              <a:ahLst/>
              <a:cxnLst/>
              <a:rect l="l" t="t" r="r" b="b"/>
              <a:pathLst>
                <a:path w="636365" h="506947" extrusionOk="0">
                  <a:moveTo>
                    <a:pt x="66185" y="0"/>
                  </a:moveTo>
                  <a:lnTo>
                    <a:pt x="570180" y="0"/>
                  </a:lnTo>
                  <a:cubicBezTo>
                    <a:pt x="606733" y="0"/>
                    <a:pt x="636365" y="29632"/>
                    <a:pt x="636365" y="66185"/>
                  </a:cubicBezTo>
                  <a:lnTo>
                    <a:pt x="636365" y="440762"/>
                  </a:lnTo>
                  <a:cubicBezTo>
                    <a:pt x="636365" y="458315"/>
                    <a:pt x="629392" y="475149"/>
                    <a:pt x="616980" y="487562"/>
                  </a:cubicBezTo>
                  <a:cubicBezTo>
                    <a:pt x="604568" y="499974"/>
                    <a:pt x="587733" y="506947"/>
                    <a:pt x="570180" y="506947"/>
                  </a:cubicBezTo>
                  <a:lnTo>
                    <a:pt x="66185" y="506947"/>
                  </a:lnTo>
                  <a:cubicBezTo>
                    <a:pt x="29632" y="506947"/>
                    <a:pt x="0" y="477315"/>
                    <a:pt x="0" y="440762"/>
                  </a:cubicBezTo>
                  <a:lnTo>
                    <a:pt x="0" y="66185"/>
                  </a:lnTo>
                  <a:cubicBezTo>
                    <a:pt x="0" y="29632"/>
                    <a:pt x="29632" y="0"/>
                    <a:pt x="66185" y="0"/>
                  </a:cubicBezTo>
                  <a:close/>
                </a:path>
              </a:pathLst>
            </a:custGeom>
            <a:solidFill>
              <a:srgbClr val="435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11"/>
          <p:cNvSpPr txBox="1"/>
          <p:nvPr/>
        </p:nvSpPr>
        <p:spPr>
          <a:xfrm>
            <a:off x="14063262" y="7373763"/>
            <a:ext cx="2882869" cy="47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64" b="0" i="0" u="none" strike="noStrike" cap="none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CHIAKI SATO</a:t>
            </a:r>
            <a:endParaRPr/>
          </a:p>
        </p:txBody>
      </p:sp>
      <p:sp>
        <p:nvSpPr>
          <p:cNvPr id="277" name="Google Shape;277;p11"/>
          <p:cNvSpPr txBox="1"/>
          <p:nvPr/>
        </p:nvSpPr>
        <p:spPr>
          <a:xfrm>
            <a:off x="14063262" y="7937308"/>
            <a:ext cx="2882869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0" i="0" u="none" strike="noStrike" cap="none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278" name="Google Shape;278;p11"/>
          <p:cNvSpPr txBox="1"/>
          <p:nvPr/>
        </p:nvSpPr>
        <p:spPr>
          <a:xfrm>
            <a:off x="5211779" y="2150319"/>
            <a:ext cx="7905793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050A30"/>
                </a:solidFill>
                <a:sym typeface="Arial"/>
              </a:rPr>
              <a:t>Meet the </a:t>
            </a:r>
            <a:r>
              <a:rPr lang="en-US" sz="3600" b="0" i="0" u="none" strike="noStrike" cap="none" dirty="0" smtClean="0">
                <a:solidFill>
                  <a:srgbClr val="050A30"/>
                </a:solidFill>
                <a:sym typeface="Arial"/>
              </a:rPr>
              <a:t>Team- Capabilities/ Skill Sets- Complementarity/ Credentials</a:t>
            </a:r>
            <a:endParaRPr sz="3600" dirty="0"/>
          </a:p>
        </p:txBody>
      </p:sp>
      <p:sp>
        <p:nvSpPr>
          <p:cNvPr id="279" name="Google Shape;279;p11"/>
          <p:cNvSpPr/>
          <p:nvPr/>
        </p:nvSpPr>
        <p:spPr>
          <a:xfrm>
            <a:off x="1867513" y="4455025"/>
            <a:ext cx="2424000" cy="2640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5902158" y="4455025"/>
            <a:ext cx="2424000" cy="26406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10150950" y="4455025"/>
            <a:ext cx="2424000" cy="26406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14399738" y="4455025"/>
            <a:ext cx="2424000" cy="26406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84" y="288"/>
            <a:ext cx="18309169" cy="102864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/>
        </p:nvSpPr>
        <p:spPr>
          <a:xfrm>
            <a:off x="810538" y="-3600523"/>
            <a:ext cx="15678938" cy="16583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4">
            <a:alphaModFix amt="30000"/>
          </a:blip>
          <a:srcRect t="10932" b="10924"/>
          <a:stretch/>
        </p:blipFill>
        <p:spPr>
          <a:xfrm>
            <a:off x="2562400" y="300"/>
            <a:ext cx="13163200" cy="102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 amt="61000"/>
          </a:blip>
          <a:srcRect/>
          <a:stretch/>
        </p:blipFill>
        <p:spPr>
          <a:xfrm>
            <a:off x="4219796" y="219296"/>
            <a:ext cx="9848407" cy="98484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"/>
          <p:cNvGrpSpPr/>
          <p:nvPr/>
        </p:nvGrpSpPr>
        <p:grpSpPr>
          <a:xfrm>
            <a:off x="1359807" y="1785716"/>
            <a:ext cx="475960" cy="478093"/>
            <a:chOff x="1422" y="0"/>
            <a:chExt cx="634613" cy="637458"/>
          </a:xfrm>
        </p:grpSpPr>
        <p:grpSp>
          <p:nvGrpSpPr>
            <p:cNvPr id="94" name="Google Shape;94;p2"/>
            <p:cNvGrpSpPr/>
            <p:nvPr/>
          </p:nvGrpSpPr>
          <p:grpSpPr>
            <a:xfrm>
              <a:off x="1422" y="0"/>
              <a:ext cx="634613" cy="637458"/>
              <a:chOff x="1813" y="0"/>
              <a:chExt cx="809173" cy="812800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229D">
                  <a:alpha val="1882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160083" y="159372"/>
              <a:ext cx="317291" cy="318713"/>
              <a:chOff x="1813" y="0"/>
              <a:chExt cx="809173" cy="8128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22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2"/>
          <p:cNvGrpSpPr/>
          <p:nvPr/>
        </p:nvGrpSpPr>
        <p:grpSpPr>
          <a:xfrm>
            <a:off x="325446" y="9258300"/>
            <a:ext cx="475960" cy="478093"/>
            <a:chOff x="1422" y="0"/>
            <a:chExt cx="634613" cy="637458"/>
          </a:xfrm>
        </p:grpSpPr>
        <p:grpSp>
          <p:nvGrpSpPr>
            <p:cNvPr id="101" name="Google Shape;101;p2"/>
            <p:cNvGrpSpPr/>
            <p:nvPr/>
          </p:nvGrpSpPr>
          <p:grpSpPr>
            <a:xfrm>
              <a:off x="1422" y="0"/>
              <a:ext cx="634613" cy="637458"/>
              <a:chOff x="1813" y="0"/>
              <a:chExt cx="809173" cy="812800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229D">
                  <a:alpha val="1882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2"/>
            <p:cNvGrpSpPr/>
            <p:nvPr/>
          </p:nvGrpSpPr>
          <p:grpSpPr>
            <a:xfrm>
              <a:off x="160083" y="159372"/>
              <a:ext cx="317291" cy="318713"/>
              <a:chOff x="1813" y="0"/>
              <a:chExt cx="809173" cy="812800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22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" name="Google Shape;107;p2"/>
          <p:cNvGrpSpPr/>
          <p:nvPr/>
        </p:nvGrpSpPr>
        <p:grpSpPr>
          <a:xfrm>
            <a:off x="16436245" y="8023191"/>
            <a:ext cx="475960" cy="478093"/>
            <a:chOff x="1422" y="0"/>
            <a:chExt cx="634613" cy="637458"/>
          </a:xfrm>
        </p:grpSpPr>
        <p:grpSp>
          <p:nvGrpSpPr>
            <p:cNvPr id="108" name="Google Shape;108;p2"/>
            <p:cNvGrpSpPr/>
            <p:nvPr/>
          </p:nvGrpSpPr>
          <p:grpSpPr>
            <a:xfrm>
              <a:off x="1422" y="0"/>
              <a:ext cx="634613" cy="637458"/>
              <a:chOff x="1813" y="0"/>
              <a:chExt cx="809173" cy="812800"/>
            </a:xfrm>
          </p:grpSpPr>
          <p:sp>
            <p:nvSpPr>
              <p:cNvPr id="109" name="Google Shape;109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229D">
                  <a:alpha val="1882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" name="Google Shape;111;p2"/>
            <p:cNvGrpSpPr/>
            <p:nvPr/>
          </p:nvGrpSpPr>
          <p:grpSpPr>
            <a:xfrm>
              <a:off x="160083" y="159372"/>
              <a:ext cx="317291" cy="318713"/>
              <a:chOff x="1813" y="0"/>
              <a:chExt cx="809173" cy="812800"/>
            </a:xfrm>
          </p:grpSpPr>
          <p:sp>
            <p:nvSpPr>
              <p:cNvPr id="112" name="Google Shape;112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22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" name="Google Shape;114;p2"/>
          <p:cNvGrpSpPr/>
          <p:nvPr/>
        </p:nvGrpSpPr>
        <p:grpSpPr>
          <a:xfrm>
            <a:off x="17535528" y="550607"/>
            <a:ext cx="475960" cy="478093"/>
            <a:chOff x="1422" y="0"/>
            <a:chExt cx="634613" cy="637458"/>
          </a:xfrm>
        </p:grpSpPr>
        <p:grpSp>
          <p:nvGrpSpPr>
            <p:cNvPr id="115" name="Google Shape;115;p2"/>
            <p:cNvGrpSpPr/>
            <p:nvPr/>
          </p:nvGrpSpPr>
          <p:grpSpPr>
            <a:xfrm>
              <a:off x="1422" y="0"/>
              <a:ext cx="634613" cy="637458"/>
              <a:chOff x="1813" y="0"/>
              <a:chExt cx="809173" cy="812800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229D">
                  <a:alpha val="1882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2"/>
            <p:cNvGrpSpPr/>
            <p:nvPr/>
          </p:nvGrpSpPr>
          <p:grpSpPr>
            <a:xfrm>
              <a:off x="160083" y="159372"/>
              <a:ext cx="317291" cy="318713"/>
              <a:chOff x="1813" y="0"/>
              <a:chExt cx="809173" cy="812800"/>
            </a:xfrm>
          </p:grpSpPr>
          <p:sp>
            <p:nvSpPr>
              <p:cNvPr id="119" name="Google Shape;119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22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5427699" y="4085094"/>
            <a:ext cx="475960" cy="478093"/>
            <a:chOff x="1422" y="0"/>
            <a:chExt cx="634613" cy="637458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422" y="0"/>
              <a:ext cx="634613" cy="637458"/>
              <a:chOff x="1813" y="0"/>
              <a:chExt cx="809173" cy="8128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4F6FC">
                  <a:alpha val="1882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60083" y="159372"/>
              <a:ext cx="317291" cy="318713"/>
              <a:chOff x="1813" y="0"/>
              <a:chExt cx="809173" cy="812800"/>
            </a:xfrm>
          </p:grpSpPr>
          <p:sp>
            <p:nvSpPr>
              <p:cNvPr id="126" name="Google Shape;126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4F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" name="Google Shape;128;p2"/>
          <p:cNvGrpSpPr/>
          <p:nvPr/>
        </p:nvGrpSpPr>
        <p:grpSpPr>
          <a:xfrm>
            <a:off x="2423478" y="6188617"/>
            <a:ext cx="475960" cy="478093"/>
            <a:chOff x="1422" y="0"/>
            <a:chExt cx="634613" cy="637458"/>
          </a:xfrm>
        </p:grpSpPr>
        <p:grpSp>
          <p:nvGrpSpPr>
            <p:cNvPr id="129" name="Google Shape;129;p2"/>
            <p:cNvGrpSpPr/>
            <p:nvPr/>
          </p:nvGrpSpPr>
          <p:grpSpPr>
            <a:xfrm>
              <a:off x="1422" y="0"/>
              <a:ext cx="634613" cy="637458"/>
              <a:chOff x="1813" y="0"/>
              <a:chExt cx="809173" cy="812800"/>
            </a:xfrm>
          </p:grpSpPr>
          <p:sp>
            <p:nvSpPr>
              <p:cNvPr id="130" name="Google Shape;130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4F6FC">
                  <a:alpha val="1882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" name="Google Shape;132;p2"/>
            <p:cNvGrpSpPr/>
            <p:nvPr/>
          </p:nvGrpSpPr>
          <p:grpSpPr>
            <a:xfrm>
              <a:off x="160083" y="159372"/>
              <a:ext cx="317291" cy="318713"/>
              <a:chOff x="1813" y="0"/>
              <a:chExt cx="809173" cy="812800"/>
            </a:xfrm>
          </p:grpSpPr>
          <p:sp>
            <p:nvSpPr>
              <p:cNvPr id="133" name="Google Shape;133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4F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5" name="Google Shape;135;p2"/>
          <p:cNvSpPr/>
          <p:nvPr/>
        </p:nvSpPr>
        <p:spPr>
          <a:xfrm>
            <a:off x="6614764" y="2024762"/>
            <a:ext cx="5058472" cy="1560942"/>
          </a:xfrm>
          <a:custGeom>
            <a:avLst/>
            <a:gdLst/>
            <a:ahLst/>
            <a:cxnLst/>
            <a:rect l="l" t="t" r="r" b="b"/>
            <a:pathLst>
              <a:path w="1332273" h="411112" extrusionOk="0">
                <a:moveTo>
                  <a:pt x="24488" y="0"/>
                </a:moveTo>
                <a:lnTo>
                  <a:pt x="1307785" y="0"/>
                </a:lnTo>
                <a:cubicBezTo>
                  <a:pt x="1321309" y="0"/>
                  <a:pt x="1332273" y="10964"/>
                  <a:pt x="1332273" y="24488"/>
                </a:cubicBezTo>
                <a:lnTo>
                  <a:pt x="1332273" y="386625"/>
                </a:lnTo>
                <a:cubicBezTo>
                  <a:pt x="1332273" y="400149"/>
                  <a:pt x="1321309" y="411112"/>
                  <a:pt x="1307785" y="411112"/>
                </a:cubicBezTo>
                <a:lnTo>
                  <a:pt x="24488" y="411112"/>
                </a:lnTo>
                <a:cubicBezTo>
                  <a:pt x="10964" y="411112"/>
                  <a:pt x="0" y="400149"/>
                  <a:pt x="0" y="386625"/>
                </a:cubicBezTo>
                <a:lnTo>
                  <a:pt x="0" y="24488"/>
                </a:lnTo>
                <a:cubicBezTo>
                  <a:pt x="0" y="10964"/>
                  <a:pt x="10964" y="0"/>
                  <a:pt x="24488" y="0"/>
                </a:cubicBezTo>
                <a:close/>
              </a:path>
            </a:pathLst>
          </a:custGeom>
          <a:solidFill>
            <a:srgbClr val="4354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2423466" y="4267424"/>
            <a:ext cx="13866677" cy="2622029"/>
          </a:xfrm>
          <a:custGeom>
            <a:avLst/>
            <a:gdLst/>
            <a:ahLst/>
            <a:cxnLst/>
            <a:rect l="l" t="t" r="r" b="b"/>
            <a:pathLst>
              <a:path w="5060831" h="956945" extrusionOk="0">
                <a:moveTo>
                  <a:pt x="0" y="0"/>
                </a:moveTo>
                <a:lnTo>
                  <a:pt x="0" y="956945"/>
                </a:lnTo>
                <a:lnTo>
                  <a:pt x="5060831" y="956945"/>
                </a:lnTo>
                <a:lnTo>
                  <a:pt x="5060831" y="0"/>
                </a:lnTo>
                <a:lnTo>
                  <a:pt x="0" y="0"/>
                </a:lnTo>
                <a:close/>
                <a:moveTo>
                  <a:pt x="4999871" y="895985"/>
                </a:moveTo>
                <a:lnTo>
                  <a:pt x="59690" y="895985"/>
                </a:lnTo>
                <a:lnTo>
                  <a:pt x="59690" y="59690"/>
                </a:lnTo>
                <a:lnTo>
                  <a:pt x="4999871" y="59690"/>
                </a:lnTo>
                <a:lnTo>
                  <a:pt x="4999871" y="895985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</p:sp>
      <p:sp>
        <p:nvSpPr>
          <p:cNvPr id="137" name="Google Shape;137;p2"/>
          <p:cNvSpPr txBox="1"/>
          <p:nvPr/>
        </p:nvSpPr>
        <p:spPr>
          <a:xfrm>
            <a:off x="2405625" y="4558757"/>
            <a:ext cx="142686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Write any unique aspects of your proposal (not mentioned above) that you will like to highlight</a:t>
            </a:r>
            <a:endParaRPr sz="2400" dirty="0"/>
          </a:p>
        </p:txBody>
      </p:sp>
      <p:sp>
        <p:nvSpPr>
          <p:cNvPr id="138" name="Google Shape;138;p2"/>
          <p:cNvSpPr txBox="1"/>
          <p:nvPr/>
        </p:nvSpPr>
        <p:spPr>
          <a:xfrm>
            <a:off x="7689625" y="2409500"/>
            <a:ext cx="39807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 smtClean="0">
                <a:latin typeface="Calibri"/>
                <a:ea typeface="Calibri"/>
                <a:cs typeface="Calibri"/>
                <a:sym typeface="Calibri"/>
              </a:rPr>
              <a:t>Any Thing Else?</a:t>
            </a:r>
            <a:endParaRPr sz="4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59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4D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84" y="288"/>
            <a:ext cx="18309169" cy="102864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/>
        </p:nvSpPr>
        <p:spPr>
          <a:xfrm>
            <a:off x="810538" y="-3600523"/>
            <a:ext cx="15678938" cy="16583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4">
            <a:alphaModFix amt="30000"/>
          </a:blip>
          <a:srcRect t="10932" b="10924"/>
          <a:stretch/>
        </p:blipFill>
        <p:spPr>
          <a:xfrm>
            <a:off x="2562400" y="300"/>
            <a:ext cx="13163200" cy="102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 amt="61000"/>
          </a:blip>
          <a:srcRect/>
          <a:stretch/>
        </p:blipFill>
        <p:spPr>
          <a:xfrm>
            <a:off x="4219796" y="219296"/>
            <a:ext cx="9848407" cy="98484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"/>
          <p:cNvGrpSpPr/>
          <p:nvPr/>
        </p:nvGrpSpPr>
        <p:grpSpPr>
          <a:xfrm>
            <a:off x="1359807" y="1785716"/>
            <a:ext cx="475960" cy="478093"/>
            <a:chOff x="1422" y="0"/>
            <a:chExt cx="634613" cy="637458"/>
          </a:xfrm>
        </p:grpSpPr>
        <p:grpSp>
          <p:nvGrpSpPr>
            <p:cNvPr id="94" name="Google Shape;94;p2"/>
            <p:cNvGrpSpPr/>
            <p:nvPr/>
          </p:nvGrpSpPr>
          <p:grpSpPr>
            <a:xfrm>
              <a:off x="1422" y="0"/>
              <a:ext cx="634613" cy="637458"/>
              <a:chOff x="1813" y="0"/>
              <a:chExt cx="809173" cy="812800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229D">
                  <a:alpha val="1882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160083" y="159372"/>
              <a:ext cx="317291" cy="318713"/>
              <a:chOff x="1813" y="0"/>
              <a:chExt cx="809173" cy="8128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22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2"/>
          <p:cNvGrpSpPr/>
          <p:nvPr/>
        </p:nvGrpSpPr>
        <p:grpSpPr>
          <a:xfrm>
            <a:off x="325446" y="9258300"/>
            <a:ext cx="475960" cy="478093"/>
            <a:chOff x="1422" y="0"/>
            <a:chExt cx="634613" cy="637458"/>
          </a:xfrm>
        </p:grpSpPr>
        <p:grpSp>
          <p:nvGrpSpPr>
            <p:cNvPr id="101" name="Google Shape;101;p2"/>
            <p:cNvGrpSpPr/>
            <p:nvPr/>
          </p:nvGrpSpPr>
          <p:grpSpPr>
            <a:xfrm>
              <a:off x="1422" y="0"/>
              <a:ext cx="634613" cy="637458"/>
              <a:chOff x="1813" y="0"/>
              <a:chExt cx="809173" cy="812800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229D">
                  <a:alpha val="1882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2"/>
            <p:cNvGrpSpPr/>
            <p:nvPr/>
          </p:nvGrpSpPr>
          <p:grpSpPr>
            <a:xfrm>
              <a:off x="160083" y="159372"/>
              <a:ext cx="317291" cy="318713"/>
              <a:chOff x="1813" y="0"/>
              <a:chExt cx="809173" cy="812800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22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" name="Google Shape;107;p2"/>
          <p:cNvGrpSpPr/>
          <p:nvPr/>
        </p:nvGrpSpPr>
        <p:grpSpPr>
          <a:xfrm>
            <a:off x="16436245" y="8023191"/>
            <a:ext cx="475960" cy="478093"/>
            <a:chOff x="1422" y="0"/>
            <a:chExt cx="634613" cy="637458"/>
          </a:xfrm>
        </p:grpSpPr>
        <p:grpSp>
          <p:nvGrpSpPr>
            <p:cNvPr id="108" name="Google Shape;108;p2"/>
            <p:cNvGrpSpPr/>
            <p:nvPr/>
          </p:nvGrpSpPr>
          <p:grpSpPr>
            <a:xfrm>
              <a:off x="1422" y="0"/>
              <a:ext cx="634613" cy="637458"/>
              <a:chOff x="1813" y="0"/>
              <a:chExt cx="809173" cy="812800"/>
            </a:xfrm>
          </p:grpSpPr>
          <p:sp>
            <p:nvSpPr>
              <p:cNvPr id="109" name="Google Shape;109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229D">
                  <a:alpha val="1882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" name="Google Shape;111;p2"/>
            <p:cNvGrpSpPr/>
            <p:nvPr/>
          </p:nvGrpSpPr>
          <p:grpSpPr>
            <a:xfrm>
              <a:off x="160083" y="159372"/>
              <a:ext cx="317291" cy="318713"/>
              <a:chOff x="1813" y="0"/>
              <a:chExt cx="809173" cy="812800"/>
            </a:xfrm>
          </p:grpSpPr>
          <p:sp>
            <p:nvSpPr>
              <p:cNvPr id="112" name="Google Shape;112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22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" name="Google Shape;114;p2"/>
          <p:cNvGrpSpPr/>
          <p:nvPr/>
        </p:nvGrpSpPr>
        <p:grpSpPr>
          <a:xfrm>
            <a:off x="17535528" y="550607"/>
            <a:ext cx="475960" cy="478093"/>
            <a:chOff x="1422" y="0"/>
            <a:chExt cx="634613" cy="637458"/>
          </a:xfrm>
        </p:grpSpPr>
        <p:grpSp>
          <p:nvGrpSpPr>
            <p:cNvPr id="115" name="Google Shape;115;p2"/>
            <p:cNvGrpSpPr/>
            <p:nvPr/>
          </p:nvGrpSpPr>
          <p:grpSpPr>
            <a:xfrm>
              <a:off x="1422" y="0"/>
              <a:ext cx="634613" cy="637458"/>
              <a:chOff x="1813" y="0"/>
              <a:chExt cx="809173" cy="812800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229D">
                  <a:alpha val="1882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2"/>
            <p:cNvGrpSpPr/>
            <p:nvPr/>
          </p:nvGrpSpPr>
          <p:grpSpPr>
            <a:xfrm>
              <a:off x="160083" y="159372"/>
              <a:ext cx="317291" cy="318713"/>
              <a:chOff x="1813" y="0"/>
              <a:chExt cx="809173" cy="812800"/>
            </a:xfrm>
          </p:grpSpPr>
          <p:sp>
            <p:nvSpPr>
              <p:cNvPr id="119" name="Google Shape;119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222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5427699" y="4085094"/>
            <a:ext cx="475960" cy="478093"/>
            <a:chOff x="1422" y="0"/>
            <a:chExt cx="634613" cy="637458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422" y="0"/>
              <a:ext cx="634613" cy="637458"/>
              <a:chOff x="1813" y="0"/>
              <a:chExt cx="809173" cy="8128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4F6FC">
                  <a:alpha val="1882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60083" y="159372"/>
              <a:ext cx="317291" cy="318713"/>
              <a:chOff x="1813" y="0"/>
              <a:chExt cx="809173" cy="812800"/>
            </a:xfrm>
          </p:grpSpPr>
          <p:sp>
            <p:nvSpPr>
              <p:cNvPr id="126" name="Google Shape;126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4F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" name="Google Shape;128;p2"/>
          <p:cNvGrpSpPr/>
          <p:nvPr/>
        </p:nvGrpSpPr>
        <p:grpSpPr>
          <a:xfrm>
            <a:off x="2423478" y="6188617"/>
            <a:ext cx="475960" cy="478093"/>
            <a:chOff x="1422" y="0"/>
            <a:chExt cx="634613" cy="637458"/>
          </a:xfrm>
        </p:grpSpPr>
        <p:grpSp>
          <p:nvGrpSpPr>
            <p:cNvPr id="129" name="Google Shape;129;p2"/>
            <p:cNvGrpSpPr/>
            <p:nvPr/>
          </p:nvGrpSpPr>
          <p:grpSpPr>
            <a:xfrm>
              <a:off x="1422" y="0"/>
              <a:ext cx="634613" cy="637458"/>
              <a:chOff x="1813" y="0"/>
              <a:chExt cx="809173" cy="812800"/>
            </a:xfrm>
          </p:grpSpPr>
          <p:sp>
            <p:nvSpPr>
              <p:cNvPr id="130" name="Google Shape;130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4F6FC">
                  <a:alpha val="1882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" name="Google Shape;132;p2"/>
            <p:cNvGrpSpPr/>
            <p:nvPr/>
          </p:nvGrpSpPr>
          <p:grpSpPr>
            <a:xfrm>
              <a:off x="160083" y="159372"/>
              <a:ext cx="317291" cy="318713"/>
              <a:chOff x="1813" y="0"/>
              <a:chExt cx="809173" cy="812800"/>
            </a:xfrm>
          </p:grpSpPr>
          <p:sp>
            <p:nvSpPr>
              <p:cNvPr id="133" name="Google Shape;133;p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4F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5" name="Google Shape;135;p2"/>
          <p:cNvSpPr/>
          <p:nvPr/>
        </p:nvSpPr>
        <p:spPr>
          <a:xfrm>
            <a:off x="6614764" y="2024762"/>
            <a:ext cx="5058472" cy="1560942"/>
          </a:xfrm>
          <a:custGeom>
            <a:avLst/>
            <a:gdLst/>
            <a:ahLst/>
            <a:cxnLst/>
            <a:rect l="l" t="t" r="r" b="b"/>
            <a:pathLst>
              <a:path w="1332273" h="411112" extrusionOk="0">
                <a:moveTo>
                  <a:pt x="24488" y="0"/>
                </a:moveTo>
                <a:lnTo>
                  <a:pt x="1307785" y="0"/>
                </a:lnTo>
                <a:cubicBezTo>
                  <a:pt x="1321309" y="0"/>
                  <a:pt x="1332273" y="10964"/>
                  <a:pt x="1332273" y="24488"/>
                </a:cubicBezTo>
                <a:lnTo>
                  <a:pt x="1332273" y="386625"/>
                </a:lnTo>
                <a:cubicBezTo>
                  <a:pt x="1332273" y="400149"/>
                  <a:pt x="1321309" y="411112"/>
                  <a:pt x="1307785" y="411112"/>
                </a:cubicBezTo>
                <a:lnTo>
                  <a:pt x="24488" y="411112"/>
                </a:lnTo>
                <a:cubicBezTo>
                  <a:pt x="10964" y="411112"/>
                  <a:pt x="0" y="400149"/>
                  <a:pt x="0" y="386625"/>
                </a:cubicBezTo>
                <a:lnTo>
                  <a:pt x="0" y="24488"/>
                </a:lnTo>
                <a:cubicBezTo>
                  <a:pt x="0" y="10964"/>
                  <a:pt x="10964" y="0"/>
                  <a:pt x="24488" y="0"/>
                </a:cubicBezTo>
                <a:close/>
              </a:path>
            </a:pathLst>
          </a:custGeom>
          <a:solidFill>
            <a:srgbClr val="4354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2423466" y="4267424"/>
            <a:ext cx="13866677" cy="2622029"/>
          </a:xfrm>
          <a:custGeom>
            <a:avLst/>
            <a:gdLst/>
            <a:ahLst/>
            <a:cxnLst/>
            <a:rect l="l" t="t" r="r" b="b"/>
            <a:pathLst>
              <a:path w="5060831" h="956945" extrusionOk="0">
                <a:moveTo>
                  <a:pt x="0" y="0"/>
                </a:moveTo>
                <a:lnTo>
                  <a:pt x="0" y="956945"/>
                </a:lnTo>
                <a:lnTo>
                  <a:pt x="5060831" y="956945"/>
                </a:lnTo>
                <a:lnTo>
                  <a:pt x="5060831" y="0"/>
                </a:lnTo>
                <a:lnTo>
                  <a:pt x="0" y="0"/>
                </a:lnTo>
                <a:close/>
                <a:moveTo>
                  <a:pt x="4999871" y="895985"/>
                </a:moveTo>
                <a:lnTo>
                  <a:pt x="59690" y="895985"/>
                </a:lnTo>
                <a:lnTo>
                  <a:pt x="59690" y="59690"/>
                </a:lnTo>
                <a:lnTo>
                  <a:pt x="4999871" y="59690"/>
                </a:lnTo>
                <a:lnTo>
                  <a:pt x="4999871" y="895985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</p:sp>
      <p:sp>
        <p:nvSpPr>
          <p:cNvPr id="137" name="Google Shape;137;p2"/>
          <p:cNvSpPr txBox="1"/>
          <p:nvPr/>
        </p:nvSpPr>
        <p:spPr>
          <a:xfrm>
            <a:off x="2009712" y="4563188"/>
            <a:ext cx="142686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the Problem Statement here for which the solution is devised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7689625" y="2409500"/>
            <a:ext cx="39807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Solution To</a:t>
            </a:r>
            <a:endParaRPr sz="4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4D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84" y="288"/>
            <a:ext cx="18309169" cy="10286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3"/>
          <p:cNvGrpSpPr/>
          <p:nvPr/>
        </p:nvGrpSpPr>
        <p:grpSpPr>
          <a:xfrm>
            <a:off x="0" y="-144661"/>
            <a:ext cx="18287996" cy="3230765"/>
            <a:chOff x="0" y="-38100"/>
            <a:chExt cx="4816592" cy="850900"/>
          </a:xfrm>
        </p:grpSpPr>
        <p:sp>
          <p:nvSpPr>
            <p:cNvPr id="145" name="Google Shape;145;p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  <a:ln>
              <a:noFill/>
            </a:ln>
          </p:spPr>
        </p:sp>
        <p:sp>
          <p:nvSpPr>
            <p:cNvPr id="146" name="Google Shape;146;p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3"/>
          <p:cNvSpPr txBox="1"/>
          <p:nvPr/>
        </p:nvSpPr>
        <p:spPr>
          <a:xfrm>
            <a:off x="9354544" y="3758565"/>
            <a:ext cx="7256400" cy="48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Clearly understand the problem and write the parts which </a:t>
            </a:r>
            <a:r>
              <a:rPr lang="en-US" sz="3499" b="0" i="0" u="none" strike="noStrike" cap="none" dirty="0" smtClean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need </a:t>
            </a: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to be worked </a:t>
            </a:r>
            <a:r>
              <a:rPr lang="en-US" sz="3499" b="0" i="0" u="none" strike="noStrike" cap="none" dirty="0" smtClean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upon, the </a:t>
            </a: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solution </a:t>
            </a:r>
            <a:r>
              <a:rPr lang="en-US" sz="3499" b="0" i="0" u="none" strike="noStrike" cap="none" dirty="0" smtClean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you propose. </a:t>
            </a:r>
            <a:r>
              <a:rPr lang="en-US" sz="3499" dirty="0">
                <a:solidFill>
                  <a:srgbClr val="050A30"/>
                </a:solidFill>
              </a:rPr>
              <a:t>Try to break it in parts</a:t>
            </a:r>
            <a:endParaRPr dirty="0"/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dirty="0"/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.....</a:t>
            </a:r>
            <a:endParaRPr dirty="0"/>
          </a:p>
        </p:txBody>
      </p:sp>
      <p:grpSp>
        <p:nvGrpSpPr>
          <p:cNvPr id="148" name="Google Shape;148;p3"/>
          <p:cNvGrpSpPr/>
          <p:nvPr/>
        </p:nvGrpSpPr>
        <p:grpSpPr>
          <a:xfrm>
            <a:off x="1206399" y="3264576"/>
            <a:ext cx="5256500" cy="4428635"/>
            <a:chOff x="0" y="-209963"/>
            <a:chExt cx="7008667" cy="5904848"/>
          </a:xfrm>
        </p:grpSpPr>
        <p:grpSp>
          <p:nvGrpSpPr>
            <p:cNvPr id="149" name="Google Shape;149;p3"/>
            <p:cNvGrpSpPr/>
            <p:nvPr/>
          </p:nvGrpSpPr>
          <p:grpSpPr>
            <a:xfrm>
              <a:off x="0" y="-209963"/>
              <a:ext cx="7008667" cy="5904848"/>
              <a:chOff x="0" y="-38100"/>
              <a:chExt cx="1271796" cy="1071497"/>
            </a:xfrm>
          </p:grpSpPr>
          <p:sp>
            <p:nvSpPr>
              <p:cNvPr id="150" name="Google Shape;150;p3"/>
              <p:cNvSpPr/>
              <p:nvPr/>
            </p:nvSpPr>
            <p:spPr>
              <a:xfrm>
                <a:off x="0" y="0"/>
                <a:ext cx="1271796" cy="1033397"/>
              </a:xfrm>
              <a:custGeom>
                <a:avLst/>
                <a:gdLst/>
                <a:ahLst/>
                <a:cxnLst/>
                <a:rect l="l" t="t" r="r" b="b"/>
                <a:pathLst>
                  <a:path w="1271796" h="1033397" extrusionOk="0">
                    <a:moveTo>
                      <a:pt x="44185" y="0"/>
                    </a:moveTo>
                    <a:lnTo>
                      <a:pt x="1227612" y="0"/>
                    </a:lnTo>
                    <a:cubicBezTo>
                      <a:pt x="1239330" y="0"/>
                      <a:pt x="1250569" y="4655"/>
                      <a:pt x="1258855" y="12941"/>
                    </a:cubicBezTo>
                    <a:cubicBezTo>
                      <a:pt x="1267141" y="21228"/>
                      <a:pt x="1271796" y="32466"/>
                      <a:pt x="1271796" y="44185"/>
                    </a:cubicBezTo>
                    <a:lnTo>
                      <a:pt x="1271796" y="989212"/>
                    </a:lnTo>
                    <a:cubicBezTo>
                      <a:pt x="1271796" y="1000930"/>
                      <a:pt x="1267141" y="1012169"/>
                      <a:pt x="1258855" y="1020455"/>
                    </a:cubicBezTo>
                    <a:cubicBezTo>
                      <a:pt x="1250569" y="1028742"/>
                      <a:pt x="1239330" y="1033397"/>
                      <a:pt x="1227612" y="1033397"/>
                    </a:cubicBezTo>
                    <a:lnTo>
                      <a:pt x="44185" y="1033397"/>
                    </a:lnTo>
                    <a:cubicBezTo>
                      <a:pt x="32466" y="1033397"/>
                      <a:pt x="21228" y="1028742"/>
                      <a:pt x="12941" y="1020455"/>
                    </a:cubicBezTo>
                    <a:cubicBezTo>
                      <a:pt x="4655" y="1012169"/>
                      <a:pt x="0" y="1000930"/>
                      <a:pt x="0" y="989212"/>
                    </a:cubicBezTo>
                    <a:lnTo>
                      <a:pt x="0" y="44185"/>
                    </a:lnTo>
                    <a:cubicBezTo>
                      <a:pt x="0" y="32466"/>
                      <a:pt x="4655" y="21228"/>
                      <a:pt x="12941" y="12941"/>
                    </a:cubicBezTo>
                    <a:cubicBezTo>
                      <a:pt x="21228" y="4655"/>
                      <a:pt x="32466" y="0"/>
                      <a:pt x="44185" y="0"/>
                    </a:cubicBezTo>
                    <a:close/>
                  </a:path>
                </a:pathLst>
              </a:custGeom>
              <a:solidFill>
                <a:srgbClr val="435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0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" name="Google Shape;152;p3"/>
            <p:cNvSpPr txBox="1"/>
            <p:nvPr/>
          </p:nvSpPr>
          <p:spPr>
            <a:xfrm>
              <a:off x="825293" y="1398819"/>
              <a:ext cx="5790300" cy="281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9" b="0" i="0" u="none" strike="noStrike" cap="none">
                  <a:solidFill>
                    <a:srgbClr val="F4F6FC"/>
                  </a:solidFill>
                  <a:latin typeface="Arial"/>
                  <a:ea typeface="Arial"/>
                  <a:cs typeface="Arial"/>
                  <a:sym typeface="Arial"/>
                </a:rPr>
                <a:t>UNDERSTANDING THE PROBLEM  STAT</a:t>
              </a:r>
              <a:r>
                <a:rPr lang="en-US" sz="3609">
                  <a:solidFill>
                    <a:srgbClr val="F4F6FC"/>
                  </a:solidFill>
                </a:rPr>
                <a:t>E</a:t>
              </a:r>
              <a:r>
                <a:rPr lang="en-US" sz="3609" b="0" i="0" u="none" strike="noStrike" cap="none">
                  <a:solidFill>
                    <a:srgbClr val="F4F6FC"/>
                  </a:solidFill>
                  <a:latin typeface="Arial"/>
                  <a:ea typeface="Arial"/>
                  <a:cs typeface="Arial"/>
                  <a:sym typeface="Arial"/>
                </a:rPr>
                <a:t>MENT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4D6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84" y="288"/>
            <a:ext cx="18309169" cy="10286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4"/>
          <p:cNvGrpSpPr/>
          <p:nvPr/>
        </p:nvGrpSpPr>
        <p:grpSpPr>
          <a:xfrm>
            <a:off x="0" y="-144661"/>
            <a:ext cx="18287996" cy="3230765"/>
            <a:chOff x="0" y="-38100"/>
            <a:chExt cx="4816592" cy="850900"/>
          </a:xfrm>
        </p:grpSpPr>
        <p:sp>
          <p:nvSpPr>
            <p:cNvPr id="159" name="Google Shape;159;p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  <a:ln>
              <a:noFill/>
            </a:ln>
          </p:spPr>
        </p:sp>
        <p:sp>
          <p:nvSpPr>
            <p:cNvPr id="160" name="Google Shape;160;p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4"/>
          <p:cNvSpPr txBox="1"/>
          <p:nvPr/>
        </p:nvSpPr>
        <p:spPr>
          <a:xfrm>
            <a:off x="9354544" y="3301365"/>
            <a:ext cx="7256400" cy="482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Write your solution here in brief </a:t>
            </a:r>
            <a:r>
              <a:rPr lang="en-US" sz="3499" b="0" i="0" u="none" strike="noStrike" cap="none" dirty="0" smtClean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– Focus on Novelty/ Impact/ Value</a:t>
            </a:r>
            <a:endParaRPr dirty="0"/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dirty="0"/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.....</a:t>
            </a:r>
            <a:endParaRPr dirty="0"/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(You may duplicate th</a:t>
            </a:r>
            <a:r>
              <a:rPr lang="en-US" sz="2299" dirty="0">
                <a:solidFill>
                  <a:srgbClr val="050A30"/>
                </a:solidFill>
              </a:rPr>
              <a:t>e</a:t>
            </a:r>
            <a:r>
              <a:rPr lang="en-US" sz="22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 slides to discuss the solution in detail, you may include images/diagrams to explain the solution </a:t>
            </a:r>
            <a:r>
              <a:rPr lang="en-US" sz="2299" dirty="0">
                <a:solidFill>
                  <a:srgbClr val="050A30"/>
                </a:solidFill>
              </a:rPr>
              <a:t>properly</a:t>
            </a:r>
            <a:r>
              <a:rPr lang="en-US" sz="22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" dirty="0"/>
          </a:p>
        </p:txBody>
      </p:sp>
      <p:grpSp>
        <p:nvGrpSpPr>
          <p:cNvPr id="162" name="Google Shape;162;p4"/>
          <p:cNvGrpSpPr/>
          <p:nvPr/>
        </p:nvGrpSpPr>
        <p:grpSpPr>
          <a:xfrm>
            <a:off x="1206399" y="3353643"/>
            <a:ext cx="5126703" cy="4148395"/>
            <a:chOff x="0" y="-192881"/>
            <a:chExt cx="6835604" cy="5531192"/>
          </a:xfrm>
        </p:grpSpPr>
        <p:grpSp>
          <p:nvGrpSpPr>
            <p:cNvPr id="163" name="Google Shape;163;p4"/>
            <p:cNvGrpSpPr/>
            <p:nvPr/>
          </p:nvGrpSpPr>
          <p:grpSpPr>
            <a:xfrm>
              <a:off x="0" y="-192881"/>
              <a:ext cx="6835604" cy="5531192"/>
              <a:chOff x="0" y="-38100"/>
              <a:chExt cx="1350243" cy="1092581"/>
            </a:xfrm>
          </p:grpSpPr>
          <p:sp>
            <p:nvSpPr>
              <p:cNvPr id="164" name="Google Shape;164;p4"/>
              <p:cNvSpPr/>
              <p:nvPr/>
            </p:nvSpPr>
            <p:spPr>
              <a:xfrm>
                <a:off x="0" y="0"/>
                <a:ext cx="1350243" cy="1054481"/>
              </a:xfrm>
              <a:custGeom>
                <a:avLst/>
                <a:gdLst/>
                <a:ahLst/>
                <a:cxnLst/>
                <a:rect l="l" t="t" r="r" b="b"/>
                <a:pathLst>
                  <a:path w="1350243" h="1054481" extrusionOk="0">
                    <a:moveTo>
                      <a:pt x="45304" y="0"/>
                    </a:moveTo>
                    <a:lnTo>
                      <a:pt x="1304939" y="0"/>
                    </a:lnTo>
                    <a:cubicBezTo>
                      <a:pt x="1316954" y="0"/>
                      <a:pt x="1328478" y="4773"/>
                      <a:pt x="1336974" y="13269"/>
                    </a:cubicBezTo>
                    <a:cubicBezTo>
                      <a:pt x="1345470" y="21765"/>
                      <a:pt x="1350243" y="33288"/>
                      <a:pt x="1350243" y="45304"/>
                    </a:cubicBezTo>
                    <a:lnTo>
                      <a:pt x="1350243" y="1009178"/>
                    </a:lnTo>
                    <a:cubicBezTo>
                      <a:pt x="1350243" y="1021193"/>
                      <a:pt x="1345470" y="1032716"/>
                      <a:pt x="1336974" y="1041212"/>
                    </a:cubicBezTo>
                    <a:cubicBezTo>
                      <a:pt x="1328478" y="1049708"/>
                      <a:pt x="1316954" y="1054481"/>
                      <a:pt x="1304939" y="1054481"/>
                    </a:cubicBezTo>
                    <a:lnTo>
                      <a:pt x="45304" y="1054481"/>
                    </a:lnTo>
                    <a:cubicBezTo>
                      <a:pt x="20283" y="1054481"/>
                      <a:pt x="0" y="1034198"/>
                      <a:pt x="0" y="1009178"/>
                    </a:cubicBezTo>
                    <a:lnTo>
                      <a:pt x="0" y="45304"/>
                    </a:lnTo>
                    <a:cubicBezTo>
                      <a:pt x="0" y="33288"/>
                      <a:pt x="4773" y="21765"/>
                      <a:pt x="13269" y="13269"/>
                    </a:cubicBezTo>
                    <a:cubicBezTo>
                      <a:pt x="21765" y="4773"/>
                      <a:pt x="33288" y="0"/>
                      <a:pt x="45304" y="0"/>
                    </a:cubicBezTo>
                    <a:close/>
                  </a:path>
                </a:pathLst>
              </a:custGeom>
              <a:solidFill>
                <a:srgbClr val="435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6" name="Google Shape;166;p4"/>
            <p:cNvSpPr txBox="1"/>
            <p:nvPr/>
          </p:nvSpPr>
          <p:spPr>
            <a:xfrm>
              <a:off x="758151" y="1558117"/>
              <a:ext cx="5319303" cy="2136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00" b="0" i="0" u="none" strike="noStrike" cap="none">
                  <a:solidFill>
                    <a:srgbClr val="F4F6FC"/>
                  </a:solidFill>
                  <a:latin typeface="Arial"/>
                  <a:ea typeface="Arial"/>
                  <a:cs typeface="Arial"/>
                  <a:sym typeface="Arial"/>
                </a:rPr>
                <a:t>PROPOSED SOLUTION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4D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84" y="288"/>
            <a:ext cx="18309169" cy="10286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3"/>
          <p:cNvGrpSpPr/>
          <p:nvPr/>
        </p:nvGrpSpPr>
        <p:grpSpPr>
          <a:xfrm>
            <a:off x="0" y="-144661"/>
            <a:ext cx="18287996" cy="3230765"/>
            <a:chOff x="0" y="-38100"/>
            <a:chExt cx="4816592" cy="850900"/>
          </a:xfrm>
        </p:grpSpPr>
        <p:sp>
          <p:nvSpPr>
            <p:cNvPr id="145" name="Google Shape;145;p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  <a:ln>
              <a:noFill/>
            </a:ln>
          </p:spPr>
        </p:sp>
        <p:sp>
          <p:nvSpPr>
            <p:cNvPr id="146" name="Google Shape;146;p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3"/>
          <p:cNvSpPr txBox="1"/>
          <p:nvPr/>
        </p:nvSpPr>
        <p:spPr>
          <a:xfrm>
            <a:off x="9354544" y="3758565"/>
            <a:ext cx="7256400" cy="4038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 smtClean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Scalability/ Environmental Impact of the proposed solution. </a:t>
            </a:r>
            <a:r>
              <a:rPr lang="en-US" sz="3499" dirty="0">
                <a:solidFill>
                  <a:srgbClr val="050A30"/>
                </a:solidFill>
              </a:rPr>
              <a:t>Try to break it in parts</a:t>
            </a:r>
            <a:endParaRPr dirty="0"/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dirty="0"/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.....</a:t>
            </a:r>
            <a:endParaRPr dirty="0"/>
          </a:p>
        </p:txBody>
      </p:sp>
      <p:grpSp>
        <p:nvGrpSpPr>
          <p:cNvPr id="148" name="Google Shape;148;p3"/>
          <p:cNvGrpSpPr/>
          <p:nvPr/>
        </p:nvGrpSpPr>
        <p:grpSpPr>
          <a:xfrm>
            <a:off x="1206399" y="3264576"/>
            <a:ext cx="5961511" cy="4428635"/>
            <a:chOff x="0" y="-209963"/>
            <a:chExt cx="7948681" cy="5904848"/>
          </a:xfrm>
        </p:grpSpPr>
        <p:grpSp>
          <p:nvGrpSpPr>
            <p:cNvPr id="149" name="Google Shape;149;p3"/>
            <p:cNvGrpSpPr/>
            <p:nvPr/>
          </p:nvGrpSpPr>
          <p:grpSpPr>
            <a:xfrm>
              <a:off x="0" y="-209963"/>
              <a:ext cx="7008667" cy="5904848"/>
              <a:chOff x="0" y="-38100"/>
              <a:chExt cx="1271796" cy="1071497"/>
            </a:xfrm>
          </p:grpSpPr>
          <p:sp>
            <p:nvSpPr>
              <p:cNvPr id="150" name="Google Shape;150;p3"/>
              <p:cNvSpPr/>
              <p:nvPr/>
            </p:nvSpPr>
            <p:spPr>
              <a:xfrm>
                <a:off x="0" y="0"/>
                <a:ext cx="1271796" cy="1033397"/>
              </a:xfrm>
              <a:custGeom>
                <a:avLst/>
                <a:gdLst/>
                <a:ahLst/>
                <a:cxnLst/>
                <a:rect l="l" t="t" r="r" b="b"/>
                <a:pathLst>
                  <a:path w="1271796" h="1033397" extrusionOk="0">
                    <a:moveTo>
                      <a:pt x="44185" y="0"/>
                    </a:moveTo>
                    <a:lnTo>
                      <a:pt x="1227612" y="0"/>
                    </a:lnTo>
                    <a:cubicBezTo>
                      <a:pt x="1239330" y="0"/>
                      <a:pt x="1250569" y="4655"/>
                      <a:pt x="1258855" y="12941"/>
                    </a:cubicBezTo>
                    <a:cubicBezTo>
                      <a:pt x="1267141" y="21228"/>
                      <a:pt x="1271796" y="32466"/>
                      <a:pt x="1271796" y="44185"/>
                    </a:cubicBezTo>
                    <a:lnTo>
                      <a:pt x="1271796" y="989212"/>
                    </a:lnTo>
                    <a:cubicBezTo>
                      <a:pt x="1271796" y="1000930"/>
                      <a:pt x="1267141" y="1012169"/>
                      <a:pt x="1258855" y="1020455"/>
                    </a:cubicBezTo>
                    <a:cubicBezTo>
                      <a:pt x="1250569" y="1028742"/>
                      <a:pt x="1239330" y="1033397"/>
                      <a:pt x="1227612" y="1033397"/>
                    </a:cubicBezTo>
                    <a:lnTo>
                      <a:pt x="44185" y="1033397"/>
                    </a:lnTo>
                    <a:cubicBezTo>
                      <a:pt x="32466" y="1033397"/>
                      <a:pt x="21228" y="1028742"/>
                      <a:pt x="12941" y="1020455"/>
                    </a:cubicBezTo>
                    <a:cubicBezTo>
                      <a:pt x="4655" y="1012169"/>
                      <a:pt x="0" y="1000930"/>
                      <a:pt x="0" y="989212"/>
                    </a:cubicBezTo>
                    <a:lnTo>
                      <a:pt x="0" y="44185"/>
                    </a:lnTo>
                    <a:cubicBezTo>
                      <a:pt x="0" y="32466"/>
                      <a:pt x="4655" y="21228"/>
                      <a:pt x="12941" y="12941"/>
                    </a:cubicBezTo>
                    <a:cubicBezTo>
                      <a:pt x="21228" y="4655"/>
                      <a:pt x="32466" y="0"/>
                      <a:pt x="44185" y="0"/>
                    </a:cubicBezTo>
                    <a:close/>
                  </a:path>
                </a:pathLst>
              </a:custGeom>
              <a:solidFill>
                <a:srgbClr val="435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0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" name="Google Shape;152;p3"/>
            <p:cNvSpPr txBox="1"/>
            <p:nvPr/>
          </p:nvSpPr>
          <p:spPr>
            <a:xfrm>
              <a:off x="1009741" y="1371905"/>
              <a:ext cx="6938940" cy="2068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 smtClean="0"/>
                <a:t>Proposed Solution Impact</a:t>
              </a: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707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4D6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84" y="288"/>
            <a:ext cx="18309169" cy="10286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5"/>
          <p:cNvGrpSpPr/>
          <p:nvPr/>
        </p:nvGrpSpPr>
        <p:grpSpPr>
          <a:xfrm>
            <a:off x="0" y="-144661"/>
            <a:ext cx="18287996" cy="3230765"/>
            <a:chOff x="0" y="-38100"/>
            <a:chExt cx="4816592" cy="850900"/>
          </a:xfrm>
        </p:grpSpPr>
        <p:sp>
          <p:nvSpPr>
            <p:cNvPr id="173" name="Google Shape;173;p5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  <a:ln>
              <a:noFill/>
            </a:ln>
          </p:spPr>
        </p:sp>
        <p:sp>
          <p:nvSpPr>
            <p:cNvPr id="174" name="Google Shape;174;p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9354544" y="3758565"/>
            <a:ext cx="7256400" cy="46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50A30"/>
                </a:solidFill>
              </a:rPr>
              <a:t>Discuss briefly about the hardware/digital solution and required technology</a:t>
            </a:r>
            <a:r>
              <a:rPr lang="en-US" sz="3499" b="0" i="0" u="none" strike="noStrike" cap="none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499" b="0" i="0" u="none" strike="noStrike" cap="none">
              <a:solidFill>
                <a:srgbClr val="050A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>
                <a:solidFill>
                  <a:srgbClr val="050A30"/>
                </a:solidFill>
              </a:rPr>
              <a:t>For ex: Proposed app is using ML models to detect the right time. Give minor details, don’t go in much detail</a:t>
            </a:r>
            <a:endParaRPr sz="1899">
              <a:solidFill>
                <a:srgbClr val="050A30"/>
              </a:solidFill>
            </a:endParaRPr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.....</a:t>
            </a:r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1235028" y="3324167"/>
            <a:ext cx="5922538" cy="4148396"/>
            <a:chOff x="0" y="-192881"/>
            <a:chExt cx="7896717" cy="5531194"/>
          </a:xfrm>
        </p:grpSpPr>
        <p:grpSp>
          <p:nvGrpSpPr>
            <p:cNvPr id="177" name="Google Shape;177;p5"/>
            <p:cNvGrpSpPr/>
            <p:nvPr/>
          </p:nvGrpSpPr>
          <p:grpSpPr>
            <a:xfrm>
              <a:off x="0" y="-192881"/>
              <a:ext cx="7896717" cy="5531194"/>
              <a:chOff x="0" y="-38100"/>
              <a:chExt cx="1559845" cy="1092582"/>
            </a:xfrm>
          </p:grpSpPr>
          <p:sp>
            <p:nvSpPr>
              <p:cNvPr id="178" name="Google Shape;178;p5"/>
              <p:cNvSpPr/>
              <p:nvPr/>
            </p:nvSpPr>
            <p:spPr>
              <a:xfrm>
                <a:off x="0" y="0"/>
                <a:ext cx="1559845" cy="1054482"/>
              </a:xfrm>
              <a:custGeom>
                <a:avLst/>
                <a:gdLst/>
                <a:ahLst/>
                <a:cxnLst/>
                <a:rect l="l" t="t" r="r" b="b"/>
                <a:pathLst>
                  <a:path w="1559845" h="1054482" extrusionOk="0">
                    <a:moveTo>
                      <a:pt x="39216" y="0"/>
                    </a:moveTo>
                    <a:lnTo>
                      <a:pt x="1520629" y="0"/>
                    </a:lnTo>
                    <a:cubicBezTo>
                      <a:pt x="1531030" y="0"/>
                      <a:pt x="1541005" y="4132"/>
                      <a:pt x="1548359" y="11486"/>
                    </a:cubicBezTo>
                    <a:cubicBezTo>
                      <a:pt x="1555714" y="18840"/>
                      <a:pt x="1559845" y="28815"/>
                      <a:pt x="1559845" y="39216"/>
                    </a:cubicBezTo>
                    <a:lnTo>
                      <a:pt x="1559845" y="1015266"/>
                    </a:lnTo>
                    <a:cubicBezTo>
                      <a:pt x="1559845" y="1025666"/>
                      <a:pt x="1555714" y="1035641"/>
                      <a:pt x="1548359" y="1042996"/>
                    </a:cubicBezTo>
                    <a:cubicBezTo>
                      <a:pt x="1541005" y="1050350"/>
                      <a:pt x="1531030" y="1054482"/>
                      <a:pt x="1520629" y="1054482"/>
                    </a:cubicBezTo>
                    <a:lnTo>
                      <a:pt x="39216" y="1054482"/>
                    </a:lnTo>
                    <a:cubicBezTo>
                      <a:pt x="28815" y="1054482"/>
                      <a:pt x="18840" y="1050350"/>
                      <a:pt x="11486" y="1042996"/>
                    </a:cubicBezTo>
                    <a:cubicBezTo>
                      <a:pt x="4132" y="1035641"/>
                      <a:pt x="0" y="1025666"/>
                      <a:pt x="0" y="1015266"/>
                    </a:cubicBezTo>
                    <a:lnTo>
                      <a:pt x="0" y="39216"/>
                    </a:lnTo>
                    <a:cubicBezTo>
                      <a:pt x="0" y="28815"/>
                      <a:pt x="4132" y="18840"/>
                      <a:pt x="11486" y="11486"/>
                    </a:cubicBezTo>
                    <a:cubicBezTo>
                      <a:pt x="18840" y="4132"/>
                      <a:pt x="28815" y="0"/>
                      <a:pt x="39216" y="0"/>
                    </a:cubicBezTo>
                    <a:close/>
                  </a:path>
                </a:pathLst>
              </a:custGeom>
              <a:solidFill>
                <a:srgbClr val="435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" name="Google Shape;180;p5"/>
            <p:cNvSpPr txBox="1"/>
            <p:nvPr/>
          </p:nvSpPr>
          <p:spPr>
            <a:xfrm>
              <a:off x="875841" y="1558117"/>
              <a:ext cx="6145036" cy="2136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99" b="0" i="0" u="none" strike="noStrike" cap="none">
                  <a:solidFill>
                    <a:srgbClr val="F4F6FC"/>
                  </a:solidFill>
                  <a:latin typeface="Arial"/>
                  <a:ea typeface="Arial"/>
                  <a:cs typeface="Arial"/>
                  <a:sym typeface="Arial"/>
                </a:rPr>
                <a:t>TECHNOLOGY INVOLVED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4D6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84" y="288"/>
            <a:ext cx="18309169" cy="10286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6"/>
          <p:cNvGrpSpPr/>
          <p:nvPr/>
        </p:nvGrpSpPr>
        <p:grpSpPr>
          <a:xfrm>
            <a:off x="0" y="-144661"/>
            <a:ext cx="18287996" cy="3230765"/>
            <a:chOff x="0" y="-38100"/>
            <a:chExt cx="4816592" cy="850900"/>
          </a:xfrm>
        </p:grpSpPr>
        <p:sp>
          <p:nvSpPr>
            <p:cNvPr id="187" name="Google Shape;187;p6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  <a:ln>
              <a:noFill/>
            </a:ln>
          </p:spPr>
        </p:sp>
        <p:sp>
          <p:nvSpPr>
            <p:cNvPr id="188" name="Google Shape;188;p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6"/>
          <p:cNvSpPr txBox="1"/>
          <p:nvPr/>
        </p:nvSpPr>
        <p:spPr>
          <a:xfrm>
            <a:off x="9354544" y="3955414"/>
            <a:ext cx="7256297" cy="194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Briefly discuss the costs related to developing/building the solution and implementation related costs</a:t>
            </a:r>
            <a:endParaRPr dirty="0"/>
          </a:p>
        </p:txBody>
      </p:sp>
      <p:grpSp>
        <p:nvGrpSpPr>
          <p:cNvPr id="190" name="Google Shape;190;p6"/>
          <p:cNvGrpSpPr/>
          <p:nvPr/>
        </p:nvGrpSpPr>
        <p:grpSpPr>
          <a:xfrm>
            <a:off x="1206399" y="3248105"/>
            <a:ext cx="5126703" cy="4027130"/>
            <a:chOff x="0" y="-38100"/>
            <a:chExt cx="1350243" cy="1060643"/>
          </a:xfrm>
        </p:grpSpPr>
        <p:sp>
          <p:nvSpPr>
            <p:cNvPr id="191" name="Google Shape;191;p6"/>
            <p:cNvSpPr/>
            <p:nvPr/>
          </p:nvSpPr>
          <p:spPr>
            <a:xfrm>
              <a:off x="0" y="0"/>
              <a:ext cx="1350243" cy="1022543"/>
            </a:xfrm>
            <a:custGeom>
              <a:avLst/>
              <a:gdLst/>
              <a:ahLst/>
              <a:cxnLst/>
              <a:rect l="l" t="t" r="r" b="b"/>
              <a:pathLst>
                <a:path w="1350243" h="1022543" extrusionOk="0">
                  <a:moveTo>
                    <a:pt x="45304" y="0"/>
                  </a:moveTo>
                  <a:lnTo>
                    <a:pt x="1304939" y="0"/>
                  </a:lnTo>
                  <a:cubicBezTo>
                    <a:pt x="1316954" y="0"/>
                    <a:pt x="1328478" y="4773"/>
                    <a:pt x="1336974" y="13269"/>
                  </a:cubicBezTo>
                  <a:cubicBezTo>
                    <a:pt x="1345470" y="21765"/>
                    <a:pt x="1350243" y="33288"/>
                    <a:pt x="1350243" y="45304"/>
                  </a:cubicBezTo>
                  <a:lnTo>
                    <a:pt x="1350243" y="977240"/>
                  </a:lnTo>
                  <a:cubicBezTo>
                    <a:pt x="1350243" y="1002260"/>
                    <a:pt x="1329960" y="1022543"/>
                    <a:pt x="1304939" y="1022543"/>
                  </a:cubicBezTo>
                  <a:lnTo>
                    <a:pt x="45304" y="1022543"/>
                  </a:lnTo>
                  <a:cubicBezTo>
                    <a:pt x="33288" y="1022543"/>
                    <a:pt x="21765" y="1017770"/>
                    <a:pt x="13269" y="1009274"/>
                  </a:cubicBezTo>
                  <a:cubicBezTo>
                    <a:pt x="4773" y="1000778"/>
                    <a:pt x="0" y="989255"/>
                    <a:pt x="0" y="977240"/>
                  </a:cubicBezTo>
                  <a:lnTo>
                    <a:pt x="0" y="45304"/>
                  </a:lnTo>
                  <a:cubicBezTo>
                    <a:pt x="0" y="33288"/>
                    <a:pt x="4773" y="21765"/>
                    <a:pt x="13269" y="13269"/>
                  </a:cubicBezTo>
                  <a:cubicBezTo>
                    <a:pt x="21765" y="4773"/>
                    <a:pt x="33288" y="0"/>
                    <a:pt x="45304" y="0"/>
                  </a:cubicBezTo>
                  <a:close/>
                </a:path>
              </a:pathLst>
            </a:custGeom>
            <a:solidFill>
              <a:srgbClr val="435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6"/>
          <p:cNvSpPr txBox="1"/>
          <p:nvPr/>
        </p:nvSpPr>
        <p:spPr>
          <a:xfrm>
            <a:off x="1775012" y="4893627"/>
            <a:ext cx="3989477" cy="79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99" b="0" i="0" u="none" strike="noStrike" cap="none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FINANCIALS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4D6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84" y="288"/>
            <a:ext cx="18309169" cy="10286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7"/>
          <p:cNvGrpSpPr/>
          <p:nvPr/>
        </p:nvGrpSpPr>
        <p:grpSpPr>
          <a:xfrm>
            <a:off x="0" y="-144661"/>
            <a:ext cx="18287996" cy="3230765"/>
            <a:chOff x="0" y="-38100"/>
            <a:chExt cx="4816592" cy="850900"/>
          </a:xfrm>
        </p:grpSpPr>
        <p:sp>
          <p:nvSpPr>
            <p:cNvPr id="200" name="Google Shape;200;p7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  <a:ln>
              <a:noFill/>
            </a:ln>
          </p:spPr>
        </p:sp>
        <p:sp>
          <p:nvSpPr>
            <p:cNvPr id="201" name="Google Shape;201;p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7"/>
          <p:cNvSpPr txBox="1"/>
          <p:nvPr/>
        </p:nvSpPr>
        <p:spPr>
          <a:xfrm>
            <a:off x="9354544" y="3758565"/>
            <a:ext cx="7256297" cy="565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Write about the practicality.</a:t>
            </a:r>
            <a:endParaRPr dirty="0"/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What would it take for </a:t>
            </a:r>
            <a:r>
              <a:rPr lang="en-US" sz="3499" b="0" i="0" u="none" strike="noStrike" cap="none" dirty="0" smtClean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implementation. ROI, Break Even Period, EBIDTA, IRR, NPV(wherever applicable and possible to calculate. State assumptions made as appropriate..</a:t>
            </a:r>
            <a:endParaRPr dirty="0"/>
          </a:p>
        </p:txBody>
      </p:sp>
      <p:grpSp>
        <p:nvGrpSpPr>
          <p:cNvPr id="203" name="Google Shape;203;p7"/>
          <p:cNvGrpSpPr/>
          <p:nvPr/>
        </p:nvGrpSpPr>
        <p:grpSpPr>
          <a:xfrm>
            <a:off x="1028700" y="3748770"/>
            <a:ext cx="6670794" cy="3424637"/>
            <a:chOff x="0" y="-152760"/>
            <a:chExt cx="8894392" cy="4566183"/>
          </a:xfrm>
        </p:grpSpPr>
        <p:grpSp>
          <p:nvGrpSpPr>
            <p:cNvPr id="204" name="Google Shape;204;p7"/>
            <p:cNvGrpSpPr/>
            <p:nvPr/>
          </p:nvGrpSpPr>
          <p:grpSpPr>
            <a:xfrm>
              <a:off x="0" y="-152760"/>
              <a:ext cx="8894392" cy="4566183"/>
              <a:chOff x="0" y="-38100"/>
              <a:chExt cx="2218356" cy="1138855"/>
            </a:xfrm>
          </p:grpSpPr>
          <p:sp>
            <p:nvSpPr>
              <p:cNvPr id="205" name="Google Shape;205;p7"/>
              <p:cNvSpPr/>
              <p:nvPr/>
            </p:nvSpPr>
            <p:spPr>
              <a:xfrm>
                <a:off x="0" y="0"/>
                <a:ext cx="2218356" cy="1100755"/>
              </a:xfrm>
              <a:custGeom>
                <a:avLst/>
                <a:gdLst/>
                <a:ahLst/>
                <a:cxnLst/>
                <a:rect l="l" t="t" r="r" b="b"/>
                <a:pathLst>
                  <a:path w="2218356" h="1100755" extrusionOk="0">
                    <a:moveTo>
                      <a:pt x="27575" y="0"/>
                    </a:moveTo>
                    <a:lnTo>
                      <a:pt x="2190781" y="0"/>
                    </a:lnTo>
                    <a:cubicBezTo>
                      <a:pt x="2206011" y="0"/>
                      <a:pt x="2218356" y="12346"/>
                      <a:pt x="2218356" y="27575"/>
                    </a:cubicBezTo>
                    <a:lnTo>
                      <a:pt x="2218356" y="1073180"/>
                    </a:lnTo>
                    <a:cubicBezTo>
                      <a:pt x="2218356" y="1088409"/>
                      <a:pt x="2206011" y="1100755"/>
                      <a:pt x="2190781" y="1100755"/>
                    </a:cubicBezTo>
                    <a:lnTo>
                      <a:pt x="27575" y="1100755"/>
                    </a:lnTo>
                    <a:cubicBezTo>
                      <a:pt x="20262" y="1100755"/>
                      <a:pt x="13248" y="1097850"/>
                      <a:pt x="8076" y="1092678"/>
                    </a:cubicBezTo>
                    <a:cubicBezTo>
                      <a:pt x="2905" y="1087507"/>
                      <a:pt x="0" y="1080493"/>
                      <a:pt x="0" y="1073180"/>
                    </a:cubicBezTo>
                    <a:lnTo>
                      <a:pt x="0" y="27575"/>
                    </a:lnTo>
                    <a:cubicBezTo>
                      <a:pt x="0" y="12346"/>
                      <a:pt x="12346" y="0"/>
                      <a:pt x="27575" y="0"/>
                    </a:cubicBezTo>
                    <a:close/>
                  </a:path>
                </a:pathLst>
              </a:custGeom>
              <a:solidFill>
                <a:srgbClr val="435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699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7" name="Google Shape;207;p7"/>
            <p:cNvSpPr txBox="1"/>
            <p:nvPr/>
          </p:nvSpPr>
          <p:spPr>
            <a:xfrm>
              <a:off x="986495" y="1216183"/>
              <a:ext cx="6921402" cy="1895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147" b="0" i="0" u="none" strike="noStrike" cap="none">
                  <a:solidFill>
                    <a:srgbClr val="F4F6FC"/>
                  </a:solidFill>
                  <a:latin typeface="Arial"/>
                  <a:ea typeface="Arial"/>
                  <a:cs typeface="Arial"/>
                  <a:sym typeface="Arial"/>
                </a:rPr>
                <a:t>EASE/COST OF IMPLEMENTATION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4D6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84" y="288"/>
            <a:ext cx="18309169" cy="10286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8"/>
          <p:cNvGrpSpPr/>
          <p:nvPr/>
        </p:nvGrpSpPr>
        <p:grpSpPr>
          <a:xfrm>
            <a:off x="0" y="-144661"/>
            <a:ext cx="18287996" cy="3230765"/>
            <a:chOff x="0" y="-38100"/>
            <a:chExt cx="4816592" cy="850900"/>
          </a:xfrm>
        </p:grpSpPr>
        <p:sp>
          <p:nvSpPr>
            <p:cNvPr id="214" name="Google Shape;214;p8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  <a:ln>
              <a:noFill/>
            </a:ln>
          </p:spPr>
        </p:sp>
        <p:sp>
          <p:nvSpPr>
            <p:cNvPr id="215" name="Google Shape;215;p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8"/>
          <p:cNvSpPr txBox="1"/>
          <p:nvPr/>
        </p:nvSpPr>
        <p:spPr>
          <a:xfrm>
            <a:off x="8731908" y="3514724"/>
            <a:ext cx="7256297" cy="32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 smtClean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3499" b="0" i="0" u="none" strike="noStrike" cap="none" dirty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what level the problem be solved </a:t>
            </a:r>
            <a:endParaRPr dirty="0"/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 smtClean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Ease of Implementation</a:t>
            </a:r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dirty="0" smtClean="0">
                <a:solidFill>
                  <a:srgbClr val="050A30"/>
                </a:solidFill>
              </a:rPr>
              <a:t>Time Horizon for Implementation</a:t>
            </a:r>
            <a:endParaRPr dirty="0"/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dirty="0" smtClean="0">
                <a:solidFill>
                  <a:srgbClr val="050A30"/>
                </a:solidFill>
              </a:rPr>
              <a:t>Speed of Deployment</a:t>
            </a:r>
            <a:r>
              <a:rPr lang="en-US" sz="3499" b="0" i="0" u="none" strike="noStrike" cap="none" dirty="0" smtClean="0">
                <a:solidFill>
                  <a:srgbClr val="050A30"/>
                </a:solidFill>
                <a:latin typeface="Arial"/>
                <a:ea typeface="Arial"/>
                <a:cs typeface="Arial"/>
                <a:sym typeface="Arial"/>
              </a:rPr>
              <a:t>....</a:t>
            </a:r>
            <a:endParaRPr dirty="0"/>
          </a:p>
        </p:txBody>
      </p:sp>
      <p:grpSp>
        <p:nvGrpSpPr>
          <p:cNvPr id="217" name="Google Shape;217;p8"/>
          <p:cNvGrpSpPr/>
          <p:nvPr/>
        </p:nvGrpSpPr>
        <p:grpSpPr>
          <a:xfrm>
            <a:off x="1294825" y="3293200"/>
            <a:ext cx="5126703" cy="4148396"/>
            <a:chOff x="0" y="-192881"/>
            <a:chExt cx="6835604" cy="5531194"/>
          </a:xfrm>
        </p:grpSpPr>
        <p:grpSp>
          <p:nvGrpSpPr>
            <p:cNvPr id="218" name="Google Shape;218;p8"/>
            <p:cNvGrpSpPr/>
            <p:nvPr/>
          </p:nvGrpSpPr>
          <p:grpSpPr>
            <a:xfrm>
              <a:off x="0" y="-192881"/>
              <a:ext cx="6835604" cy="5531194"/>
              <a:chOff x="0" y="-38100"/>
              <a:chExt cx="1350243" cy="1092582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0" y="0"/>
                <a:ext cx="1350243" cy="1054482"/>
              </a:xfrm>
              <a:custGeom>
                <a:avLst/>
                <a:gdLst/>
                <a:ahLst/>
                <a:cxnLst/>
                <a:rect l="l" t="t" r="r" b="b"/>
                <a:pathLst>
                  <a:path w="1350243" h="1054482" extrusionOk="0">
                    <a:moveTo>
                      <a:pt x="45304" y="0"/>
                    </a:moveTo>
                    <a:lnTo>
                      <a:pt x="1304939" y="0"/>
                    </a:lnTo>
                    <a:cubicBezTo>
                      <a:pt x="1316954" y="0"/>
                      <a:pt x="1328478" y="4773"/>
                      <a:pt x="1336974" y="13269"/>
                    </a:cubicBezTo>
                    <a:cubicBezTo>
                      <a:pt x="1345470" y="21765"/>
                      <a:pt x="1350243" y="33288"/>
                      <a:pt x="1350243" y="45304"/>
                    </a:cubicBezTo>
                    <a:lnTo>
                      <a:pt x="1350243" y="1009178"/>
                    </a:lnTo>
                    <a:cubicBezTo>
                      <a:pt x="1350243" y="1021193"/>
                      <a:pt x="1345470" y="1032716"/>
                      <a:pt x="1336974" y="1041213"/>
                    </a:cubicBezTo>
                    <a:cubicBezTo>
                      <a:pt x="1328478" y="1049709"/>
                      <a:pt x="1316954" y="1054482"/>
                      <a:pt x="1304939" y="1054482"/>
                    </a:cubicBezTo>
                    <a:lnTo>
                      <a:pt x="45304" y="1054482"/>
                    </a:lnTo>
                    <a:cubicBezTo>
                      <a:pt x="33288" y="1054482"/>
                      <a:pt x="21765" y="1049709"/>
                      <a:pt x="13269" y="1041213"/>
                    </a:cubicBezTo>
                    <a:cubicBezTo>
                      <a:pt x="4773" y="1032716"/>
                      <a:pt x="0" y="1021193"/>
                      <a:pt x="0" y="1009178"/>
                    </a:cubicBezTo>
                    <a:lnTo>
                      <a:pt x="0" y="45304"/>
                    </a:lnTo>
                    <a:cubicBezTo>
                      <a:pt x="0" y="33288"/>
                      <a:pt x="4773" y="21765"/>
                      <a:pt x="13269" y="13269"/>
                    </a:cubicBezTo>
                    <a:cubicBezTo>
                      <a:pt x="21765" y="4773"/>
                      <a:pt x="33288" y="0"/>
                      <a:pt x="45304" y="0"/>
                    </a:cubicBezTo>
                    <a:close/>
                  </a:path>
                </a:pathLst>
              </a:custGeom>
              <a:solidFill>
                <a:srgbClr val="435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1" name="Google Shape;221;p8"/>
            <p:cNvSpPr txBox="1"/>
            <p:nvPr/>
          </p:nvSpPr>
          <p:spPr>
            <a:xfrm>
              <a:off x="758151" y="1558117"/>
              <a:ext cx="5319303" cy="126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 smtClean="0">
                  <a:solidFill>
                    <a:srgbClr val="F4F6FC"/>
                  </a:solidFill>
                </a:rPr>
                <a:t>Implementation</a:t>
              </a:r>
              <a:endParaRPr sz="4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326</Words>
  <Application>Microsoft Office PowerPoint</Application>
  <PresentationFormat>Custom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4</cp:revision>
  <dcterms:created xsi:type="dcterms:W3CDTF">2006-08-16T00:00:00Z</dcterms:created>
  <dcterms:modified xsi:type="dcterms:W3CDTF">2022-09-17T11:58:13Z</dcterms:modified>
</cp:coreProperties>
</file>