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76" r:id="rId6"/>
    <p:sldId id="285" r:id="rId7"/>
    <p:sldId id="262" r:id="rId8"/>
    <p:sldId id="263" r:id="rId9"/>
    <p:sldId id="286" r:id="rId10"/>
    <p:sldId id="265" r:id="rId11"/>
    <p:sldId id="273" r:id="rId12"/>
    <p:sldId id="274" r:id="rId13"/>
    <p:sldId id="271" r:id="rId14"/>
    <p:sldId id="275" r:id="rId15"/>
    <p:sldId id="279" r:id="rId16"/>
    <p:sldId id="269" r:id="rId17"/>
    <p:sldId id="268" r:id="rId18"/>
    <p:sldId id="270" r:id="rId19"/>
    <p:sldId id="277" r:id="rId20"/>
    <p:sldId id="280" r:id="rId21"/>
    <p:sldId id="281" r:id="rId22"/>
    <p:sldId id="282" r:id="rId23"/>
    <p:sldId id="284" r:id="rId24"/>
    <p:sldId id="266" r:id="rId25"/>
    <p:sldId id="272"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82" d="100"/>
          <a:sy n="82"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4B17E-A2CE-4D15-AAB6-C84A1B718380}" type="datetimeFigureOut">
              <a:rPr lang="en-IN" smtClean="0"/>
              <a:t>10-07-2023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30BB9-A190-4CF7-82C7-6AE5423ECD90}" type="slidenum">
              <a:rPr lang="en-IN" smtClean="0"/>
              <a:t>‹#›</a:t>
            </a:fld>
            <a:endParaRPr lang="en-IN"/>
          </a:p>
        </p:txBody>
      </p:sp>
    </p:spTree>
    <p:extLst>
      <p:ext uri="{BB962C8B-B14F-4D97-AF65-F5344CB8AC3E}">
        <p14:creationId xmlns:p14="http://schemas.microsoft.com/office/powerpoint/2010/main" val="4922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76CB-4B2E-27DE-1319-FDE90176D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59938D-4609-686B-4C81-1FB73A08E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8BB890-BE6B-8538-4196-1617D1A5FA12}"/>
              </a:ext>
            </a:extLst>
          </p:cNvPr>
          <p:cNvSpPr>
            <a:spLocks noGrp="1"/>
          </p:cNvSpPr>
          <p:nvPr>
            <p:ph type="dt" sz="half" idx="10"/>
          </p:nvPr>
        </p:nvSpPr>
        <p:spPr/>
        <p:txBody>
          <a:bodyPr/>
          <a:lstStyle/>
          <a:p>
            <a:fld id="{8B752105-7D6D-4669-AB54-7ACC46339076}" type="datetimeFigureOut">
              <a:rPr lang="en-IN" smtClean="0"/>
              <a:t>10-07-2023</a:t>
            </a:fld>
            <a:endParaRPr lang="en-IN"/>
          </a:p>
        </p:txBody>
      </p:sp>
      <p:sp>
        <p:nvSpPr>
          <p:cNvPr id="5" name="Footer Placeholder 4">
            <a:extLst>
              <a:ext uri="{FF2B5EF4-FFF2-40B4-BE49-F238E27FC236}">
                <a16:creationId xmlns:a16="http://schemas.microsoft.com/office/drawing/2014/main" id="{08E83D3A-0BB5-F49A-5313-B3A6A56579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B8016-3CE7-0A42-BBF9-E68C891094AF}"/>
              </a:ext>
            </a:extLst>
          </p:cNvPr>
          <p:cNvSpPr>
            <a:spLocks noGrp="1"/>
          </p:cNvSpPr>
          <p:nvPr>
            <p:ph type="sldNum" sz="quarter" idx="12"/>
          </p:nvPr>
        </p:nvSpPr>
        <p:spPr/>
        <p:txBody>
          <a:bodyPr/>
          <a:lstStyle/>
          <a:p>
            <a:fld id="{A60D9F60-C2A8-4FF9-B05A-C8281610054D}" type="slidenum">
              <a:rPr lang="en-IN" smtClean="0"/>
              <a:t>‹#›</a:t>
            </a:fld>
            <a:endParaRPr lang="en-IN"/>
          </a:p>
        </p:txBody>
      </p:sp>
    </p:spTree>
    <p:extLst>
      <p:ext uri="{BB962C8B-B14F-4D97-AF65-F5344CB8AC3E}">
        <p14:creationId xmlns:p14="http://schemas.microsoft.com/office/powerpoint/2010/main" val="98811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D285-7C8F-663B-8510-1365B3DD9E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69B6E1-C81E-2C41-3DA5-DD2E2EB751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EED14B-0CB1-03B9-E7E3-ADC8441DBD55}"/>
              </a:ext>
            </a:extLst>
          </p:cNvPr>
          <p:cNvSpPr>
            <a:spLocks noGrp="1"/>
          </p:cNvSpPr>
          <p:nvPr>
            <p:ph type="dt" sz="half" idx="10"/>
          </p:nvPr>
        </p:nvSpPr>
        <p:spPr/>
        <p:txBody>
          <a:bodyPr/>
          <a:lstStyle/>
          <a:p>
            <a:fld id="{8B752105-7D6D-4669-AB54-7ACC46339076}" type="datetimeFigureOut">
              <a:rPr lang="en-IN" smtClean="0"/>
              <a:t>10-07-2023</a:t>
            </a:fld>
            <a:endParaRPr lang="en-IN"/>
          </a:p>
        </p:txBody>
      </p:sp>
      <p:sp>
        <p:nvSpPr>
          <p:cNvPr id="5" name="Footer Placeholder 4">
            <a:extLst>
              <a:ext uri="{FF2B5EF4-FFF2-40B4-BE49-F238E27FC236}">
                <a16:creationId xmlns:a16="http://schemas.microsoft.com/office/drawing/2014/main" id="{60245CFF-3E99-EF7E-CC8B-CE93A9332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59F32-824A-BA08-663C-868C4FDBC11E}"/>
              </a:ext>
            </a:extLst>
          </p:cNvPr>
          <p:cNvSpPr>
            <a:spLocks noGrp="1"/>
          </p:cNvSpPr>
          <p:nvPr>
            <p:ph type="sldNum" sz="quarter" idx="12"/>
          </p:nvPr>
        </p:nvSpPr>
        <p:spPr/>
        <p:txBody>
          <a:bodyPr/>
          <a:lstStyle/>
          <a:p>
            <a:fld id="{A60D9F60-C2A8-4FF9-B05A-C8281610054D}" type="slidenum">
              <a:rPr lang="en-IN" smtClean="0"/>
              <a:t>‹#›</a:t>
            </a:fld>
            <a:endParaRPr lang="en-IN"/>
          </a:p>
        </p:txBody>
      </p:sp>
    </p:spTree>
    <p:extLst>
      <p:ext uri="{BB962C8B-B14F-4D97-AF65-F5344CB8AC3E}">
        <p14:creationId xmlns:p14="http://schemas.microsoft.com/office/powerpoint/2010/main" val="75298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23098C-88DB-F599-DE16-B250F0A80D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07B31B-A0AE-BF39-3696-E494D45A45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D5720-05AF-6330-5037-D4CE078E3FB1}"/>
              </a:ext>
            </a:extLst>
          </p:cNvPr>
          <p:cNvSpPr>
            <a:spLocks noGrp="1"/>
          </p:cNvSpPr>
          <p:nvPr>
            <p:ph type="dt" sz="half" idx="10"/>
          </p:nvPr>
        </p:nvSpPr>
        <p:spPr/>
        <p:txBody>
          <a:bodyPr/>
          <a:lstStyle/>
          <a:p>
            <a:fld id="{8B752105-7D6D-4669-AB54-7ACC46339076}" type="datetimeFigureOut">
              <a:rPr lang="en-IN" smtClean="0"/>
              <a:t>10-07-2023</a:t>
            </a:fld>
            <a:endParaRPr lang="en-IN"/>
          </a:p>
        </p:txBody>
      </p:sp>
      <p:sp>
        <p:nvSpPr>
          <p:cNvPr id="5" name="Footer Placeholder 4">
            <a:extLst>
              <a:ext uri="{FF2B5EF4-FFF2-40B4-BE49-F238E27FC236}">
                <a16:creationId xmlns:a16="http://schemas.microsoft.com/office/drawing/2014/main" id="{D8E4EC8A-1D88-5997-163B-B4AA118F91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C694E6-D9A3-AE5D-A20A-CF3C5E14FD58}"/>
              </a:ext>
            </a:extLst>
          </p:cNvPr>
          <p:cNvSpPr>
            <a:spLocks noGrp="1"/>
          </p:cNvSpPr>
          <p:nvPr>
            <p:ph type="sldNum" sz="quarter" idx="12"/>
          </p:nvPr>
        </p:nvSpPr>
        <p:spPr/>
        <p:txBody>
          <a:bodyPr/>
          <a:lstStyle/>
          <a:p>
            <a:fld id="{A60D9F60-C2A8-4FF9-B05A-C8281610054D}" type="slidenum">
              <a:rPr lang="en-IN" smtClean="0"/>
              <a:t>‹#›</a:t>
            </a:fld>
            <a:endParaRPr lang="en-IN"/>
          </a:p>
        </p:txBody>
      </p:sp>
    </p:spTree>
    <p:extLst>
      <p:ext uri="{BB962C8B-B14F-4D97-AF65-F5344CB8AC3E}">
        <p14:creationId xmlns:p14="http://schemas.microsoft.com/office/powerpoint/2010/main" val="52052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A561-3E08-D21C-FD49-9CC6F5E7BC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AD7C8C-117E-C15B-188B-FFA187800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497080-E3D7-EBC3-DA7D-5B25167A55D2}"/>
              </a:ext>
            </a:extLst>
          </p:cNvPr>
          <p:cNvSpPr>
            <a:spLocks noGrp="1"/>
          </p:cNvSpPr>
          <p:nvPr>
            <p:ph type="dt" sz="half" idx="10"/>
          </p:nvPr>
        </p:nvSpPr>
        <p:spPr/>
        <p:txBody>
          <a:bodyPr/>
          <a:lstStyle/>
          <a:p>
            <a:fld id="{8B752105-7D6D-4669-AB54-7ACC46339076}" type="datetimeFigureOut">
              <a:rPr lang="en-IN" smtClean="0"/>
              <a:t>10-07-2023</a:t>
            </a:fld>
            <a:endParaRPr lang="en-IN"/>
          </a:p>
        </p:txBody>
      </p:sp>
      <p:sp>
        <p:nvSpPr>
          <p:cNvPr id="5" name="Footer Placeholder 4">
            <a:extLst>
              <a:ext uri="{FF2B5EF4-FFF2-40B4-BE49-F238E27FC236}">
                <a16:creationId xmlns:a16="http://schemas.microsoft.com/office/drawing/2014/main" id="{4615D684-781D-A89F-4325-A6F0C39D6B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5FC56B-D41F-FD18-A736-3FAC8D149DDB}"/>
              </a:ext>
            </a:extLst>
          </p:cNvPr>
          <p:cNvSpPr>
            <a:spLocks noGrp="1"/>
          </p:cNvSpPr>
          <p:nvPr>
            <p:ph type="sldNum" sz="quarter" idx="12"/>
          </p:nvPr>
        </p:nvSpPr>
        <p:spPr/>
        <p:txBody>
          <a:bodyPr/>
          <a:lstStyle/>
          <a:p>
            <a:fld id="{A60D9F60-C2A8-4FF9-B05A-C8281610054D}" type="slidenum">
              <a:rPr lang="en-IN" smtClean="0"/>
              <a:t>‹#›</a:t>
            </a:fld>
            <a:endParaRPr lang="en-IN"/>
          </a:p>
        </p:txBody>
      </p:sp>
    </p:spTree>
    <p:extLst>
      <p:ext uri="{BB962C8B-B14F-4D97-AF65-F5344CB8AC3E}">
        <p14:creationId xmlns:p14="http://schemas.microsoft.com/office/powerpoint/2010/main" val="74165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EF9C-4800-2ACC-5E81-EEE310B85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AF50EC-A599-007A-FD00-D9F50B243A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C70A1B-B87A-8DEB-C97A-CF1F42D07627}"/>
              </a:ext>
            </a:extLst>
          </p:cNvPr>
          <p:cNvSpPr>
            <a:spLocks noGrp="1"/>
          </p:cNvSpPr>
          <p:nvPr>
            <p:ph type="dt" sz="half" idx="10"/>
          </p:nvPr>
        </p:nvSpPr>
        <p:spPr/>
        <p:txBody>
          <a:bodyPr/>
          <a:lstStyle/>
          <a:p>
            <a:fld id="{8B752105-7D6D-4669-AB54-7ACC46339076}" type="datetimeFigureOut">
              <a:rPr lang="en-IN" smtClean="0"/>
              <a:t>10-07-2023</a:t>
            </a:fld>
            <a:endParaRPr lang="en-IN"/>
          </a:p>
        </p:txBody>
      </p:sp>
      <p:sp>
        <p:nvSpPr>
          <p:cNvPr id="5" name="Footer Placeholder 4">
            <a:extLst>
              <a:ext uri="{FF2B5EF4-FFF2-40B4-BE49-F238E27FC236}">
                <a16:creationId xmlns:a16="http://schemas.microsoft.com/office/drawing/2014/main" id="{31615FE7-5B6C-611D-43A0-D36E6F6C2C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26A30E-B86C-A415-6B87-4C4F0AF464FE}"/>
              </a:ext>
            </a:extLst>
          </p:cNvPr>
          <p:cNvSpPr>
            <a:spLocks noGrp="1"/>
          </p:cNvSpPr>
          <p:nvPr>
            <p:ph type="sldNum" sz="quarter" idx="12"/>
          </p:nvPr>
        </p:nvSpPr>
        <p:spPr/>
        <p:txBody>
          <a:bodyPr/>
          <a:lstStyle/>
          <a:p>
            <a:fld id="{A60D9F60-C2A8-4FF9-B05A-C8281610054D}" type="slidenum">
              <a:rPr lang="en-IN" smtClean="0"/>
              <a:t>‹#›</a:t>
            </a:fld>
            <a:endParaRPr lang="en-IN"/>
          </a:p>
        </p:txBody>
      </p:sp>
    </p:spTree>
    <p:extLst>
      <p:ext uri="{BB962C8B-B14F-4D97-AF65-F5344CB8AC3E}">
        <p14:creationId xmlns:p14="http://schemas.microsoft.com/office/powerpoint/2010/main" val="154248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BBDC-0CFA-8CE5-3B79-8D982A2911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38DDD2-49BB-BE28-25CA-8277F659A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A3B9CC-32C4-8819-09D8-6FFB447ABF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8DB66C-CB5C-1A86-4702-835E10D38EBA}"/>
              </a:ext>
            </a:extLst>
          </p:cNvPr>
          <p:cNvSpPr>
            <a:spLocks noGrp="1"/>
          </p:cNvSpPr>
          <p:nvPr>
            <p:ph type="dt" sz="half" idx="10"/>
          </p:nvPr>
        </p:nvSpPr>
        <p:spPr/>
        <p:txBody>
          <a:bodyPr/>
          <a:lstStyle/>
          <a:p>
            <a:fld id="{8B752105-7D6D-4669-AB54-7ACC46339076}" type="datetimeFigureOut">
              <a:rPr lang="en-IN" smtClean="0"/>
              <a:t>10-07-2023</a:t>
            </a:fld>
            <a:endParaRPr lang="en-IN"/>
          </a:p>
        </p:txBody>
      </p:sp>
      <p:sp>
        <p:nvSpPr>
          <p:cNvPr id="6" name="Footer Placeholder 5">
            <a:extLst>
              <a:ext uri="{FF2B5EF4-FFF2-40B4-BE49-F238E27FC236}">
                <a16:creationId xmlns:a16="http://schemas.microsoft.com/office/drawing/2014/main" id="{F3E44F67-28EF-50C4-4434-BA88B0B4C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928C15-66A1-332A-0B74-A5FA4F2DA1A8}"/>
              </a:ext>
            </a:extLst>
          </p:cNvPr>
          <p:cNvSpPr>
            <a:spLocks noGrp="1"/>
          </p:cNvSpPr>
          <p:nvPr>
            <p:ph type="sldNum" sz="quarter" idx="12"/>
          </p:nvPr>
        </p:nvSpPr>
        <p:spPr/>
        <p:txBody>
          <a:bodyPr/>
          <a:lstStyle/>
          <a:p>
            <a:fld id="{A60D9F60-C2A8-4FF9-B05A-C8281610054D}" type="slidenum">
              <a:rPr lang="en-IN" smtClean="0"/>
              <a:t>‹#›</a:t>
            </a:fld>
            <a:endParaRPr lang="en-IN"/>
          </a:p>
        </p:txBody>
      </p:sp>
    </p:spTree>
    <p:extLst>
      <p:ext uri="{BB962C8B-B14F-4D97-AF65-F5344CB8AC3E}">
        <p14:creationId xmlns:p14="http://schemas.microsoft.com/office/powerpoint/2010/main" val="385223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6D7D-8B4F-E50E-4DB7-F66EFAE7ED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60E94F-24B9-23F2-8A22-057DB6E37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E11222-A0D3-2C2C-9A5D-EF1D795D3D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40DB87-C5C1-A894-11EA-BB9EB5843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1991DC-9866-27F5-ADAC-1C9BCCB57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5138FB-E802-C246-92B3-94F6547FD3CF}"/>
              </a:ext>
            </a:extLst>
          </p:cNvPr>
          <p:cNvSpPr>
            <a:spLocks noGrp="1"/>
          </p:cNvSpPr>
          <p:nvPr>
            <p:ph type="dt" sz="half" idx="10"/>
          </p:nvPr>
        </p:nvSpPr>
        <p:spPr/>
        <p:txBody>
          <a:bodyPr/>
          <a:lstStyle/>
          <a:p>
            <a:fld id="{8B752105-7D6D-4669-AB54-7ACC46339076}" type="datetimeFigureOut">
              <a:rPr lang="en-IN" smtClean="0"/>
              <a:t>10-07-2023</a:t>
            </a:fld>
            <a:endParaRPr lang="en-IN"/>
          </a:p>
        </p:txBody>
      </p:sp>
      <p:sp>
        <p:nvSpPr>
          <p:cNvPr id="8" name="Footer Placeholder 7">
            <a:extLst>
              <a:ext uri="{FF2B5EF4-FFF2-40B4-BE49-F238E27FC236}">
                <a16:creationId xmlns:a16="http://schemas.microsoft.com/office/drawing/2014/main" id="{ECED6ABF-CE12-9EB3-1DD2-14B69FA937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D086A4-EA14-854B-6FB1-03A9B8F73A4A}"/>
              </a:ext>
            </a:extLst>
          </p:cNvPr>
          <p:cNvSpPr>
            <a:spLocks noGrp="1"/>
          </p:cNvSpPr>
          <p:nvPr>
            <p:ph type="sldNum" sz="quarter" idx="12"/>
          </p:nvPr>
        </p:nvSpPr>
        <p:spPr/>
        <p:txBody>
          <a:bodyPr/>
          <a:lstStyle/>
          <a:p>
            <a:fld id="{A60D9F60-C2A8-4FF9-B05A-C8281610054D}" type="slidenum">
              <a:rPr lang="en-IN" smtClean="0"/>
              <a:t>‹#›</a:t>
            </a:fld>
            <a:endParaRPr lang="en-IN"/>
          </a:p>
        </p:txBody>
      </p:sp>
    </p:spTree>
    <p:extLst>
      <p:ext uri="{BB962C8B-B14F-4D97-AF65-F5344CB8AC3E}">
        <p14:creationId xmlns:p14="http://schemas.microsoft.com/office/powerpoint/2010/main" val="65879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1D12-FAF3-39E7-B81F-16E79B0FB6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E660DF-6166-C783-0C5E-0F2836308D09}"/>
              </a:ext>
            </a:extLst>
          </p:cNvPr>
          <p:cNvSpPr>
            <a:spLocks noGrp="1"/>
          </p:cNvSpPr>
          <p:nvPr>
            <p:ph type="dt" sz="half" idx="10"/>
          </p:nvPr>
        </p:nvSpPr>
        <p:spPr/>
        <p:txBody>
          <a:bodyPr/>
          <a:lstStyle/>
          <a:p>
            <a:fld id="{8B752105-7D6D-4669-AB54-7ACC46339076}" type="datetimeFigureOut">
              <a:rPr lang="en-IN" smtClean="0"/>
              <a:t>10-07-2023</a:t>
            </a:fld>
            <a:endParaRPr lang="en-IN"/>
          </a:p>
        </p:txBody>
      </p:sp>
      <p:sp>
        <p:nvSpPr>
          <p:cNvPr id="4" name="Footer Placeholder 3">
            <a:extLst>
              <a:ext uri="{FF2B5EF4-FFF2-40B4-BE49-F238E27FC236}">
                <a16:creationId xmlns:a16="http://schemas.microsoft.com/office/drawing/2014/main" id="{E567B92C-50BF-AE59-D4B8-0F79B25B63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12AC2C-A0C5-B524-24DD-C66B753B1C43}"/>
              </a:ext>
            </a:extLst>
          </p:cNvPr>
          <p:cNvSpPr>
            <a:spLocks noGrp="1"/>
          </p:cNvSpPr>
          <p:nvPr>
            <p:ph type="sldNum" sz="quarter" idx="12"/>
          </p:nvPr>
        </p:nvSpPr>
        <p:spPr/>
        <p:txBody>
          <a:bodyPr/>
          <a:lstStyle/>
          <a:p>
            <a:fld id="{A60D9F60-C2A8-4FF9-B05A-C8281610054D}" type="slidenum">
              <a:rPr lang="en-IN" smtClean="0"/>
              <a:t>‹#›</a:t>
            </a:fld>
            <a:endParaRPr lang="en-IN"/>
          </a:p>
        </p:txBody>
      </p:sp>
    </p:spTree>
    <p:extLst>
      <p:ext uri="{BB962C8B-B14F-4D97-AF65-F5344CB8AC3E}">
        <p14:creationId xmlns:p14="http://schemas.microsoft.com/office/powerpoint/2010/main" val="228220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D6760-DB0E-012C-0851-6A683CA4FDB1}"/>
              </a:ext>
            </a:extLst>
          </p:cNvPr>
          <p:cNvSpPr>
            <a:spLocks noGrp="1"/>
          </p:cNvSpPr>
          <p:nvPr>
            <p:ph type="dt" sz="half" idx="10"/>
          </p:nvPr>
        </p:nvSpPr>
        <p:spPr/>
        <p:txBody>
          <a:bodyPr/>
          <a:lstStyle/>
          <a:p>
            <a:fld id="{8B752105-7D6D-4669-AB54-7ACC46339076}" type="datetimeFigureOut">
              <a:rPr lang="en-IN" smtClean="0"/>
              <a:t>10-07-2023</a:t>
            </a:fld>
            <a:endParaRPr lang="en-IN"/>
          </a:p>
        </p:txBody>
      </p:sp>
      <p:sp>
        <p:nvSpPr>
          <p:cNvPr id="3" name="Footer Placeholder 2">
            <a:extLst>
              <a:ext uri="{FF2B5EF4-FFF2-40B4-BE49-F238E27FC236}">
                <a16:creationId xmlns:a16="http://schemas.microsoft.com/office/drawing/2014/main" id="{9840E652-ED98-0CAA-0C56-F7C4552DFD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7FC631-6B48-5A5F-725A-ABB1CA8AE76A}"/>
              </a:ext>
            </a:extLst>
          </p:cNvPr>
          <p:cNvSpPr>
            <a:spLocks noGrp="1"/>
          </p:cNvSpPr>
          <p:nvPr>
            <p:ph type="sldNum" sz="quarter" idx="12"/>
          </p:nvPr>
        </p:nvSpPr>
        <p:spPr/>
        <p:txBody>
          <a:bodyPr/>
          <a:lstStyle/>
          <a:p>
            <a:fld id="{A60D9F60-C2A8-4FF9-B05A-C8281610054D}" type="slidenum">
              <a:rPr lang="en-IN" smtClean="0"/>
              <a:t>‹#›</a:t>
            </a:fld>
            <a:endParaRPr lang="en-IN"/>
          </a:p>
        </p:txBody>
      </p:sp>
    </p:spTree>
    <p:extLst>
      <p:ext uri="{BB962C8B-B14F-4D97-AF65-F5344CB8AC3E}">
        <p14:creationId xmlns:p14="http://schemas.microsoft.com/office/powerpoint/2010/main" val="39600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6349-0AEB-6ABE-B1E3-7C75D81A7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1FEF9F-340F-57A1-F342-E178F69B2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7CD92B-887A-A6FE-1500-0C7A684F2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E3DB7-5B4C-E08C-B983-64B9F1D1C804}"/>
              </a:ext>
            </a:extLst>
          </p:cNvPr>
          <p:cNvSpPr>
            <a:spLocks noGrp="1"/>
          </p:cNvSpPr>
          <p:nvPr>
            <p:ph type="dt" sz="half" idx="10"/>
          </p:nvPr>
        </p:nvSpPr>
        <p:spPr/>
        <p:txBody>
          <a:bodyPr/>
          <a:lstStyle/>
          <a:p>
            <a:fld id="{8B752105-7D6D-4669-AB54-7ACC46339076}" type="datetimeFigureOut">
              <a:rPr lang="en-IN" smtClean="0"/>
              <a:t>10-07-2023</a:t>
            </a:fld>
            <a:endParaRPr lang="en-IN"/>
          </a:p>
        </p:txBody>
      </p:sp>
      <p:sp>
        <p:nvSpPr>
          <p:cNvPr id="6" name="Footer Placeholder 5">
            <a:extLst>
              <a:ext uri="{FF2B5EF4-FFF2-40B4-BE49-F238E27FC236}">
                <a16:creationId xmlns:a16="http://schemas.microsoft.com/office/drawing/2014/main" id="{52468EAC-AFF6-A331-BDD3-4F7805D764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E294CB-F214-EE79-E360-6FCA2A488EFE}"/>
              </a:ext>
            </a:extLst>
          </p:cNvPr>
          <p:cNvSpPr>
            <a:spLocks noGrp="1"/>
          </p:cNvSpPr>
          <p:nvPr>
            <p:ph type="sldNum" sz="quarter" idx="12"/>
          </p:nvPr>
        </p:nvSpPr>
        <p:spPr/>
        <p:txBody>
          <a:bodyPr/>
          <a:lstStyle/>
          <a:p>
            <a:fld id="{A60D9F60-C2A8-4FF9-B05A-C8281610054D}" type="slidenum">
              <a:rPr lang="en-IN" smtClean="0"/>
              <a:t>‹#›</a:t>
            </a:fld>
            <a:endParaRPr lang="en-IN"/>
          </a:p>
        </p:txBody>
      </p:sp>
    </p:spTree>
    <p:extLst>
      <p:ext uri="{BB962C8B-B14F-4D97-AF65-F5344CB8AC3E}">
        <p14:creationId xmlns:p14="http://schemas.microsoft.com/office/powerpoint/2010/main" val="107510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68A-ED4E-EA2D-7C3D-F1E2818F1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EC20A2-B6E0-C2CF-36B5-95C61840C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CBCD42-2D5F-3407-CC73-DCEE90918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B5C95-2355-9B5C-0B87-09339FE7B051}"/>
              </a:ext>
            </a:extLst>
          </p:cNvPr>
          <p:cNvSpPr>
            <a:spLocks noGrp="1"/>
          </p:cNvSpPr>
          <p:nvPr>
            <p:ph type="dt" sz="half" idx="10"/>
          </p:nvPr>
        </p:nvSpPr>
        <p:spPr/>
        <p:txBody>
          <a:bodyPr/>
          <a:lstStyle/>
          <a:p>
            <a:fld id="{8B752105-7D6D-4669-AB54-7ACC46339076}" type="datetimeFigureOut">
              <a:rPr lang="en-IN" smtClean="0"/>
              <a:t>10-07-2023</a:t>
            </a:fld>
            <a:endParaRPr lang="en-IN"/>
          </a:p>
        </p:txBody>
      </p:sp>
      <p:sp>
        <p:nvSpPr>
          <p:cNvPr id="6" name="Footer Placeholder 5">
            <a:extLst>
              <a:ext uri="{FF2B5EF4-FFF2-40B4-BE49-F238E27FC236}">
                <a16:creationId xmlns:a16="http://schemas.microsoft.com/office/drawing/2014/main" id="{5A62290C-BD3C-930D-A94D-0FD4A4A6E8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D0E1B8-6364-03BD-9422-F5521F0C9758}"/>
              </a:ext>
            </a:extLst>
          </p:cNvPr>
          <p:cNvSpPr>
            <a:spLocks noGrp="1"/>
          </p:cNvSpPr>
          <p:nvPr>
            <p:ph type="sldNum" sz="quarter" idx="12"/>
          </p:nvPr>
        </p:nvSpPr>
        <p:spPr/>
        <p:txBody>
          <a:bodyPr/>
          <a:lstStyle/>
          <a:p>
            <a:fld id="{A60D9F60-C2A8-4FF9-B05A-C8281610054D}" type="slidenum">
              <a:rPr lang="en-IN" smtClean="0"/>
              <a:t>‹#›</a:t>
            </a:fld>
            <a:endParaRPr lang="en-IN"/>
          </a:p>
        </p:txBody>
      </p:sp>
    </p:spTree>
    <p:extLst>
      <p:ext uri="{BB962C8B-B14F-4D97-AF65-F5344CB8AC3E}">
        <p14:creationId xmlns:p14="http://schemas.microsoft.com/office/powerpoint/2010/main" val="84203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2F9B5-9C42-CAD6-2962-743A06C05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EB3440-1A17-D6F9-EBC1-9FD010CA4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26570-EFE4-CAAF-1DC1-56568634E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52105-7D6D-4669-AB54-7ACC46339076}" type="datetimeFigureOut">
              <a:rPr lang="en-IN" smtClean="0"/>
              <a:t>10-07-2023</a:t>
            </a:fld>
            <a:endParaRPr lang="en-IN"/>
          </a:p>
        </p:txBody>
      </p:sp>
      <p:sp>
        <p:nvSpPr>
          <p:cNvPr id="5" name="Footer Placeholder 4">
            <a:extLst>
              <a:ext uri="{FF2B5EF4-FFF2-40B4-BE49-F238E27FC236}">
                <a16:creationId xmlns:a16="http://schemas.microsoft.com/office/drawing/2014/main" id="{5EE2AD9F-83DB-1EBE-EB22-C5426A64F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11773C-F63E-E5FF-8342-A64CB9BC2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D9F60-C2A8-4FF9-B05A-C8281610054D}" type="slidenum">
              <a:rPr lang="en-IN" smtClean="0"/>
              <a:t>‹#›</a:t>
            </a:fld>
            <a:endParaRPr lang="en-IN"/>
          </a:p>
        </p:txBody>
      </p:sp>
    </p:spTree>
    <p:extLst>
      <p:ext uri="{BB962C8B-B14F-4D97-AF65-F5344CB8AC3E}">
        <p14:creationId xmlns:p14="http://schemas.microsoft.com/office/powerpoint/2010/main" val="39560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47E3445-B3C0-001D-BC58-53F6DF823096}"/>
              </a:ext>
            </a:extLst>
          </p:cNvPr>
          <p:cNvSpPr/>
          <p:nvPr/>
        </p:nvSpPr>
        <p:spPr>
          <a:xfrm>
            <a:off x="647699" y="3948336"/>
            <a:ext cx="4708071" cy="20428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 Balaji (920819106008)</a:t>
            </a:r>
          </a:p>
          <a:p>
            <a:pPr marL="342900" indent="-34290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V. </a:t>
            </a:r>
            <a:r>
              <a:rPr lang="en-US" sz="2000" dirty="0" err="1">
                <a:solidFill>
                  <a:schemeClr val="tx1"/>
                </a:solidFill>
                <a:latin typeface="Times New Roman" panose="02020603050405020304" pitchFamily="18" charset="0"/>
                <a:cs typeface="Times New Roman" panose="02020603050405020304" pitchFamily="18" charset="0"/>
              </a:rPr>
              <a:t>Divesh</a:t>
            </a:r>
            <a:r>
              <a:rPr lang="en-US" sz="2000" dirty="0">
                <a:solidFill>
                  <a:schemeClr val="tx1"/>
                </a:solidFill>
                <a:latin typeface="Times New Roman" panose="02020603050405020304" pitchFamily="18" charset="0"/>
                <a:cs typeface="Times New Roman" panose="02020603050405020304" pitchFamily="18" charset="0"/>
              </a:rPr>
              <a:t> (920819106016)</a:t>
            </a:r>
          </a:p>
          <a:p>
            <a:pPr marL="342900" indent="-34290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 </a:t>
            </a:r>
            <a:r>
              <a:rPr lang="en-US" sz="2000" dirty="0" err="1">
                <a:solidFill>
                  <a:schemeClr val="tx1"/>
                </a:solidFill>
                <a:latin typeface="Times New Roman" panose="02020603050405020304" pitchFamily="18" charset="0"/>
                <a:cs typeface="Times New Roman" panose="02020603050405020304" pitchFamily="18" charset="0"/>
              </a:rPr>
              <a:t>Harishwar</a:t>
            </a:r>
            <a:r>
              <a:rPr lang="en-US" sz="2000" dirty="0">
                <a:solidFill>
                  <a:schemeClr val="tx1"/>
                </a:solidFill>
                <a:latin typeface="Times New Roman" panose="02020603050405020304" pitchFamily="18" charset="0"/>
                <a:cs typeface="Times New Roman" panose="02020603050405020304" pitchFamily="18" charset="0"/>
              </a:rPr>
              <a:t> (920819106019)</a:t>
            </a:r>
          </a:p>
          <a:p>
            <a:pPr marL="342900" indent="-34290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J. </a:t>
            </a:r>
            <a:r>
              <a:rPr lang="en-US" sz="2000" dirty="0" err="1">
                <a:solidFill>
                  <a:schemeClr val="tx1"/>
                </a:solidFill>
                <a:latin typeface="Times New Roman" panose="02020603050405020304" pitchFamily="18" charset="0"/>
                <a:cs typeface="Times New Roman" panose="02020603050405020304" pitchFamily="18" charset="0"/>
              </a:rPr>
              <a:t>Kishorekrishnaa</a:t>
            </a:r>
            <a:r>
              <a:rPr lang="en-US" sz="2000" dirty="0">
                <a:solidFill>
                  <a:schemeClr val="tx1"/>
                </a:solidFill>
                <a:latin typeface="Times New Roman" panose="02020603050405020304" pitchFamily="18" charset="0"/>
                <a:cs typeface="Times New Roman" panose="02020603050405020304" pitchFamily="18" charset="0"/>
              </a:rPr>
              <a:t> (920819106026)</a:t>
            </a:r>
          </a:p>
        </p:txBody>
      </p:sp>
      <p:sp>
        <p:nvSpPr>
          <p:cNvPr id="8" name="Rectangle: Rounded Corners 7">
            <a:extLst>
              <a:ext uri="{FF2B5EF4-FFF2-40B4-BE49-F238E27FC236}">
                <a16:creationId xmlns:a16="http://schemas.microsoft.com/office/drawing/2014/main" id="{DF4156BB-F049-7D58-F65A-2E4D411AFD7F}"/>
              </a:ext>
            </a:extLst>
          </p:cNvPr>
          <p:cNvSpPr/>
          <p:nvPr/>
        </p:nvSpPr>
        <p:spPr>
          <a:xfrm>
            <a:off x="7623306" y="3503702"/>
            <a:ext cx="3657600" cy="8236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Guided By</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8B533AAC-0588-82A8-471D-C06C349D7D8C}"/>
              </a:ext>
            </a:extLst>
          </p:cNvPr>
          <p:cNvSpPr/>
          <p:nvPr/>
        </p:nvSpPr>
        <p:spPr>
          <a:xfrm>
            <a:off x="7623306" y="4327392"/>
            <a:ext cx="3657600" cy="105875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Mr. P. Abdul Samad, M.E.,</a:t>
            </a:r>
          </a:p>
          <a:p>
            <a:pPr algn="ctr"/>
            <a:r>
              <a:rPr lang="en-US" sz="2000" dirty="0">
                <a:solidFill>
                  <a:schemeClr val="tx1"/>
                </a:solidFill>
                <a:latin typeface="Times New Roman" panose="02020603050405020304" pitchFamily="18" charset="0"/>
                <a:cs typeface="Times New Roman" panose="02020603050405020304" pitchFamily="18" charset="0"/>
              </a:rPr>
              <a:t>Assistant Professor-ECE</a:t>
            </a:r>
          </a:p>
          <a:p>
            <a:pPr algn="ctr"/>
            <a:r>
              <a:rPr lang="en-US" sz="2000" dirty="0">
                <a:solidFill>
                  <a:schemeClr val="tx1"/>
                </a:solidFill>
                <a:latin typeface="Times New Roman" panose="02020603050405020304" pitchFamily="18" charset="0"/>
                <a:cs typeface="Times New Roman" panose="02020603050405020304" pitchFamily="18" charset="0"/>
              </a:rPr>
              <a:t>NPRCET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F1537FBF-12A5-55D0-772F-1E819DE2978A}"/>
              </a:ext>
            </a:extLst>
          </p:cNvPr>
          <p:cNvSpPr/>
          <p:nvPr/>
        </p:nvSpPr>
        <p:spPr>
          <a:xfrm>
            <a:off x="320547" y="3533998"/>
            <a:ext cx="4248149" cy="8286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Team Members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4886617A-D0DA-279C-215B-8B6F30BC75F5}"/>
              </a:ext>
            </a:extLst>
          </p:cNvPr>
          <p:cNvSpPr/>
          <p:nvPr/>
        </p:nvSpPr>
        <p:spPr>
          <a:xfrm>
            <a:off x="1100390" y="432678"/>
            <a:ext cx="9991219" cy="12970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Acoustic Emissions Based Hearing Loss Detection for New Born Babies  Using Embedded System</a:t>
            </a:r>
            <a:endParaRPr lang="en-IN"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354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BC37847-B270-838A-8442-ADEC0FC5A770}"/>
              </a:ext>
            </a:extLst>
          </p:cNvPr>
          <p:cNvSpPr/>
          <p:nvPr/>
        </p:nvSpPr>
        <p:spPr>
          <a:xfrm>
            <a:off x="409574" y="336973"/>
            <a:ext cx="11372850" cy="714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Hardware Used</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99EF410-BB96-C218-C8CD-2D1580085238}"/>
              </a:ext>
            </a:extLst>
          </p:cNvPr>
          <p:cNvSpPr txBox="1"/>
          <p:nvPr/>
        </p:nvSpPr>
        <p:spPr>
          <a:xfrm>
            <a:off x="409573" y="1362526"/>
            <a:ext cx="11372851"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Microcontroller: </a:t>
            </a:r>
            <a:r>
              <a:rPr lang="en-US" dirty="0">
                <a:latin typeface="Times New Roman" panose="02020603050405020304" pitchFamily="18" charset="0"/>
                <a:cs typeface="Times New Roman" panose="02020603050405020304" pitchFamily="18" charset="0"/>
              </a:rPr>
              <a:t>An embedded system based on a microcontroller such as “Arduino uno”  is used to process the signals from the acoustic sensors.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DPOAE probe: </a:t>
            </a:r>
            <a:r>
              <a:rPr lang="en-US" b="0" i="0" dirty="0">
                <a:effectLst/>
                <a:latin typeface="Times New Roman" panose="02020603050405020304" pitchFamily="18" charset="0"/>
                <a:cs typeface="Times New Roman" panose="02020603050405020304" pitchFamily="18" charset="0"/>
              </a:rPr>
              <a:t>This is a specialized earpiece that contains a speaker and microphone. The probe is inserted into the ear canal to deliver the test stimulus and measure the resulting sound emissions.</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Display: </a:t>
            </a:r>
            <a:r>
              <a:rPr lang="en-US" dirty="0">
                <a:latin typeface="Times New Roman" panose="02020603050405020304" pitchFamily="18" charset="0"/>
                <a:cs typeface="Times New Roman" panose="02020603050405020304" pitchFamily="18" charset="0"/>
              </a:rPr>
              <a:t>The results of the hearing test can be displayed on an LCD screen or LED indicators.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Analog-to-digital converter (ADC): </a:t>
            </a:r>
            <a:r>
              <a:rPr lang="en-US" dirty="0">
                <a:latin typeface="Times New Roman" panose="02020603050405020304" pitchFamily="18" charset="0"/>
                <a:cs typeface="Times New Roman" panose="02020603050405020304" pitchFamily="18" charset="0"/>
              </a:rPr>
              <a:t>The amplified signals are converted into digital signals using an ADC.</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Power supply: </a:t>
            </a:r>
            <a:r>
              <a:rPr lang="en-US" dirty="0">
                <a:latin typeface="Times New Roman" panose="02020603050405020304" pitchFamily="18" charset="0"/>
                <a:cs typeface="Times New Roman" panose="02020603050405020304" pitchFamily="18" charset="0"/>
              </a:rPr>
              <a:t>The system requires a stable power supply to function properly.</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Memory Module: </a:t>
            </a:r>
            <a:r>
              <a:rPr lang="en-US" dirty="0">
                <a:latin typeface="Times New Roman" panose="02020603050405020304" pitchFamily="18" charset="0"/>
                <a:cs typeface="Times New Roman" panose="02020603050405020304" pitchFamily="18" charset="0"/>
              </a:rPr>
              <a:t>This module is used to store (file) data and compare to our previous data. </a:t>
            </a: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786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AFE8E5-923B-6D06-FFE3-CF407482B1D2}"/>
              </a:ext>
            </a:extLst>
          </p:cNvPr>
          <p:cNvSpPr txBox="1"/>
          <p:nvPr/>
        </p:nvSpPr>
        <p:spPr>
          <a:xfrm>
            <a:off x="508267" y="403134"/>
            <a:ext cx="11174651"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Arduino uno Microcontroller </a:t>
            </a:r>
            <a:endParaRPr lang="en-IN" sz="3200" b="1"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64438E6D-D432-9018-317B-2F508453D5C8}"/>
              </a:ext>
            </a:extLst>
          </p:cNvPr>
          <p:cNvGrpSpPr/>
          <p:nvPr/>
        </p:nvGrpSpPr>
        <p:grpSpPr>
          <a:xfrm>
            <a:off x="462869" y="3899840"/>
            <a:ext cx="11729131" cy="2535566"/>
            <a:chOff x="605544" y="1652747"/>
            <a:chExt cx="11420273" cy="2254908"/>
          </a:xfrm>
        </p:grpSpPr>
        <p:sp>
          <p:nvSpPr>
            <p:cNvPr id="5" name="TextBox 4">
              <a:extLst>
                <a:ext uri="{FF2B5EF4-FFF2-40B4-BE49-F238E27FC236}">
                  <a16:creationId xmlns:a16="http://schemas.microsoft.com/office/drawing/2014/main" id="{FF32A216-D447-7D49-7E50-C8FEAE61F49E}"/>
                </a:ext>
              </a:extLst>
            </p:cNvPr>
            <p:cNvSpPr txBox="1"/>
            <p:nvPr/>
          </p:nvSpPr>
          <p:spPr>
            <a:xfrm>
              <a:off x="605544" y="1652747"/>
              <a:ext cx="5325895" cy="225490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Core: </a:t>
              </a:r>
              <a:r>
                <a:rPr lang="en-IN" dirty="0">
                  <a:latin typeface="Times New Roman" panose="02020603050405020304" pitchFamily="18" charset="0"/>
                  <a:cs typeface="Times New Roman" panose="02020603050405020304" pitchFamily="18" charset="0"/>
                </a:rPr>
                <a:t>ATmega328P</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Clock speed: </a:t>
              </a:r>
              <a:r>
                <a:rPr lang="en-IN" dirty="0">
                  <a:latin typeface="Times New Roman" panose="02020603050405020304" pitchFamily="18" charset="0"/>
                  <a:cs typeface="Times New Roman" panose="02020603050405020304" pitchFamily="18" charset="0"/>
                </a:rPr>
                <a:t>Up to 16 MHz</a:t>
              </a: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Flash Memory: </a:t>
              </a:r>
              <a:r>
                <a:rPr lang="en-IN" dirty="0">
                  <a:latin typeface="Times New Roman" panose="02020603050405020304" pitchFamily="18" charset="0"/>
                  <a:cs typeface="Times New Roman" panose="02020603050405020304" pitchFamily="18" charset="0"/>
                </a:rPr>
                <a:t>32 KB</a:t>
              </a: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SRAM: </a:t>
              </a:r>
              <a:r>
                <a:rPr lang="en-IN" dirty="0">
                  <a:latin typeface="Times New Roman" panose="02020603050405020304" pitchFamily="18" charset="0"/>
                  <a:cs typeface="Times New Roman" panose="02020603050405020304" pitchFamily="18" charset="0"/>
                </a:rPr>
                <a:t>2 KB</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EEPROM:</a:t>
              </a:r>
              <a:r>
                <a:rPr lang="en-IN" dirty="0">
                  <a:latin typeface="Times New Roman" panose="02020603050405020304" pitchFamily="18" charset="0"/>
                  <a:cs typeface="Times New Roman" panose="02020603050405020304" pitchFamily="18" charset="0"/>
                </a:rPr>
                <a:t> 1 KB</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Digital I/O pins: </a:t>
              </a:r>
              <a:r>
                <a:rPr lang="en-IN" dirty="0">
                  <a:latin typeface="Times New Roman" panose="02020603050405020304" pitchFamily="18" charset="0"/>
                  <a:cs typeface="Times New Roman" panose="02020603050405020304" pitchFamily="18" charset="0"/>
                </a:rPr>
                <a:t>Up to 14 (depending on the board)</a:t>
              </a:r>
            </a:p>
          </p:txBody>
        </p:sp>
        <p:sp>
          <p:nvSpPr>
            <p:cNvPr id="7" name="TextBox 6">
              <a:extLst>
                <a:ext uri="{FF2B5EF4-FFF2-40B4-BE49-F238E27FC236}">
                  <a16:creationId xmlns:a16="http://schemas.microsoft.com/office/drawing/2014/main" id="{9B053C8D-87AF-645A-4FA5-A578DA9F4D87}"/>
                </a:ext>
              </a:extLst>
            </p:cNvPr>
            <p:cNvSpPr txBox="1"/>
            <p:nvPr/>
          </p:nvSpPr>
          <p:spPr>
            <a:xfrm>
              <a:off x="5931439" y="1652747"/>
              <a:ext cx="6094378" cy="225490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Analog input pins: </a:t>
              </a:r>
              <a:r>
                <a:rPr lang="en-IN" dirty="0">
                  <a:latin typeface="Times New Roman" panose="02020603050405020304" pitchFamily="18" charset="0"/>
                  <a:cs typeface="Times New Roman" panose="02020603050405020304" pitchFamily="18" charset="0"/>
                </a:rPr>
                <a:t>Up to 6 (depending on the board)</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 voltage (recommended):</a:t>
              </a:r>
              <a:r>
                <a:rPr lang="en-IN" dirty="0">
                  <a:latin typeface="Times New Roman" panose="02020603050405020304" pitchFamily="18" charset="0"/>
                  <a:cs typeface="Times New Roman" panose="02020603050405020304" pitchFamily="18" charset="0"/>
                </a:rPr>
                <a:t> 5-12v</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 voltage (limits): </a:t>
              </a:r>
              <a:r>
                <a:rPr lang="en-IN" dirty="0">
                  <a:latin typeface="Times New Roman" panose="02020603050405020304" pitchFamily="18" charset="0"/>
                  <a:cs typeface="Times New Roman" panose="02020603050405020304" pitchFamily="18" charset="0"/>
                </a:rPr>
                <a:t>6-20v</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DC current per I/O pin: </a:t>
              </a:r>
              <a:r>
                <a:rPr lang="en-IN" dirty="0">
                  <a:latin typeface="Times New Roman" panose="02020603050405020304" pitchFamily="18" charset="0"/>
                  <a:cs typeface="Times New Roman" panose="02020603050405020304" pitchFamily="18" charset="0"/>
                </a:rPr>
                <a:t>20 mA</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Operating voltage: </a:t>
              </a:r>
              <a:r>
                <a:rPr lang="en-IN" dirty="0">
                  <a:latin typeface="Times New Roman" panose="02020603050405020304" pitchFamily="18" charset="0"/>
                  <a:cs typeface="Times New Roman" panose="02020603050405020304" pitchFamily="18" charset="0"/>
                </a:rPr>
                <a:t>5V</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Operating temperature range: </a:t>
              </a:r>
              <a:r>
                <a:rPr lang="en-IN" dirty="0">
                  <a:latin typeface="Times New Roman" panose="02020603050405020304" pitchFamily="18" charset="0"/>
                  <a:cs typeface="Times New Roman" panose="02020603050405020304" pitchFamily="18" charset="0"/>
                </a:rPr>
                <a:t>-40°C to 85°C</a:t>
              </a:r>
            </a:p>
          </p:txBody>
        </p:sp>
      </p:grpSp>
      <p:pic>
        <p:nvPicPr>
          <p:cNvPr id="2" name="Picture 1">
            <a:extLst>
              <a:ext uri="{FF2B5EF4-FFF2-40B4-BE49-F238E27FC236}">
                <a16:creationId xmlns:a16="http://schemas.microsoft.com/office/drawing/2014/main" id="{228AAE35-E360-9C9A-FBB4-D1872E7FCEFD}"/>
              </a:ext>
            </a:extLst>
          </p:cNvPr>
          <p:cNvPicPr>
            <a:picLocks noChangeAspect="1"/>
          </p:cNvPicPr>
          <p:nvPr/>
        </p:nvPicPr>
        <p:blipFill rotWithShape="1">
          <a:blip r:embed="rId2">
            <a:extLst>
              <a:ext uri="{28A0092B-C50C-407E-A947-70E740481C1C}">
                <a14:useLocalDpi xmlns:a14="http://schemas.microsoft.com/office/drawing/2010/main" val="0"/>
              </a:ext>
            </a:extLst>
          </a:blip>
          <a:srcRect l="29191" t="24328" r="34155" b="22013"/>
          <a:stretch/>
        </p:blipFill>
        <p:spPr>
          <a:xfrm rot="5400000">
            <a:off x="4471048" y="1334445"/>
            <a:ext cx="2923505" cy="2218859"/>
          </a:xfrm>
          <a:prstGeom prst="rect">
            <a:avLst/>
          </a:prstGeom>
        </p:spPr>
      </p:pic>
    </p:spTree>
    <p:extLst>
      <p:ext uri="{BB962C8B-B14F-4D97-AF65-F5344CB8AC3E}">
        <p14:creationId xmlns:p14="http://schemas.microsoft.com/office/powerpoint/2010/main" val="185025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BE6635-1852-167F-DC07-771AF22279EC}"/>
              </a:ext>
            </a:extLst>
          </p:cNvPr>
          <p:cNvSpPr txBox="1"/>
          <p:nvPr/>
        </p:nvSpPr>
        <p:spPr>
          <a:xfrm>
            <a:off x="632150" y="352527"/>
            <a:ext cx="11236388"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16*2 LCD Display </a:t>
            </a:r>
            <a:endParaRPr lang="en-IN" sz="2400" dirty="0"/>
          </a:p>
        </p:txBody>
      </p:sp>
      <p:sp>
        <p:nvSpPr>
          <p:cNvPr id="5" name="TextBox 4">
            <a:extLst>
              <a:ext uri="{FF2B5EF4-FFF2-40B4-BE49-F238E27FC236}">
                <a16:creationId xmlns:a16="http://schemas.microsoft.com/office/drawing/2014/main" id="{F481985E-A37D-8FD9-E559-39D928A27DA9}"/>
              </a:ext>
            </a:extLst>
          </p:cNvPr>
          <p:cNvSpPr txBox="1"/>
          <p:nvPr/>
        </p:nvSpPr>
        <p:spPr>
          <a:xfrm>
            <a:off x="632150" y="3005209"/>
            <a:ext cx="11236388" cy="3539430"/>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 16x2 LCD display is a type of alphanumeric display that consists of 16 columns and 2 rows of LCD (</a:t>
            </a:r>
            <a:r>
              <a:rPr lang="en-US" sz="1600" dirty="0">
                <a:latin typeface="Times New Roman" panose="02020603050405020304" pitchFamily="18" charset="0"/>
                <a:cs typeface="Times New Roman" panose="02020603050405020304" pitchFamily="18" charset="0"/>
              </a:rPr>
              <a:t>Liquid</a:t>
            </a:r>
            <a:r>
              <a:rPr lang="en-US" sz="1600" b="0" i="0" dirty="0">
                <a:effectLst/>
                <a:latin typeface="Times New Roman" panose="02020603050405020304" pitchFamily="18" charset="0"/>
                <a:cs typeface="Times New Roman" panose="02020603050405020304" pitchFamily="18" charset="0"/>
              </a:rPr>
              <a:t>- Crystal Display) dots or segments arranged in a rectangular shape.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display can be used to display text, numbers, and symbols, and is commonly found in electronic devices such as calculators, digital clocks, and digital thermometers.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Each dot or segment on the display represents a single character, such as a letter, digit, or symbol.</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16x2 LCD display can be used in a wide range of applications, including digital clocks, thermometers, electronic notice boards, and measurement instruments.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They are commonly used in DIY projects and prototyping, and can be interfaced with popular development boards such as the Arduino and Raspberry Pi.</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55A16B-0F4C-8BD2-271B-36886D51A6FD}"/>
              </a:ext>
            </a:extLst>
          </p:cNvPr>
          <p:cNvPicPr>
            <a:picLocks noChangeAspect="1"/>
          </p:cNvPicPr>
          <p:nvPr/>
        </p:nvPicPr>
        <p:blipFill rotWithShape="1">
          <a:blip r:embed="rId2">
            <a:extLst>
              <a:ext uri="{28A0092B-C50C-407E-A947-70E740481C1C}">
                <a14:useLocalDpi xmlns:a14="http://schemas.microsoft.com/office/drawing/2010/main" val="0"/>
              </a:ext>
            </a:extLst>
          </a:blip>
          <a:srcRect l="1905" t="21167" r="1901" b="20824"/>
          <a:stretch/>
        </p:blipFill>
        <p:spPr>
          <a:xfrm>
            <a:off x="4148463" y="1023082"/>
            <a:ext cx="3895074" cy="1597499"/>
          </a:xfrm>
          <a:prstGeom prst="rect">
            <a:avLst/>
          </a:prstGeom>
        </p:spPr>
      </p:pic>
    </p:spTree>
    <p:extLst>
      <p:ext uri="{BB962C8B-B14F-4D97-AF65-F5344CB8AC3E}">
        <p14:creationId xmlns:p14="http://schemas.microsoft.com/office/powerpoint/2010/main" val="213379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5EE9F-E45B-F52A-CDD4-0DDCFF2FC191}"/>
              </a:ext>
            </a:extLst>
          </p:cNvPr>
          <p:cNvSpPr txBox="1"/>
          <p:nvPr/>
        </p:nvSpPr>
        <p:spPr>
          <a:xfrm>
            <a:off x="332014" y="312154"/>
            <a:ext cx="11489872"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Speaker</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B0767-13A1-F27C-38C7-DB272A70B0F0}"/>
              </a:ext>
            </a:extLst>
          </p:cNvPr>
          <p:cNvPicPr>
            <a:picLocks noChangeAspect="1"/>
          </p:cNvPicPr>
          <p:nvPr/>
        </p:nvPicPr>
        <p:blipFill rotWithShape="1">
          <a:blip r:embed="rId2">
            <a:extLst>
              <a:ext uri="{28A0092B-C50C-407E-A947-70E740481C1C}">
                <a14:useLocalDpi xmlns:a14="http://schemas.microsoft.com/office/drawing/2010/main" val="0"/>
              </a:ext>
            </a:extLst>
          </a:blip>
          <a:srcRect l="14844" t="13125" r="15158" b="16127"/>
          <a:stretch/>
        </p:blipFill>
        <p:spPr>
          <a:xfrm>
            <a:off x="9888502" y="2698653"/>
            <a:ext cx="1670179" cy="1726163"/>
          </a:xfrm>
          <a:prstGeom prst="rect">
            <a:avLst/>
          </a:prstGeom>
        </p:spPr>
      </p:pic>
      <p:sp>
        <p:nvSpPr>
          <p:cNvPr id="6" name="TextBox 5">
            <a:extLst>
              <a:ext uri="{FF2B5EF4-FFF2-40B4-BE49-F238E27FC236}">
                <a16:creationId xmlns:a16="http://schemas.microsoft.com/office/drawing/2014/main" id="{A243A94D-FE07-DD6D-DB13-074CBE601AE8}"/>
              </a:ext>
            </a:extLst>
          </p:cNvPr>
          <p:cNvSpPr txBox="1"/>
          <p:nvPr/>
        </p:nvSpPr>
        <p:spPr>
          <a:xfrm>
            <a:off x="429208" y="1117294"/>
            <a:ext cx="9106678" cy="51153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can be used to control a speaker to generate audible sounds.</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To use a speaker with Arduino uno, you will need to connect it to one of the microcontroller's output pins.</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Once the speaker is connected, you can use Arduino uno code to control the sound that is produced.</a:t>
            </a: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You can generate different frequencies and durations of sound by toggling the output pin of the microcontroller.</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Arduino uno provides a built-in library called "TIM" that allows you to generate PWM signals on specific output pins. </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TIM library provides various functions that can be used to configure the timer peripheral and generate PWM signals with different frequencies and duty cycles.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33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D9D14-2432-52B2-2450-7EC90C2A53AE}"/>
              </a:ext>
            </a:extLst>
          </p:cNvPr>
          <p:cNvSpPr txBox="1"/>
          <p:nvPr/>
        </p:nvSpPr>
        <p:spPr>
          <a:xfrm>
            <a:off x="473527" y="1492825"/>
            <a:ext cx="9015706" cy="4401205"/>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microphone is a device that converts sound waves into an electrical signal.</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signal can then be amplified, recorded, or transmitted to other devices for further processing.</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creates an electrical signal that is proportional to the sound waves and can be amplified and processed as needed.</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the sound waves hit the diaphragm, it moves closer to or farther away from the charged plate, creating a variation in voltage</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voltage can be amplified and processed to produce a clear, high-quality audio signal.</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FAA78A-C78B-1BDF-FC17-FDCC9D647EAD}"/>
              </a:ext>
            </a:extLst>
          </p:cNvPr>
          <p:cNvSpPr txBox="1"/>
          <p:nvPr/>
        </p:nvSpPr>
        <p:spPr>
          <a:xfrm>
            <a:off x="473527" y="312224"/>
            <a:ext cx="11225798"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Microphone</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F0CA98B-B98D-9B05-A59D-2E040F1E94AE}"/>
              </a:ext>
            </a:extLst>
          </p:cNvPr>
          <p:cNvPicPr>
            <a:picLocks noChangeAspect="1"/>
          </p:cNvPicPr>
          <p:nvPr/>
        </p:nvPicPr>
        <p:blipFill rotWithShape="1">
          <a:blip r:embed="rId2">
            <a:extLst>
              <a:ext uri="{28A0092B-C50C-407E-A947-70E740481C1C}">
                <a14:useLocalDpi xmlns:a14="http://schemas.microsoft.com/office/drawing/2010/main" val="0"/>
              </a:ext>
            </a:extLst>
          </a:blip>
          <a:srcRect l="11250" t="24828" r="14844" b="25824"/>
          <a:stretch/>
        </p:blipFill>
        <p:spPr>
          <a:xfrm rot="16200000">
            <a:off x="8587191" y="3106718"/>
            <a:ext cx="4650740" cy="1573528"/>
          </a:xfrm>
          <a:prstGeom prst="rect">
            <a:avLst/>
          </a:prstGeom>
        </p:spPr>
      </p:pic>
    </p:spTree>
    <p:extLst>
      <p:ext uri="{BB962C8B-B14F-4D97-AF65-F5344CB8AC3E}">
        <p14:creationId xmlns:p14="http://schemas.microsoft.com/office/powerpoint/2010/main" val="146297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51F87E-A1DB-D8B8-36D6-FAB05634CC0F}"/>
              </a:ext>
            </a:extLst>
          </p:cNvPr>
          <p:cNvSpPr txBox="1"/>
          <p:nvPr/>
        </p:nvSpPr>
        <p:spPr>
          <a:xfrm>
            <a:off x="4428153" y="303245"/>
            <a:ext cx="3335694"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Memory Module</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ED35F0-A069-DD72-0734-85D2296A86DE}"/>
              </a:ext>
            </a:extLst>
          </p:cNvPr>
          <p:cNvPicPr>
            <a:picLocks noChangeAspect="1"/>
          </p:cNvPicPr>
          <p:nvPr/>
        </p:nvPicPr>
        <p:blipFill rotWithShape="1">
          <a:blip r:embed="rId2">
            <a:extLst>
              <a:ext uri="{28A0092B-C50C-407E-A947-70E740481C1C}">
                <a14:useLocalDpi xmlns:a14="http://schemas.microsoft.com/office/drawing/2010/main" val="0"/>
              </a:ext>
            </a:extLst>
          </a:blip>
          <a:srcRect l="19750" t="25170" r="18753" b="19999"/>
          <a:stretch/>
        </p:blipFill>
        <p:spPr>
          <a:xfrm>
            <a:off x="7511143" y="1679510"/>
            <a:ext cx="4217437" cy="3760238"/>
          </a:xfrm>
          <a:prstGeom prst="rect">
            <a:avLst/>
          </a:prstGeom>
        </p:spPr>
      </p:pic>
      <p:sp>
        <p:nvSpPr>
          <p:cNvPr id="3" name="TextBox 2">
            <a:extLst>
              <a:ext uri="{FF2B5EF4-FFF2-40B4-BE49-F238E27FC236}">
                <a16:creationId xmlns:a16="http://schemas.microsoft.com/office/drawing/2014/main" id="{2D706A76-7EB9-1106-7E53-F40293941A15}"/>
              </a:ext>
            </a:extLst>
          </p:cNvPr>
          <p:cNvSpPr txBox="1"/>
          <p:nvPr/>
        </p:nvSpPr>
        <p:spPr>
          <a:xfrm>
            <a:off x="5640355" y="297180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D84210A3-3B1E-500F-A97C-AAAF37E207CD}"/>
              </a:ext>
            </a:extLst>
          </p:cNvPr>
          <p:cNvSpPr txBox="1"/>
          <p:nvPr/>
        </p:nvSpPr>
        <p:spPr>
          <a:xfrm>
            <a:off x="531845" y="951722"/>
            <a:ext cx="6979298" cy="5632311"/>
          </a:xfrm>
          <a:prstGeom prst="rect">
            <a:avLst/>
          </a:prstGeom>
          <a:noFill/>
        </p:spPr>
        <p:txBody>
          <a:bodyPr wrap="square" rtlCol="0">
            <a:spAutoFit/>
          </a:bodyPr>
          <a:lstStyle/>
          <a:p>
            <a:pPr algn="just">
              <a:buFont typeface="+mj-lt"/>
              <a:buAutoNum type="arabicPeriod"/>
            </a:pPr>
            <a:r>
              <a:rPr lang="en-US" b="1" i="0" dirty="0">
                <a:effectLst/>
                <a:latin typeface="Times New Roman" panose="02020603050405020304" pitchFamily="18" charset="0"/>
                <a:cs typeface="Times New Roman" panose="02020603050405020304" pitchFamily="18" charset="0"/>
              </a:rPr>
              <a:t>EEPROM: </a:t>
            </a:r>
            <a:r>
              <a:rPr lang="en-US" i="0" dirty="0">
                <a:effectLst/>
                <a:latin typeface="Times New Roman" panose="02020603050405020304" pitchFamily="18" charset="0"/>
                <a:cs typeface="Times New Roman" panose="02020603050405020304" pitchFamily="18" charset="0"/>
              </a:rPr>
              <a:t>EEPROM (Electrically Erasable Programmable Read-Only Memory) is a type of non-volatile memory that can be read and written to. EEPROMs can be interfaced with the Arduino using the Wire library, which allows for reading and writing data to the memory.</a:t>
            </a:r>
          </a:p>
          <a:p>
            <a:pPr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SD Card: </a:t>
            </a:r>
            <a:r>
              <a:rPr lang="en-US" i="0" dirty="0">
                <a:effectLst/>
                <a:latin typeface="Times New Roman" panose="02020603050405020304" pitchFamily="18" charset="0"/>
                <a:cs typeface="Times New Roman" panose="02020603050405020304" pitchFamily="18" charset="0"/>
              </a:rPr>
              <a:t>SD (Secure Digital) cards are commonly used for storing large amounts of data on the Arduino. An SD card module can be connected to the Arduino using the SPI (Serial Peripheral Interface) bus and the SD library, which provides functions for reading and writing data to the card.</a:t>
            </a:r>
          </a:p>
          <a:p>
            <a:pPr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Flash Memory: </a:t>
            </a:r>
            <a:r>
              <a:rPr lang="en-US" i="0" dirty="0">
                <a:effectLst/>
                <a:latin typeface="Times New Roman" panose="02020603050405020304" pitchFamily="18" charset="0"/>
                <a:cs typeface="Times New Roman" panose="02020603050405020304" pitchFamily="18" charset="0"/>
              </a:rPr>
              <a:t>Flash memory is a type of non-volatile memory that is commonly used for storing program code on the Arduino. The </a:t>
            </a:r>
            <a:r>
              <a:rPr lang="en-US" i="0" dirty="0" err="1">
                <a:effectLst/>
                <a:latin typeface="Times New Roman" panose="02020603050405020304" pitchFamily="18" charset="0"/>
                <a:cs typeface="Times New Roman" panose="02020603050405020304" pitchFamily="18" charset="0"/>
              </a:rPr>
              <a:t>ATmega</a:t>
            </a:r>
            <a:r>
              <a:rPr lang="en-US" i="0" dirty="0">
                <a:effectLst/>
                <a:latin typeface="Times New Roman" panose="02020603050405020304" pitchFamily="18" charset="0"/>
                <a:cs typeface="Times New Roman" panose="02020603050405020304" pitchFamily="18" charset="0"/>
              </a:rPr>
              <a:t> microcontrollers used in most Arduino boards have built-in flash memory, which can be programmed using the Arduino IDE.</a:t>
            </a:r>
          </a:p>
          <a:p>
            <a:pPr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SRAM: </a:t>
            </a:r>
            <a:r>
              <a:rPr lang="en-US" i="0" dirty="0">
                <a:effectLst/>
                <a:latin typeface="Times New Roman" panose="02020603050405020304" pitchFamily="18" charset="0"/>
                <a:cs typeface="Times New Roman" panose="02020603050405020304" pitchFamily="18" charset="0"/>
              </a:rPr>
              <a:t>SRAM (Static Random Access Memory) is a type of volatile memory that is commonly used for storing temporary data on the Arduino. The </a:t>
            </a:r>
            <a:r>
              <a:rPr lang="en-US" i="0" dirty="0" err="1">
                <a:effectLst/>
                <a:latin typeface="Times New Roman" panose="02020603050405020304" pitchFamily="18" charset="0"/>
                <a:cs typeface="Times New Roman" panose="02020603050405020304" pitchFamily="18" charset="0"/>
              </a:rPr>
              <a:t>ATmega</a:t>
            </a:r>
            <a:r>
              <a:rPr lang="en-US" i="0" dirty="0">
                <a:effectLst/>
                <a:latin typeface="Times New Roman" panose="02020603050405020304" pitchFamily="18" charset="0"/>
                <a:cs typeface="Times New Roman" panose="02020603050405020304" pitchFamily="18" charset="0"/>
              </a:rPr>
              <a:t> microcontrollers used in most Arduino boards have built-in SRAM, which can be accessed using the AVR </a:t>
            </a:r>
            <a:r>
              <a:rPr lang="en-US" i="0" dirty="0" err="1">
                <a:effectLst/>
                <a:latin typeface="Times New Roman" panose="02020603050405020304" pitchFamily="18" charset="0"/>
                <a:cs typeface="Times New Roman" panose="02020603050405020304" pitchFamily="18" charset="0"/>
              </a:rPr>
              <a:t>Libc</a:t>
            </a:r>
            <a:r>
              <a:rPr lang="en-US" i="0" dirty="0">
                <a:effectLst/>
                <a:latin typeface="Times New Roman" panose="02020603050405020304" pitchFamily="18" charset="0"/>
                <a:cs typeface="Times New Roman" panose="02020603050405020304" pitchFamily="18" charset="0"/>
              </a:rPr>
              <a:t> library.</a:t>
            </a:r>
          </a:p>
        </p:txBody>
      </p:sp>
    </p:spTree>
    <p:extLst>
      <p:ext uri="{BB962C8B-B14F-4D97-AF65-F5344CB8AC3E}">
        <p14:creationId xmlns:p14="http://schemas.microsoft.com/office/powerpoint/2010/main" val="225465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85ADA-8933-12C5-6EAA-4D06D626AF32}"/>
              </a:ext>
            </a:extLst>
          </p:cNvPr>
          <p:cNvSpPr txBox="1"/>
          <p:nvPr/>
        </p:nvSpPr>
        <p:spPr>
          <a:xfrm>
            <a:off x="464901" y="325877"/>
            <a:ext cx="11262197"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Software Algorithm</a:t>
            </a:r>
          </a:p>
        </p:txBody>
      </p:sp>
      <p:sp>
        <p:nvSpPr>
          <p:cNvPr id="5" name="TextBox 4">
            <a:extLst>
              <a:ext uri="{FF2B5EF4-FFF2-40B4-BE49-F238E27FC236}">
                <a16:creationId xmlns:a16="http://schemas.microsoft.com/office/drawing/2014/main" id="{FFC58D81-4906-05D6-8099-7EF0BC796980}"/>
              </a:ext>
            </a:extLst>
          </p:cNvPr>
          <p:cNvSpPr txBox="1"/>
          <p:nvPr/>
        </p:nvSpPr>
        <p:spPr>
          <a:xfrm>
            <a:off x="464901" y="910652"/>
            <a:ext cx="11262198"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microcontroller analyses the signals by (FFT) using C++ programming language.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remove unwanted noise, this chart gives the percentage of diagnosis and review of results directly on the LCD screen.</a:t>
            </a:r>
            <a:endParaRPr lang="en-IN"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9A2618CF-482A-85C0-8266-1017C39BA60B}"/>
              </a:ext>
            </a:extLst>
          </p:cNvPr>
          <p:cNvSpPr txBox="1"/>
          <p:nvPr/>
        </p:nvSpPr>
        <p:spPr>
          <a:xfrm>
            <a:off x="6554191" y="4760157"/>
            <a:ext cx="914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p:txBody>
      </p:sp>
      <p:grpSp>
        <p:nvGrpSpPr>
          <p:cNvPr id="36" name="Group 35">
            <a:extLst>
              <a:ext uri="{FF2B5EF4-FFF2-40B4-BE49-F238E27FC236}">
                <a16:creationId xmlns:a16="http://schemas.microsoft.com/office/drawing/2014/main" id="{DF90D13A-14BD-2800-1512-EC01C23651F6}"/>
              </a:ext>
            </a:extLst>
          </p:cNvPr>
          <p:cNvGrpSpPr/>
          <p:nvPr/>
        </p:nvGrpSpPr>
        <p:grpSpPr>
          <a:xfrm>
            <a:off x="1659407" y="2091447"/>
            <a:ext cx="8009887" cy="4440676"/>
            <a:chOff x="1659407" y="2091447"/>
            <a:chExt cx="8009887" cy="4440676"/>
          </a:xfrm>
        </p:grpSpPr>
        <p:grpSp>
          <p:nvGrpSpPr>
            <p:cNvPr id="26" name="Group 25">
              <a:extLst>
                <a:ext uri="{FF2B5EF4-FFF2-40B4-BE49-F238E27FC236}">
                  <a16:creationId xmlns:a16="http://schemas.microsoft.com/office/drawing/2014/main" id="{EBB3E510-CE52-4C52-0440-08E996DCD6F1}"/>
                </a:ext>
              </a:extLst>
            </p:cNvPr>
            <p:cNvGrpSpPr/>
            <p:nvPr/>
          </p:nvGrpSpPr>
          <p:grpSpPr>
            <a:xfrm>
              <a:off x="3299296" y="2091447"/>
              <a:ext cx="6369998" cy="4440676"/>
              <a:chOff x="3299296" y="2091447"/>
              <a:chExt cx="5466946" cy="4743519"/>
            </a:xfrm>
          </p:grpSpPr>
          <p:sp>
            <p:nvSpPr>
              <p:cNvPr id="13" name="Arrow: Down 12">
                <a:extLst>
                  <a:ext uri="{FF2B5EF4-FFF2-40B4-BE49-F238E27FC236}">
                    <a16:creationId xmlns:a16="http://schemas.microsoft.com/office/drawing/2014/main" id="{A825B4F9-A6C8-B235-3D39-3D5F4AD2A7A7}"/>
                  </a:ext>
                </a:extLst>
              </p:cNvPr>
              <p:cNvSpPr/>
              <p:nvPr/>
            </p:nvSpPr>
            <p:spPr>
              <a:xfrm>
                <a:off x="5969540" y="3643730"/>
                <a:ext cx="123218" cy="211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E174B4E4-C8B5-05BD-8E25-53722237ACD0}"/>
                  </a:ext>
                </a:extLst>
              </p:cNvPr>
              <p:cNvGrpSpPr/>
              <p:nvPr/>
            </p:nvGrpSpPr>
            <p:grpSpPr>
              <a:xfrm>
                <a:off x="3299296" y="2091447"/>
                <a:ext cx="5466946" cy="4743519"/>
                <a:chOff x="3299296" y="2091447"/>
                <a:chExt cx="5466946" cy="4743519"/>
              </a:xfrm>
            </p:grpSpPr>
            <p:grpSp>
              <p:nvGrpSpPr>
                <p:cNvPr id="24" name="Group 23">
                  <a:extLst>
                    <a:ext uri="{FF2B5EF4-FFF2-40B4-BE49-F238E27FC236}">
                      <a16:creationId xmlns:a16="http://schemas.microsoft.com/office/drawing/2014/main" id="{C4697C7B-7A84-F172-E23F-113FC1BBB9F4}"/>
                    </a:ext>
                  </a:extLst>
                </p:cNvPr>
                <p:cNvGrpSpPr/>
                <p:nvPr/>
              </p:nvGrpSpPr>
              <p:grpSpPr>
                <a:xfrm>
                  <a:off x="5969539" y="2506783"/>
                  <a:ext cx="126462" cy="3342002"/>
                  <a:chOff x="5969539" y="2506783"/>
                  <a:chExt cx="126462" cy="3342002"/>
                </a:xfrm>
              </p:grpSpPr>
              <p:sp>
                <p:nvSpPr>
                  <p:cNvPr id="9" name="Arrow: Down 8">
                    <a:extLst>
                      <a:ext uri="{FF2B5EF4-FFF2-40B4-BE49-F238E27FC236}">
                        <a16:creationId xmlns:a16="http://schemas.microsoft.com/office/drawing/2014/main" id="{C8EFD0AD-1BC3-54CA-2F3C-6631EA9C373E}"/>
                      </a:ext>
                    </a:extLst>
                  </p:cNvPr>
                  <p:cNvSpPr/>
                  <p:nvPr/>
                </p:nvSpPr>
                <p:spPr>
                  <a:xfrm>
                    <a:off x="5972783" y="2506783"/>
                    <a:ext cx="123218" cy="211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9" name="Arrow: Down 18">
                    <a:extLst>
                      <a:ext uri="{FF2B5EF4-FFF2-40B4-BE49-F238E27FC236}">
                        <a16:creationId xmlns:a16="http://schemas.microsoft.com/office/drawing/2014/main" id="{9419B923-8ACF-DAA1-641A-D87E462B57B3}"/>
                      </a:ext>
                    </a:extLst>
                  </p:cNvPr>
                  <p:cNvSpPr/>
                  <p:nvPr/>
                </p:nvSpPr>
                <p:spPr>
                  <a:xfrm>
                    <a:off x="5969539" y="5637727"/>
                    <a:ext cx="123218" cy="211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1585A443-4E8E-5744-5E94-6B7EFBED699C}"/>
                    </a:ext>
                  </a:extLst>
                </p:cNvPr>
                <p:cNvGrpSpPr/>
                <p:nvPr/>
              </p:nvGrpSpPr>
              <p:grpSpPr>
                <a:xfrm>
                  <a:off x="3299296" y="2091447"/>
                  <a:ext cx="5466946" cy="4743519"/>
                  <a:chOff x="3299296" y="2091447"/>
                  <a:chExt cx="5466946" cy="4743519"/>
                </a:xfrm>
              </p:grpSpPr>
              <p:sp>
                <p:nvSpPr>
                  <p:cNvPr id="6" name="Oval 5">
                    <a:extLst>
                      <a:ext uri="{FF2B5EF4-FFF2-40B4-BE49-F238E27FC236}">
                        <a16:creationId xmlns:a16="http://schemas.microsoft.com/office/drawing/2014/main" id="{C91B678E-744C-32E3-9C9B-C131D48CFF14}"/>
                      </a:ext>
                    </a:extLst>
                  </p:cNvPr>
                  <p:cNvSpPr/>
                  <p:nvPr/>
                </p:nvSpPr>
                <p:spPr>
                  <a:xfrm>
                    <a:off x="4902741" y="2091447"/>
                    <a:ext cx="2217906" cy="413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72EBF8A-48CD-5FB3-E53F-387DE21F3CDE}"/>
                      </a:ext>
                    </a:extLst>
                  </p:cNvPr>
                  <p:cNvSpPr/>
                  <p:nvPr/>
                </p:nvSpPr>
                <p:spPr>
                  <a:xfrm>
                    <a:off x="3425757" y="2727569"/>
                    <a:ext cx="5340485" cy="34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Initialization data transform, 12c and LCD</a:t>
                    </a:r>
                    <a:endParaRPr lang="en-IN" dirty="0">
                      <a:latin typeface="Times New Roman" panose="02020603050405020304" pitchFamily="18" charset="0"/>
                      <a:cs typeface="Times New Roman" panose="02020603050405020304" pitchFamily="18" charset="0"/>
                    </a:endParaRPr>
                  </a:p>
                </p:txBody>
              </p:sp>
              <p:sp>
                <p:nvSpPr>
                  <p:cNvPr id="10" name="Arrow: Down 9">
                    <a:extLst>
                      <a:ext uri="{FF2B5EF4-FFF2-40B4-BE49-F238E27FC236}">
                        <a16:creationId xmlns:a16="http://schemas.microsoft.com/office/drawing/2014/main" id="{BA7EB2EF-70DC-7935-5165-09907EB3D96D}"/>
                      </a:ext>
                    </a:extLst>
                  </p:cNvPr>
                  <p:cNvSpPr/>
                  <p:nvPr/>
                </p:nvSpPr>
                <p:spPr>
                  <a:xfrm>
                    <a:off x="5969540" y="3073611"/>
                    <a:ext cx="123218" cy="211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1" name="Parallelogram 10">
                    <a:extLst>
                      <a:ext uri="{FF2B5EF4-FFF2-40B4-BE49-F238E27FC236}">
                        <a16:creationId xmlns:a16="http://schemas.microsoft.com/office/drawing/2014/main" id="{2968A911-AF86-2126-9C1B-12A6C9EFA0DB}"/>
                      </a:ext>
                    </a:extLst>
                  </p:cNvPr>
                  <p:cNvSpPr/>
                  <p:nvPr/>
                </p:nvSpPr>
                <p:spPr>
                  <a:xfrm>
                    <a:off x="3422515" y="3297272"/>
                    <a:ext cx="5340485" cy="34461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Read and Store Data in the Buffer</a:t>
                    </a:r>
                    <a:endParaRPr lang="en-IN" dirty="0">
                      <a:latin typeface="Times New Roman" panose="02020603050405020304" pitchFamily="18" charset="0"/>
                      <a:cs typeface="Times New Roman" panose="02020603050405020304" pitchFamily="18" charset="0"/>
                    </a:endParaRPr>
                  </a:p>
                </p:txBody>
              </p:sp>
              <p:sp>
                <p:nvSpPr>
                  <p:cNvPr id="12" name="Parallelogram 11">
                    <a:extLst>
                      <a:ext uri="{FF2B5EF4-FFF2-40B4-BE49-F238E27FC236}">
                        <a16:creationId xmlns:a16="http://schemas.microsoft.com/office/drawing/2014/main" id="{0B584383-0C9F-5788-6D2C-83BACC7B50A7}"/>
                      </a:ext>
                    </a:extLst>
                  </p:cNvPr>
                  <p:cNvSpPr/>
                  <p:nvPr/>
                </p:nvSpPr>
                <p:spPr>
                  <a:xfrm>
                    <a:off x="3422515" y="3853908"/>
                    <a:ext cx="5340485" cy="34461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FFT analyses of buffer data by using python tool</a:t>
                    </a:r>
                    <a:endParaRPr lang="en-IN" dirty="0">
                      <a:latin typeface="Times New Roman" panose="02020603050405020304" pitchFamily="18" charset="0"/>
                      <a:cs typeface="Times New Roman" panose="02020603050405020304" pitchFamily="18" charset="0"/>
                    </a:endParaRPr>
                  </a:p>
                </p:txBody>
              </p:sp>
              <p:sp>
                <p:nvSpPr>
                  <p:cNvPr id="14" name="Arrow: Down 13">
                    <a:extLst>
                      <a:ext uri="{FF2B5EF4-FFF2-40B4-BE49-F238E27FC236}">
                        <a16:creationId xmlns:a16="http://schemas.microsoft.com/office/drawing/2014/main" id="{DECC9992-0D10-2223-3BAA-5DAB04DDC3ED}"/>
                      </a:ext>
                    </a:extLst>
                  </p:cNvPr>
                  <p:cNvSpPr/>
                  <p:nvPr/>
                </p:nvSpPr>
                <p:spPr>
                  <a:xfrm>
                    <a:off x="5969539" y="4197647"/>
                    <a:ext cx="123218" cy="211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5" name="Diamond 14">
                    <a:extLst>
                      <a:ext uri="{FF2B5EF4-FFF2-40B4-BE49-F238E27FC236}">
                        <a16:creationId xmlns:a16="http://schemas.microsoft.com/office/drawing/2014/main" id="{FE2EFFA8-A5BF-8152-49FA-57720351AF3A}"/>
                      </a:ext>
                    </a:extLst>
                  </p:cNvPr>
                  <p:cNvSpPr/>
                  <p:nvPr/>
                </p:nvSpPr>
                <p:spPr>
                  <a:xfrm>
                    <a:off x="5299141" y="4408705"/>
                    <a:ext cx="1464014" cy="67886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If out data</a:t>
                    </a:r>
                    <a:endParaRPr lang="en-IN" dirty="0">
                      <a:latin typeface="Times New Roman" panose="02020603050405020304" pitchFamily="18" charset="0"/>
                      <a:cs typeface="Times New Roman" panose="02020603050405020304" pitchFamily="18" charset="0"/>
                    </a:endParaRPr>
                  </a:p>
                </p:txBody>
              </p:sp>
              <p:sp>
                <p:nvSpPr>
                  <p:cNvPr id="16" name="Parallelogram 15">
                    <a:extLst>
                      <a:ext uri="{FF2B5EF4-FFF2-40B4-BE49-F238E27FC236}">
                        <a16:creationId xmlns:a16="http://schemas.microsoft.com/office/drawing/2014/main" id="{8D408CDE-890B-990B-00FE-147A40D4105A}"/>
                      </a:ext>
                    </a:extLst>
                  </p:cNvPr>
                  <p:cNvSpPr/>
                  <p:nvPr/>
                </p:nvSpPr>
                <p:spPr>
                  <a:xfrm>
                    <a:off x="3360905" y="5297744"/>
                    <a:ext cx="5340485" cy="34461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Compare Result with previously store data</a:t>
                    </a:r>
                    <a:endParaRPr lang="en-IN" dirty="0">
                      <a:latin typeface="Times New Roman" panose="02020603050405020304" pitchFamily="18" charset="0"/>
                      <a:cs typeface="Times New Roman" panose="02020603050405020304" pitchFamily="18" charset="0"/>
                    </a:endParaRPr>
                  </a:p>
                </p:txBody>
              </p:sp>
              <p:sp>
                <p:nvSpPr>
                  <p:cNvPr id="17" name="Parallelogram 16">
                    <a:extLst>
                      <a:ext uri="{FF2B5EF4-FFF2-40B4-BE49-F238E27FC236}">
                        <a16:creationId xmlns:a16="http://schemas.microsoft.com/office/drawing/2014/main" id="{92ACC565-BC72-443C-14C6-2647F982366D}"/>
                      </a:ext>
                    </a:extLst>
                  </p:cNvPr>
                  <p:cNvSpPr/>
                  <p:nvPr/>
                </p:nvSpPr>
                <p:spPr>
                  <a:xfrm>
                    <a:off x="3299296" y="5843267"/>
                    <a:ext cx="5340485" cy="34461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Out put the result on lcd</a:t>
                    </a:r>
                    <a:endParaRPr lang="en-IN" dirty="0">
                      <a:latin typeface="Times New Roman" panose="02020603050405020304" pitchFamily="18" charset="0"/>
                      <a:cs typeface="Times New Roman" panose="02020603050405020304" pitchFamily="18" charset="0"/>
                    </a:endParaRPr>
                  </a:p>
                </p:txBody>
              </p:sp>
              <p:sp>
                <p:nvSpPr>
                  <p:cNvPr id="18" name="Arrow: Down 17">
                    <a:extLst>
                      <a:ext uri="{FF2B5EF4-FFF2-40B4-BE49-F238E27FC236}">
                        <a16:creationId xmlns:a16="http://schemas.microsoft.com/office/drawing/2014/main" id="{4174E756-E034-48C4-C6AE-4C8C09E024A1}"/>
                      </a:ext>
                    </a:extLst>
                  </p:cNvPr>
                  <p:cNvSpPr/>
                  <p:nvPr/>
                </p:nvSpPr>
                <p:spPr>
                  <a:xfrm>
                    <a:off x="5969539" y="5091322"/>
                    <a:ext cx="123218" cy="211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1DACD794-38BF-6D86-A753-02FDEA0DC663}"/>
                      </a:ext>
                    </a:extLst>
                  </p:cNvPr>
                  <p:cNvSpPr/>
                  <p:nvPr/>
                </p:nvSpPr>
                <p:spPr>
                  <a:xfrm>
                    <a:off x="4902741" y="6421048"/>
                    <a:ext cx="2217906" cy="413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end</a:t>
                    </a:r>
                    <a:endParaRPr lang="en-IN" dirty="0">
                      <a:latin typeface="Times New Roman" panose="02020603050405020304" pitchFamily="18" charset="0"/>
                      <a:cs typeface="Times New Roman" panose="02020603050405020304" pitchFamily="18" charset="0"/>
                    </a:endParaRPr>
                  </a:p>
                </p:txBody>
              </p:sp>
              <p:sp>
                <p:nvSpPr>
                  <p:cNvPr id="22" name="Arrow: Down 21">
                    <a:extLst>
                      <a:ext uri="{FF2B5EF4-FFF2-40B4-BE49-F238E27FC236}">
                        <a16:creationId xmlns:a16="http://schemas.microsoft.com/office/drawing/2014/main" id="{7D674760-25B3-3C1B-92C0-7774B2BD418A}"/>
                      </a:ext>
                    </a:extLst>
                  </p:cNvPr>
                  <p:cNvSpPr/>
                  <p:nvPr/>
                </p:nvSpPr>
                <p:spPr>
                  <a:xfrm>
                    <a:off x="5969539" y="6190539"/>
                    <a:ext cx="123218" cy="211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grpSp>
        </p:grpSp>
        <p:sp>
          <p:nvSpPr>
            <p:cNvPr id="29" name="Arrow: Down 28">
              <a:extLst>
                <a:ext uri="{FF2B5EF4-FFF2-40B4-BE49-F238E27FC236}">
                  <a16:creationId xmlns:a16="http://schemas.microsoft.com/office/drawing/2014/main" id="{F54749C7-DC2A-986E-11FC-43467E4D0EAF}"/>
                </a:ext>
              </a:extLst>
            </p:cNvPr>
            <p:cNvSpPr/>
            <p:nvPr/>
          </p:nvSpPr>
          <p:spPr>
            <a:xfrm rot="5400000">
              <a:off x="5321566" y="4344294"/>
              <a:ext cx="145476" cy="470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F0016603-76CB-8F29-4C8A-BFAD3B7E50FA}"/>
                </a:ext>
              </a:extLst>
            </p:cNvPr>
            <p:cNvSpPr/>
            <p:nvPr/>
          </p:nvSpPr>
          <p:spPr>
            <a:xfrm>
              <a:off x="3963210" y="4319124"/>
              <a:ext cx="1195914" cy="518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Noise</a:t>
              </a:r>
              <a:endParaRPr lang="en-IN"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5EDE38A2-CFF3-B0C0-D34C-69BFA6A9A052}"/>
                </a:ext>
              </a:extLst>
            </p:cNvPr>
            <p:cNvSpPr/>
            <p:nvPr/>
          </p:nvSpPr>
          <p:spPr>
            <a:xfrm>
              <a:off x="1659407" y="4135618"/>
              <a:ext cx="1195914" cy="833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Next new</a:t>
              </a:r>
            </a:p>
            <a:p>
              <a:pPr algn="ctr"/>
              <a:r>
                <a:rPr lang="en-US" dirty="0">
                  <a:latin typeface="Times New Roman" panose="02020603050405020304" pitchFamily="18" charset="0"/>
                  <a:cs typeface="Times New Roman" panose="02020603050405020304" pitchFamily="18" charset="0"/>
                </a:rPr>
                <a:t>address</a:t>
              </a:r>
              <a:endParaRPr lang="en-IN" dirty="0">
                <a:latin typeface="Times New Roman" panose="02020603050405020304" pitchFamily="18" charset="0"/>
                <a:cs typeface="Times New Roman" panose="02020603050405020304" pitchFamily="18" charset="0"/>
              </a:endParaRPr>
            </a:p>
          </p:txBody>
        </p:sp>
        <p:sp>
          <p:nvSpPr>
            <p:cNvPr id="34" name="Arrow: Down 33">
              <a:extLst>
                <a:ext uri="{FF2B5EF4-FFF2-40B4-BE49-F238E27FC236}">
                  <a16:creationId xmlns:a16="http://schemas.microsoft.com/office/drawing/2014/main" id="{0812FD39-457B-D3FC-4E26-6F2738962C2E}"/>
                </a:ext>
              </a:extLst>
            </p:cNvPr>
            <p:cNvSpPr/>
            <p:nvPr/>
          </p:nvSpPr>
          <p:spPr>
            <a:xfrm rot="5400000">
              <a:off x="3349094" y="4061603"/>
              <a:ext cx="145476" cy="10357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5" name="Arrow: Bent-Up 34">
              <a:extLst>
                <a:ext uri="{FF2B5EF4-FFF2-40B4-BE49-F238E27FC236}">
                  <a16:creationId xmlns:a16="http://schemas.microsoft.com/office/drawing/2014/main" id="{951BBAA8-9D84-6813-A522-34BD46C0BE2B}"/>
                </a:ext>
              </a:extLst>
            </p:cNvPr>
            <p:cNvSpPr/>
            <p:nvPr/>
          </p:nvSpPr>
          <p:spPr>
            <a:xfrm rot="5400000" flipH="1">
              <a:off x="2364317" y="3057066"/>
              <a:ext cx="961189" cy="11959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sp>
        <p:nvSpPr>
          <p:cNvPr id="37" name="TextBox 36">
            <a:extLst>
              <a:ext uri="{FF2B5EF4-FFF2-40B4-BE49-F238E27FC236}">
                <a16:creationId xmlns:a16="http://schemas.microsoft.com/office/drawing/2014/main" id="{3405C26B-6CBA-2588-042E-94A4C1B4AEA6}"/>
              </a:ext>
            </a:extLst>
          </p:cNvPr>
          <p:cNvSpPr txBox="1"/>
          <p:nvPr/>
        </p:nvSpPr>
        <p:spPr>
          <a:xfrm>
            <a:off x="5261041" y="4172968"/>
            <a:ext cx="914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82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6B1592-A837-45B4-9924-6C25BEEE5567}"/>
              </a:ext>
            </a:extLst>
          </p:cNvPr>
          <p:cNvSpPr txBox="1"/>
          <p:nvPr/>
        </p:nvSpPr>
        <p:spPr>
          <a:xfrm>
            <a:off x="4383931" y="350194"/>
            <a:ext cx="3424137"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Description</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E28818-4CC9-8031-4622-E30557E57CC4}"/>
              </a:ext>
            </a:extLst>
          </p:cNvPr>
          <p:cNvSpPr txBox="1"/>
          <p:nvPr/>
        </p:nvSpPr>
        <p:spPr>
          <a:xfrm>
            <a:off x="485570" y="1347281"/>
            <a:ext cx="11047067"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generates different sound wave frequencies (sine waves) that can be tuned based on international standards by the Microcontroller.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signals generated inside the ear will be captured by the sound sensor and transferred to the (MCU) to be analyzed, filtered and processed.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difference between these two signals is [</a:t>
            </a:r>
            <a:r>
              <a:rPr lang="en-IN" dirty="0">
                <a:latin typeface="Times New Roman" panose="02020603050405020304" pitchFamily="18" charset="0"/>
                <a:cs typeface="Times New Roman" panose="02020603050405020304" pitchFamily="18" charset="0"/>
              </a:rPr>
              <a:t> F1 = 1.2 × F2].</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received signals are combination of many signals, including the original signals transmitted F1, F2 and the signal to be captured </a:t>
            </a:r>
            <a:r>
              <a:rPr lang="en-US" dirty="0" err="1">
                <a:latin typeface="Times New Roman" panose="02020603050405020304" pitchFamily="18" charset="0"/>
                <a:cs typeface="Times New Roman" panose="02020603050405020304" pitchFamily="18" charset="0"/>
              </a:rPr>
              <a:t>Fd</a:t>
            </a:r>
            <a:r>
              <a:rPr lang="en-US" dirty="0">
                <a:latin typeface="Times New Roman" panose="02020603050405020304" pitchFamily="18" charset="0"/>
                <a:cs typeface="Times New Roman" panose="02020603050405020304" pitchFamily="18" charset="0"/>
              </a:rPr>
              <a:t> that generated by cochlear stimulation.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rest of the signals are considered as noise</a:t>
            </a:r>
            <a:r>
              <a:rPr lang="en-IN" dirty="0">
                <a:latin typeface="Times New Roman" panose="02020603050405020304" pitchFamily="18" charset="0"/>
                <a:cs typeface="Times New Roman" panose="02020603050405020304" pitchFamily="18" charset="0"/>
              </a:rPr>
              <a:t>.(Using Band Pass Filter- It consider the range of signal (0.5-8 </a:t>
            </a:r>
            <a:r>
              <a:rPr lang="en-IN" dirty="0" err="1">
                <a:latin typeface="Times New Roman" panose="02020603050405020304" pitchFamily="18" charset="0"/>
                <a:cs typeface="Times New Roman" panose="02020603050405020304" pitchFamily="18" charset="0"/>
              </a:rPr>
              <a:t>khz</a:t>
            </a:r>
            <a:r>
              <a:rPr lang="en-IN" dirty="0">
                <a:latin typeface="Times New Roman" panose="02020603050405020304" pitchFamily="18" charset="0"/>
                <a:cs typeface="Times New Roman" panose="02020603050405020304" pitchFamily="18" charset="0"/>
              </a:rPr>
              <a:t>))</a:t>
            </a:r>
          </a:p>
        </p:txBody>
      </p:sp>
      <p:graphicFrame>
        <p:nvGraphicFramePr>
          <p:cNvPr id="3" name="Table 3">
            <a:extLst>
              <a:ext uri="{FF2B5EF4-FFF2-40B4-BE49-F238E27FC236}">
                <a16:creationId xmlns:a16="http://schemas.microsoft.com/office/drawing/2014/main" id="{3C71B04F-778B-E68C-01CC-7341C4671C7C}"/>
              </a:ext>
            </a:extLst>
          </p:cNvPr>
          <p:cNvGraphicFramePr>
            <a:graphicFrameLocks noGrp="1"/>
          </p:cNvGraphicFramePr>
          <p:nvPr>
            <p:extLst>
              <p:ext uri="{D42A27DB-BD31-4B8C-83A1-F6EECF244321}">
                <p14:modId xmlns:p14="http://schemas.microsoft.com/office/powerpoint/2010/main" val="1577401724"/>
              </p:ext>
            </p:extLst>
          </p:nvPr>
        </p:nvGraphicFramePr>
        <p:xfrm>
          <a:off x="1204684" y="3548743"/>
          <a:ext cx="8777520" cy="806268"/>
        </p:xfrm>
        <a:graphic>
          <a:graphicData uri="http://schemas.openxmlformats.org/drawingml/2006/table">
            <a:tbl>
              <a:tblPr firstRow="1" bandRow="1">
                <a:tableStyleId>{5C22544A-7EE6-4342-B048-85BDC9FD1C3A}</a:tableStyleId>
              </a:tblPr>
              <a:tblGrid>
                <a:gridCol w="877752">
                  <a:extLst>
                    <a:ext uri="{9D8B030D-6E8A-4147-A177-3AD203B41FA5}">
                      <a16:colId xmlns:a16="http://schemas.microsoft.com/office/drawing/2014/main" val="1577966106"/>
                    </a:ext>
                  </a:extLst>
                </a:gridCol>
                <a:gridCol w="877752">
                  <a:extLst>
                    <a:ext uri="{9D8B030D-6E8A-4147-A177-3AD203B41FA5}">
                      <a16:colId xmlns:a16="http://schemas.microsoft.com/office/drawing/2014/main" val="1174455729"/>
                    </a:ext>
                  </a:extLst>
                </a:gridCol>
                <a:gridCol w="877752">
                  <a:extLst>
                    <a:ext uri="{9D8B030D-6E8A-4147-A177-3AD203B41FA5}">
                      <a16:colId xmlns:a16="http://schemas.microsoft.com/office/drawing/2014/main" val="3842866859"/>
                    </a:ext>
                  </a:extLst>
                </a:gridCol>
                <a:gridCol w="877752">
                  <a:extLst>
                    <a:ext uri="{9D8B030D-6E8A-4147-A177-3AD203B41FA5}">
                      <a16:colId xmlns:a16="http://schemas.microsoft.com/office/drawing/2014/main" val="3628858963"/>
                    </a:ext>
                  </a:extLst>
                </a:gridCol>
                <a:gridCol w="877752">
                  <a:extLst>
                    <a:ext uri="{9D8B030D-6E8A-4147-A177-3AD203B41FA5}">
                      <a16:colId xmlns:a16="http://schemas.microsoft.com/office/drawing/2014/main" val="3589389606"/>
                    </a:ext>
                  </a:extLst>
                </a:gridCol>
                <a:gridCol w="877752">
                  <a:extLst>
                    <a:ext uri="{9D8B030D-6E8A-4147-A177-3AD203B41FA5}">
                      <a16:colId xmlns:a16="http://schemas.microsoft.com/office/drawing/2014/main" val="2808164694"/>
                    </a:ext>
                  </a:extLst>
                </a:gridCol>
                <a:gridCol w="877752">
                  <a:extLst>
                    <a:ext uri="{9D8B030D-6E8A-4147-A177-3AD203B41FA5}">
                      <a16:colId xmlns:a16="http://schemas.microsoft.com/office/drawing/2014/main" val="3413505902"/>
                    </a:ext>
                  </a:extLst>
                </a:gridCol>
                <a:gridCol w="877752">
                  <a:extLst>
                    <a:ext uri="{9D8B030D-6E8A-4147-A177-3AD203B41FA5}">
                      <a16:colId xmlns:a16="http://schemas.microsoft.com/office/drawing/2014/main" val="3837475008"/>
                    </a:ext>
                  </a:extLst>
                </a:gridCol>
                <a:gridCol w="877752">
                  <a:extLst>
                    <a:ext uri="{9D8B030D-6E8A-4147-A177-3AD203B41FA5}">
                      <a16:colId xmlns:a16="http://schemas.microsoft.com/office/drawing/2014/main" val="3979047154"/>
                    </a:ext>
                  </a:extLst>
                </a:gridCol>
                <a:gridCol w="877752">
                  <a:extLst>
                    <a:ext uri="{9D8B030D-6E8A-4147-A177-3AD203B41FA5}">
                      <a16:colId xmlns:a16="http://schemas.microsoft.com/office/drawing/2014/main" val="264798618"/>
                    </a:ext>
                  </a:extLst>
                </a:gridCol>
              </a:tblGrid>
              <a:tr h="435428">
                <a:tc>
                  <a:txBody>
                    <a:bodyPr/>
                    <a:lstStyle/>
                    <a:p>
                      <a:pPr algn="ctr"/>
                      <a:r>
                        <a:rPr lang="en-US" dirty="0"/>
                        <a:t>F2</a:t>
                      </a:r>
                      <a:endParaRPr lang="en-IN" dirty="0"/>
                    </a:p>
                  </a:txBody>
                  <a:tcPr/>
                </a:tc>
                <a:tc>
                  <a:txBody>
                    <a:bodyPr/>
                    <a:lstStyle/>
                    <a:p>
                      <a:pPr algn="ctr"/>
                      <a:r>
                        <a:rPr lang="en-US" dirty="0"/>
                        <a:t>0.5</a:t>
                      </a:r>
                      <a:endParaRPr lang="en-IN" dirty="0"/>
                    </a:p>
                  </a:txBody>
                  <a:tcPr/>
                </a:tc>
                <a:tc>
                  <a:txBody>
                    <a:bodyPr/>
                    <a:lstStyle/>
                    <a:p>
                      <a:pPr algn="ctr"/>
                      <a:r>
                        <a:rPr lang="en-US" dirty="0"/>
                        <a:t>1.0</a:t>
                      </a:r>
                      <a:endParaRPr lang="en-IN" dirty="0"/>
                    </a:p>
                  </a:txBody>
                  <a:tcPr/>
                </a:tc>
                <a:tc>
                  <a:txBody>
                    <a:bodyPr/>
                    <a:lstStyle/>
                    <a:p>
                      <a:pPr algn="ctr"/>
                      <a:r>
                        <a:rPr lang="en-US" dirty="0"/>
                        <a:t>1.5</a:t>
                      </a:r>
                      <a:endParaRPr lang="en-IN" dirty="0"/>
                    </a:p>
                  </a:txBody>
                  <a:tcPr/>
                </a:tc>
                <a:tc>
                  <a:txBody>
                    <a:bodyPr/>
                    <a:lstStyle/>
                    <a:p>
                      <a:pPr algn="ctr"/>
                      <a:r>
                        <a:rPr lang="en-US" dirty="0"/>
                        <a:t>2.0</a:t>
                      </a:r>
                      <a:endParaRPr lang="en-IN" dirty="0"/>
                    </a:p>
                  </a:txBody>
                  <a:tcPr/>
                </a:tc>
                <a:tc>
                  <a:txBody>
                    <a:bodyPr/>
                    <a:lstStyle/>
                    <a:p>
                      <a:pPr algn="ctr"/>
                      <a:r>
                        <a:rPr lang="en-US" dirty="0"/>
                        <a:t>2.5</a:t>
                      </a:r>
                      <a:endParaRPr lang="en-IN" dirty="0"/>
                    </a:p>
                  </a:txBody>
                  <a:tcPr/>
                </a:tc>
                <a:tc>
                  <a:txBody>
                    <a:bodyPr/>
                    <a:lstStyle/>
                    <a:p>
                      <a:pPr algn="ctr"/>
                      <a:r>
                        <a:rPr lang="en-US" dirty="0"/>
                        <a:t>3.0</a:t>
                      </a:r>
                      <a:endParaRPr lang="en-IN" dirty="0"/>
                    </a:p>
                  </a:txBody>
                  <a:tcPr/>
                </a:tc>
                <a:tc>
                  <a:txBody>
                    <a:bodyPr/>
                    <a:lstStyle/>
                    <a:p>
                      <a:pPr algn="ctr"/>
                      <a:r>
                        <a:rPr lang="en-US" dirty="0"/>
                        <a:t>3.5</a:t>
                      </a:r>
                      <a:endParaRPr lang="en-IN" dirty="0"/>
                    </a:p>
                  </a:txBody>
                  <a:tcPr/>
                </a:tc>
                <a:tc>
                  <a:txBody>
                    <a:bodyPr/>
                    <a:lstStyle/>
                    <a:p>
                      <a:pPr algn="ctr"/>
                      <a:r>
                        <a:rPr lang="en-US" dirty="0"/>
                        <a:t>4</a:t>
                      </a:r>
                      <a:endParaRPr lang="en-IN" dirty="0"/>
                    </a:p>
                  </a:txBody>
                  <a:tcPr/>
                </a:tc>
                <a:tc>
                  <a:txBody>
                    <a:bodyPr/>
                    <a:lstStyle/>
                    <a:p>
                      <a:pPr algn="ctr"/>
                      <a:r>
                        <a:rPr lang="en-US" dirty="0"/>
                        <a:t>4.5</a:t>
                      </a:r>
                      <a:endParaRPr lang="en-IN" dirty="0"/>
                    </a:p>
                  </a:txBody>
                  <a:tcPr/>
                </a:tc>
                <a:extLst>
                  <a:ext uri="{0D108BD9-81ED-4DB2-BD59-A6C34878D82A}">
                    <a16:rowId xmlns:a16="http://schemas.microsoft.com/office/drawing/2014/main" val="2234190000"/>
                  </a:ext>
                </a:extLst>
              </a:tr>
              <a:tr h="370840">
                <a:tc>
                  <a:txBody>
                    <a:bodyPr/>
                    <a:lstStyle/>
                    <a:p>
                      <a:pPr algn="ctr"/>
                      <a:r>
                        <a:rPr lang="en-US" dirty="0"/>
                        <a:t>F1</a:t>
                      </a:r>
                      <a:endParaRPr lang="en-IN" dirty="0"/>
                    </a:p>
                  </a:txBody>
                  <a:tcPr/>
                </a:tc>
                <a:tc>
                  <a:txBody>
                    <a:bodyPr/>
                    <a:lstStyle/>
                    <a:p>
                      <a:pPr algn="ctr"/>
                      <a:r>
                        <a:rPr lang="en-US" dirty="0"/>
                        <a:t>0.6</a:t>
                      </a:r>
                      <a:endParaRPr lang="en-IN" dirty="0"/>
                    </a:p>
                  </a:txBody>
                  <a:tcPr/>
                </a:tc>
                <a:tc>
                  <a:txBody>
                    <a:bodyPr/>
                    <a:lstStyle/>
                    <a:p>
                      <a:pPr algn="ctr"/>
                      <a:r>
                        <a:rPr lang="en-US" dirty="0"/>
                        <a:t>1.2</a:t>
                      </a:r>
                      <a:endParaRPr lang="en-IN" dirty="0"/>
                    </a:p>
                  </a:txBody>
                  <a:tcPr/>
                </a:tc>
                <a:tc>
                  <a:txBody>
                    <a:bodyPr/>
                    <a:lstStyle/>
                    <a:p>
                      <a:pPr algn="ctr"/>
                      <a:r>
                        <a:rPr lang="en-US" dirty="0"/>
                        <a:t>1.8</a:t>
                      </a:r>
                      <a:endParaRPr lang="en-IN" dirty="0"/>
                    </a:p>
                  </a:txBody>
                  <a:tcPr/>
                </a:tc>
                <a:tc>
                  <a:txBody>
                    <a:bodyPr/>
                    <a:lstStyle/>
                    <a:p>
                      <a:pPr algn="ctr"/>
                      <a:r>
                        <a:rPr lang="en-US" dirty="0"/>
                        <a:t>2.4</a:t>
                      </a:r>
                      <a:endParaRPr lang="en-IN" dirty="0"/>
                    </a:p>
                  </a:txBody>
                  <a:tcPr/>
                </a:tc>
                <a:tc>
                  <a:txBody>
                    <a:bodyPr/>
                    <a:lstStyle/>
                    <a:p>
                      <a:pPr algn="ctr"/>
                      <a:r>
                        <a:rPr lang="en-US" dirty="0"/>
                        <a:t>3</a:t>
                      </a:r>
                      <a:endParaRPr lang="en-IN" dirty="0"/>
                    </a:p>
                  </a:txBody>
                  <a:tcPr/>
                </a:tc>
                <a:tc>
                  <a:txBody>
                    <a:bodyPr/>
                    <a:lstStyle/>
                    <a:p>
                      <a:pPr algn="ctr"/>
                      <a:r>
                        <a:rPr lang="en-US" dirty="0"/>
                        <a:t>3.6</a:t>
                      </a:r>
                      <a:endParaRPr lang="en-IN" dirty="0"/>
                    </a:p>
                  </a:txBody>
                  <a:tcPr/>
                </a:tc>
                <a:tc>
                  <a:txBody>
                    <a:bodyPr/>
                    <a:lstStyle/>
                    <a:p>
                      <a:pPr algn="ctr"/>
                      <a:r>
                        <a:rPr lang="en-US" dirty="0"/>
                        <a:t>4.2</a:t>
                      </a:r>
                      <a:endParaRPr lang="en-IN" dirty="0"/>
                    </a:p>
                  </a:txBody>
                  <a:tcPr/>
                </a:tc>
                <a:tc>
                  <a:txBody>
                    <a:bodyPr/>
                    <a:lstStyle/>
                    <a:p>
                      <a:pPr algn="ctr"/>
                      <a:r>
                        <a:rPr lang="en-US" dirty="0"/>
                        <a:t>4.8</a:t>
                      </a:r>
                      <a:endParaRPr lang="en-IN" dirty="0"/>
                    </a:p>
                  </a:txBody>
                  <a:tcPr/>
                </a:tc>
                <a:tc>
                  <a:txBody>
                    <a:bodyPr/>
                    <a:lstStyle/>
                    <a:p>
                      <a:pPr algn="ctr"/>
                      <a:r>
                        <a:rPr lang="en-US" dirty="0"/>
                        <a:t>5.5</a:t>
                      </a:r>
                      <a:endParaRPr lang="en-IN" dirty="0"/>
                    </a:p>
                  </a:txBody>
                  <a:tcPr/>
                </a:tc>
                <a:extLst>
                  <a:ext uri="{0D108BD9-81ED-4DB2-BD59-A6C34878D82A}">
                    <a16:rowId xmlns:a16="http://schemas.microsoft.com/office/drawing/2014/main" val="1274691523"/>
                  </a:ext>
                </a:extLst>
              </a:tr>
            </a:tbl>
          </a:graphicData>
        </a:graphic>
      </p:graphicFrame>
    </p:spTree>
    <p:extLst>
      <p:ext uri="{BB962C8B-B14F-4D97-AF65-F5344CB8AC3E}">
        <p14:creationId xmlns:p14="http://schemas.microsoft.com/office/powerpoint/2010/main" val="715200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5DB99E-D746-AF5C-1427-882869B16C86}"/>
              </a:ext>
            </a:extLst>
          </p:cNvPr>
          <p:cNvSpPr txBox="1"/>
          <p:nvPr/>
        </p:nvSpPr>
        <p:spPr>
          <a:xfrm>
            <a:off x="3170406" y="491566"/>
            <a:ext cx="585118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FFT Algorithm Calculation</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05AF52-F08E-B1D2-D507-427BFC30A14B}"/>
              </a:ext>
            </a:extLst>
          </p:cNvPr>
          <p:cNvSpPr txBox="1"/>
          <p:nvPr/>
        </p:nvSpPr>
        <p:spPr>
          <a:xfrm>
            <a:off x="505404" y="1236504"/>
            <a:ext cx="11297819" cy="5016758"/>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a:t>
            </a:r>
            <a:r>
              <a:rPr lang="en-US" sz="2000" b="0" i="0" dirty="0">
                <a:effectLst/>
                <a:latin typeface="Times New Roman" panose="02020603050405020304" pitchFamily="18" charset="0"/>
                <a:cs typeface="Times New Roman" panose="02020603050405020304" pitchFamily="18" charset="0"/>
              </a:rPr>
              <a:t> frequency of 1000 Hz and an intensity equal to the threshold of human hearing would have a sound pressure level of 0 dB SPL.</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At approximately 1 month of age, DPOAEs (1-8 kHz),</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i="0" dirty="0">
                <a:effectLst/>
                <a:latin typeface="Times New Roman" panose="02020603050405020304" pitchFamily="18" charset="0"/>
                <a:cs typeface="Times New Roman" panose="02020603050405020304" pitchFamily="18" charset="0"/>
              </a:rPr>
              <a:t>For Example</a:t>
            </a:r>
            <a:r>
              <a:rPr lang="en-US" sz="2000" dirty="0">
                <a:latin typeface="Times New Roman" panose="02020603050405020304" pitchFamily="18" charset="0"/>
                <a:cs typeface="Times New Roman" panose="02020603050405020304" pitchFamily="18" charset="0"/>
              </a:rPr>
              <a:t>;</a:t>
            </a:r>
          </a:p>
          <a:p>
            <a:r>
              <a:rPr lang="en-US" sz="2000" b="0" i="0" dirty="0">
                <a:effectLst/>
                <a:latin typeface="Times New Roman" panose="02020603050405020304" pitchFamily="18" charset="0"/>
                <a:cs typeface="Times New Roman" panose="02020603050405020304" pitchFamily="18" charset="0"/>
              </a:rPr>
              <a:t>	 if you want to calculate the sound pressure level resulting from </a:t>
            </a:r>
            <a:r>
              <a:rPr lang="en-US" sz="2000" b="1" i="0" dirty="0">
                <a:effectLst/>
                <a:latin typeface="Times New Roman" panose="02020603050405020304" pitchFamily="18" charset="0"/>
                <a:cs typeface="Times New Roman" panose="02020603050405020304" pitchFamily="18" charset="0"/>
              </a:rPr>
              <a:t>two frequencies </a:t>
            </a:r>
            <a:r>
              <a:rPr lang="en-US" sz="2000" b="0" i="0" dirty="0">
                <a:effectLst/>
                <a:latin typeface="Times New Roman" panose="02020603050405020304" pitchFamily="18" charset="0"/>
                <a:cs typeface="Times New Roman" panose="02020603050405020304" pitchFamily="18" charset="0"/>
              </a:rPr>
              <a:t>of </a:t>
            </a:r>
            <a:r>
              <a:rPr lang="en-US" sz="2000" b="1" i="0" dirty="0">
                <a:effectLst/>
                <a:latin typeface="Times New Roman" panose="02020603050405020304" pitchFamily="18" charset="0"/>
                <a:cs typeface="Times New Roman" panose="02020603050405020304" pitchFamily="18" charset="0"/>
              </a:rPr>
              <a:t>1000 Hz </a:t>
            </a:r>
            <a:r>
              <a:rPr lang="en-US" sz="2000" b="0" i="0" dirty="0">
                <a:effectLst/>
                <a:latin typeface="Times New Roman" panose="02020603050405020304" pitchFamily="18" charset="0"/>
                <a:cs typeface="Times New Roman" panose="02020603050405020304" pitchFamily="18" charset="0"/>
              </a:rPr>
              <a:t>and </a:t>
            </a:r>
            <a:r>
              <a:rPr lang="en-US" sz="2000" b="1" i="0" dirty="0">
                <a:effectLst/>
                <a:latin typeface="Times New Roman" panose="02020603050405020304" pitchFamily="18" charset="0"/>
                <a:cs typeface="Times New Roman" panose="02020603050405020304" pitchFamily="18" charset="0"/>
              </a:rPr>
              <a:t>2000 Hz</a:t>
            </a:r>
            <a:r>
              <a:rPr lang="en-US" sz="2000" b="0" i="0" dirty="0">
                <a:effectLst/>
                <a:latin typeface="Times New Roman" panose="02020603050405020304" pitchFamily="18" charset="0"/>
                <a:cs typeface="Times New Roman" panose="02020603050405020304" pitchFamily="18" charset="0"/>
              </a:rPr>
              <a:t>, and the reference sound pressure level is </a:t>
            </a:r>
            <a:r>
              <a:rPr lang="en-US" sz="2000" b="1" i="0" dirty="0">
                <a:effectLst/>
                <a:latin typeface="Times New Roman" panose="02020603050405020304" pitchFamily="18" charset="0"/>
                <a:cs typeface="Times New Roman" panose="02020603050405020304" pitchFamily="18" charset="0"/>
              </a:rPr>
              <a:t>20 </a:t>
            </a:r>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a:r>
              <a:rPr lang="en-IN" sz="2000" b="0" i="0" dirty="0">
                <a:effectLst/>
                <a:latin typeface="Times New Roman" panose="02020603050405020304" pitchFamily="18" charset="0"/>
                <a:cs typeface="Times New Roman" panose="02020603050405020304" pitchFamily="18" charset="0"/>
              </a:rPr>
              <a:t>Reference level = 20 </a:t>
            </a:r>
          </a:p>
          <a:p>
            <a:pPr algn="l"/>
            <a:endParaRPr lang="en-IN" sz="2000" b="0" i="0" dirty="0">
              <a:effectLst/>
              <a:latin typeface="Times New Roman" panose="02020603050405020304" pitchFamily="18" charset="0"/>
              <a:cs typeface="Times New Roman" panose="02020603050405020304" pitchFamily="18" charset="0"/>
            </a:endParaRPr>
          </a:p>
          <a:p>
            <a:pPr algn="l"/>
            <a:r>
              <a:rPr lang="en-IN" sz="2000" b="0" i="0" dirty="0">
                <a:effectLst/>
                <a:latin typeface="Times New Roman" panose="02020603050405020304" pitchFamily="18" charset="0"/>
                <a:cs typeface="Times New Roman" panose="02020603050405020304" pitchFamily="18" charset="0"/>
              </a:rPr>
              <a:t>Ratio = (1000 Hz * 2000 Hz) / 20  = 100000 </a:t>
            </a:r>
          </a:p>
          <a:p>
            <a:pPr algn="l"/>
            <a:endParaRPr lang="en-IN" sz="2000" b="0" i="0" dirty="0">
              <a:effectLst/>
              <a:latin typeface="Times New Roman" panose="02020603050405020304" pitchFamily="18" charset="0"/>
              <a:cs typeface="Times New Roman" panose="02020603050405020304" pitchFamily="18" charset="0"/>
            </a:endParaRPr>
          </a:p>
          <a:p>
            <a:r>
              <a:rPr lang="en-IN" sz="2000" b="0" i="0" dirty="0">
                <a:effectLst/>
                <a:latin typeface="Times New Roman" panose="02020603050405020304" pitchFamily="18" charset="0"/>
                <a:cs typeface="Times New Roman" panose="02020603050405020304" pitchFamily="18" charset="0"/>
              </a:rPr>
              <a:t>dB SPL = 20 * log10(Ratio) = 20 * log10(100000)</a:t>
            </a:r>
          </a:p>
          <a:p>
            <a:pPr algn="l"/>
            <a:r>
              <a:rPr lang="en-IN" sz="2000" b="0" i="0" dirty="0">
                <a:effectLst/>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l"/>
            <a:r>
              <a:rPr lang="en-IN" sz="2000" b="0" i="0" dirty="0">
                <a:effectLst/>
                <a:latin typeface="Times New Roman" panose="02020603050405020304" pitchFamily="18" charset="0"/>
                <a:cs typeface="Times New Roman" panose="02020603050405020304" pitchFamily="18" charset="0"/>
              </a:rPr>
              <a:t>             = 120 dB SPL</a:t>
            </a:r>
          </a:p>
        </p:txBody>
      </p:sp>
    </p:spTree>
    <p:extLst>
      <p:ext uri="{BB962C8B-B14F-4D97-AF65-F5344CB8AC3E}">
        <p14:creationId xmlns:p14="http://schemas.microsoft.com/office/powerpoint/2010/main" val="3333284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93750-4CDE-09CC-0460-AA2156B1A7FD}"/>
              </a:ext>
            </a:extLst>
          </p:cNvPr>
          <p:cNvSpPr txBox="1"/>
          <p:nvPr/>
        </p:nvSpPr>
        <p:spPr>
          <a:xfrm>
            <a:off x="1937657" y="536508"/>
            <a:ext cx="831668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Python Tool to Calculate FFT</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6F38B8F-C795-32FE-F23D-5F893FEDC5E5}"/>
              </a:ext>
            </a:extLst>
          </p:cNvPr>
          <p:cNvSpPr txBox="1"/>
          <p:nvPr/>
        </p:nvSpPr>
        <p:spPr>
          <a:xfrm>
            <a:off x="583475" y="2256749"/>
            <a:ext cx="6722394" cy="707886"/>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difference between these two signals is [</a:t>
            </a:r>
            <a:r>
              <a:rPr lang="en-IN" sz="2000" dirty="0">
                <a:latin typeface="Times New Roman" panose="02020603050405020304" pitchFamily="18" charset="0"/>
                <a:cs typeface="Times New Roman" panose="02020603050405020304" pitchFamily="18" charset="0"/>
              </a:rPr>
              <a:t> F1 = 1.2 × F2].</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graphicFrame>
        <p:nvGraphicFramePr>
          <p:cNvPr id="9" name="Table 3">
            <a:extLst>
              <a:ext uri="{FF2B5EF4-FFF2-40B4-BE49-F238E27FC236}">
                <a16:creationId xmlns:a16="http://schemas.microsoft.com/office/drawing/2014/main" id="{7A229CD9-521E-29A9-E607-F6A495A2C398}"/>
              </a:ext>
            </a:extLst>
          </p:cNvPr>
          <p:cNvGraphicFramePr>
            <a:graphicFrameLocks noGrp="1"/>
          </p:cNvGraphicFramePr>
          <p:nvPr>
            <p:extLst>
              <p:ext uri="{D42A27DB-BD31-4B8C-83A1-F6EECF244321}">
                <p14:modId xmlns:p14="http://schemas.microsoft.com/office/powerpoint/2010/main" val="473407581"/>
              </p:ext>
            </p:extLst>
          </p:nvPr>
        </p:nvGraphicFramePr>
        <p:xfrm>
          <a:off x="457197" y="3189659"/>
          <a:ext cx="10440960" cy="2100798"/>
        </p:xfrm>
        <a:graphic>
          <a:graphicData uri="http://schemas.openxmlformats.org/drawingml/2006/table">
            <a:tbl>
              <a:tblPr firstRow="1" bandRow="1">
                <a:tableStyleId>{5C22544A-7EE6-4342-B048-85BDC9FD1C3A}</a:tableStyleId>
              </a:tblPr>
              <a:tblGrid>
                <a:gridCol w="1044096">
                  <a:extLst>
                    <a:ext uri="{9D8B030D-6E8A-4147-A177-3AD203B41FA5}">
                      <a16:colId xmlns:a16="http://schemas.microsoft.com/office/drawing/2014/main" val="1577966106"/>
                    </a:ext>
                  </a:extLst>
                </a:gridCol>
                <a:gridCol w="1044096">
                  <a:extLst>
                    <a:ext uri="{9D8B030D-6E8A-4147-A177-3AD203B41FA5}">
                      <a16:colId xmlns:a16="http://schemas.microsoft.com/office/drawing/2014/main" val="1174455729"/>
                    </a:ext>
                  </a:extLst>
                </a:gridCol>
                <a:gridCol w="1044096">
                  <a:extLst>
                    <a:ext uri="{9D8B030D-6E8A-4147-A177-3AD203B41FA5}">
                      <a16:colId xmlns:a16="http://schemas.microsoft.com/office/drawing/2014/main" val="3842866859"/>
                    </a:ext>
                  </a:extLst>
                </a:gridCol>
                <a:gridCol w="1044096">
                  <a:extLst>
                    <a:ext uri="{9D8B030D-6E8A-4147-A177-3AD203B41FA5}">
                      <a16:colId xmlns:a16="http://schemas.microsoft.com/office/drawing/2014/main" val="3628858963"/>
                    </a:ext>
                  </a:extLst>
                </a:gridCol>
                <a:gridCol w="1044096">
                  <a:extLst>
                    <a:ext uri="{9D8B030D-6E8A-4147-A177-3AD203B41FA5}">
                      <a16:colId xmlns:a16="http://schemas.microsoft.com/office/drawing/2014/main" val="3589389606"/>
                    </a:ext>
                  </a:extLst>
                </a:gridCol>
                <a:gridCol w="1044096">
                  <a:extLst>
                    <a:ext uri="{9D8B030D-6E8A-4147-A177-3AD203B41FA5}">
                      <a16:colId xmlns:a16="http://schemas.microsoft.com/office/drawing/2014/main" val="2808164694"/>
                    </a:ext>
                  </a:extLst>
                </a:gridCol>
                <a:gridCol w="1044096">
                  <a:extLst>
                    <a:ext uri="{9D8B030D-6E8A-4147-A177-3AD203B41FA5}">
                      <a16:colId xmlns:a16="http://schemas.microsoft.com/office/drawing/2014/main" val="3413505902"/>
                    </a:ext>
                  </a:extLst>
                </a:gridCol>
                <a:gridCol w="1044096">
                  <a:extLst>
                    <a:ext uri="{9D8B030D-6E8A-4147-A177-3AD203B41FA5}">
                      <a16:colId xmlns:a16="http://schemas.microsoft.com/office/drawing/2014/main" val="3837475008"/>
                    </a:ext>
                  </a:extLst>
                </a:gridCol>
                <a:gridCol w="1044096">
                  <a:extLst>
                    <a:ext uri="{9D8B030D-6E8A-4147-A177-3AD203B41FA5}">
                      <a16:colId xmlns:a16="http://schemas.microsoft.com/office/drawing/2014/main" val="3979047154"/>
                    </a:ext>
                  </a:extLst>
                </a:gridCol>
                <a:gridCol w="1044096">
                  <a:extLst>
                    <a:ext uri="{9D8B030D-6E8A-4147-A177-3AD203B41FA5}">
                      <a16:colId xmlns:a16="http://schemas.microsoft.com/office/drawing/2014/main" val="264798618"/>
                    </a:ext>
                  </a:extLst>
                </a:gridCol>
              </a:tblGrid>
              <a:tr h="375114">
                <a:tc>
                  <a:txBody>
                    <a:bodyPr/>
                    <a:lstStyle/>
                    <a:p>
                      <a:pPr algn="ctr"/>
                      <a:r>
                        <a:rPr lang="en-US" dirty="0"/>
                        <a:t>F2</a:t>
                      </a:r>
                      <a:endParaRPr lang="en-IN" dirty="0"/>
                    </a:p>
                  </a:txBody>
                  <a:tcPr/>
                </a:tc>
                <a:tc>
                  <a:txBody>
                    <a:bodyPr/>
                    <a:lstStyle/>
                    <a:p>
                      <a:pPr algn="ctr"/>
                      <a:r>
                        <a:rPr lang="en-US" dirty="0"/>
                        <a:t>0.5</a:t>
                      </a:r>
                      <a:endParaRPr lang="en-IN" dirty="0"/>
                    </a:p>
                  </a:txBody>
                  <a:tcPr/>
                </a:tc>
                <a:tc>
                  <a:txBody>
                    <a:bodyPr/>
                    <a:lstStyle/>
                    <a:p>
                      <a:pPr algn="ctr"/>
                      <a:r>
                        <a:rPr lang="en-US" dirty="0"/>
                        <a:t>1.0</a:t>
                      </a:r>
                      <a:endParaRPr lang="en-IN" dirty="0"/>
                    </a:p>
                  </a:txBody>
                  <a:tcPr/>
                </a:tc>
                <a:tc>
                  <a:txBody>
                    <a:bodyPr/>
                    <a:lstStyle/>
                    <a:p>
                      <a:pPr algn="ctr"/>
                      <a:r>
                        <a:rPr lang="en-US" dirty="0"/>
                        <a:t>1.5</a:t>
                      </a:r>
                      <a:endParaRPr lang="en-IN" dirty="0"/>
                    </a:p>
                  </a:txBody>
                  <a:tcPr/>
                </a:tc>
                <a:tc>
                  <a:txBody>
                    <a:bodyPr/>
                    <a:lstStyle/>
                    <a:p>
                      <a:pPr algn="ctr"/>
                      <a:r>
                        <a:rPr lang="en-US" dirty="0"/>
                        <a:t>2.0</a:t>
                      </a:r>
                      <a:endParaRPr lang="en-IN" dirty="0"/>
                    </a:p>
                  </a:txBody>
                  <a:tcPr/>
                </a:tc>
                <a:tc>
                  <a:txBody>
                    <a:bodyPr/>
                    <a:lstStyle/>
                    <a:p>
                      <a:pPr algn="ctr"/>
                      <a:r>
                        <a:rPr lang="en-US" dirty="0"/>
                        <a:t>2.5</a:t>
                      </a:r>
                      <a:endParaRPr lang="en-IN" dirty="0"/>
                    </a:p>
                  </a:txBody>
                  <a:tcPr/>
                </a:tc>
                <a:tc>
                  <a:txBody>
                    <a:bodyPr/>
                    <a:lstStyle/>
                    <a:p>
                      <a:pPr algn="ctr"/>
                      <a:r>
                        <a:rPr lang="en-US" dirty="0"/>
                        <a:t>3.0</a:t>
                      </a:r>
                      <a:endParaRPr lang="en-IN" dirty="0"/>
                    </a:p>
                  </a:txBody>
                  <a:tcPr/>
                </a:tc>
                <a:tc>
                  <a:txBody>
                    <a:bodyPr/>
                    <a:lstStyle/>
                    <a:p>
                      <a:pPr algn="ctr"/>
                      <a:r>
                        <a:rPr lang="en-US" dirty="0"/>
                        <a:t>3.5</a:t>
                      </a:r>
                      <a:endParaRPr lang="en-IN" dirty="0"/>
                    </a:p>
                  </a:txBody>
                  <a:tcPr/>
                </a:tc>
                <a:tc>
                  <a:txBody>
                    <a:bodyPr/>
                    <a:lstStyle/>
                    <a:p>
                      <a:pPr algn="ctr"/>
                      <a:r>
                        <a:rPr lang="en-US" dirty="0"/>
                        <a:t>4</a:t>
                      </a:r>
                      <a:endParaRPr lang="en-IN" dirty="0"/>
                    </a:p>
                  </a:txBody>
                  <a:tcPr/>
                </a:tc>
                <a:tc>
                  <a:txBody>
                    <a:bodyPr/>
                    <a:lstStyle/>
                    <a:p>
                      <a:pPr algn="ctr"/>
                      <a:r>
                        <a:rPr lang="en-US" dirty="0"/>
                        <a:t>4.5</a:t>
                      </a:r>
                      <a:endParaRPr lang="en-IN" dirty="0"/>
                    </a:p>
                  </a:txBody>
                  <a:tcPr/>
                </a:tc>
                <a:extLst>
                  <a:ext uri="{0D108BD9-81ED-4DB2-BD59-A6C34878D82A}">
                    <a16:rowId xmlns:a16="http://schemas.microsoft.com/office/drawing/2014/main" val="2234190000"/>
                  </a:ext>
                </a:extLst>
              </a:tr>
              <a:tr h="375114">
                <a:tc>
                  <a:txBody>
                    <a:bodyPr/>
                    <a:lstStyle/>
                    <a:p>
                      <a:pPr algn="ctr"/>
                      <a:r>
                        <a:rPr lang="en-US" dirty="0"/>
                        <a:t>F1</a:t>
                      </a:r>
                      <a:endParaRPr lang="en-IN" dirty="0"/>
                    </a:p>
                  </a:txBody>
                  <a:tcPr/>
                </a:tc>
                <a:tc>
                  <a:txBody>
                    <a:bodyPr/>
                    <a:lstStyle/>
                    <a:p>
                      <a:pPr algn="ctr"/>
                      <a:r>
                        <a:rPr lang="en-US" dirty="0"/>
                        <a:t>0.6</a:t>
                      </a:r>
                      <a:endParaRPr lang="en-IN" dirty="0"/>
                    </a:p>
                  </a:txBody>
                  <a:tcPr/>
                </a:tc>
                <a:tc>
                  <a:txBody>
                    <a:bodyPr/>
                    <a:lstStyle/>
                    <a:p>
                      <a:pPr algn="ctr"/>
                      <a:r>
                        <a:rPr lang="en-US" dirty="0"/>
                        <a:t>1.2</a:t>
                      </a:r>
                      <a:endParaRPr lang="en-IN" dirty="0"/>
                    </a:p>
                  </a:txBody>
                  <a:tcPr/>
                </a:tc>
                <a:tc>
                  <a:txBody>
                    <a:bodyPr/>
                    <a:lstStyle/>
                    <a:p>
                      <a:pPr algn="ctr"/>
                      <a:r>
                        <a:rPr lang="en-US" dirty="0"/>
                        <a:t>1.8</a:t>
                      </a:r>
                      <a:endParaRPr lang="en-IN" dirty="0"/>
                    </a:p>
                  </a:txBody>
                  <a:tcPr/>
                </a:tc>
                <a:tc>
                  <a:txBody>
                    <a:bodyPr/>
                    <a:lstStyle/>
                    <a:p>
                      <a:pPr algn="ctr"/>
                      <a:r>
                        <a:rPr lang="en-US" dirty="0"/>
                        <a:t>2.4</a:t>
                      </a:r>
                      <a:endParaRPr lang="en-IN" dirty="0"/>
                    </a:p>
                  </a:txBody>
                  <a:tcPr/>
                </a:tc>
                <a:tc>
                  <a:txBody>
                    <a:bodyPr/>
                    <a:lstStyle/>
                    <a:p>
                      <a:pPr algn="ctr"/>
                      <a:r>
                        <a:rPr lang="en-US" dirty="0"/>
                        <a:t>3</a:t>
                      </a:r>
                      <a:endParaRPr lang="en-IN" dirty="0"/>
                    </a:p>
                  </a:txBody>
                  <a:tcPr/>
                </a:tc>
                <a:tc>
                  <a:txBody>
                    <a:bodyPr/>
                    <a:lstStyle/>
                    <a:p>
                      <a:pPr algn="ctr"/>
                      <a:r>
                        <a:rPr lang="en-US" dirty="0"/>
                        <a:t>3.6</a:t>
                      </a:r>
                      <a:endParaRPr lang="en-IN" dirty="0"/>
                    </a:p>
                  </a:txBody>
                  <a:tcPr/>
                </a:tc>
                <a:tc>
                  <a:txBody>
                    <a:bodyPr/>
                    <a:lstStyle/>
                    <a:p>
                      <a:pPr algn="ctr"/>
                      <a:r>
                        <a:rPr lang="en-US" dirty="0"/>
                        <a:t>4.2</a:t>
                      </a:r>
                      <a:endParaRPr lang="en-IN" dirty="0"/>
                    </a:p>
                  </a:txBody>
                  <a:tcPr/>
                </a:tc>
                <a:tc>
                  <a:txBody>
                    <a:bodyPr/>
                    <a:lstStyle/>
                    <a:p>
                      <a:pPr algn="ctr"/>
                      <a:r>
                        <a:rPr lang="en-US" dirty="0"/>
                        <a:t>4.8</a:t>
                      </a:r>
                      <a:endParaRPr lang="en-IN" dirty="0"/>
                    </a:p>
                  </a:txBody>
                  <a:tcPr/>
                </a:tc>
                <a:tc>
                  <a:txBody>
                    <a:bodyPr/>
                    <a:lstStyle/>
                    <a:p>
                      <a:pPr algn="ctr"/>
                      <a:r>
                        <a:rPr lang="en-US" dirty="0"/>
                        <a:t>5.5</a:t>
                      </a:r>
                      <a:endParaRPr lang="en-IN" dirty="0"/>
                    </a:p>
                  </a:txBody>
                  <a:tcPr/>
                </a:tc>
                <a:extLst>
                  <a:ext uri="{0D108BD9-81ED-4DB2-BD59-A6C34878D82A}">
                    <a16:rowId xmlns:a16="http://schemas.microsoft.com/office/drawing/2014/main" val="1274691523"/>
                  </a:ext>
                </a:extLst>
              </a:tr>
              <a:tr h="487728">
                <a:tc>
                  <a:txBody>
                    <a:bodyPr/>
                    <a:lstStyle/>
                    <a:p>
                      <a:pPr algn="ctr"/>
                      <a:r>
                        <a:rPr lang="en-IN" b="0" i="0" dirty="0">
                          <a:effectLst/>
                          <a:latin typeface="Söhne"/>
                        </a:rPr>
                        <a:t>dB SPL </a:t>
                      </a:r>
                      <a:endParaRPr lang="en-IN" dirty="0"/>
                    </a:p>
                  </a:txBody>
                  <a:tcPr/>
                </a:tc>
                <a:tc>
                  <a:txBody>
                    <a:bodyPr/>
                    <a:lstStyle/>
                    <a:p>
                      <a:pPr algn="ctr"/>
                      <a:r>
                        <a:rPr lang="en-US" dirty="0"/>
                        <a:t>0.7</a:t>
                      </a:r>
                      <a:endParaRPr lang="en-IN" dirty="0"/>
                    </a:p>
                  </a:txBody>
                  <a:tcPr/>
                </a:tc>
                <a:tc>
                  <a:txBody>
                    <a:bodyPr/>
                    <a:lstStyle/>
                    <a:p>
                      <a:pPr algn="ctr"/>
                      <a:r>
                        <a:rPr lang="en-US" dirty="0"/>
                        <a:t>1.4</a:t>
                      </a:r>
                      <a:endParaRPr lang="en-IN" dirty="0"/>
                    </a:p>
                  </a:txBody>
                  <a:tcPr/>
                </a:tc>
                <a:tc>
                  <a:txBody>
                    <a:bodyPr/>
                    <a:lstStyle/>
                    <a:p>
                      <a:pPr algn="ctr"/>
                      <a:r>
                        <a:rPr lang="en-US" dirty="0"/>
                        <a:t>2.1</a:t>
                      </a:r>
                      <a:endParaRPr lang="en-IN" dirty="0"/>
                    </a:p>
                  </a:txBody>
                  <a:tcPr/>
                </a:tc>
                <a:tc>
                  <a:txBody>
                    <a:bodyPr/>
                    <a:lstStyle/>
                    <a:p>
                      <a:pPr algn="ctr"/>
                      <a:r>
                        <a:rPr lang="en-US" dirty="0"/>
                        <a:t>2.8</a:t>
                      </a:r>
                      <a:endParaRPr lang="en-IN" dirty="0"/>
                    </a:p>
                  </a:txBody>
                  <a:tcPr/>
                </a:tc>
                <a:tc>
                  <a:txBody>
                    <a:bodyPr/>
                    <a:lstStyle/>
                    <a:p>
                      <a:pPr algn="ctr"/>
                      <a:r>
                        <a:rPr lang="en-US" dirty="0"/>
                        <a:t>3.5</a:t>
                      </a:r>
                      <a:endParaRPr lang="en-IN" dirty="0"/>
                    </a:p>
                  </a:txBody>
                  <a:tcPr/>
                </a:tc>
                <a:tc>
                  <a:txBody>
                    <a:bodyPr/>
                    <a:lstStyle/>
                    <a:p>
                      <a:pPr algn="ctr"/>
                      <a:r>
                        <a:rPr lang="en-US" dirty="0"/>
                        <a:t>4.2</a:t>
                      </a:r>
                      <a:endParaRPr lang="en-IN" dirty="0"/>
                    </a:p>
                  </a:txBody>
                  <a:tcPr/>
                </a:tc>
                <a:tc>
                  <a:txBody>
                    <a:bodyPr/>
                    <a:lstStyle/>
                    <a:p>
                      <a:pPr algn="ctr"/>
                      <a:r>
                        <a:rPr lang="en-US" dirty="0"/>
                        <a:t>4.9</a:t>
                      </a:r>
                      <a:endParaRPr lang="en-IN" dirty="0"/>
                    </a:p>
                  </a:txBody>
                  <a:tcPr/>
                </a:tc>
                <a:tc>
                  <a:txBody>
                    <a:bodyPr/>
                    <a:lstStyle/>
                    <a:p>
                      <a:pPr algn="ctr"/>
                      <a:r>
                        <a:rPr lang="en-US" dirty="0"/>
                        <a:t>5.6</a:t>
                      </a:r>
                      <a:endParaRPr lang="en-IN" dirty="0"/>
                    </a:p>
                  </a:txBody>
                  <a:tcPr/>
                </a:tc>
                <a:tc>
                  <a:txBody>
                    <a:bodyPr/>
                    <a:lstStyle/>
                    <a:p>
                      <a:pPr algn="ctr"/>
                      <a:r>
                        <a:rPr lang="en-US" dirty="0"/>
                        <a:t>6.5</a:t>
                      </a:r>
                      <a:endParaRPr lang="en-IN" dirty="0"/>
                    </a:p>
                  </a:txBody>
                  <a:tcPr/>
                </a:tc>
                <a:extLst>
                  <a:ext uri="{0D108BD9-81ED-4DB2-BD59-A6C34878D82A}">
                    <a16:rowId xmlns:a16="http://schemas.microsoft.com/office/drawing/2014/main" val="2622380031"/>
                  </a:ext>
                </a:extLst>
              </a:tr>
              <a:tr h="487728">
                <a:tc>
                  <a:txBody>
                    <a:bodyPr/>
                    <a:lstStyle/>
                    <a:p>
                      <a:pPr algn="ctr"/>
                      <a:r>
                        <a:rPr lang="en-US" dirty="0"/>
                        <a:t>+ .5</a:t>
                      </a:r>
                      <a:endParaRPr lang="en-IN" dirty="0"/>
                    </a:p>
                  </a:txBody>
                  <a:tcPr/>
                </a:tc>
                <a:tc>
                  <a:txBody>
                    <a:bodyPr/>
                    <a:lstStyle/>
                    <a:p>
                      <a:pPr algn="ctr"/>
                      <a:r>
                        <a:rPr lang="en-US" dirty="0"/>
                        <a:t>1.2</a:t>
                      </a:r>
                    </a:p>
                  </a:txBody>
                  <a:tcPr/>
                </a:tc>
                <a:tc>
                  <a:txBody>
                    <a:bodyPr/>
                    <a:lstStyle/>
                    <a:p>
                      <a:pPr algn="ctr"/>
                      <a:r>
                        <a:rPr lang="en-US" dirty="0"/>
                        <a:t>1.9</a:t>
                      </a:r>
                      <a:endParaRPr lang="en-IN" dirty="0"/>
                    </a:p>
                  </a:txBody>
                  <a:tcPr/>
                </a:tc>
                <a:tc>
                  <a:txBody>
                    <a:bodyPr/>
                    <a:lstStyle/>
                    <a:p>
                      <a:pPr algn="ctr"/>
                      <a:r>
                        <a:rPr lang="en-US" dirty="0"/>
                        <a:t>2.6</a:t>
                      </a:r>
                      <a:endParaRPr lang="en-IN" dirty="0"/>
                    </a:p>
                  </a:txBody>
                  <a:tcPr/>
                </a:tc>
                <a:tc>
                  <a:txBody>
                    <a:bodyPr/>
                    <a:lstStyle/>
                    <a:p>
                      <a:pPr algn="ctr"/>
                      <a:r>
                        <a:rPr lang="en-US" dirty="0"/>
                        <a:t>3.3</a:t>
                      </a:r>
                      <a:endParaRPr lang="en-IN" dirty="0"/>
                    </a:p>
                  </a:txBody>
                  <a:tcPr/>
                </a:tc>
                <a:tc>
                  <a:txBody>
                    <a:bodyPr/>
                    <a:lstStyle/>
                    <a:p>
                      <a:pPr algn="ctr"/>
                      <a:r>
                        <a:rPr lang="en-US" dirty="0"/>
                        <a:t>4</a:t>
                      </a:r>
                      <a:endParaRPr lang="en-IN" dirty="0"/>
                    </a:p>
                  </a:txBody>
                  <a:tcPr/>
                </a:tc>
                <a:tc>
                  <a:txBody>
                    <a:bodyPr/>
                    <a:lstStyle/>
                    <a:p>
                      <a:pPr algn="ctr"/>
                      <a:r>
                        <a:rPr lang="en-US" dirty="0"/>
                        <a:t>4.7</a:t>
                      </a:r>
                      <a:endParaRPr lang="en-IN" dirty="0"/>
                    </a:p>
                  </a:txBody>
                  <a:tcPr/>
                </a:tc>
                <a:tc>
                  <a:txBody>
                    <a:bodyPr/>
                    <a:lstStyle/>
                    <a:p>
                      <a:pPr algn="ctr"/>
                      <a:r>
                        <a:rPr lang="en-US" dirty="0"/>
                        <a:t>5.4</a:t>
                      </a:r>
                      <a:endParaRPr lang="en-IN" dirty="0"/>
                    </a:p>
                  </a:txBody>
                  <a:tcPr/>
                </a:tc>
                <a:tc>
                  <a:txBody>
                    <a:bodyPr/>
                    <a:lstStyle/>
                    <a:p>
                      <a:pPr algn="ctr"/>
                      <a:r>
                        <a:rPr lang="en-US" dirty="0"/>
                        <a:t>6.1</a:t>
                      </a:r>
                      <a:endParaRPr lang="en-IN" dirty="0"/>
                    </a:p>
                  </a:txBody>
                  <a:tcPr/>
                </a:tc>
                <a:tc>
                  <a:txBody>
                    <a:bodyPr/>
                    <a:lstStyle/>
                    <a:p>
                      <a:pPr algn="ctr"/>
                      <a:r>
                        <a:rPr lang="en-US" dirty="0"/>
                        <a:t>7</a:t>
                      </a:r>
                      <a:endParaRPr lang="en-IN" dirty="0"/>
                    </a:p>
                  </a:txBody>
                  <a:tcPr/>
                </a:tc>
                <a:extLst>
                  <a:ext uri="{0D108BD9-81ED-4DB2-BD59-A6C34878D82A}">
                    <a16:rowId xmlns:a16="http://schemas.microsoft.com/office/drawing/2014/main" val="744987793"/>
                  </a:ext>
                </a:extLst>
              </a:tr>
              <a:tr h="375114">
                <a:tc>
                  <a:txBody>
                    <a:bodyPr/>
                    <a:lstStyle/>
                    <a:p>
                      <a:pPr algn="ctr"/>
                      <a:r>
                        <a:rPr lang="en-US" dirty="0"/>
                        <a:t>- .5</a:t>
                      </a:r>
                      <a:endParaRPr lang="en-IN" dirty="0"/>
                    </a:p>
                  </a:txBody>
                  <a:tcPr/>
                </a:tc>
                <a:tc>
                  <a:txBody>
                    <a:bodyPr/>
                    <a:lstStyle/>
                    <a:p>
                      <a:pPr algn="ctr"/>
                      <a:r>
                        <a:rPr lang="en-US" dirty="0"/>
                        <a:t>0.2</a:t>
                      </a:r>
                      <a:endParaRPr lang="en-IN" dirty="0"/>
                    </a:p>
                  </a:txBody>
                  <a:tcPr/>
                </a:tc>
                <a:tc>
                  <a:txBody>
                    <a:bodyPr/>
                    <a:lstStyle/>
                    <a:p>
                      <a:pPr algn="ctr"/>
                      <a:r>
                        <a:rPr lang="en-US" dirty="0"/>
                        <a:t>0.9</a:t>
                      </a:r>
                      <a:endParaRPr lang="en-IN" dirty="0"/>
                    </a:p>
                  </a:txBody>
                  <a:tcPr/>
                </a:tc>
                <a:tc>
                  <a:txBody>
                    <a:bodyPr/>
                    <a:lstStyle/>
                    <a:p>
                      <a:pPr algn="ctr"/>
                      <a:r>
                        <a:rPr lang="en-US" dirty="0"/>
                        <a:t>1.6</a:t>
                      </a:r>
                      <a:endParaRPr lang="en-IN" dirty="0"/>
                    </a:p>
                  </a:txBody>
                  <a:tcPr/>
                </a:tc>
                <a:tc>
                  <a:txBody>
                    <a:bodyPr/>
                    <a:lstStyle/>
                    <a:p>
                      <a:pPr algn="ctr"/>
                      <a:r>
                        <a:rPr lang="en-US" dirty="0"/>
                        <a:t>2.3</a:t>
                      </a:r>
                      <a:endParaRPr lang="en-IN" dirty="0"/>
                    </a:p>
                  </a:txBody>
                  <a:tcPr/>
                </a:tc>
                <a:tc>
                  <a:txBody>
                    <a:bodyPr/>
                    <a:lstStyle/>
                    <a:p>
                      <a:pPr algn="ctr"/>
                      <a:r>
                        <a:rPr lang="en-US" dirty="0"/>
                        <a:t>3.0</a:t>
                      </a:r>
                      <a:endParaRPr lang="en-IN" dirty="0"/>
                    </a:p>
                  </a:txBody>
                  <a:tcPr/>
                </a:tc>
                <a:tc>
                  <a:txBody>
                    <a:bodyPr/>
                    <a:lstStyle/>
                    <a:p>
                      <a:pPr algn="ctr"/>
                      <a:r>
                        <a:rPr lang="en-US" dirty="0"/>
                        <a:t>3.7</a:t>
                      </a:r>
                      <a:endParaRPr lang="en-IN" dirty="0"/>
                    </a:p>
                  </a:txBody>
                  <a:tcPr/>
                </a:tc>
                <a:tc>
                  <a:txBody>
                    <a:bodyPr/>
                    <a:lstStyle/>
                    <a:p>
                      <a:pPr algn="ctr"/>
                      <a:r>
                        <a:rPr lang="en-US" dirty="0"/>
                        <a:t>4.4</a:t>
                      </a:r>
                      <a:endParaRPr lang="en-IN" dirty="0"/>
                    </a:p>
                  </a:txBody>
                  <a:tcPr/>
                </a:tc>
                <a:tc>
                  <a:txBody>
                    <a:bodyPr/>
                    <a:lstStyle/>
                    <a:p>
                      <a:pPr algn="ctr"/>
                      <a:r>
                        <a:rPr lang="en-US" dirty="0"/>
                        <a:t>5.1</a:t>
                      </a:r>
                      <a:endParaRPr lang="en-IN" dirty="0"/>
                    </a:p>
                  </a:txBody>
                  <a:tcPr/>
                </a:tc>
                <a:tc>
                  <a:txBody>
                    <a:bodyPr/>
                    <a:lstStyle/>
                    <a:p>
                      <a:pPr algn="ctr"/>
                      <a:r>
                        <a:rPr lang="en-US" dirty="0"/>
                        <a:t>6</a:t>
                      </a:r>
                      <a:endParaRPr lang="en-IN" dirty="0"/>
                    </a:p>
                  </a:txBody>
                  <a:tcPr/>
                </a:tc>
                <a:extLst>
                  <a:ext uri="{0D108BD9-81ED-4DB2-BD59-A6C34878D82A}">
                    <a16:rowId xmlns:a16="http://schemas.microsoft.com/office/drawing/2014/main" val="1429687073"/>
                  </a:ext>
                </a:extLst>
              </a:tr>
            </a:tbl>
          </a:graphicData>
        </a:graphic>
      </p:graphicFrame>
    </p:spTree>
    <p:extLst>
      <p:ext uri="{BB962C8B-B14F-4D97-AF65-F5344CB8AC3E}">
        <p14:creationId xmlns:p14="http://schemas.microsoft.com/office/powerpoint/2010/main" val="83353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666B7CD-D3AC-3AC3-9A63-97D7B6C8B410}"/>
              </a:ext>
            </a:extLst>
          </p:cNvPr>
          <p:cNvSpPr/>
          <p:nvPr/>
        </p:nvSpPr>
        <p:spPr>
          <a:xfrm>
            <a:off x="419098" y="304196"/>
            <a:ext cx="11505073" cy="64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Objective</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0904F7B-DF05-BD72-590A-B7BA374E167A}"/>
              </a:ext>
            </a:extLst>
          </p:cNvPr>
          <p:cNvPicPr>
            <a:picLocks noChangeAspect="1"/>
          </p:cNvPicPr>
          <p:nvPr/>
        </p:nvPicPr>
        <p:blipFill rotWithShape="1">
          <a:blip r:embed="rId2">
            <a:extLst>
              <a:ext uri="{28A0092B-C50C-407E-A947-70E740481C1C}">
                <a14:useLocalDpi xmlns:a14="http://schemas.microsoft.com/office/drawing/2010/main" val="0"/>
              </a:ext>
            </a:extLst>
          </a:blip>
          <a:srcRect l="1750" t="37645" r="68250" b="29555"/>
          <a:stretch/>
        </p:blipFill>
        <p:spPr>
          <a:xfrm>
            <a:off x="8058927" y="1596459"/>
            <a:ext cx="3865245" cy="4102697"/>
          </a:xfrm>
          <a:prstGeom prst="rect">
            <a:avLst/>
          </a:prstGeom>
        </p:spPr>
      </p:pic>
      <p:sp>
        <p:nvSpPr>
          <p:cNvPr id="4" name="TextBox 3">
            <a:extLst>
              <a:ext uri="{FF2B5EF4-FFF2-40B4-BE49-F238E27FC236}">
                <a16:creationId xmlns:a16="http://schemas.microsoft.com/office/drawing/2014/main" id="{9322CEC6-9B05-4DC0-FF07-822E9FB245A3}"/>
              </a:ext>
            </a:extLst>
          </p:cNvPr>
          <p:cNvSpPr txBox="1"/>
          <p:nvPr/>
        </p:nvSpPr>
        <p:spPr>
          <a:xfrm>
            <a:off x="419099" y="1754982"/>
            <a:ext cx="7515225"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New born hearing diagnosis are very important for the early discover of problem.</a:t>
            </a:r>
          </a:p>
          <a:p>
            <a:pPr marL="285750" indent="-285750" algn="just">
              <a:buFont typeface="Arial" panose="020B0604020202020204" pitchFamily="34" charset="0"/>
              <a:buChar char="•"/>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hat might affect their hearing and consequently their communication.</a:t>
            </a:r>
          </a:p>
          <a:p>
            <a:pPr marL="285750" indent="-285750" algn="just">
              <a:buFont typeface="Arial" panose="020B0604020202020204" pitchFamily="34" charset="0"/>
              <a:buChar char="•"/>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Babies may hear or respond to some sounds, but this is not enough indication that they can hear all the sounds properly.</a:t>
            </a:r>
          </a:p>
          <a:p>
            <a:pPr algn="just"/>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early diagnosis of hearing by the functionality of the internal cochlea using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Otoacoustic Emission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is necessary.</a:t>
            </a:r>
          </a:p>
          <a:p>
            <a:pPr algn="just"/>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1323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64AB3C-991C-B684-5E86-DF46CECA2DBB}"/>
              </a:ext>
            </a:extLst>
          </p:cNvPr>
          <p:cNvSpPr txBox="1"/>
          <p:nvPr/>
        </p:nvSpPr>
        <p:spPr>
          <a:xfrm>
            <a:off x="4003610" y="340568"/>
            <a:ext cx="4184780" cy="584775"/>
          </a:xfrm>
          <a:prstGeom prst="rect">
            <a:avLst/>
          </a:prstGeom>
          <a:noFill/>
        </p:spPr>
        <p:txBody>
          <a:bodyPr wrap="square" rtlCol="0">
            <a:spAutoFit/>
          </a:bodyPr>
          <a:lstStyle/>
          <a:p>
            <a:pPr algn="ctr"/>
            <a:r>
              <a:rPr lang="en-US" sz="3200" dirty="0"/>
              <a:t>Result and Discussion</a:t>
            </a:r>
            <a:endParaRPr lang="en-IN" sz="3200" dirty="0"/>
          </a:p>
        </p:txBody>
      </p:sp>
      <p:sp>
        <p:nvSpPr>
          <p:cNvPr id="3" name="TextBox 2">
            <a:extLst>
              <a:ext uri="{FF2B5EF4-FFF2-40B4-BE49-F238E27FC236}">
                <a16:creationId xmlns:a16="http://schemas.microsoft.com/office/drawing/2014/main" id="{4CF17012-C784-4414-242A-83271A4FC47E}"/>
              </a:ext>
            </a:extLst>
          </p:cNvPr>
          <p:cNvSpPr txBox="1"/>
          <p:nvPr/>
        </p:nvSpPr>
        <p:spPr>
          <a:xfrm>
            <a:off x="581608" y="998375"/>
            <a:ext cx="11028784" cy="5355312"/>
          </a:xfrm>
          <a:prstGeom prst="rect">
            <a:avLst/>
          </a:prstGeom>
          <a:noFill/>
        </p:spPr>
        <p:txBody>
          <a:bodyPr wrap="square" rtlCol="0">
            <a:spAutoFit/>
          </a:bodyPr>
          <a:lstStyle/>
          <a:p>
            <a:pPr algn="just"/>
            <a:r>
              <a:rPr lang="en-US" sz="1900" dirty="0">
                <a:latin typeface="Times New Roman" panose="02020603050405020304" pitchFamily="18" charset="0"/>
                <a:cs typeface="Times New Roman" panose="02020603050405020304" pitchFamily="18" charset="0"/>
              </a:rPr>
              <a:t>Begin by presenting the evaluation metrics used to assess the system's performance, such as accuracy, sensitivity, specificity, precision, and F1-score. These metrics provide quantitative measures of the system's ability to correctly identify newborn babies with hearing loss and those with normal hearing. </a:t>
            </a:r>
          </a:p>
          <a:p>
            <a:pPr algn="just"/>
            <a:endParaRPr lang="en-US" sz="1900" dirty="0">
              <a:latin typeface="Times New Roman" panose="02020603050405020304" pitchFamily="18" charset="0"/>
              <a:cs typeface="Times New Roman" panose="02020603050405020304" pitchFamily="18" charset="0"/>
            </a:endParaRPr>
          </a:p>
          <a:p>
            <a:pPr algn="just"/>
            <a:r>
              <a:rPr lang="en-US" sz="1900" b="1" dirty="0">
                <a:latin typeface="Times New Roman" panose="02020603050405020304" pitchFamily="18" charset="0"/>
                <a:cs typeface="Times New Roman" panose="02020603050405020304" pitchFamily="18" charset="0"/>
              </a:rPr>
              <a:t>Performance Analysis: </a:t>
            </a:r>
            <a:r>
              <a:rPr lang="en-US" sz="1900" dirty="0">
                <a:latin typeface="Times New Roman" panose="02020603050405020304" pitchFamily="18" charset="0"/>
                <a:cs typeface="Times New Roman" panose="02020603050405020304" pitchFamily="18" charset="0"/>
              </a:rPr>
              <a:t>accuracy and other evaluation metrics, comparing them with existing methods or clinical standards. Highlight the system's strengths in correctly identifying hearing loss cases and its limitations, if any, in terms of false positives or false negatives.</a:t>
            </a:r>
          </a:p>
          <a:p>
            <a:pPr algn="just"/>
            <a:endParaRPr lang="en-US" sz="1900" dirty="0">
              <a:latin typeface="Times New Roman" panose="02020603050405020304" pitchFamily="18" charset="0"/>
              <a:cs typeface="Times New Roman" panose="02020603050405020304" pitchFamily="18" charset="0"/>
            </a:endParaRPr>
          </a:p>
          <a:p>
            <a:pPr algn="just"/>
            <a:r>
              <a:rPr lang="en-US" sz="1900" b="1" dirty="0">
                <a:latin typeface="Times New Roman" panose="02020603050405020304" pitchFamily="18" charset="0"/>
                <a:cs typeface="Times New Roman" panose="02020603050405020304" pitchFamily="18" charset="0"/>
              </a:rPr>
              <a:t>Sensitivity and Specificity Analysis: </a:t>
            </a:r>
            <a:r>
              <a:rPr lang="en-US" sz="1900" dirty="0">
                <a:latin typeface="Times New Roman" panose="02020603050405020304" pitchFamily="18" charset="0"/>
                <a:cs typeface="Times New Roman" panose="02020603050405020304" pitchFamily="18" charset="0"/>
              </a:rPr>
              <a:t>Discuss the sensitivity and specificity of the system. Sensitivity represents the system's ability to correctly identify newborn babies with hearing loss, while specificity indicates its ability to correctly identify those with normal hearing. Analyze the system's performance in achieving a balance between sensitivity and specificity and discuss the implications for early detection and intervention, Comparison with Existing. </a:t>
            </a:r>
          </a:p>
          <a:p>
            <a:pPr algn="just"/>
            <a:endParaRPr lang="en-US" sz="1900" dirty="0">
              <a:latin typeface="Times New Roman" panose="02020603050405020304" pitchFamily="18" charset="0"/>
              <a:cs typeface="Times New Roman" panose="02020603050405020304" pitchFamily="18" charset="0"/>
            </a:endParaRPr>
          </a:p>
          <a:p>
            <a:pPr algn="just"/>
            <a:r>
              <a:rPr lang="en-US" sz="1900" b="1" dirty="0">
                <a:latin typeface="Times New Roman" panose="02020603050405020304" pitchFamily="18" charset="0"/>
                <a:cs typeface="Times New Roman" panose="02020603050405020304" pitchFamily="18" charset="0"/>
              </a:rPr>
              <a:t>Methods: </a:t>
            </a:r>
            <a:r>
              <a:rPr lang="en-US" sz="1900" dirty="0">
                <a:latin typeface="Times New Roman" panose="02020603050405020304" pitchFamily="18" charset="0"/>
                <a:cs typeface="Times New Roman" panose="02020603050405020304" pitchFamily="18" charset="0"/>
              </a:rPr>
              <a:t>Compare the performance of the acoustic emission-based system with existing hearing loss detection methods, such as otoacoustic emission (OAE) or auditory brainstem response (ABR) tests. Highlight the advantages and limitations of the proposed system compared to traditional methods, including factors like cost, portability, ease of use, and suitability for newborns, Discussion of False Positives and False.</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863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8F9D0A-1F6B-547D-31A9-F155EC9A53EC}"/>
              </a:ext>
            </a:extLst>
          </p:cNvPr>
          <p:cNvSpPr txBox="1"/>
          <p:nvPr/>
        </p:nvSpPr>
        <p:spPr>
          <a:xfrm>
            <a:off x="595604" y="641187"/>
            <a:ext cx="11000792" cy="5816977"/>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Future Scope:</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Address the occurrence of false positives (indicating hearing loss when it is not present) and false negatives (failing to detect hearing loss).</a:t>
            </a:r>
          </a:p>
          <a:p>
            <a:pPr algn="just"/>
            <a:r>
              <a:rPr lang="en-US" sz="20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Discuss potential causes for these errors, such as variations in the acoustic emissions, noise interference, or limitations of the classification algorithm.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 possible strategies for reducing false results and improving the system's accuracy, Clinical Relevance and Impact.</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Discuss the clinical relevance and impact of the proposed system.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Emphasize the potential benefits of early detection of hearing loss in newborn babies, including timely intervention and improved long-term outcomes.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the system's usability in clinical settings, its integration with existing healthcare workflows, and the potential for reducing the burden on healthcare professionals.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16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033C3D-F065-2E69-956F-67F89536D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979" y="559836"/>
            <a:ext cx="9004041" cy="5598367"/>
          </a:xfrm>
          <a:prstGeom prst="rect">
            <a:avLst/>
          </a:prstGeom>
        </p:spPr>
      </p:pic>
    </p:spTree>
    <p:extLst>
      <p:ext uri="{BB962C8B-B14F-4D97-AF65-F5344CB8AC3E}">
        <p14:creationId xmlns:p14="http://schemas.microsoft.com/office/powerpoint/2010/main" val="1400010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01E670-9ABD-684C-98CF-E4DB31C54D91}"/>
              </a:ext>
            </a:extLst>
          </p:cNvPr>
          <p:cNvPicPr>
            <a:picLocks noChangeAspect="1"/>
          </p:cNvPicPr>
          <p:nvPr/>
        </p:nvPicPr>
        <p:blipFill rotWithShape="1">
          <a:blip r:embed="rId2">
            <a:extLst>
              <a:ext uri="{28A0092B-C50C-407E-A947-70E740481C1C}">
                <a14:useLocalDpi xmlns:a14="http://schemas.microsoft.com/office/drawing/2010/main" val="0"/>
              </a:ext>
            </a:extLst>
          </a:blip>
          <a:srcRect r="31050"/>
          <a:stretch/>
        </p:blipFill>
        <p:spPr>
          <a:xfrm>
            <a:off x="298580" y="496591"/>
            <a:ext cx="4702628" cy="5576521"/>
          </a:xfrm>
          <a:prstGeom prst="rect">
            <a:avLst/>
          </a:prstGeom>
        </p:spPr>
      </p:pic>
      <p:grpSp>
        <p:nvGrpSpPr>
          <p:cNvPr id="15" name="Group 14">
            <a:extLst>
              <a:ext uri="{FF2B5EF4-FFF2-40B4-BE49-F238E27FC236}">
                <a16:creationId xmlns:a16="http://schemas.microsoft.com/office/drawing/2014/main" id="{DA320284-62DC-7C87-A357-08644B58C951}"/>
              </a:ext>
            </a:extLst>
          </p:cNvPr>
          <p:cNvGrpSpPr/>
          <p:nvPr/>
        </p:nvGrpSpPr>
        <p:grpSpPr>
          <a:xfrm>
            <a:off x="5847961" y="598112"/>
            <a:ext cx="4702628" cy="5373481"/>
            <a:chOff x="5847961" y="598112"/>
            <a:chExt cx="4702628" cy="5373481"/>
          </a:xfrm>
        </p:grpSpPr>
        <p:pic>
          <p:nvPicPr>
            <p:cNvPr id="9" name="Picture 8">
              <a:extLst>
                <a:ext uri="{FF2B5EF4-FFF2-40B4-BE49-F238E27FC236}">
                  <a16:creationId xmlns:a16="http://schemas.microsoft.com/office/drawing/2014/main" id="{5466130A-C8B0-E27F-30F4-D70522B0433C}"/>
                </a:ext>
              </a:extLst>
            </p:cNvPr>
            <p:cNvPicPr>
              <a:picLocks noChangeAspect="1"/>
            </p:cNvPicPr>
            <p:nvPr/>
          </p:nvPicPr>
          <p:blipFill rotWithShape="1">
            <a:blip r:embed="rId3">
              <a:extLst>
                <a:ext uri="{28A0092B-C50C-407E-A947-70E740481C1C}">
                  <a14:useLocalDpi xmlns:a14="http://schemas.microsoft.com/office/drawing/2010/main" val="0"/>
                </a:ext>
              </a:extLst>
            </a:blip>
            <a:srcRect r="31462"/>
            <a:stretch/>
          </p:blipFill>
          <p:spPr>
            <a:xfrm>
              <a:off x="5847961" y="598112"/>
              <a:ext cx="4702628" cy="5373481"/>
            </a:xfrm>
            <a:prstGeom prst="rect">
              <a:avLst/>
            </a:prstGeom>
          </p:spPr>
        </p:pic>
        <p:sp>
          <p:nvSpPr>
            <p:cNvPr id="10" name="Rectangle: Rounded Corners 9">
              <a:extLst>
                <a:ext uri="{FF2B5EF4-FFF2-40B4-BE49-F238E27FC236}">
                  <a16:creationId xmlns:a16="http://schemas.microsoft.com/office/drawing/2014/main" id="{328748AE-B703-BF8D-6183-EA07D9C99A7F}"/>
                </a:ext>
              </a:extLst>
            </p:cNvPr>
            <p:cNvSpPr/>
            <p:nvPr/>
          </p:nvSpPr>
          <p:spPr>
            <a:xfrm>
              <a:off x="8406882" y="1474237"/>
              <a:ext cx="1866122" cy="615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Microphone 1</a:t>
              </a:r>
              <a:endParaRPr lang="en-IN" dirty="0"/>
            </a:p>
          </p:txBody>
        </p:sp>
        <p:sp>
          <p:nvSpPr>
            <p:cNvPr id="11" name="Rectangle: Rounded Corners 10">
              <a:extLst>
                <a:ext uri="{FF2B5EF4-FFF2-40B4-BE49-F238E27FC236}">
                  <a16:creationId xmlns:a16="http://schemas.microsoft.com/office/drawing/2014/main" id="{9A6EDE64-12F5-F0BB-83B5-F187B8D6DCA5}"/>
                </a:ext>
              </a:extLst>
            </p:cNvPr>
            <p:cNvSpPr/>
            <p:nvPr/>
          </p:nvSpPr>
          <p:spPr>
            <a:xfrm>
              <a:off x="8406882" y="3284852"/>
              <a:ext cx="1866122" cy="615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Microphone 2</a:t>
              </a:r>
              <a:endParaRPr lang="en-IN" dirty="0"/>
            </a:p>
          </p:txBody>
        </p:sp>
        <p:cxnSp>
          <p:nvCxnSpPr>
            <p:cNvPr id="13" name="Straight Arrow Connector 12">
              <a:extLst>
                <a:ext uri="{FF2B5EF4-FFF2-40B4-BE49-F238E27FC236}">
                  <a16:creationId xmlns:a16="http://schemas.microsoft.com/office/drawing/2014/main" id="{F5AC75F8-81AA-B745-5450-511181AC2492}"/>
                </a:ext>
              </a:extLst>
            </p:cNvPr>
            <p:cNvCxnSpPr/>
            <p:nvPr/>
          </p:nvCxnSpPr>
          <p:spPr>
            <a:xfrm flipH="1">
              <a:off x="7557796" y="1894114"/>
              <a:ext cx="641479"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D76D2CA-9DA1-492B-AF58-3C6589B3D12D}"/>
                </a:ext>
              </a:extLst>
            </p:cNvPr>
            <p:cNvCxnSpPr/>
            <p:nvPr/>
          </p:nvCxnSpPr>
          <p:spPr>
            <a:xfrm flipH="1">
              <a:off x="7495591" y="3604728"/>
              <a:ext cx="641479"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705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13BC47-A3D5-4CD6-0410-37BB47BA3882}"/>
              </a:ext>
            </a:extLst>
          </p:cNvPr>
          <p:cNvSpPr/>
          <p:nvPr/>
        </p:nvSpPr>
        <p:spPr>
          <a:xfrm>
            <a:off x="4848953" y="306357"/>
            <a:ext cx="2494093" cy="714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Conclusion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B7D2D0-3747-C6B5-93BF-7A13A8C8C69B}"/>
              </a:ext>
            </a:extLst>
          </p:cNvPr>
          <p:cNvSpPr txBox="1"/>
          <p:nvPr/>
        </p:nvSpPr>
        <p:spPr>
          <a:xfrm>
            <a:off x="695128" y="1152327"/>
            <a:ext cx="10734871" cy="32686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new device of Distortion Otoacoustic system was designed, in order to meet the requirements of the medical device market in terms of providing an inexpensive device that works on a public microcontroller (Arduino uno). </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results shows a good capability of low-cost microcontroller to operate as a good device that used to diagnose ear problems for children. </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622A6F-0C84-2554-1B13-3E9DA025BBD5}"/>
              </a:ext>
            </a:extLst>
          </p:cNvPr>
          <p:cNvSpPr txBox="1"/>
          <p:nvPr/>
        </p:nvSpPr>
        <p:spPr>
          <a:xfrm>
            <a:off x="4523791" y="3986928"/>
            <a:ext cx="3144416"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Future Work</a:t>
            </a:r>
            <a:endParaRPr lang="en-IN" sz="3200" dirty="0"/>
          </a:p>
        </p:txBody>
      </p:sp>
      <p:sp>
        <p:nvSpPr>
          <p:cNvPr id="5" name="TextBox 4">
            <a:extLst>
              <a:ext uri="{FF2B5EF4-FFF2-40B4-BE49-F238E27FC236}">
                <a16:creationId xmlns:a16="http://schemas.microsoft.com/office/drawing/2014/main" id="{C92B8A4C-F6BD-F45D-151E-A64721482BD0}"/>
              </a:ext>
            </a:extLst>
          </p:cNvPr>
          <p:cNvSpPr txBox="1"/>
          <p:nvPr/>
        </p:nvSpPr>
        <p:spPr>
          <a:xfrm>
            <a:off x="695128" y="4861246"/>
            <a:ext cx="10734871" cy="96032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future work, more sophisticated types of microcontrollers can be used, as well as the ability to program them by artificial intelligence algorithms in order to be more efficient and accurate</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76734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A89E54-4714-39E1-8624-D8128417F38A}"/>
              </a:ext>
            </a:extLst>
          </p:cNvPr>
          <p:cNvSpPr txBox="1"/>
          <p:nvPr/>
        </p:nvSpPr>
        <p:spPr>
          <a:xfrm>
            <a:off x="359228" y="133571"/>
            <a:ext cx="11473542"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Reference</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1C09AED-DB7C-FECF-6B06-4EA51EF26C1F}"/>
              </a:ext>
            </a:extLst>
          </p:cNvPr>
          <p:cNvSpPr txBox="1"/>
          <p:nvPr/>
        </p:nvSpPr>
        <p:spPr>
          <a:xfrm>
            <a:off x="359227" y="727677"/>
            <a:ext cx="11473543" cy="5909310"/>
          </a:xfrm>
          <a:prstGeom prst="rect">
            <a:avLst/>
          </a:prstGeom>
          <a:noFill/>
        </p:spPr>
        <p:txBody>
          <a:bodyPr wrap="square">
            <a:spAutoFit/>
          </a:bodyPr>
          <a:lstStyle/>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Design and implementation of low-cost medical auditory system of distortion </a:t>
            </a:r>
            <a:r>
              <a:rPr lang="en-US" dirty="0">
                <a:latin typeface="Times New Roman" panose="02020603050405020304" pitchFamily="18" charset="0"/>
                <a:cs typeface="Times New Roman" panose="02020603050405020304" pitchFamily="18" charset="0"/>
              </a:rPr>
              <a:t>ot</a:t>
            </a:r>
            <a:r>
              <a:rPr lang="en-US" b="0" i="0" dirty="0">
                <a:effectLst/>
                <a:latin typeface="Times New Roman" panose="02020603050405020304" pitchFamily="18" charset="0"/>
                <a:cs typeface="Times New Roman" panose="02020603050405020304" pitchFamily="18" charset="0"/>
              </a:rPr>
              <a:t>oacoustic using microcontroller. </a:t>
            </a:r>
            <a:r>
              <a:rPr lang="en-IN" dirty="0"/>
              <a:t>No. 2 (2022) 1068 - 1077</a:t>
            </a:r>
            <a:endParaRPr lang="en-IN"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0" i="0" dirty="0">
                <a:effectLst/>
                <a:latin typeface="Times New Roman" panose="02020603050405020304" pitchFamily="18" charset="0"/>
                <a:cs typeface="Times New Roman" panose="02020603050405020304" pitchFamily="18" charset="0"/>
              </a:rPr>
              <a:t>American National Standards Institute (ANSI). (2017). Maximum Permissible Ambient Noise Levels for Audiometric Test Rooms. ANSI S3.1-1999 (R2017). </a:t>
            </a: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0" i="0" dirty="0">
                <a:effectLst/>
                <a:latin typeface="Times New Roman" panose="02020603050405020304" pitchFamily="18" charset="0"/>
                <a:cs typeface="Times New Roman" panose="02020603050405020304" pitchFamily="18" charset="0"/>
              </a:rPr>
              <a:t>Sampaio, A. L. L., </a:t>
            </a:r>
            <a:r>
              <a:rPr lang="en-IN" b="0" i="0" dirty="0" err="1">
                <a:effectLst/>
                <a:latin typeface="Times New Roman" panose="02020603050405020304" pitchFamily="18" charset="0"/>
                <a:cs typeface="Times New Roman" panose="02020603050405020304" pitchFamily="18" charset="0"/>
              </a:rPr>
              <a:t>Diniz</a:t>
            </a:r>
            <a:r>
              <a:rPr lang="en-IN" b="0" i="0" dirty="0">
                <a:effectLst/>
                <a:latin typeface="Times New Roman" panose="02020603050405020304" pitchFamily="18" charset="0"/>
                <a:cs typeface="Times New Roman" panose="02020603050405020304" pitchFamily="18" charset="0"/>
              </a:rPr>
              <a:t>, M. M. L. P., Andrade, K. C., </a:t>
            </a:r>
            <a:r>
              <a:rPr lang="en-IN" b="0" i="0" dirty="0" err="1">
                <a:effectLst/>
                <a:latin typeface="Times New Roman" panose="02020603050405020304" pitchFamily="18" charset="0"/>
                <a:cs typeface="Times New Roman" panose="02020603050405020304" pitchFamily="18" charset="0"/>
              </a:rPr>
              <a:t>Queiroga</a:t>
            </a:r>
            <a:r>
              <a:rPr lang="en-IN" b="0" i="0" dirty="0">
                <a:effectLst/>
                <a:latin typeface="Times New Roman" panose="02020603050405020304" pitchFamily="18" charset="0"/>
                <a:cs typeface="Times New Roman" panose="02020603050405020304" pitchFamily="18" charset="0"/>
              </a:rPr>
              <a:t>, A. S., Menezes, P. L., &amp; Nascimento, M. S. (2020). Association between distortion-product otoacoustic emissions and speech perception in adult cochlear implant users. Brazilian Journal of Otorhinolaryngology, 86(3), 287-294.</a:t>
            </a:r>
          </a:p>
          <a:p>
            <a:pPr algn="just">
              <a:buFont typeface="+mj-lt"/>
              <a:buAutoNum type="arabicPeriod"/>
            </a:pPr>
            <a:endParaRPr lang="en-IN"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0" i="0" dirty="0">
                <a:effectLst/>
                <a:latin typeface="Times New Roman" panose="02020603050405020304" pitchFamily="18" charset="0"/>
                <a:cs typeface="Times New Roman" panose="02020603050405020304" pitchFamily="18" charset="0"/>
              </a:rPr>
              <a:t>Khan, S., Sharma, M., &amp; Balakrishnan, R. (2021). Determining the functional integrity of outer hair cells in noise-induced hearing loss using distortion product otoacoustic emissions. Noise &amp; Health, 23(110), 143-151.</a:t>
            </a:r>
          </a:p>
          <a:p>
            <a:pPr algn="just">
              <a:buFont typeface="+mj-lt"/>
              <a:buAutoNum type="arabicPeriod"/>
            </a:pPr>
            <a:endParaRPr lang="en-IN"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0" i="0" dirty="0">
                <a:effectLst/>
                <a:latin typeface="Times New Roman" panose="02020603050405020304" pitchFamily="18" charset="0"/>
                <a:cs typeface="Times New Roman" panose="02020603050405020304" pitchFamily="18" charset="0"/>
              </a:rPr>
              <a:t>Li, J., Sun, Y., Li, Q., &amp; Li, X. (2021). Effect of age on distortion product otoacoustic emissions in normal-hearing Chinese adults. Brazilian Journal of Otorhinolaryngology, 87(2), 179-184.</a:t>
            </a:r>
          </a:p>
          <a:p>
            <a:pPr algn="just">
              <a:buFont typeface="+mj-lt"/>
              <a:buAutoNum type="arabicPeriod"/>
            </a:pPr>
            <a:endParaRPr lang="en-IN"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0" i="0" dirty="0" err="1">
                <a:effectLst/>
                <a:latin typeface="Times New Roman" panose="02020603050405020304" pitchFamily="18" charset="0"/>
                <a:cs typeface="Times New Roman" panose="02020603050405020304" pitchFamily="18" charset="0"/>
              </a:rPr>
              <a:t>Nandalike</a:t>
            </a:r>
            <a:r>
              <a:rPr lang="en-IN" b="0" i="0" dirty="0">
                <a:effectLst/>
                <a:latin typeface="Times New Roman" panose="02020603050405020304" pitchFamily="18" charset="0"/>
                <a:cs typeface="Times New Roman" panose="02020603050405020304" pitchFamily="18" charset="0"/>
              </a:rPr>
              <a:t>, S., &amp; Lau, C. (2021). Sensitivity and specificity of distortion product otoacoustic emissions for hearing screening in </a:t>
            </a:r>
            <a:r>
              <a:rPr lang="en-IN" b="0" i="0" dirty="0" err="1">
                <a:effectLst/>
                <a:latin typeface="Times New Roman" panose="02020603050405020304" pitchFamily="18" charset="0"/>
                <a:cs typeface="Times New Roman" panose="02020603050405020304" pitchFamily="18" charset="0"/>
              </a:rPr>
              <a:t>newborns</a:t>
            </a:r>
            <a:r>
              <a:rPr lang="en-IN" b="0" i="0" dirty="0">
                <a:effectLst/>
                <a:latin typeface="Times New Roman" panose="02020603050405020304" pitchFamily="18" charset="0"/>
                <a:cs typeface="Times New Roman" panose="02020603050405020304" pitchFamily="18" charset="0"/>
              </a:rPr>
              <a:t>. The Laryngoscope, 131(2), E440-E444.</a:t>
            </a:r>
          </a:p>
          <a:p>
            <a:pPr algn="just">
              <a:buFont typeface="+mj-lt"/>
              <a:buAutoNum type="arabicPeriod"/>
            </a:pPr>
            <a:endParaRPr lang="en-IN"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0" i="0" dirty="0">
                <a:effectLst/>
                <a:latin typeface="Times New Roman" panose="02020603050405020304" pitchFamily="18" charset="0"/>
                <a:cs typeface="Times New Roman" panose="02020603050405020304" pitchFamily="18" charset="0"/>
              </a:rPr>
              <a:t>Ruggles, T., Shinn-Cunningham, B., &amp; Kidd, G. (2018). Stimulus factors influencing the measurement of distortion product otoacoustic emissions. The Journal of the Acoustical Society of America, 143(3), 1661-1677.</a:t>
            </a:r>
          </a:p>
        </p:txBody>
      </p:sp>
    </p:spTree>
    <p:extLst>
      <p:ext uri="{BB962C8B-B14F-4D97-AF65-F5344CB8AC3E}">
        <p14:creationId xmlns:p14="http://schemas.microsoft.com/office/powerpoint/2010/main" val="1262126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FB3EF-03C1-46D3-DA40-CC938BFA08D6}"/>
              </a:ext>
            </a:extLst>
          </p:cNvPr>
          <p:cNvSpPr txBox="1"/>
          <p:nvPr/>
        </p:nvSpPr>
        <p:spPr>
          <a:xfrm>
            <a:off x="4626428" y="3136612"/>
            <a:ext cx="293914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THANK YOU</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26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36A95B8-2D0A-F40D-933B-A068022D8396}"/>
              </a:ext>
            </a:extLst>
          </p:cNvPr>
          <p:cNvSpPr/>
          <p:nvPr/>
        </p:nvSpPr>
        <p:spPr>
          <a:xfrm>
            <a:off x="331471" y="333846"/>
            <a:ext cx="11529060" cy="6400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Abstract</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A831CF5-95EF-7A73-0BDC-BB5772075ABB}"/>
              </a:ext>
            </a:extLst>
          </p:cNvPr>
          <p:cNvPicPr>
            <a:picLocks noChangeAspect="1"/>
          </p:cNvPicPr>
          <p:nvPr/>
        </p:nvPicPr>
        <p:blipFill rotWithShape="1">
          <a:blip r:embed="rId2">
            <a:extLst>
              <a:ext uri="{28A0092B-C50C-407E-A947-70E740481C1C}">
                <a14:useLocalDpi xmlns:a14="http://schemas.microsoft.com/office/drawing/2010/main" val="0"/>
              </a:ext>
            </a:extLst>
          </a:blip>
          <a:srcRect l="1437" t="37780" r="85500" b="28670"/>
          <a:stretch/>
        </p:blipFill>
        <p:spPr>
          <a:xfrm>
            <a:off x="8423909" y="1356360"/>
            <a:ext cx="3436621" cy="4998720"/>
          </a:xfrm>
          <a:prstGeom prst="rect">
            <a:avLst/>
          </a:prstGeom>
        </p:spPr>
      </p:pic>
      <p:sp>
        <p:nvSpPr>
          <p:cNvPr id="5" name="TextBox 4">
            <a:extLst>
              <a:ext uri="{FF2B5EF4-FFF2-40B4-BE49-F238E27FC236}">
                <a16:creationId xmlns:a16="http://schemas.microsoft.com/office/drawing/2014/main" id="{510AD431-D09E-17D6-8624-756DE875FB5E}"/>
              </a:ext>
            </a:extLst>
          </p:cNvPr>
          <p:cNvSpPr txBox="1"/>
          <p:nvPr/>
        </p:nvSpPr>
        <p:spPr>
          <a:xfrm>
            <a:off x="331470" y="1217252"/>
            <a:ext cx="7974330" cy="5324535"/>
          </a:xfrm>
          <a:prstGeom prst="rect">
            <a:avLst/>
          </a:prstGeom>
          <a:noFill/>
        </p:spPr>
        <p:txBody>
          <a:bodyPr wrap="square" rtlCol="0">
            <a:spAutoFit/>
          </a:bodyPr>
          <a:lstStyle/>
          <a:p>
            <a:pPr marL="285750" indent="-28575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low-cost microcontroller developed device is efficient and sensitive as it is capable of generating and capturing signals.</a:t>
            </a:r>
          </a:p>
          <a:p>
            <a:pPr marL="285750" indent="-285750" algn="just">
              <a:buFont typeface="Arial" panose="020B0604020202020204" pitchFamily="34" charset="0"/>
              <a:buChar char="•"/>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external ear canal, as well as analyzing signals and determining the efficiency of the inner ear.</a:t>
            </a:r>
          </a:p>
          <a:p>
            <a:pPr marL="285750" indent="-285750" algn="just">
              <a:buFont typeface="Arial" panose="020B0604020202020204" pitchFamily="34" charset="0"/>
              <a:buChar char="•"/>
            </a:pPr>
            <a:endParaRPr lang="en-US" sz="2000" kern="1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he microcontroller based on generating two sinusoidal waves with different frequencies that transferred.</a:t>
            </a:r>
          </a:p>
          <a:p>
            <a:pPr marL="285750" indent="-285750" algn="just">
              <a:buFont typeface="Arial" panose="020B0604020202020204" pitchFamily="34" charset="0"/>
              <a:buChar char="•"/>
            </a:pPr>
            <a:endParaRPr lang="en-US" sz="2000" kern="1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Analog to Digital Convertor (ADC) will be responsible of the control operation for all the system parts.</a:t>
            </a:r>
          </a:p>
          <a:p>
            <a:pPr marL="285750" indent="-285750" algn="just">
              <a:buFont typeface="Arial" panose="020B0604020202020204" pitchFamily="34" charset="0"/>
              <a:buChar char="•"/>
            </a:pPr>
            <a:endParaRPr lang="en-US" sz="2000" kern="1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input signals are generated by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Pulse Width Modulation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technology (PWM). </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Frequencies range value (0.5-8) kHz which is the human auditory range that a person can hear.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7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A1412E9-FFCD-8B4B-DC4F-8FD7338298F2}"/>
              </a:ext>
            </a:extLst>
          </p:cNvPr>
          <p:cNvSpPr/>
          <p:nvPr/>
        </p:nvSpPr>
        <p:spPr>
          <a:xfrm>
            <a:off x="104776" y="259506"/>
            <a:ext cx="11982450" cy="714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5" name="Table 5">
            <a:extLst>
              <a:ext uri="{FF2B5EF4-FFF2-40B4-BE49-F238E27FC236}">
                <a16:creationId xmlns:a16="http://schemas.microsoft.com/office/drawing/2014/main" id="{D6E913AF-A3E2-2A84-C9B0-DCCA46E6D8CA}"/>
              </a:ext>
            </a:extLst>
          </p:cNvPr>
          <p:cNvGraphicFramePr>
            <a:graphicFrameLocks noGrp="1"/>
          </p:cNvGraphicFramePr>
          <p:nvPr>
            <p:extLst>
              <p:ext uri="{D42A27DB-BD31-4B8C-83A1-F6EECF244321}">
                <p14:modId xmlns:p14="http://schemas.microsoft.com/office/powerpoint/2010/main" val="2644663466"/>
              </p:ext>
            </p:extLst>
          </p:nvPr>
        </p:nvGraphicFramePr>
        <p:xfrm>
          <a:off x="104775" y="973886"/>
          <a:ext cx="11982450" cy="5660176"/>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3927607183"/>
                    </a:ext>
                  </a:extLst>
                </a:gridCol>
                <a:gridCol w="3724275">
                  <a:extLst>
                    <a:ext uri="{9D8B030D-6E8A-4147-A177-3AD203B41FA5}">
                      <a16:colId xmlns:a16="http://schemas.microsoft.com/office/drawing/2014/main" val="1376392562"/>
                    </a:ext>
                  </a:extLst>
                </a:gridCol>
                <a:gridCol w="2343150">
                  <a:extLst>
                    <a:ext uri="{9D8B030D-6E8A-4147-A177-3AD203B41FA5}">
                      <a16:colId xmlns:a16="http://schemas.microsoft.com/office/drawing/2014/main" val="2247485360"/>
                    </a:ext>
                  </a:extLst>
                </a:gridCol>
                <a:gridCol w="5486400">
                  <a:extLst>
                    <a:ext uri="{9D8B030D-6E8A-4147-A177-3AD203B41FA5}">
                      <a16:colId xmlns:a16="http://schemas.microsoft.com/office/drawing/2014/main" val="544442847"/>
                    </a:ext>
                  </a:extLst>
                </a:gridCol>
              </a:tblGrid>
              <a:tr h="1103934">
                <a:tc>
                  <a:txBody>
                    <a:bodyPr/>
                    <a:lstStyle/>
                    <a:p>
                      <a:pPr algn="ctr">
                        <a:lnSpc>
                          <a:spcPct val="250000"/>
                        </a:lnSpc>
                      </a:pPr>
                      <a:r>
                        <a:rPr lang="en-IN" sz="1400" dirty="0">
                          <a:latin typeface="Times New Roman" panose="02020603050405020304" pitchFamily="18" charset="0"/>
                          <a:cs typeface="Times New Roman" panose="02020603050405020304" pitchFamily="18" charset="0"/>
                        </a:rPr>
                        <a:t>S.I</a:t>
                      </a:r>
                    </a:p>
                  </a:txBody>
                  <a:tcPr/>
                </a:tc>
                <a:tc>
                  <a:txBody>
                    <a:bodyPr/>
                    <a:lstStyle/>
                    <a:p>
                      <a:pPr algn="ctr">
                        <a:lnSpc>
                          <a:spcPct val="250000"/>
                        </a:lnSpc>
                      </a:pPr>
                      <a:r>
                        <a:rPr lang="en-IN" sz="1400" dirty="0">
                          <a:latin typeface="Times New Roman" panose="02020603050405020304" pitchFamily="18" charset="0"/>
                          <a:cs typeface="Times New Roman" panose="02020603050405020304" pitchFamily="18" charset="0"/>
                        </a:rPr>
                        <a:t>TITLE</a:t>
                      </a:r>
                    </a:p>
                  </a:txBody>
                  <a:tcPr/>
                </a:tc>
                <a:tc>
                  <a:txBody>
                    <a:bodyPr/>
                    <a:lstStyle/>
                    <a:p>
                      <a:pPr algn="ctr">
                        <a:lnSpc>
                          <a:spcPct val="250000"/>
                        </a:lnSpc>
                      </a:pPr>
                      <a:r>
                        <a:rPr lang="en-IN" sz="1400" dirty="0">
                          <a:latin typeface="Times New Roman" panose="02020603050405020304" pitchFamily="18" charset="0"/>
                          <a:cs typeface="Times New Roman" panose="02020603050405020304" pitchFamily="18" charset="0"/>
                        </a:rPr>
                        <a:t>AUTHOR</a:t>
                      </a:r>
                    </a:p>
                  </a:txBody>
                  <a:tcPr/>
                </a:tc>
                <a:tc>
                  <a:txBody>
                    <a:bodyPr/>
                    <a:lstStyle/>
                    <a:p>
                      <a:pPr algn="ctr">
                        <a:lnSpc>
                          <a:spcPct val="250000"/>
                        </a:lnSpc>
                      </a:pPr>
                      <a:r>
                        <a:rPr lang="en-IN" sz="1400" dirty="0">
                          <a:latin typeface="Times New Roman" panose="02020603050405020304" pitchFamily="18" charset="0"/>
                          <a:cs typeface="Times New Roman" panose="02020603050405020304" pitchFamily="18" charset="0"/>
                        </a:rPr>
                        <a:t>ABSTRACT</a:t>
                      </a:r>
                    </a:p>
                  </a:txBody>
                  <a:tcPr/>
                </a:tc>
                <a:extLst>
                  <a:ext uri="{0D108BD9-81ED-4DB2-BD59-A6C34878D82A}">
                    <a16:rowId xmlns:a16="http://schemas.microsoft.com/office/drawing/2014/main" val="3538107412"/>
                  </a:ext>
                </a:extLst>
              </a:tr>
              <a:tr h="973907">
                <a:tc>
                  <a:txBody>
                    <a:bodyPr/>
                    <a:lstStyle/>
                    <a:p>
                      <a:pPr algn="ctr"/>
                      <a:r>
                        <a:rPr lang="en-IN" sz="1400" dirty="0">
                          <a:latin typeface="Times New Roman" panose="02020603050405020304" pitchFamily="18" charset="0"/>
                          <a:cs typeface="Times New Roman" panose="02020603050405020304" pitchFamily="18" charset="0"/>
                        </a:rPr>
                        <a:t>1</a:t>
                      </a:r>
                    </a:p>
                  </a:txBody>
                  <a:tcPr/>
                </a:tc>
                <a:tc>
                  <a:txBody>
                    <a:bodyPr/>
                    <a:lstStyle/>
                    <a:p>
                      <a:pPr algn="l"/>
                      <a:r>
                        <a:rPr lang="en-US" sz="1400" dirty="0">
                          <a:latin typeface="Times New Roman" panose="02020603050405020304" pitchFamily="18" charset="0"/>
                          <a:cs typeface="Times New Roman" panose="02020603050405020304" pitchFamily="18" charset="0"/>
                        </a:rPr>
                        <a:t>DESIGN AND IMPLEMENTATION OF LOW-COST MEDICAL AUDITORY SYSTEM OF DISTORTION OTOACOUSTIC USING MICROCONTROLLER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ABDULRAFA H. MARAY, OMAR IBRAHIM ALSAIF*, KIFAA H.TANOON(2022)</a:t>
                      </a: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device is designed to be low-cost, efficient, and sensitive, capable of generating and capturing signals from the external ear canal.</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The proposed algorithm for the microcontroller is based on generating two sinusoidal waves with different frequencies.</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4261950"/>
                  </a:ext>
                </a:extLst>
              </a:tr>
              <a:tr h="1037611">
                <a:tc>
                  <a:txBody>
                    <a:bodyPr/>
                    <a:lstStyle/>
                    <a:p>
                      <a:pPr algn="ctr"/>
                      <a:r>
                        <a:rPr lang="en-IN" sz="1400" dirty="0">
                          <a:latin typeface="Times New Roman" panose="02020603050405020304" pitchFamily="18" charset="0"/>
                          <a:cs typeface="Times New Roman" panose="02020603050405020304" pitchFamily="18" charset="0"/>
                        </a:rPr>
                        <a:t>2</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Detection of hidden hearing loss using distortion product otoacoustic emissions in adults with normal audiograms</a:t>
                      </a:r>
                      <a:endParaRPr lang="en-IN" sz="1400" dirty="0">
                        <a:latin typeface="Times New Roman" panose="02020603050405020304" pitchFamily="18" charset="0"/>
                        <a:cs typeface="Times New Roman" panose="02020603050405020304" pitchFamily="18" charset="0"/>
                      </a:endParaRPr>
                    </a:p>
                  </a:txBody>
                  <a:tcPr/>
                </a:tc>
                <a:tc>
                  <a:txBody>
                    <a:bodyPr/>
                    <a:lstStyle/>
                    <a:p>
                      <a:r>
                        <a:rPr lang="de-DE" sz="1400" b="0" i="0" kern="1200" dirty="0">
                          <a:solidFill>
                            <a:schemeClr val="dk1"/>
                          </a:solidFill>
                          <a:effectLst/>
                          <a:latin typeface="Times New Roman" panose="02020603050405020304" pitchFamily="18" charset="0"/>
                          <a:ea typeface="+mn-ea"/>
                          <a:cs typeface="Times New Roman" panose="02020603050405020304" pitchFamily="18" charset="0"/>
                        </a:rPr>
                        <a:t>Seyed Amir Hossein Hosseini et al. (2019)</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This study investigates the use of DPOAEs for detecting hidden hearing loss in adults with normal audiograms. </a:t>
                      </a:r>
                    </a:p>
                    <a:p>
                      <a:pPr marL="285750" indent="-285750">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results show that DPOAEs can be a useful tool for identifying hidden hearing loss in individuals with normal audiograms.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9309087"/>
                  </a:ext>
                </a:extLst>
              </a:tr>
              <a:tr h="1272362">
                <a:tc>
                  <a:txBody>
                    <a:bodyPr/>
                    <a:lstStyle/>
                    <a:p>
                      <a:r>
                        <a:rPr lang="en-IN" sz="1500" dirty="0">
                          <a:latin typeface="Times New Roman" panose="02020603050405020304" pitchFamily="18" charset="0"/>
                          <a:cs typeface="Times New Roman" panose="02020603050405020304" pitchFamily="18" charset="0"/>
                        </a:rPr>
                        <a:t>3</a:t>
                      </a:r>
                    </a:p>
                  </a:txBody>
                  <a:tcPr/>
                </a:tc>
                <a:tc>
                  <a:txBody>
                    <a:bodyPr/>
                    <a:lstStyle/>
                    <a:p>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Evaluation of DPOAE screening in neonatal hearing loss in a tertiary care hospital of Nepal</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Rajendra Kc et al. (2021)</a:t>
                      </a:r>
                      <a:endParaRPr kumimoji="0" lang="en-IN"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This study evaluates the effectiveness of DPOAE screening for neonatal hearing loss in a tertiary care hospital in Nepal. </a:t>
                      </a:r>
                    </a:p>
                    <a:p>
                      <a:pPr marL="285750" indent="-285750">
                        <a:buFont typeface="Arial" panose="020B0604020202020204" pitchFamily="34" charset="0"/>
                        <a:buChar char="•"/>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The results show that DPOAE screening is an effective tool for early detection of hearing loss in newborns in a resource-limited setting.</a:t>
                      </a:r>
                    </a:p>
                  </a:txBody>
                  <a:tcPr/>
                </a:tc>
                <a:extLst>
                  <a:ext uri="{0D108BD9-81ED-4DB2-BD59-A6C34878D82A}">
                    <a16:rowId xmlns:a16="http://schemas.microsoft.com/office/drawing/2014/main" val="2357387934"/>
                  </a:ext>
                </a:extLst>
              </a:tr>
              <a:tr h="1272362">
                <a:tc>
                  <a:txBody>
                    <a:bodyPr/>
                    <a:lstStyle/>
                    <a:p>
                      <a:r>
                        <a:rPr lang="en-IN" sz="1500" dirty="0">
                          <a:latin typeface="Times New Roman" panose="02020603050405020304" pitchFamily="18" charset="0"/>
                          <a:cs typeface="Times New Roman" panose="02020603050405020304" pitchFamily="18" charset="0"/>
                        </a:rPr>
                        <a:t>4</a:t>
                      </a:r>
                    </a:p>
                  </a:txBody>
                  <a:tcPr/>
                </a:tc>
                <a:tc>
                  <a:txBody>
                    <a:bodyPr/>
                    <a:lstStyle/>
                    <a:p>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Distortion product otoacoustic emission changes after contralateral noise exposure in human subjects</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500" b="0" i="0" kern="1200" dirty="0" err="1">
                          <a:solidFill>
                            <a:schemeClr val="dk1"/>
                          </a:solidFill>
                          <a:effectLst/>
                          <a:latin typeface="Times New Roman" panose="02020603050405020304" pitchFamily="18" charset="0"/>
                          <a:ea typeface="+mn-ea"/>
                          <a:cs typeface="Times New Roman" panose="02020603050405020304" pitchFamily="18" charset="0"/>
                        </a:rPr>
                        <a:t>Kaibo</a:t>
                      </a:r>
                      <a:r>
                        <a:rPr lang="fr-FR" sz="1500" b="0" i="0" kern="1200" dirty="0">
                          <a:solidFill>
                            <a:schemeClr val="dk1"/>
                          </a:solidFill>
                          <a:effectLst/>
                          <a:latin typeface="Times New Roman" panose="02020603050405020304" pitchFamily="18" charset="0"/>
                          <a:ea typeface="+mn-ea"/>
                          <a:cs typeface="Times New Roman" panose="02020603050405020304" pitchFamily="18" charset="0"/>
                        </a:rPr>
                        <a:t> Nie et al. (2021)</a:t>
                      </a:r>
                      <a:endParaRPr kumimoji="0" lang="en-IN"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This study investigates the effects of contralateral noise exposure on DPOAEs in human subjects.</a:t>
                      </a:r>
                    </a:p>
                    <a:p>
                      <a:pPr marL="285750" indent="-285750">
                        <a:buFont typeface="Arial" panose="020B0604020202020204" pitchFamily="34" charset="0"/>
                        <a:buChar char="•"/>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The results suggest that DPOAEs are sensitive to the effects of noise exposure and can provide a useful tool for assessing the risk of noise-induced hearing loss.</a:t>
                      </a:r>
                    </a:p>
                  </a:txBody>
                  <a:tcPr/>
                </a:tc>
                <a:extLst>
                  <a:ext uri="{0D108BD9-81ED-4DB2-BD59-A6C34878D82A}">
                    <a16:rowId xmlns:a16="http://schemas.microsoft.com/office/drawing/2014/main" val="3990984561"/>
                  </a:ext>
                </a:extLst>
              </a:tr>
            </a:tbl>
          </a:graphicData>
        </a:graphic>
      </p:graphicFrame>
    </p:spTree>
    <p:extLst>
      <p:ext uri="{BB962C8B-B14F-4D97-AF65-F5344CB8AC3E}">
        <p14:creationId xmlns:p14="http://schemas.microsoft.com/office/powerpoint/2010/main" val="211413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7A87A4-A3CC-224A-8778-47661BE426C8}"/>
              </a:ext>
            </a:extLst>
          </p:cNvPr>
          <p:cNvSpPr txBox="1"/>
          <p:nvPr/>
        </p:nvSpPr>
        <p:spPr>
          <a:xfrm>
            <a:off x="535330" y="412963"/>
            <a:ext cx="1117825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Medical Examination of the Cochlea</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0FCDB87-681D-EEE4-0647-21F10B9E2B4D}"/>
              </a:ext>
            </a:extLst>
          </p:cNvPr>
          <p:cNvSpPr txBox="1"/>
          <p:nvPr/>
        </p:nvSpPr>
        <p:spPr>
          <a:xfrm>
            <a:off x="535330" y="1225557"/>
            <a:ext cx="11178250"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There are two methods for examining the human ear using acoustic devices; Transient Evoked Otoacoustic Emissions (TEOAE) and Distortion Product Otoacoustic Emissions (DPOAE) method, which are explained as following:</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BC96121-D833-F210-D4A0-C51480BC40AA}"/>
              </a:ext>
            </a:extLst>
          </p:cNvPr>
          <p:cNvSpPr txBox="1"/>
          <p:nvPr/>
        </p:nvSpPr>
        <p:spPr>
          <a:xfrm>
            <a:off x="916289" y="2329717"/>
            <a:ext cx="10162573" cy="2031325"/>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TEOAE: </a:t>
            </a:r>
            <a:r>
              <a:rPr lang="en-US" dirty="0">
                <a:latin typeface="Times New Roman" panose="02020603050405020304" pitchFamily="18" charset="0"/>
                <a:cs typeface="Times New Roman" panose="02020603050405020304" pitchFamily="18" charset="0"/>
              </a:rPr>
              <a:t>Sound signals are generated at different frequencies, and pulses according to international standards, to stimulate the cochlea which will generate a sound signal which can be received by sound waves sensor.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DPOAE:</a:t>
            </a:r>
            <a:r>
              <a:rPr lang="en-US" dirty="0">
                <a:latin typeface="Times New Roman" panose="02020603050405020304" pitchFamily="18" charset="0"/>
                <a:cs typeface="Times New Roman" panose="02020603050405020304" pitchFamily="18" charset="0"/>
              </a:rPr>
              <a:t> is a more common method. DPOAE is a medical amplifier device that works to enlarge, filter and convert the input signals into audio signals that the human ear can hear. It contains a button to enlarge from 20 dB to 40 dB as needed.</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1603FD4-C4D8-2624-8EF0-D8C189D34DEC}"/>
              </a:ext>
            </a:extLst>
          </p:cNvPr>
          <p:cNvSpPr txBox="1"/>
          <p:nvPr/>
        </p:nvSpPr>
        <p:spPr>
          <a:xfrm>
            <a:off x="535330" y="4394073"/>
            <a:ext cx="11178250" cy="193899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This method was applied in this study by generating two audio signals (sine wave) at different changeable frequencies ranging between 0.5-8 kHz. These two signals go to the amplifier to be converted into sound waves and then go to the ear to stimulate the cochlea.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difference between these two signals is ,</a:t>
            </a:r>
          </a:p>
          <a:p>
            <a:r>
              <a:rPr lang="en-US" sz="2000" dirty="0">
                <a:latin typeface="Times New Roman" panose="02020603050405020304" pitchFamily="18" charset="0"/>
                <a:cs typeface="Times New Roman" panose="02020603050405020304" pitchFamily="18" charset="0"/>
              </a:rPr>
              <a:t> F1 = 1.2 × F2.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04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6E6586-6D4D-A3E9-D319-6D4D2463D4C0}"/>
              </a:ext>
            </a:extLst>
          </p:cNvPr>
          <p:cNvSpPr/>
          <p:nvPr/>
        </p:nvSpPr>
        <p:spPr>
          <a:xfrm>
            <a:off x="408371" y="177954"/>
            <a:ext cx="11283517" cy="714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Existing System</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CC44BF0-E596-0645-9C5A-365F0F86A713}"/>
              </a:ext>
            </a:extLst>
          </p:cNvPr>
          <p:cNvSpPr txBox="1"/>
          <p:nvPr/>
        </p:nvSpPr>
        <p:spPr>
          <a:xfrm>
            <a:off x="596386" y="1096341"/>
            <a:ext cx="10945581"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Currently, the detection are hearing loss in newborn babies often relies on traditional methods such as the Auditory Brainstem Response (ABR) and Otoacoustic Emissions (OAE) tests.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(ABR) and Otoacoustic Emissions (OAE) tests, which are not primarily based on embedded systems.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ABR test measures the electrical activity are the auditory pathway in response to sound stimuli, while the OAE test measures the sounds produced by the inner ear in response to external stimuli.</a:t>
            </a:r>
          </a:p>
        </p:txBody>
      </p:sp>
      <p:sp>
        <p:nvSpPr>
          <p:cNvPr id="6" name="Rectangle: Rounded Corners 5">
            <a:extLst>
              <a:ext uri="{FF2B5EF4-FFF2-40B4-BE49-F238E27FC236}">
                <a16:creationId xmlns:a16="http://schemas.microsoft.com/office/drawing/2014/main" id="{07229CF8-130C-9548-11B2-32917CC724F0}"/>
              </a:ext>
            </a:extLst>
          </p:cNvPr>
          <p:cNvSpPr/>
          <p:nvPr/>
        </p:nvSpPr>
        <p:spPr>
          <a:xfrm>
            <a:off x="454241" y="3610950"/>
            <a:ext cx="11283517" cy="714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Disadvantage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2F0D061-CEA0-4C6E-ADDE-E52A1FBFEFE1}"/>
              </a:ext>
            </a:extLst>
          </p:cNvPr>
          <p:cNvSpPr txBox="1"/>
          <p:nvPr/>
        </p:nvSpPr>
        <p:spPr>
          <a:xfrm>
            <a:off x="596386" y="4491139"/>
            <a:ext cx="493589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Cost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Equipment Complexity</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Time-Consuming</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Subject Cooperation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Limited Screening Coverage</a:t>
            </a:r>
          </a:p>
        </p:txBody>
      </p:sp>
    </p:spTree>
    <p:extLst>
      <p:ext uri="{BB962C8B-B14F-4D97-AF65-F5344CB8AC3E}">
        <p14:creationId xmlns:p14="http://schemas.microsoft.com/office/powerpoint/2010/main" val="3207332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F13567A-320E-2D0C-19A2-048C0CA91823}"/>
              </a:ext>
            </a:extLst>
          </p:cNvPr>
          <p:cNvSpPr/>
          <p:nvPr/>
        </p:nvSpPr>
        <p:spPr>
          <a:xfrm>
            <a:off x="408371" y="177954"/>
            <a:ext cx="11283517" cy="714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Proposed System</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B97588-997B-1837-C1E9-F84A2CEF5D48}"/>
              </a:ext>
            </a:extLst>
          </p:cNvPr>
          <p:cNvSpPr txBox="1"/>
          <p:nvPr/>
        </p:nvSpPr>
        <p:spPr>
          <a:xfrm>
            <a:off x="408371" y="1158996"/>
            <a:ext cx="11283517" cy="341632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“Arduino uno” is designed to be low-cost, efficient, and sensitive, capable of generating and capturing signals from the external ear canal and analyzing signals to determine the efficiency of the inner ear.</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PWM technology with a range of frequencies between 0.5-8 kHz.</a:t>
            </a: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algorithm for the microcontroller is based on generating two sinusoidal waves with different frequencies.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calculate (FFT) the frequency to decibel and we have create a “file” to compare the previously stored data and output data.</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the result will be displayed in the LCD Display.</a:t>
            </a:r>
          </a:p>
        </p:txBody>
      </p:sp>
    </p:spTree>
    <p:extLst>
      <p:ext uri="{BB962C8B-B14F-4D97-AF65-F5344CB8AC3E}">
        <p14:creationId xmlns:p14="http://schemas.microsoft.com/office/powerpoint/2010/main" val="194244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A6FB67-82E7-7012-CCC8-1003CA408EAF}"/>
              </a:ext>
            </a:extLst>
          </p:cNvPr>
          <p:cNvSpPr/>
          <p:nvPr/>
        </p:nvSpPr>
        <p:spPr>
          <a:xfrm>
            <a:off x="4552345" y="249597"/>
            <a:ext cx="3119244" cy="7143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Block Diagram</a:t>
            </a:r>
            <a:endParaRPr lang="en-IN" sz="3200" b="1" dirty="0">
              <a:solidFill>
                <a:schemeClr val="tx1"/>
              </a:solidFill>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1DDF3F72-D930-FAE3-ADA0-82C278AE104B}"/>
              </a:ext>
            </a:extLst>
          </p:cNvPr>
          <p:cNvGrpSpPr/>
          <p:nvPr/>
        </p:nvGrpSpPr>
        <p:grpSpPr>
          <a:xfrm>
            <a:off x="2030243" y="1870055"/>
            <a:ext cx="8124573" cy="3970908"/>
            <a:chOff x="3276380" y="1982023"/>
            <a:chExt cx="5627590" cy="3434591"/>
          </a:xfrm>
        </p:grpSpPr>
        <p:grpSp>
          <p:nvGrpSpPr>
            <p:cNvPr id="83" name="Group 82">
              <a:extLst>
                <a:ext uri="{FF2B5EF4-FFF2-40B4-BE49-F238E27FC236}">
                  <a16:creationId xmlns:a16="http://schemas.microsoft.com/office/drawing/2014/main" id="{4ECBBE5E-E963-C8A1-DE98-6EC1C33684B3}"/>
                </a:ext>
              </a:extLst>
            </p:cNvPr>
            <p:cNvGrpSpPr/>
            <p:nvPr/>
          </p:nvGrpSpPr>
          <p:grpSpPr>
            <a:xfrm>
              <a:off x="3276380" y="1982023"/>
              <a:ext cx="5627590" cy="3434591"/>
              <a:chOff x="6168129" y="2561687"/>
              <a:chExt cx="5627590" cy="3076186"/>
            </a:xfrm>
          </p:grpSpPr>
          <p:grpSp>
            <p:nvGrpSpPr>
              <p:cNvPr id="58" name="Group 57">
                <a:extLst>
                  <a:ext uri="{FF2B5EF4-FFF2-40B4-BE49-F238E27FC236}">
                    <a16:creationId xmlns:a16="http://schemas.microsoft.com/office/drawing/2014/main" id="{4BDE9B1C-3860-6771-829A-C16A17FDD212}"/>
                  </a:ext>
                </a:extLst>
              </p:cNvPr>
              <p:cNvGrpSpPr/>
              <p:nvPr/>
            </p:nvGrpSpPr>
            <p:grpSpPr>
              <a:xfrm>
                <a:off x="6168129" y="2561687"/>
                <a:ext cx="5627590" cy="3076186"/>
                <a:chOff x="6183493" y="2410213"/>
                <a:chExt cx="5627590" cy="3076186"/>
              </a:xfrm>
            </p:grpSpPr>
            <p:sp>
              <p:nvSpPr>
                <p:cNvPr id="8" name="Rectangle: Rounded Corners 7">
                  <a:extLst>
                    <a:ext uri="{FF2B5EF4-FFF2-40B4-BE49-F238E27FC236}">
                      <a16:creationId xmlns:a16="http://schemas.microsoft.com/office/drawing/2014/main" id="{3A8158CA-EA99-A219-2B55-22E05559864F}"/>
                    </a:ext>
                  </a:extLst>
                </p:cNvPr>
                <p:cNvSpPr/>
                <p:nvPr/>
              </p:nvSpPr>
              <p:spPr>
                <a:xfrm>
                  <a:off x="7901863" y="2806432"/>
                  <a:ext cx="1219302" cy="1043300"/>
                </a:xfrm>
                <a:prstGeom prst="roundRect">
                  <a:avLst/>
                </a:prstGeom>
                <a:solidFill>
                  <a:schemeClr val="dk1">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Pre</a:t>
                  </a:r>
                </a:p>
                <a:p>
                  <a:pPr algn="ctr"/>
                  <a:r>
                    <a:rPr lang="en-IN" dirty="0">
                      <a:latin typeface="Times New Roman" panose="02020603050405020304" pitchFamily="18" charset="0"/>
                      <a:cs typeface="Times New Roman" panose="02020603050405020304" pitchFamily="18" charset="0"/>
                    </a:rPr>
                    <a:t>Amplifier</a:t>
                  </a:r>
                </a:p>
                <a:p>
                  <a:pPr algn="ctr"/>
                  <a:r>
                    <a:rPr lang="en-IN" dirty="0">
                      <a:latin typeface="Times New Roman" panose="02020603050405020304" pitchFamily="18" charset="0"/>
                      <a:cs typeface="Times New Roman" panose="02020603050405020304" pitchFamily="18" charset="0"/>
                    </a:rPr>
                    <a:t>DOPE</a:t>
                  </a:r>
                </a:p>
              </p:txBody>
            </p:sp>
            <p:grpSp>
              <p:nvGrpSpPr>
                <p:cNvPr id="13" name="Group 12">
                  <a:extLst>
                    <a:ext uri="{FF2B5EF4-FFF2-40B4-BE49-F238E27FC236}">
                      <a16:creationId xmlns:a16="http://schemas.microsoft.com/office/drawing/2014/main" id="{B9E5F5A8-4AC4-E0A5-DAE1-5222E336B144}"/>
                    </a:ext>
                  </a:extLst>
                </p:cNvPr>
                <p:cNvGrpSpPr/>
                <p:nvPr/>
              </p:nvGrpSpPr>
              <p:grpSpPr>
                <a:xfrm>
                  <a:off x="9121164" y="2410213"/>
                  <a:ext cx="1178060" cy="3076186"/>
                  <a:chOff x="8423820" y="2268798"/>
                  <a:chExt cx="1178060" cy="3076186"/>
                </a:xfrm>
              </p:grpSpPr>
              <p:sp>
                <p:nvSpPr>
                  <p:cNvPr id="7" name="Rectangle: Rounded Corners 6">
                    <a:extLst>
                      <a:ext uri="{FF2B5EF4-FFF2-40B4-BE49-F238E27FC236}">
                        <a16:creationId xmlns:a16="http://schemas.microsoft.com/office/drawing/2014/main" id="{72534DBA-534B-10AB-4466-6734D099155C}"/>
                      </a:ext>
                    </a:extLst>
                  </p:cNvPr>
                  <p:cNvSpPr/>
                  <p:nvPr/>
                </p:nvSpPr>
                <p:spPr>
                  <a:xfrm rot="16200000">
                    <a:off x="7744214" y="3487318"/>
                    <a:ext cx="3076186" cy="639146"/>
                  </a:xfrm>
                  <a:prstGeom prst="roundRect">
                    <a:avLst/>
                  </a:prstGeom>
                  <a:solidFill>
                    <a:schemeClr val="dk1">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Microcontroller Unit (MUC)</a:t>
                    </a:r>
                  </a:p>
                  <a:p>
                    <a:pPr algn="ct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“Arduino uno” </a:t>
                    </a:r>
                    <a:r>
                      <a:rPr lang="en-IN" dirty="0">
                        <a:latin typeface="Times New Roman" panose="02020603050405020304" pitchFamily="18" charset="0"/>
                        <a:cs typeface="Times New Roman" panose="02020603050405020304" pitchFamily="18" charset="0"/>
                      </a:rPr>
                      <a:t>)</a:t>
                    </a:r>
                  </a:p>
                </p:txBody>
              </p:sp>
              <p:sp>
                <p:nvSpPr>
                  <p:cNvPr id="11" name="Arrow: Left-Right 10">
                    <a:extLst>
                      <a:ext uri="{FF2B5EF4-FFF2-40B4-BE49-F238E27FC236}">
                        <a16:creationId xmlns:a16="http://schemas.microsoft.com/office/drawing/2014/main" id="{712606B3-46A7-57B5-AED5-CE3C4F118627}"/>
                      </a:ext>
                    </a:extLst>
                  </p:cNvPr>
                  <p:cNvSpPr/>
                  <p:nvPr/>
                </p:nvSpPr>
                <p:spPr>
                  <a:xfrm>
                    <a:off x="8423820" y="3068625"/>
                    <a:ext cx="538914" cy="295275"/>
                  </a:xfrm>
                  <a:prstGeom prst="leftRight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grpSp>
            <p:sp>
              <p:nvSpPr>
                <p:cNvPr id="33" name="Rectangle: Rounded Corners 32">
                  <a:extLst>
                    <a:ext uri="{FF2B5EF4-FFF2-40B4-BE49-F238E27FC236}">
                      <a16:creationId xmlns:a16="http://schemas.microsoft.com/office/drawing/2014/main" id="{E35BD502-A8AF-ED12-2830-8EB174BDDF5C}"/>
                    </a:ext>
                  </a:extLst>
                </p:cNvPr>
                <p:cNvSpPr/>
                <p:nvPr/>
              </p:nvSpPr>
              <p:spPr>
                <a:xfrm>
                  <a:off x="6183493" y="2974084"/>
                  <a:ext cx="1177074" cy="798637"/>
                </a:xfrm>
                <a:prstGeom prst="round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Ear of Human</a:t>
                  </a:r>
                </a:p>
              </p:txBody>
            </p:sp>
            <p:sp>
              <p:nvSpPr>
                <p:cNvPr id="35" name="Rectangle: Rounded Corners 34">
                  <a:extLst>
                    <a:ext uri="{FF2B5EF4-FFF2-40B4-BE49-F238E27FC236}">
                      <a16:creationId xmlns:a16="http://schemas.microsoft.com/office/drawing/2014/main" id="{79275D8C-B747-9837-497B-E58BD9FC399C}"/>
                    </a:ext>
                  </a:extLst>
                </p:cNvPr>
                <p:cNvSpPr/>
                <p:nvPr/>
              </p:nvSpPr>
              <p:spPr>
                <a:xfrm>
                  <a:off x="10858695" y="2758237"/>
                  <a:ext cx="714375" cy="493833"/>
                </a:xfrm>
                <a:prstGeom prst="round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12c cart</a:t>
                  </a:r>
                </a:p>
              </p:txBody>
            </p:sp>
            <p:sp>
              <p:nvSpPr>
                <p:cNvPr id="36" name="Rectangle: Rounded Corners 35">
                  <a:extLst>
                    <a:ext uri="{FF2B5EF4-FFF2-40B4-BE49-F238E27FC236}">
                      <a16:creationId xmlns:a16="http://schemas.microsoft.com/office/drawing/2014/main" id="{AB2E516C-5FCE-4167-4457-B21F14C977AF}"/>
                    </a:ext>
                  </a:extLst>
                </p:cNvPr>
                <p:cNvSpPr/>
                <p:nvPr/>
              </p:nvSpPr>
              <p:spPr>
                <a:xfrm>
                  <a:off x="10620680" y="3646174"/>
                  <a:ext cx="1190403" cy="899264"/>
                </a:xfrm>
                <a:prstGeom prst="round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16*2 LCD Display</a:t>
                  </a:r>
                </a:p>
              </p:txBody>
            </p:sp>
            <p:sp>
              <p:nvSpPr>
                <p:cNvPr id="49" name="Arrow: Down 48">
                  <a:extLst>
                    <a:ext uri="{FF2B5EF4-FFF2-40B4-BE49-F238E27FC236}">
                      <a16:creationId xmlns:a16="http://schemas.microsoft.com/office/drawing/2014/main" id="{326C9B14-02BA-830E-0C73-A7370A32DD8F}"/>
                    </a:ext>
                  </a:extLst>
                </p:cNvPr>
                <p:cNvSpPr/>
                <p:nvPr/>
              </p:nvSpPr>
              <p:spPr>
                <a:xfrm>
                  <a:off x="11074847" y="3253798"/>
                  <a:ext cx="215447" cy="382118"/>
                </a:xfrm>
                <a:prstGeom prst="down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7" name="Arrow: Down 56">
                  <a:extLst>
                    <a:ext uri="{FF2B5EF4-FFF2-40B4-BE49-F238E27FC236}">
                      <a16:creationId xmlns:a16="http://schemas.microsoft.com/office/drawing/2014/main" id="{3725FA7B-BA8C-F202-3894-8BD77BF6791B}"/>
                    </a:ext>
                  </a:extLst>
                </p:cNvPr>
                <p:cNvSpPr/>
                <p:nvPr/>
              </p:nvSpPr>
              <p:spPr>
                <a:xfrm rot="16200000" flipH="1">
                  <a:off x="10462181" y="2697251"/>
                  <a:ext cx="241335" cy="548198"/>
                </a:xfrm>
                <a:prstGeom prst="down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grpSp>
          <p:sp>
            <p:nvSpPr>
              <p:cNvPr id="82" name="Arrow: Left-Right 81">
                <a:extLst>
                  <a:ext uri="{FF2B5EF4-FFF2-40B4-BE49-F238E27FC236}">
                    <a16:creationId xmlns:a16="http://schemas.microsoft.com/office/drawing/2014/main" id="{1A6A0210-B577-E5FC-1C5A-80455A8A6C87}"/>
                  </a:ext>
                </a:extLst>
              </p:cNvPr>
              <p:cNvSpPr/>
              <p:nvPr/>
            </p:nvSpPr>
            <p:spPr>
              <a:xfrm>
                <a:off x="7343365" y="3392535"/>
                <a:ext cx="538914" cy="295275"/>
              </a:xfrm>
              <a:prstGeom prst="leftRight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grpSp>
        <p:sp>
          <p:nvSpPr>
            <p:cNvPr id="3" name="Rectangle: Rounded Corners 2">
              <a:extLst>
                <a:ext uri="{FF2B5EF4-FFF2-40B4-BE49-F238E27FC236}">
                  <a16:creationId xmlns:a16="http://schemas.microsoft.com/office/drawing/2014/main" id="{DE490885-8737-A77E-CD2E-CB86C4EB3234}"/>
                </a:ext>
              </a:extLst>
            </p:cNvPr>
            <p:cNvSpPr/>
            <p:nvPr/>
          </p:nvSpPr>
          <p:spPr>
            <a:xfrm>
              <a:off x="5202110" y="4806648"/>
              <a:ext cx="997113" cy="537515"/>
            </a:xfrm>
            <a:prstGeom prst="roundRect">
              <a:avLst/>
            </a:prstGeom>
            <a:solidFill>
              <a:schemeClr val="dk1">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MSD card</a:t>
              </a:r>
            </a:p>
          </p:txBody>
        </p:sp>
        <p:sp>
          <p:nvSpPr>
            <p:cNvPr id="9" name="Arrow: Left-Right 8">
              <a:extLst>
                <a:ext uri="{FF2B5EF4-FFF2-40B4-BE49-F238E27FC236}">
                  <a16:creationId xmlns:a16="http://schemas.microsoft.com/office/drawing/2014/main" id="{743EB700-ED32-D67E-D818-63530FF09FE3}"/>
                </a:ext>
              </a:extLst>
            </p:cNvPr>
            <p:cNvSpPr/>
            <p:nvPr/>
          </p:nvSpPr>
          <p:spPr>
            <a:xfrm>
              <a:off x="6211908" y="4949035"/>
              <a:ext cx="538914" cy="325552"/>
            </a:xfrm>
            <a:prstGeom prst="leftRight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sp>
        <p:nvSpPr>
          <p:cNvPr id="4" name="Rectangle: Rounded Corners 3">
            <a:extLst>
              <a:ext uri="{FF2B5EF4-FFF2-40B4-BE49-F238E27FC236}">
                <a16:creationId xmlns:a16="http://schemas.microsoft.com/office/drawing/2014/main" id="{68CCAEFC-C299-6C03-F873-11A5271AD8E2}"/>
              </a:ext>
            </a:extLst>
          </p:cNvPr>
          <p:cNvSpPr/>
          <p:nvPr/>
        </p:nvSpPr>
        <p:spPr>
          <a:xfrm>
            <a:off x="8748912" y="4944723"/>
            <a:ext cx="1271051" cy="676973"/>
          </a:xfrm>
          <a:prstGeom prst="round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PC-GUI</a:t>
            </a:r>
          </a:p>
          <a:p>
            <a:pPr algn="ctr"/>
            <a:r>
              <a:rPr lang="en-IN" dirty="0">
                <a:latin typeface="Times New Roman" panose="02020603050405020304" pitchFamily="18" charset="0"/>
                <a:cs typeface="Times New Roman" panose="02020603050405020304" pitchFamily="18" charset="0"/>
              </a:rPr>
              <a:t>Analyses</a:t>
            </a:r>
          </a:p>
        </p:txBody>
      </p:sp>
      <p:sp>
        <p:nvSpPr>
          <p:cNvPr id="5" name="Arrow: Left-Right 4">
            <a:extLst>
              <a:ext uri="{FF2B5EF4-FFF2-40B4-BE49-F238E27FC236}">
                <a16:creationId xmlns:a16="http://schemas.microsoft.com/office/drawing/2014/main" id="{52ED3F21-1983-B0F2-587B-1CBC8D1F234F}"/>
              </a:ext>
            </a:extLst>
          </p:cNvPr>
          <p:cNvSpPr/>
          <p:nvPr/>
        </p:nvSpPr>
        <p:spPr>
          <a:xfrm>
            <a:off x="7963328" y="5163634"/>
            <a:ext cx="778032" cy="381157"/>
          </a:xfrm>
          <a:prstGeom prst="leftRight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0DA65E54-224A-F0EB-2A6A-F9A349B401BA}"/>
              </a:ext>
            </a:extLst>
          </p:cNvPr>
          <p:cNvGrpSpPr/>
          <p:nvPr/>
        </p:nvGrpSpPr>
        <p:grpSpPr>
          <a:xfrm>
            <a:off x="2033713" y="1870055"/>
            <a:ext cx="8124573" cy="3970908"/>
            <a:chOff x="2033713" y="1870055"/>
            <a:chExt cx="8124573" cy="3970908"/>
          </a:xfrm>
        </p:grpSpPr>
        <p:grpSp>
          <p:nvGrpSpPr>
            <p:cNvPr id="6" name="Group 5">
              <a:extLst>
                <a:ext uri="{FF2B5EF4-FFF2-40B4-BE49-F238E27FC236}">
                  <a16:creationId xmlns:a16="http://schemas.microsoft.com/office/drawing/2014/main" id="{488ED2F1-63AE-A05C-3C88-E1C90816C87D}"/>
                </a:ext>
              </a:extLst>
            </p:cNvPr>
            <p:cNvGrpSpPr/>
            <p:nvPr/>
          </p:nvGrpSpPr>
          <p:grpSpPr>
            <a:xfrm>
              <a:off x="2033713" y="1870055"/>
              <a:ext cx="8124573" cy="3970908"/>
              <a:chOff x="3276380" y="1982023"/>
              <a:chExt cx="5627590" cy="3434591"/>
            </a:xfrm>
          </p:grpSpPr>
          <p:grpSp>
            <p:nvGrpSpPr>
              <p:cNvPr id="12" name="Group 11">
                <a:extLst>
                  <a:ext uri="{FF2B5EF4-FFF2-40B4-BE49-F238E27FC236}">
                    <a16:creationId xmlns:a16="http://schemas.microsoft.com/office/drawing/2014/main" id="{1EE5D1FA-4450-0D6A-DFE8-066A82D95881}"/>
                  </a:ext>
                </a:extLst>
              </p:cNvPr>
              <p:cNvGrpSpPr/>
              <p:nvPr/>
            </p:nvGrpSpPr>
            <p:grpSpPr>
              <a:xfrm>
                <a:off x="3276380" y="1982023"/>
                <a:ext cx="5627590" cy="3434591"/>
                <a:chOff x="6168129" y="2561687"/>
                <a:chExt cx="5627590" cy="3076186"/>
              </a:xfrm>
            </p:grpSpPr>
            <p:grpSp>
              <p:nvGrpSpPr>
                <p:cNvPr id="16" name="Group 15">
                  <a:extLst>
                    <a:ext uri="{FF2B5EF4-FFF2-40B4-BE49-F238E27FC236}">
                      <a16:creationId xmlns:a16="http://schemas.microsoft.com/office/drawing/2014/main" id="{BA757EBD-0641-99B8-4FA6-88DF3C657B05}"/>
                    </a:ext>
                  </a:extLst>
                </p:cNvPr>
                <p:cNvGrpSpPr/>
                <p:nvPr/>
              </p:nvGrpSpPr>
              <p:grpSpPr>
                <a:xfrm>
                  <a:off x="6168129" y="2561687"/>
                  <a:ext cx="5627590" cy="3076186"/>
                  <a:chOff x="6183493" y="2410213"/>
                  <a:chExt cx="5627590" cy="3076186"/>
                </a:xfrm>
              </p:grpSpPr>
              <p:sp>
                <p:nvSpPr>
                  <p:cNvPr id="18" name="Rectangle: Rounded Corners 17">
                    <a:extLst>
                      <a:ext uri="{FF2B5EF4-FFF2-40B4-BE49-F238E27FC236}">
                        <a16:creationId xmlns:a16="http://schemas.microsoft.com/office/drawing/2014/main" id="{FA0990EE-D4CB-881B-4E83-52CB8F027043}"/>
                      </a:ext>
                    </a:extLst>
                  </p:cNvPr>
                  <p:cNvSpPr/>
                  <p:nvPr/>
                </p:nvSpPr>
                <p:spPr>
                  <a:xfrm>
                    <a:off x="7901863" y="2806432"/>
                    <a:ext cx="1219302" cy="1043300"/>
                  </a:xfrm>
                  <a:prstGeom prst="roundRect">
                    <a:avLst/>
                  </a:prstGeom>
                  <a:solidFill>
                    <a:schemeClr val="dk1">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Pre</a:t>
                    </a:r>
                  </a:p>
                  <a:p>
                    <a:pPr algn="ctr"/>
                    <a:r>
                      <a:rPr lang="en-IN" dirty="0">
                        <a:latin typeface="Times New Roman" panose="02020603050405020304" pitchFamily="18" charset="0"/>
                        <a:cs typeface="Times New Roman" panose="02020603050405020304" pitchFamily="18" charset="0"/>
                      </a:rPr>
                      <a:t>Amplifier</a:t>
                    </a:r>
                  </a:p>
                  <a:p>
                    <a:pPr algn="ctr"/>
                    <a:r>
                      <a:rPr lang="en-IN" dirty="0">
                        <a:latin typeface="Times New Roman" panose="02020603050405020304" pitchFamily="18" charset="0"/>
                        <a:cs typeface="Times New Roman" panose="02020603050405020304" pitchFamily="18" charset="0"/>
                      </a:rPr>
                      <a:t>DOPE</a:t>
                    </a:r>
                  </a:p>
                </p:txBody>
              </p:sp>
              <p:grpSp>
                <p:nvGrpSpPr>
                  <p:cNvPr id="19" name="Group 18">
                    <a:extLst>
                      <a:ext uri="{FF2B5EF4-FFF2-40B4-BE49-F238E27FC236}">
                        <a16:creationId xmlns:a16="http://schemas.microsoft.com/office/drawing/2014/main" id="{44198223-0FA0-AE98-3B55-8E71A799AAFC}"/>
                      </a:ext>
                    </a:extLst>
                  </p:cNvPr>
                  <p:cNvGrpSpPr/>
                  <p:nvPr/>
                </p:nvGrpSpPr>
                <p:grpSpPr>
                  <a:xfrm>
                    <a:off x="9121164" y="2410213"/>
                    <a:ext cx="1178060" cy="3076186"/>
                    <a:chOff x="8423820" y="2268798"/>
                    <a:chExt cx="1178060" cy="3076186"/>
                  </a:xfrm>
                </p:grpSpPr>
                <p:sp>
                  <p:nvSpPr>
                    <p:cNvPr id="25" name="Rectangle: Rounded Corners 24">
                      <a:extLst>
                        <a:ext uri="{FF2B5EF4-FFF2-40B4-BE49-F238E27FC236}">
                          <a16:creationId xmlns:a16="http://schemas.microsoft.com/office/drawing/2014/main" id="{CD5B2A2B-D269-FD67-0275-6EC36BD33048}"/>
                        </a:ext>
                      </a:extLst>
                    </p:cNvPr>
                    <p:cNvSpPr/>
                    <p:nvPr/>
                  </p:nvSpPr>
                  <p:spPr>
                    <a:xfrm rot="16200000">
                      <a:off x="7744214" y="3487318"/>
                      <a:ext cx="3076186" cy="639146"/>
                    </a:xfrm>
                    <a:prstGeom prst="roundRect">
                      <a:avLst/>
                    </a:prstGeom>
                    <a:solidFill>
                      <a:schemeClr val="dk1">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Microcontroller Unit (MUC)</a:t>
                      </a:r>
                    </a:p>
                    <a:p>
                      <a:pPr algn="ct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“Arduino uno” </a:t>
                      </a:r>
                      <a:r>
                        <a:rPr lang="en-IN" dirty="0">
                          <a:latin typeface="Times New Roman" panose="02020603050405020304" pitchFamily="18" charset="0"/>
                          <a:cs typeface="Times New Roman" panose="02020603050405020304" pitchFamily="18" charset="0"/>
                        </a:rPr>
                        <a:t>)</a:t>
                      </a:r>
                    </a:p>
                  </p:txBody>
                </p:sp>
                <p:sp>
                  <p:nvSpPr>
                    <p:cNvPr id="26" name="Arrow: Left-Right 25">
                      <a:extLst>
                        <a:ext uri="{FF2B5EF4-FFF2-40B4-BE49-F238E27FC236}">
                          <a16:creationId xmlns:a16="http://schemas.microsoft.com/office/drawing/2014/main" id="{FB27678F-0261-E2DE-21D5-7E0FA476357C}"/>
                        </a:ext>
                      </a:extLst>
                    </p:cNvPr>
                    <p:cNvSpPr/>
                    <p:nvPr/>
                  </p:nvSpPr>
                  <p:spPr>
                    <a:xfrm>
                      <a:off x="8423820" y="3068625"/>
                      <a:ext cx="538914" cy="295275"/>
                    </a:xfrm>
                    <a:prstGeom prst="leftRight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grpSp>
              <p:sp>
                <p:nvSpPr>
                  <p:cNvPr id="20" name="Rectangle: Rounded Corners 19">
                    <a:extLst>
                      <a:ext uri="{FF2B5EF4-FFF2-40B4-BE49-F238E27FC236}">
                        <a16:creationId xmlns:a16="http://schemas.microsoft.com/office/drawing/2014/main" id="{8C844C37-6AA0-A4A1-7CAC-952C5C348307}"/>
                      </a:ext>
                    </a:extLst>
                  </p:cNvPr>
                  <p:cNvSpPr/>
                  <p:nvPr/>
                </p:nvSpPr>
                <p:spPr>
                  <a:xfrm>
                    <a:off x="6183493" y="2974084"/>
                    <a:ext cx="1177074" cy="798637"/>
                  </a:xfrm>
                  <a:prstGeom prst="round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Ear of Human</a:t>
                    </a:r>
                  </a:p>
                </p:txBody>
              </p:sp>
              <p:sp>
                <p:nvSpPr>
                  <p:cNvPr id="21" name="Rectangle: Rounded Corners 20">
                    <a:extLst>
                      <a:ext uri="{FF2B5EF4-FFF2-40B4-BE49-F238E27FC236}">
                        <a16:creationId xmlns:a16="http://schemas.microsoft.com/office/drawing/2014/main" id="{C1C6B7C9-3321-42D4-789D-980D8A50FF9B}"/>
                      </a:ext>
                    </a:extLst>
                  </p:cNvPr>
                  <p:cNvSpPr/>
                  <p:nvPr/>
                </p:nvSpPr>
                <p:spPr>
                  <a:xfrm>
                    <a:off x="10858695" y="2758237"/>
                    <a:ext cx="714375" cy="493833"/>
                  </a:xfrm>
                  <a:prstGeom prst="round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12c cart</a:t>
                    </a:r>
                  </a:p>
                </p:txBody>
              </p:sp>
              <p:sp>
                <p:nvSpPr>
                  <p:cNvPr id="22" name="Rectangle: Rounded Corners 21">
                    <a:extLst>
                      <a:ext uri="{FF2B5EF4-FFF2-40B4-BE49-F238E27FC236}">
                        <a16:creationId xmlns:a16="http://schemas.microsoft.com/office/drawing/2014/main" id="{FD23EC5F-48E4-771A-6274-EC1D01D557C3}"/>
                      </a:ext>
                    </a:extLst>
                  </p:cNvPr>
                  <p:cNvSpPr/>
                  <p:nvPr/>
                </p:nvSpPr>
                <p:spPr>
                  <a:xfrm>
                    <a:off x="10620680" y="3646174"/>
                    <a:ext cx="1190403" cy="899264"/>
                  </a:xfrm>
                  <a:prstGeom prst="round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16*2 LCD Display</a:t>
                    </a:r>
                  </a:p>
                </p:txBody>
              </p:sp>
              <p:sp>
                <p:nvSpPr>
                  <p:cNvPr id="23" name="Arrow: Down 22">
                    <a:extLst>
                      <a:ext uri="{FF2B5EF4-FFF2-40B4-BE49-F238E27FC236}">
                        <a16:creationId xmlns:a16="http://schemas.microsoft.com/office/drawing/2014/main" id="{A58E0460-C18E-1C8D-598E-976486F0108A}"/>
                      </a:ext>
                    </a:extLst>
                  </p:cNvPr>
                  <p:cNvSpPr/>
                  <p:nvPr/>
                </p:nvSpPr>
                <p:spPr>
                  <a:xfrm>
                    <a:off x="11074847" y="3253798"/>
                    <a:ext cx="215447" cy="382118"/>
                  </a:xfrm>
                  <a:prstGeom prst="down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4" name="Arrow: Down 23">
                    <a:extLst>
                      <a:ext uri="{FF2B5EF4-FFF2-40B4-BE49-F238E27FC236}">
                        <a16:creationId xmlns:a16="http://schemas.microsoft.com/office/drawing/2014/main" id="{EA58C9E1-2559-E642-900A-AF505A78A470}"/>
                      </a:ext>
                    </a:extLst>
                  </p:cNvPr>
                  <p:cNvSpPr/>
                  <p:nvPr/>
                </p:nvSpPr>
                <p:spPr>
                  <a:xfrm rot="16200000" flipH="1">
                    <a:off x="10462181" y="2697251"/>
                    <a:ext cx="241335" cy="548198"/>
                  </a:xfrm>
                  <a:prstGeom prst="down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grpSp>
            <p:sp>
              <p:nvSpPr>
                <p:cNvPr id="17" name="Arrow: Left-Right 16">
                  <a:extLst>
                    <a:ext uri="{FF2B5EF4-FFF2-40B4-BE49-F238E27FC236}">
                      <a16:creationId xmlns:a16="http://schemas.microsoft.com/office/drawing/2014/main" id="{840D5B7D-A17A-A5AF-9813-82F411A1ADB2}"/>
                    </a:ext>
                  </a:extLst>
                </p:cNvPr>
                <p:cNvSpPr/>
                <p:nvPr/>
              </p:nvSpPr>
              <p:spPr>
                <a:xfrm>
                  <a:off x="7343365" y="3392535"/>
                  <a:ext cx="538914" cy="295275"/>
                </a:xfrm>
                <a:prstGeom prst="leftRight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grpSp>
          <p:sp>
            <p:nvSpPr>
              <p:cNvPr id="14" name="Rectangle: Rounded Corners 13">
                <a:extLst>
                  <a:ext uri="{FF2B5EF4-FFF2-40B4-BE49-F238E27FC236}">
                    <a16:creationId xmlns:a16="http://schemas.microsoft.com/office/drawing/2014/main" id="{1A0BB0A3-7BB5-8101-5B3C-1FB4592D0BB9}"/>
                  </a:ext>
                </a:extLst>
              </p:cNvPr>
              <p:cNvSpPr/>
              <p:nvPr/>
            </p:nvSpPr>
            <p:spPr>
              <a:xfrm>
                <a:off x="5202110" y="4806648"/>
                <a:ext cx="997113" cy="537515"/>
              </a:xfrm>
              <a:prstGeom prst="roundRect">
                <a:avLst/>
              </a:prstGeom>
              <a:solidFill>
                <a:schemeClr val="dk1">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MSD card</a:t>
                </a:r>
              </a:p>
            </p:txBody>
          </p:sp>
          <p:sp>
            <p:nvSpPr>
              <p:cNvPr id="15" name="Arrow: Left-Right 14">
                <a:extLst>
                  <a:ext uri="{FF2B5EF4-FFF2-40B4-BE49-F238E27FC236}">
                    <a16:creationId xmlns:a16="http://schemas.microsoft.com/office/drawing/2014/main" id="{8EB7087A-5C5C-7713-DB27-997AF28718CB}"/>
                  </a:ext>
                </a:extLst>
              </p:cNvPr>
              <p:cNvSpPr/>
              <p:nvPr/>
            </p:nvSpPr>
            <p:spPr>
              <a:xfrm>
                <a:off x="6211908" y="4949035"/>
                <a:ext cx="538914" cy="325552"/>
              </a:xfrm>
              <a:prstGeom prst="leftRight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sp>
          <p:nvSpPr>
            <p:cNvPr id="27" name="Rectangle: Rounded Corners 26">
              <a:extLst>
                <a:ext uri="{FF2B5EF4-FFF2-40B4-BE49-F238E27FC236}">
                  <a16:creationId xmlns:a16="http://schemas.microsoft.com/office/drawing/2014/main" id="{AA8A85B7-5107-6F60-3B13-5A3CA57CC28C}"/>
                </a:ext>
              </a:extLst>
            </p:cNvPr>
            <p:cNvSpPr/>
            <p:nvPr/>
          </p:nvSpPr>
          <p:spPr>
            <a:xfrm>
              <a:off x="8752382" y="4944723"/>
              <a:ext cx="1271051" cy="676973"/>
            </a:xfrm>
            <a:prstGeom prst="round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PC-GUI</a:t>
              </a:r>
            </a:p>
            <a:p>
              <a:pPr algn="ctr"/>
              <a:r>
                <a:rPr lang="en-IN" dirty="0">
                  <a:latin typeface="Times New Roman" panose="02020603050405020304" pitchFamily="18" charset="0"/>
                  <a:cs typeface="Times New Roman" panose="02020603050405020304" pitchFamily="18" charset="0"/>
                </a:rPr>
                <a:t>Analyses</a:t>
              </a:r>
            </a:p>
          </p:txBody>
        </p:sp>
        <p:sp>
          <p:nvSpPr>
            <p:cNvPr id="28" name="Arrow: Left-Right 27">
              <a:extLst>
                <a:ext uri="{FF2B5EF4-FFF2-40B4-BE49-F238E27FC236}">
                  <a16:creationId xmlns:a16="http://schemas.microsoft.com/office/drawing/2014/main" id="{469591C8-F8EC-EFD9-697D-A37CDA0CF283}"/>
                </a:ext>
              </a:extLst>
            </p:cNvPr>
            <p:cNvSpPr/>
            <p:nvPr/>
          </p:nvSpPr>
          <p:spPr>
            <a:xfrm>
              <a:off x="7966798" y="5163634"/>
              <a:ext cx="778032" cy="381157"/>
            </a:xfrm>
            <a:prstGeom prst="leftRightArrow">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328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E6AE49C-0095-BFAE-CE00-84B7D767857E}"/>
              </a:ext>
            </a:extLst>
          </p:cNvPr>
          <p:cNvSpPr/>
          <p:nvPr/>
        </p:nvSpPr>
        <p:spPr>
          <a:xfrm>
            <a:off x="3694922" y="5388504"/>
            <a:ext cx="1903445" cy="401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Uno</a:t>
            </a:r>
            <a:endParaRPr lang="en-IN" dirty="0"/>
          </a:p>
        </p:txBody>
      </p:sp>
      <p:sp>
        <p:nvSpPr>
          <p:cNvPr id="8" name="TextBox 7">
            <a:extLst>
              <a:ext uri="{FF2B5EF4-FFF2-40B4-BE49-F238E27FC236}">
                <a16:creationId xmlns:a16="http://schemas.microsoft.com/office/drawing/2014/main" id="{828B2A93-7742-9EE2-CAC2-DF80AF2C86F7}"/>
              </a:ext>
            </a:extLst>
          </p:cNvPr>
          <p:cNvSpPr txBox="1"/>
          <p:nvPr/>
        </p:nvSpPr>
        <p:spPr>
          <a:xfrm>
            <a:off x="289250" y="422021"/>
            <a:ext cx="1133669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Circuit Diagram</a:t>
            </a:r>
            <a:endParaRPr lang="en-IN" sz="3200" b="1"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A26A1752-AAF6-6642-6563-88DB19B3BF61}"/>
              </a:ext>
            </a:extLst>
          </p:cNvPr>
          <p:cNvGrpSpPr/>
          <p:nvPr/>
        </p:nvGrpSpPr>
        <p:grpSpPr>
          <a:xfrm>
            <a:off x="711457" y="1422710"/>
            <a:ext cx="9773820" cy="4604866"/>
            <a:chOff x="457197" y="1441371"/>
            <a:chExt cx="9773820" cy="4604866"/>
          </a:xfrm>
        </p:grpSpPr>
        <p:grpSp>
          <p:nvGrpSpPr>
            <p:cNvPr id="6" name="Group 5">
              <a:extLst>
                <a:ext uri="{FF2B5EF4-FFF2-40B4-BE49-F238E27FC236}">
                  <a16:creationId xmlns:a16="http://schemas.microsoft.com/office/drawing/2014/main" id="{8B7B39CA-6111-0D50-9817-7339C7791B47}"/>
                </a:ext>
              </a:extLst>
            </p:cNvPr>
            <p:cNvGrpSpPr/>
            <p:nvPr/>
          </p:nvGrpSpPr>
          <p:grpSpPr>
            <a:xfrm>
              <a:off x="1684177" y="1441371"/>
              <a:ext cx="8546840" cy="4604866"/>
              <a:chOff x="1632858" y="1329404"/>
              <a:chExt cx="8546840" cy="4604866"/>
            </a:xfrm>
          </p:grpSpPr>
          <p:pic>
            <p:nvPicPr>
              <p:cNvPr id="3" name="Picture 2">
                <a:extLst>
                  <a:ext uri="{FF2B5EF4-FFF2-40B4-BE49-F238E27FC236}">
                    <a16:creationId xmlns:a16="http://schemas.microsoft.com/office/drawing/2014/main" id="{6BFDD21D-2816-F411-F845-A3AF12860957}"/>
                  </a:ext>
                </a:extLst>
              </p:cNvPr>
              <p:cNvPicPr>
                <a:picLocks noChangeAspect="1"/>
              </p:cNvPicPr>
              <p:nvPr/>
            </p:nvPicPr>
            <p:blipFill rotWithShape="1">
              <a:blip r:embed="rId2">
                <a:extLst>
                  <a:ext uri="{28A0092B-C50C-407E-A947-70E740481C1C}">
                    <a14:useLocalDpi xmlns:a14="http://schemas.microsoft.com/office/drawing/2010/main" val="0"/>
                  </a:ext>
                </a:extLst>
              </a:blip>
              <a:srcRect b="1197"/>
              <a:stretch/>
            </p:blipFill>
            <p:spPr>
              <a:xfrm>
                <a:off x="1632858" y="1329404"/>
                <a:ext cx="8546840" cy="4604866"/>
              </a:xfrm>
              <a:prstGeom prst="rect">
                <a:avLst/>
              </a:prstGeom>
            </p:spPr>
          </p:pic>
          <p:sp>
            <p:nvSpPr>
              <p:cNvPr id="5" name="Rectangle: Rounded Corners 4">
                <a:extLst>
                  <a:ext uri="{FF2B5EF4-FFF2-40B4-BE49-F238E27FC236}">
                    <a16:creationId xmlns:a16="http://schemas.microsoft.com/office/drawing/2014/main" id="{416B038D-E272-5940-8E12-26C0C4F0106D}"/>
                  </a:ext>
                </a:extLst>
              </p:cNvPr>
              <p:cNvSpPr/>
              <p:nvPr/>
            </p:nvSpPr>
            <p:spPr>
              <a:xfrm>
                <a:off x="3694922" y="5328063"/>
                <a:ext cx="1903445" cy="401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Uno</a:t>
                </a:r>
                <a:endParaRPr lang="en-IN" dirty="0"/>
              </a:p>
            </p:txBody>
          </p:sp>
        </p:grpSp>
        <p:sp>
          <p:nvSpPr>
            <p:cNvPr id="9" name="Rectangle: Rounded Corners 8">
              <a:extLst>
                <a:ext uri="{FF2B5EF4-FFF2-40B4-BE49-F238E27FC236}">
                  <a16:creationId xmlns:a16="http://schemas.microsoft.com/office/drawing/2014/main" id="{3789F788-A6F6-6201-0F50-59DB612784B9}"/>
                </a:ext>
              </a:extLst>
            </p:cNvPr>
            <p:cNvSpPr/>
            <p:nvPr/>
          </p:nvSpPr>
          <p:spPr>
            <a:xfrm>
              <a:off x="503851" y="2492724"/>
              <a:ext cx="1604866" cy="452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Microphone 1</a:t>
              </a:r>
              <a:endParaRPr lang="en-IN" dirty="0"/>
            </a:p>
          </p:txBody>
        </p:sp>
        <p:sp>
          <p:nvSpPr>
            <p:cNvPr id="10" name="Rectangle: Rounded Corners 9">
              <a:extLst>
                <a:ext uri="{FF2B5EF4-FFF2-40B4-BE49-F238E27FC236}">
                  <a16:creationId xmlns:a16="http://schemas.microsoft.com/office/drawing/2014/main" id="{7B57D9EF-71CC-BDE5-EE82-122A1C207181}"/>
                </a:ext>
              </a:extLst>
            </p:cNvPr>
            <p:cNvSpPr/>
            <p:nvPr/>
          </p:nvSpPr>
          <p:spPr>
            <a:xfrm>
              <a:off x="457197" y="3996612"/>
              <a:ext cx="1604866" cy="452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Microphone 2</a:t>
              </a:r>
              <a:endParaRPr lang="en-IN" dirty="0"/>
            </a:p>
          </p:txBody>
        </p:sp>
        <p:cxnSp>
          <p:nvCxnSpPr>
            <p:cNvPr id="12" name="Straight Arrow Connector 11">
              <a:extLst>
                <a:ext uri="{FF2B5EF4-FFF2-40B4-BE49-F238E27FC236}">
                  <a16:creationId xmlns:a16="http://schemas.microsoft.com/office/drawing/2014/main" id="{1D9C5FAC-5602-D453-2626-440CE446B87A}"/>
                </a:ext>
              </a:extLst>
            </p:cNvPr>
            <p:cNvCxnSpPr/>
            <p:nvPr/>
          </p:nvCxnSpPr>
          <p:spPr>
            <a:xfrm>
              <a:off x="2276669" y="2945259"/>
              <a:ext cx="335902" cy="483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A62F57-78E8-6E7D-BBEE-CEC915E1B661}"/>
                </a:ext>
              </a:extLst>
            </p:cNvPr>
            <p:cNvCxnSpPr/>
            <p:nvPr/>
          </p:nvCxnSpPr>
          <p:spPr>
            <a:xfrm>
              <a:off x="2195802" y="4357292"/>
              <a:ext cx="335902" cy="483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2705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2030</TotalTime>
  <Words>2908</Words>
  <Application>Microsoft Office PowerPoint</Application>
  <PresentationFormat>Widescreen</PresentationFormat>
  <Paragraphs>336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Prasanth</dc:creator>
  <cp:lastModifiedBy>Balaji M</cp:lastModifiedBy>
  <cp:revision>74</cp:revision>
  <dcterms:created xsi:type="dcterms:W3CDTF">2023-04-22T04:03:51Z</dcterms:created>
  <dcterms:modified xsi:type="dcterms:W3CDTF">2023-07-10T14:03:57Z</dcterms:modified>
</cp:coreProperties>
</file>