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68" r:id="rId4"/>
    <p:sldId id="258" r:id="rId5"/>
    <p:sldId id="259" r:id="rId6"/>
    <p:sldId id="260" r:id="rId7"/>
    <p:sldId id="262" r:id="rId8"/>
    <p:sldId id="267" r:id="rId9"/>
    <p:sldId id="263" r:id="rId10"/>
    <p:sldId id="264" r:id="rId11"/>
    <p:sldId id="269" r:id="rId12"/>
    <p:sldId id="270" r:id="rId13"/>
    <p:sldId id="265" r:id="rId14"/>
    <p:sldId id="261"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5"/>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D717A-43C2-4D97-8BEF-F9D047D14898}"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C249B-F125-4A50-B978-7D849A06EB69}" type="slidenum">
              <a:rPr lang="en-US" smtClean="0"/>
              <a:t>‹#›</a:t>
            </a:fld>
            <a:endParaRPr lang="en-US"/>
          </a:p>
        </p:txBody>
      </p:sp>
    </p:spTree>
    <p:extLst>
      <p:ext uri="{BB962C8B-B14F-4D97-AF65-F5344CB8AC3E}">
        <p14:creationId xmlns:p14="http://schemas.microsoft.com/office/powerpoint/2010/main" val="3013234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82A7B-F99F-4D27-ACF2-E8F3A910F029}"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B24DC-ACAF-43A1-8CFD-8D5157BAED45}" type="slidenum">
              <a:rPr lang="en-US" smtClean="0"/>
              <a:t>‹#›</a:t>
            </a:fld>
            <a:endParaRPr lang="en-US"/>
          </a:p>
        </p:txBody>
      </p:sp>
    </p:spTree>
    <p:extLst>
      <p:ext uri="{BB962C8B-B14F-4D97-AF65-F5344CB8AC3E}">
        <p14:creationId xmlns:p14="http://schemas.microsoft.com/office/powerpoint/2010/main" val="122970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82A7B-F99F-4D27-ACF2-E8F3A910F029}"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B24DC-ACAF-43A1-8CFD-8D5157BAED45}" type="slidenum">
              <a:rPr lang="en-US" smtClean="0"/>
              <a:t>‹#›</a:t>
            </a:fld>
            <a:endParaRPr lang="en-US"/>
          </a:p>
        </p:txBody>
      </p:sp>
    </p:spTree>
    <p:extLst>
      <p:ext uri="{BB962C8B-B14F-4D97-AF65-F5344CB8AC3E}">
        <p14:creationId xmlns:p14="http://schemas.microsoft.com/office/powerpoint/2010/main" val="16159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82A7B-F99F-4D27-ACF2-E8F3A910F029}"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B24DC-ACAF-43A1-8CFD-8D5157BAED45}" type="slidenum">
              <a:rPr lang="en-US" smtClean="0"/>
              <a:t>‹#›</a:t>
            </a:fld>
            <a:endParaRPr lang="en-US"/>
          </a:p>
        </p:txBody>
      </p:sp>
    </p:spTree>
    <p:extLst>
      <p:ext uri="{BB962C8B-B14F-4D97-AF65-F5344CB8AC3E}">
        <p14:creationId xmlns:p14="http://schemas.microsoft.com/office/powerpoint/2010/main" val="228249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82A7B-F99F-4D27-ACF2-E8F3A910F029}"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B24DC-ACAF-43A1-8CFD-8D5157BAED45}" type="slidenum">
              <a:rPr lang="en-US" smtClean="0"/>
              <a:t>‹#›</a:t>
            </a:fld>
            <a:endParaRPr lang="en-US"/>
          </a:p>
        </p:txBody>
      </p:sp>
    </p:spTree>
    <p:extLst>
      <p:ext uri="{BB962C8B-B14F-4D97-AF65-F5344CB8AC3E}">
        <p14:creationId xmlns:p14="http://schemas.microsoft.com/office/powerpoint/2010/main" val="225633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82A7B-F99F-4D27-ACF2-E8F3A910F029}"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B24DC-ACAF-43A1-8CFD-8D5157BAED45}" type="slidenum">
              <a:rPr lang="en-US" smtClean="0"/>
              <a:t>‹#›</a:t>
            </a:fld>
            <a:endParaRPr lang="en-US"/>
          </a:p>
        </p:txBody>
      </p:sp>
    </p:spTree>
    <p:extLst>
      <p:ext uri="{BB962C8B-B14F-4D97-AF65-F5344CB8AC3E}">
        <p14:creationId xmlns:p14="http://schemas.microsoft.com/office/powerpoint/2010/main" val="466742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782A7B-F99F-4D27-ACF2-E8F3A910F029}"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B24DC-ACAF-43A1-8CFD-8D5157BAED45}" type="slidenum">
              <a:rPr lang="en-US" smtClean="0"/>
              <a:t>‹#›</a:t>
            </a:fld>
            <a:endParaRPr lang="en-US"/>
          </a:p>
        </p:txBody>
      </p:sp>
    </p:spTree>
    <p:extLst>
      <p:ext uri="{BB962C8B-B14F-4D97-AF65-F5344CB8AC3E}">
        <p14:creationId xmlns:p14="http://schemas.microsoft.com/office/powerpoint/2010/main" val="328598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782A7B-F99F-4D27-ACF2-E8F3A910F029}" type="datetimeFigureOut">
              <a:rPr lang="en-US" smtClean="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B24DC-ACAF-43A1-8CFD-8D5157BAED45}" type="slidenum">
              <a:rPr lang="en-US" smtClean="0"/>
              <a:t>‹#›</a:t>
            </a:fld>
            <a:endParaRPr lang="en-US"/>
          </a:p>
        </p:txBody>
      </p:sp>
    </p:spTree>
    <p:extLst>
      <p:ext uri="{BB962C8B-B14F-4D97-AF65-F5344CB8AC3E}">
        <p14:creationId xmlns:p14="http://schemas.microsoft.com/office/powerpoint/2010/main" val="60744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782A7B-F99F-4D27-ACF2-E8F3A910F029}" type="datetimeFigureOut">
              <a:rPr lang="en-US" smtClean="0"/>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B24DC-ACAF-43A1-8CFD-8D5157BAED45}" type="slidenum">
              <a:rPr lang="en-US" smtClean="0"/>
              <a:t>‹#›</a:t>
            </a:fld>
            <a:endParaRPr lang="en-US"/>
          </a:p>
        </p:txBody>
      </p:sp>
    </p:spTree>
    <p:extLst>
      <p:ext uri="{BB962C8B-B14F-4D97-AF65-F5344CB8AC3E}">
        <p14:creationId xmlns:p14="http://schemas.microsoft.com/office/powerpoint/2010/main" val="34462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82A7B-F99F-4D27-ACF2-E8F3A910F029}" type="datetimeFigureOut">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B24DC-ACAF-43A1-8CFD-8D5157BAED45}" type="slidenum">
              <a:rPr lang="en-US" smtClean="0"/>
              <a:t>‹#›</a:t>
            </a:fld>
            <a:endParaRPr lang="en-US"/>
          </a:p>
        </p:txBody>
      </p:sp>
    </p:spTree>
    <p:extLst>
      <p:ext uri="{BB962C8B-B14F-4D97-AF65-F5344CB8AC3E}">
        <p14:creationId xmlns:p14="http://schemas.microsoft.com/office/powerpoint/2010/main" val="419518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82A7B-F99F-4D27-ACF2-E8F3A910F029}"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B24DC-ACAF-43A1-8CFD-8D5157BAED45}" type="slidenum">
              <a:rPr lang="en-US" smtClean="0"/>
              <a:t>‹#›</a:t>
            </a:fld>
            <a:endParaRPr lang="en-US"/>
          </a:p>
        </p:txBody>
      </p:sp>
    </p:spTree>
    <p:extLst>
      <p:ext uri="{BB962C8B-B14F-4D97-AF65-F5344CB8AC3E}">
        <p14:creationId xmlns:p14="http://schemas.microsoft.com/office/powerpoint/2010/main" val="162076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82A7B-F99F-4D27-ACF2-E8F3A910F029}"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B24DC-ACAF-43A1-8CFD-8D5157BAED45}" type="slidenum">
              <a:rPr lang="en-US" smtClean="0"/>
              <a:t>‹#›</a:t>
            </a:fld>
            <a:endParaRPr lang="en-US"/>
          </a:p>
        </p:txBody>
      </p:sp>
    </p:spTree>
    <p:extLst>
      <p:ext uri="{BB962C8B-B14F-4D97-AF65-F5344CB8AC3E}">
        <p14:creationId xmlns:p14="http://schemas.microsoft.com/office/powerpoint/2010/main" val="86388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82A7B-F99F-4D27-ACF2-E8F3A910F029}" type="datetimeFigureOut">
              <a:rPr lang="en-US" smtClean="0"/>
              <a:t>3/12/2020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B24DC-ACAF-43A1-8CFD-8D5157BAED45}" type="slidenum">
              <a:rPr lang="en-US" smtClean="0"/>
              <a:t>‹#›</a:t>
            </a:fld>
            <a:endParaRPr lang="en-US"/>
          </a:p>
        </p:txBody>
      </p:sp>
    </p:spTree>
    <p:extLst>
      <p:ext uri="{BB962C8B-B14F-4D97-AF65-F5344CB8AC3E}">
        <p14:creationId xmlns:p14="http://schemas.microsoft.com/office/powerpoint/2010/main" val="1250959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A6C-0D98-415C-8378-6A9CF0990E38}"/>
              </a:ext>
            </a:extLst>
          </p:cNvPr>
          <p:cNvSpPr>
            <a:spLocks noGrp="1"/>
          </p:cNvSpPr>
          <p:nvPr>
            <p:ph type="ctrTitle"/>
          </p:nvPr>
        </p:nvSpPr>
        <p:spPr>
          <a:xfrm>
            <a:off x="1524000" y="212121"/>
            <a:ext cx="9144000" cy="859042"/>
          </a:xfrm>
        </p:spPr>
        <p:txBody>
          <a:bodyPr>
            <a:normAutofit fontScale="90000"/>
          </a:bodyPr>
          <a:lstStyle/>
          <a:p>
            <a:r>
              <a:rPr lang="en-US" b="1" dirty="0">
                <a:solidFill>
                  <a:srgbClr val="00FFC5"/>
                </a:solidFill>
              </a:rPr>
              <a:t>Book Bank System</a:t>
            </a:r>
          </a:p>
        </p:txBody>
      </p:sp>
      <p:sp>
        <p:nvSpPr>
          <p:cNvPr id="3" name="Subtitle 2">
            <a:extLst>
              <a:ext uri="{FF2B5EF4-FFF2-40B4-BE49-F238E27FC236}">
                <a16:creationId xmlns:a16="http://schemas.microsoft.com/office/drawing/2014/main" id="{DBC40A0A-E6B0-4B63-AA46-6C56FF3BC9DD}"/>
              </a:ext>
            </a:extLst>
          </p:cNvPr>
          <p:cNvSpPr>
            <a:spLocks noGrp="1"/>
          </p:cNvSpPr>
          <p:nvPr>
            <p:ph type="subTitle" idx="1"/>
          </p:nvPr>
        </p:nvSpPr>
        <p:spPr>
          <a:xfrm>
            <a:off x="2453779" y="4799566"/>
            <a:ext cx="7284440" cy="1655762"/>
          </a:xfrm>
        </p:spPr>
        <p:txBody>
          <a:bodyPr>
            <a:normAutofit/>
          </a:bodyPr>
          <a:lstStyle/>
          <a:p>
            <a:pPr algn="l"/>
            <a:r>
              <a:rPr lang="en-US" dirty="0"/>
              <a:t>Proposed By:</a:t>
            </a:r>
          </a:p>
          <a:p>
            <a:pPr algn="l"/>
            <a:r>
              <a:rPr lang="en-US" dirty="0"/>
              <a:t>	        HARISH.A                    	820617104017</a:t>
            </a:r>
          </a:p>
          <a:p>
            <a:pPr algn="l"/>
            <a:r>
              <a:rPr lang="en-US" dirty="0"/>
              <a:t>	        BALAMURUGAN.P	820617104008</a:t>
            </a:r>
          </a:p>
        </p:txBody>
      </p:sp>
      <p:pic>
        <p:nvPicPr>
          <p:cNvPr id="6" name="Picture 5">
            <a:extLst>
              <a:ext uri="{FF2B5EF4-FFF2-40B4-BE49-F238E27FC236}">
                <a16:creationId xmlns:a16="http://schemas.microsoft.com/office/drawing/2014/main" id="{9010E8C9-3113-4E06-8C76-C5962D18A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963" y="1415328"/>
            <a:ext cx="3040072" cy="3040072"/>
          </a:xfrm>
          <a:prstGeom prst="rect">
            <a:avLst/>
          </a:prstGeom>
        </p:spPr>
      </p:pic>
    </p:spTree>
    <p:extLst>
      <p:ext uri="{BB962C8B-B14F-4D97-AF65-F5344CB8AC3E}">
        <p14:creationId xmlns:p14="http://schemas.microsoft.com/office/powerpoint/2010/main" val="3330532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A18C9DD-3CB7-41DE-AABF-DCF5FEA3804B}"/>
              </a:ext>
            </a:extLst>
          </p:cNvPr>
          <p:cNvSpPr/>
          <p:nvPr/>
        </p:nvSpPr>
        <p:spPr>
          <a:xfrm>
            <a:off x="3290750" y="619378"/>
            <a:ext cx="139959" cy="14929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A51CC4E-6C4A-4A26-B0FE-F09B68B357A0}"/>
              </a:ext>
            </a:extLst>
          </p:cNvPr>
          <p:cNvCxnSpPr>
            <a:cxnSpLocks/>
            <a:endCxn id="16" idx="0"/>
          </p:cNvCxnSpPr>
          <p:nvPr/>
        </p:nvCxnSpPr>
        <p:spPr>
          <a:xfrm flipH="1">
            <a:off x="3349690" y="783770"/>
            <a:ext cx="4666" cy="46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08B359FA-76AE-4395-B8BD-80F2B6785D5A}"/>
              </a:ext>
            </a:extLst>
          </p:cNvPr>
          <p:cNvSpPr/>
          <p:nvPr/>
        </p:nvSpPr>
        <p:spPr>
          <a:xfrm>
            <a:off x="2530929" y="1252633"/>
            <a:ext cx="1637522" cy="849086"/>
          </a:xfrm>
          <a:prstGeom prst="round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85B01FE0-EFF7-4BF1-8D01-9E356BC8C69A}"/>
              </a:ext>
            </a:extLst>
          </p:cNvPr>
          <p:cNvSpPr/>
          <p:nvPr/>
        </p:nvSpPr>
        <p:spPr>
          <a:xfrm>
            <a:off x="7899143" y="5075852"/>
            <a:ext cx="1637522" cy="849086"/>
          </a:xfrm>
          <a:prstGeom prst="round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C07B264D-3002-4150-97E9-FCC2CACDB819}"/>
              </a:ext>
            </a:extLst>
          </p:cNvPr>
          <p:cNvSpPr/>
          <p:nvPr/>
        </p:nvSpPr>
        <p:spPr>
          <a:xfrm>
            <a:off x="2535593" y="3683258"/>
            <a:ext cx="1637522" cy="849086"/>
          </a:xfrm>
          <a:prstGeom prst="round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3B76008-E9E9-4D18-B230-D1183AFD7D87}"/>
              </a:ext>
            </a:extLst>
          </p:cNvPr>
          <p:cNvSpPr/>
          <p:nvPr/>
        </p:nvSpPr>
        <p:spPr>
          <a:xfrm>
            <a:off x="2530929" y="5075852"/>
            <a:ext cx="1637522" cy="849086"/>
          </a:xfrm>
          <a:prstGeom prst="round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8399C58B-0A42-4942-82F0-17430E5B3FF7}"/>
              </a:ext>
            </a:extLst>
          </p:cNvPr>
          <p:cNvSpPr/>
          <p:nvPr/>
        </p:nvSpPr>
        <p:spPr>
          <a:xfrm>
            <a:off x="7899143" y="2312824"/>
            <a:ext cx="1637522" cy="849086"/>
          </a:xfrm>
          <a:prstGeom prst="round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146E4F68-E98E-4661-808C-37DD69106328}"/>
              </a:ext>
            </a:extLst>
          </p:cNvPr>
          <p:cNvSpPr/>
          <p:nvPr/>
        </p:nvSpPr>
        <p:spPr>
          <a:xfrm>
            <a:off x="3032449" y="2427124"/>
            <a:ext cx="634482" cy="620486"/>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1C0EC14B-5E0F-44AE-B0E1-34AB605D5234}"/>
              </a:ext>
            </a:extLst>
          </p:cNvPr>
          <p:cNvSpPr/>
          <p:nvPr/>
        </p:nvSpPr>
        <p:spPr>
          <a:xfrm>
            <a:off x="8400663" y="3793184"/>
            <a:ext cx="634482" cy="620486"/>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B4B63CD7-FE6D-4AAF-AD60-B5254931D6BC}"/>
              </a:ext>
            </a:extLst>
          </p:cNvPr>
          <p:cNvCxnSpPr>
            <a:stCxn id="16" idx="2"/>
            <a:endCxn id="22" idx="0"/>
          </p:cNvCxnSpPr>
          <p:nvPr/>
        </p:nvCxnSpPr>
        <p:spPr>
          <a:xfrm>
            <a:off x="3349690" y="2101719"/>
            <a:ext cx="0" cy="325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BB31D1F-D2C0-4EC3-83C8-EF73A12A292C}"/>
              </a:ext>
            </a:extLst>
          </p:cNvPr>
          <p:cNvCxnSpPr>
            <a:stCxn id="22" idx="2"/>
            <a:endCxn id="18" idx="0"/>
          </p:cNvCxnSpPr>
          <p:nvPr/>
        </p:nvCxnSpPr>
        <p:spPr>
          <a:xfrm>
            <a:off x="3349690" y="3047610"/>
            <a:ext cx="4664" cy="635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46015E-2BBA-4BF8-AD49-03E5BBBFFAB9}"/>
              </a:ext>
            </a:extLst>
          </p:cNvPr>
          <p:cNvCxnSpPr>
            <a:stCxn id="18" idx="2"/>
            <a:endCxn id="19" idx="0"/>
          </p:cNvCxnSpPr>
          <p:nvPr/>
        </p:nvCxnSpPr>
        <p:spPr>
          <a:xfrm flipH="1">
            <a:off x="3349690" y="4532344"/>
            <a:ext cx="4664" cy="54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A44F5AB-3FF3-48AB-99E1-53E2DA87353F}"/>
              </a:ext>
            </a:extLst>
          </p:cNvPr>
          <p:cNvCxnSpPr>
            <a:stCxn id="22" idx="3"/>
            <a:endCxn id="20" idx="1"/>
          </p:cNvCxnSpPr>
          <p:nvPr/>
        </p:nvCxnSpPr>
        <p:spPr>
          <a:xfrm>
            <a:off x="3666931" y="2737367"/>
            <a:ext cx="4232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ED886D-8F15-4908-8995-B40C53885A77}"/>
              </a:ext>
            </a:extLst>
          </p:cNvPr>
          <p:cNvCxnSpPr>
            <a:stCxn id="20" idx="2"/>
            <a:endCxn id="23" idx="0"/>
          </p:cNvCxnSpPr>
          <p:nvPr/>
        </p:nvCxnSpPr>
        <p:spPr>
          <a:xfrm>
            <a:off x="8717904" y="3161910"/>
            <a:ext cx="0" cy="63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12D45DB-1487-417D-A2BD-244DF2E3FB80}"/>
              </a:ext>
            </a:extLst>
          </p:cNvPr>
          <p:cNvCxnSpPr>
            <a:stCxn id="23" idx="2"/>
            <a:endCxn id="17" idx="0"/>
          </p:cNvCxnSpPr>
          <p:nvPr/>
        </p:nvCxnSpPr>
        <p:spPr>
          <a:xfrm>
            <a:off x="8717904" y="4413670"/>
            <a:ext cx="0" cy="66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D210C24-9555-4378-A1CC-4098ECD6D657}"/>
              </a:ext>
            </a:extLst>
          </p:cNvPr>
          <p:cNvCxnSpPr>
            <a:stCxn id="23" idx="1"/>
            <a:endCxn id="18" idx="3"/>
          </p:cNvCxnSpPr>
          <p:nvPr/>
        </p:nvCxnSpPr>
        <p:spPr>
          <a:xfrm flipH="1">
            <a:off x="4173115" y="4103427"/>
            <a:ext cx="4227548" cy="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E66C03A-D2C6-42E1-8D69-2CD3E0222A02}"/>
              </a:ext>
            </a:extLst>
          </p:cNvPr>
          <p:cNvCxnSpPr>
            <a:cxnSpLocks/>
          </p:cNvCxnSpPr>
          <p:nvPr/>
        </p:nvCxnSpPr>
        <p:spPr>
          <a:xfrm>
            <a:off x="8743564" y="5924938"/>
            <a:ext cx="0" cy="717096"/>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04F1ECFD-76E5-409B-A794-81FFCA7461BD}"/>
              </a:ext>
            </a:extLst>
          </p:cNvPr>
          <p:cNvSpPr/>
          <p:nvPr/>
        </p:nvSpPr>
        <p:spPr>
          <a:xfrm>
            <a:off x="3290750" y="6583163"/>
            <a:ext cx="113522" cy="12285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C427C3F5-07EB-4F23-A9CC-44813B3616E6}"/>
              </a:ext>
            </a:extLst>
          </p:cNvPr>
          <p:cNvCxnSpPr>
            <a:cxnSpLocks/>
            <a:endCxn id="74" idx="6"/>
          </p:cNvCxnSpPr>
          <p:nvPr/>
        </p:nvCxnSpPr>
        <p:spPr>
          <a:xfrm flipH="1">
            <a:off x="3473322" y="6626589"/>
            <a:ext cx="5269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014E8A1-E172-4CEB-845D-41785719B00E}"/>
              </a:ext>
            </a:extLst>
          </p:cNvPr>
          <p:cNvCxnSpPr>
            <a:cxnSpLocks/>
            <a:stCxn id="19" idx="2"/>
            <a:endCxn id="74" idx="0"/>
          </p:cNvCxnSpPr>
          <p:nvPr/>
        </p:nvCxnSpPr>
        <p:spPr>
          <a:xfrm>
            <a:off x="3349690" y="5924938"/>
            <a:ext cx="0" cy="590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41379AC-3E9F-49AB-9E79-B86DD7120CAC}"/>
              </a:ext>
            </a:extLst>
          </p:cNvPr>
          <p:cNvSpPr txBox="1"/>
          <p:nvPr/>
        </p:nvSpPr>
        <p:spPr>
          <a:xfrm>
            <a:off x="2705877" y="1334277"/>
            <a:ext cx="1462573" cy="646331"/>
          </a:xfrm>
          <a:prstGeom prst="rect">
            <a:avLst/>
          </a:prstGeom>
          <a:noFill/>
        </p:spPr>
        <p:txBody>
          <a:bodyPr wrap="square" rtlCol="0">
            <a:spAutoFit/>
          </a:bodyPr>
          <a:lstStyle/>
          <a:p>
            <a:r>
              <a:rPr lang="en-US" dirty="0"/>
              <a:t>Request for specific book</a:t>
            </a:r>
          </a:p>
        </p:txBody>
      </p:sp>
      <p:sp>
        <p:nvSpPr>
          <p:cNvPr id="69" name="TextBox 68">
            <a:extLst>
              <a:ext uri="{FF2B5EF4-FFF2-40B4-BE49-F238E27FC236}">
                <a16:creationId xmlns:a16="http://schemas.microsoft.com/office/drawing/2014/main" id="{6EAB1D49-32F6-4367-AA19-DB867D75EF2E}"/>
              </a:ext>
            </a:extLst>
          </p:cNvPr>
          <p:cNvSpPr txBox="1"/>
          <p:nvPr/>
        </p:nvSpPr>
        <p:spPr>
          <a:xfrm>
            <a:off x="7894480" y="2427124"/>
            <a:ext cx="1776699" cy="646331"/>
          </a:xfrm>
          <a:prstGeom prst="rect">
            <a:avLst/>
          </a:prstGeom>
          <a:noFill/>
        </p:spPr>
        <p:txBody>
          <a:bodyPr wrap="square" rtlCol="0">
            <a:spAutoFit/>
          </a:bodyPr>
          <a:lstStyle/>
          <a:p>
            <a:r>
              <a:rPr lang="en-US" dirty="0"/>
              <a:t>Enquires for alternative book</a:t>
            </a:r>
          </a:p>
        </p:txBody>
      </p:sp>
      <p:sp>
        <p:nvSpPr>
          <p:cNvPr id="70" name="TextBox 69">
            <a:extLst>
              <a:ext uri="{FF2B5EF4-FFF2-40B4-BE49-F238E27FC236}">
                <a16:creationId xmlns:a16="http://schemas.microsoft.com/office/drawing/2014/main" id="{1249CE82-864F-4876-A935-F8E371E129A8}"/>
              </a:ext>
            </a:extLst>
          </p:cNvPr>
          <p:cNvSpPr txBox="1"/>
          <p:nvPr/>
        </p:nvSpPr>
        <p:spPr>
          <a:xfrm>
            <a:off x="8130878" y="5177229"/>
            <a:ext cx="1464883" cy="646331"/>
          </a:xfrm>
          <a:prstGeom prst="rect">
            <a:avLst/>
          </a:prstGeom>
          <a:noFill/>
        </p:spPr>
        <p:txBody>
          <a:bodyPr wrap="square" rtlCol="0">
            <a:spAutoFit/>
          </a:bodyPr>
          <a:lstStyle/>
          <a:p>
            <a:r>
              <a:rPr lang="en-US" dirty="0"/>
              <a:t>Transaction cancelled</a:t>
            </a:r>
          </a:p>
        </p:txBody>
      </p:sp>
      <p:sp>
        <p:nvSpPr>
          <p:cNvPr id="71" name="TextBox 70">
            <a:extLst>
              <a:ext uri="{FF2B5EF4-FFF2-40B4-BE49-F238E27FC236}">
                <a16:creationId xmlns:a16="http://schemas.microsoft.com/office/drawing/2014/main" id="{CE0A2317-0941-4D5D-97E2-1AD6F5C406D9}"/>
              </a:ext>
            </a:extLst>
          </p:cNvPr>
          <p:cNvSpPr txBox="1"/>
          <p:nvPr/>
        </p:nvSpPr>
        <p:spPr>
          <a:xfrm>
            <a:off x="2846621" y="3835767"/>
            <a:ext cx="1408531" cy="646331"/>
          </a:xfrm>
          <a:prstGeom prst="rect">
            <a:avLst/>
          </a:prstGeom>
          <a:noFill/>
        </p:spPr>
        <p:txBody>
          <a:bodyPr wrap="square" rtlCol="0">
            <a:spAutoFit/>
          </a:bodyPr>
          <a:lstStyle/>
          <a:p>
            <a:r>
              <a:rPr lang="en-US" dirty="0"/>
              <a:t>Borrows book</a:t>
            </a:r>
          </a:p>
        </p:txBody>
      </p:sp>
      <p:sp>
        <p:nvSpPr>
          <p:cNvPr id="72" name="TextBox 71">
            <a:extLst>
              <a:ext uri="{FF2B5EF4-FFF2-40B4-BE49-F238E27FC236}">
                <a16:creationId xmlns:a16="http://schemas.microsoft.com/office/drawing/2014/main" id="{9B1C75AA-93D2-4EED-A539-1E2F6278AF6F}"/>
              </a:ext>
            </a:extLst>
          </p:cNvPr>
          <p:cNvSpPr txBox="1"/>
          <p:nvPr/>
        </p:nvSpPr>
        <p:spPr>
          <a:xfrm>
            <a:off x="2631233" y="5177229"/>
            <a:ext cx="1399592" cy="646331"/>
          </a:xfrm>
          <a:prstGeom prst="rect">
            <a:avLst/>
          </a:prstGeom>
          <a:noFill/>
        </p:spPr>
        <p:txBody>
          <a:bodyPr wrap="square" rtlCol="0">
            <a:spAutoFit/>
          </a:bodyPr>
          <a:lstStyle/>
          <a:p>
            <a:r>
              <a:rPr lang="en-US" dirty="0"/>
              <a:t>Transaction done</a:t>
            </a:r>
          </a:p>
        </p:txBody>
      </p:sp>
      <p:sp>
        <p:nvSpPr>
          <p:cNvPr id="74" name="Circle: Hollow 73">
            <a:extLst>
              <a:ext uri="{FF2B5EF4-FFF2-40B4-BE49-F238E27FC236}">
                <a16:creationId xmlns:a16="http://schemas.microsoft.com/office/drawing/2014/main" id="{C3D49C79-D78F-42F4-8683-B8C679604A0A}"/>
              </a:ext>
            </a:extLst>
          </p:cNvPr>
          <p:cNvSpPr/>
          <p:nvPr/>
        </p:nvSpPr>
        <p:spPr>
          <a:xfrm>
            <a:off x="3226058" y="6515884"/>
            <a:ext cx="247264" cy="221409"/>
          </a:xfrm>
          <a:prstGeom prst="donut">
            <a:avLst>
              <a:gd name="adj" fmla="val 1148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TextBox 78">
            <a:extLst>
              <a:ext uri="{FF2B5EF4-FFF2-40B4-BE49-F238E27FC236}">
                <a16:creationId xmlns:a16="http://schemas.microsoft.com/office/drawing/2014/main" id="{0BD89C4D-BE55-4881-8EA4-89D6DA41664D}"/>
              </a:ext>
            </a:extLst>
          </p:cNvPr>
          <p:cNvSpPr txBox="1"/>
          <p:nvPr/>
        </p:nvSpPr>
        <p:spPr>
          <a:xfrm>
            <a:off x="3788234" y="2312824"/>
            <a:ext cx="1212965" cy="369332"/>
          </a:xfrm>
          <a:prstGeom prst="rect">
            <a:avLst/>
          </a:prstGeom>
          <a:noFill/>
        </p:spPr>
        <p:txBody>
          <a:bodyPr wrap="square" rtlCol="0">
            <a:spAutoFit/>
          </a:bodyPr>
          <a:lstStyle/>
          <a:p>
            <a:r>
              <a:rPr lang="en-US" dirty="0"/>
              <a:t>Available?</a:t>
            </a:r>
          </a:p>
        </p:txBody>
      </p:sp>
      <p:sp>
        <p:nvSpPr>
          <p:cNvPr id="80" name="TextBox 79">
            <a:extLst>
              <a:ext uri="{FF2B5EF4-FFF2-40B4-BE49-F238E27FC236}">
                <a16:creationId xmlns:a16="http://schemas.microsoft.com/office/drawing/2014/main" id="{21E1F168-EE94-44EB-92E0-5903C8A423FE}"/>
              </a:ext>
            </a:extLst>
          </p:cNvPr>
          <p:cNvSpPr txBox="1"/>
          <p:nvPr/>
        </p:nvSpPr>
        <p:spPr>
          <a:xfrm>
            <a:off x="6873561" y="2308157"/>
            <a:ext cx="643812" cy="646331"/>
          </a:xfrm>
          <a:prstGeom prst="rect">
            <a:avLst/>
          </a:prstGeom>
          <a:noFill/>
        </p:spPr>
        <p:txBody>
          <a:bodyPr wrap="square" rtlCol="0">
            <a:spAutoFit/>
          </a:bodyPr>
          <a:lstStyle/>
          <a:p>
            <a:r>
              <a:rPr lang="en-US" dirty="0"/>
              <a:t>No</a:t>
            </a:r>
          </a:p>
          <a:p>
            <a:endParaRPr lang="en-US" dirty="0"/>
          </a:p>
        </p:txBody>
      </p:sp>
      <p:sp>
        <p:nvSpPr>
          <p:cNvPr id="81" name="TextBox 80">
            <a:extLst>
              <a:ext uri="{FF2B5EF4-FFF2-40B4-BE49-F238E27FC236}">
                <a16:creationId xmlns:a16="http://schemas.microsoft.com/office/drawing/2014/main" id="{CCD6D050-C86F-450B-AC25-DEA431061564}"/>
              </a:ext>
            </a:extLst>
          </p:cNvPr>
          <p:cNvSpPr txBox="1"/>
          <p:nvPr/>
        </p:nvSpPr>
        <p:spPr>
          <a:xfrm>
            <a:off x="3419669" y="3161910"/>
            <a:ext cx="634482" cy="369332"/>
          </a:xfrm>
          <a:prstGeom prst="rect">
            <a:avLst/>
          </a:prstGeom>
          <a:noFill/>
        </p:spPr>
        <p:txBody>
          <a:bodyPr wrap="square" rtlCol="0">
            <a:spAutoFit/>
          </a:bodyPr>
          <a:lstStyle/>
          <a:p>
            <a:r>
              <a:rPr lang="en-US" dirty="0"/>
              <a:t>Yes</a:t>
            </a:r>
          </a:p>
        </p:txBody>
      </p:sp>
      <p:sp>
        <p:nvSpPr>
          <p:cNvPr id="82" name="TextBox 81">
            <a:extLst>
              <a:ext uri="{FF2B5EF4-FFF2-40B4-BE49-F238E27FC236}">
                <a16:creationId xmlns:a16="http://schemas.microsoft.com/office/drawing/2014/main" id="{69C0CE52-DCC0-484E-B391-FC82217F3726}"/>
              </a:ext>
            </a:extLst>
          </p:cNvPr>
          <p:cNvSpPr txBox="1"/>
          <p:nvPr/>
        </p:nvSpPr>
        <p:spPr>
          <a:xfrm>
            <a:off x="5728996" y="4126280"/>
            <a:ext cx="671812" cy="646331"/>
          </a:xfrm>
          <a:prstGeom prst="rect">
            <a:avLst/>
          </a:prstGeom>
          <a:noFill/>
        </p:spPr>
        <p:txBody>
          <a:bodyPr wrap="square" rtlCol="0">
            <a:spAutoFit/>
          </a:bodyPr>
          <a:lstStyle/>
          <a:p>
            <a:r>
              <a:rPr lang="en-US" dirty="0"/>
              <a:t>Yes</a:t>
            </a:r>
          </a:p>
          <a:p>
            <a:endParaRPr lang="en-US" dirty="0"/>
          </a:p>
        </p:txBody>
      </p:sp>
      <p:sp>
        <p:nvSpPr>
          <p:cNvPr id="83" name="TextBox 82">
            <a:extLst>
              <a:ext uri="{FF2B5EF4-FFF2-40B4-BE49-F238E27FC236}">
                <a16:creationId xmlns:a16="http://schemas.microsoft.com/office/drawing/2014/main" id="{284396AC-3692-40B2-AF37-C142C9DB6EC9}"/>
              </a:ext>
            </a:extLst>
          </p:cNvPr>
          <p:cNvSpPr txBox="1"/>
          <p:nvPr/>
        </p:nvSpPr>
        <p:spPr>
          <a:xfrm>
            <a:off x="8751358" y="4535224"/>
            <a:ext cx="668682" cy="646331"/>
          </a:xfrm>
          <a:prstGeom prst="rect">
            <a:avLst/>
          </a:prstGeom>
          <a:noFill/>
        </p:spPr>
        <p:txBody>
          <a:bodyPr wrap="square" rtlCol="0">
            <a:spAutoFit/>
          </a:bodyPr>
          <a:lstStyle/>
          <a:p>
            <a:r>
              <a:rPr lang="en-US" dirty="0"/>
              <a:t>No</a:t>
            </a:r>
          </a:p>
          <a:p>
            <a:endParaRPr lang="en-US" dirty="0"/>
          </a:p>
        </p:txBody>
      </p:sp>
      <p:sp>
        <p:nvSpPr>
          <p:cNvPr id="84" name="TextBox 83">
            <a:extLst>
              <a:ext uri="{FF2B5EF4-FFF2-40B4-BE49-F238E27FC236}">
                <a16:creationId xmlns:a16="http://schemas.microsoft.com/office/drawing/2014/main" id="{172AFE6A-50FA-4AF2-9100-83DAA9315AD7}"/>
              </a:ext>
            </a:extLst>
          </p:cNvPr>
          <p:cNvSpPr txBox="1"/>
          <p:nvPr/>
        </p:nvSpPr>
        <p:spPr>
          <a:xfrm>
            <a:off x="9044470" y="3926289"/>
            <a:ext cx="1365373" cy="369332"/>
          </a:xfrm>
          <a:prstGeom prst="rect">
            <a:avLst/>
          </a:prstGeom>
          <a:noFill/>
        </p:spPr>
        <p:txBody>
          <a:bodyPr wrap="square" rtlCol="0">
            <a:spAutoFit/>
          </a:bodyPr>
          <a:lstStyle/>
          <a:p>
            <a:r>
              <a:rPr lang="en-US" dirty="0"/>
              <a:t>Is satisfied?</a:t>
            </a:r>
          </a:p>
        </p:txBody>
      </p:sp>
      <p:sp>
        <p:nvSpPr>
          <p:cNvPr id="86" name="TextBox 85">
            <a:extLst>
              <a:ext uri="{FF2B5EF4-FFF2-40B4-BE49-F238E27FC236}">
                <a16:creationId xmlns:a16="http://schemas.microsoft.com/office/drawing/2014/main" id="{6B96D40A-DC5B-4C5B-BE63-E4EBA8CFA6DE}"/>
              </a:ext>
            </a:extLst>
          </p:cNvPr>
          <p:cNvSpPr txBox="1"/>
          <p:nvPr/>
        </p:nvSpPr>
        <p:spPr>
          <a:xfrm>
            <a:off x="4266135" y="69458"/>
            <a:ext cx="4041508" cy="769441"/>
          </a:xfrm>
          <a:prstGeom prst="rect">
            <a:avLst/>
          </a:prstGeom>
          <a:noFill/>
        </p:spPr>
        <p:txBody>
          <a:bodyPr wrap="square" rtlCol="0">
            <a:spAutoFit/>
          </a:bodyPr>
          <a:lstStyle/>
          <a:p>
            <a:r>
              <a:rPr lang="en-US" sz="4400" dirty="0">
                <a:solidFill>
                  <a:srgbClr val="00FFC5"/>
                </a:solidFill>
              </a:rPr>
              <a:t>Activity Diagram</a:t>
            </a:r>
          </a:p>
        </p:txBody>
      </p:sp>
    </p:spTree>
    <p:extLst>
      <p:ext uri="{BB962C8B-B14F-4D97-AF65-F5344CB8AC3E}">
        <p14:creationId xmlns:p14="http://schemas.microsoft.com/office/powerpoint/2010/main" val="23967659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4B549F-9EED-445D-8958-484DF9AC774F}"/>
              </a:ext>
            </a:extLst>
          </p:cNvPr>
          <p:cNvSpPr txBox="1"/>
          <p:nvPr/>
        </p:nvSpPr>
        <p:spPr>
          <a:xfrm>
            <a:off x="2989616" y="-10945"/>
            <a:ext cx="6800610" cy="769441"/>
          </a:xfrm>
          <a:prstGeom prst="rect">
            <a:avLst/>
          </a:prstGeom>
          <a:noFill/>
        </p:spPr>
        <p:txBody>
          <a:bodyPr wrap="square" rtlCol="0">
            <a:spAutoFit/>
          </a:bodyPr>
          <a:lstStyle/>
          <a:p>
            <a:r>
              <a:rPr lang="en-IN" sz="4400" dirty="0">
                <a:solidFill>
                  <a:srgbClr val="00FFC5"/>
                </a:solidFill>
              </a:rPr>
              <a:t>COLLABORATION DIAGRAM</a:t>
            </a:r>
          </a:p>
        </p:txBody>
      </p:sp>
      <p:sp>
        <p:nvSpPr>
          <p:cNvPr id="5" name="Flowchart: Connector 4">
            <a:extLst>
              <a:ext uri="{FF2B5EF4-FFF2-40B4-BE49-F238E27FC236}">
                <a16:creationId xmlns:a16="http://schemas.microsoft.com/office/drawing/2014/main" id="{A6010730-F696-4911-A39F-059F4CAFCA1E}"/>
              </a:ext>
            </a:extLst>
          </p:cNvPr>
          <p:cNvSpPr/>
          <p:nvPr/>
        </p:nvSpPr>
        <p:spPr>
          <a:xfrm>
            <a:off x="964784" y="1491646"/>
            <a:ext cx="261258" cy="326572"/>
          </a:xfrm>
          <a:prstGeom prst="flowChartConnector">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5185FE91-E357-4A5A-AB05-6DF343848CA9}"/>
              </a:ext>
            </a:extLst>
          </p:cNvPr>
          <p:cNvCxnSpPr>
            <a:cxnSpLocks/>
          </p:cNvCxnSpPr>
          <p:nvPr/>
        </p:nvCxnSpPr>
        <p:spPr>
          <a:xfrm>
            <a:off x="1108476" y="1833384"/>
            <a:ext cx="0" cy="248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C62667A-5C47-49CF-AB7C-357B3309A5CB}"/>
              </a:ext>
            </a:extLst>
          </p:cNvPr>
          <p:cNvCxnSpPr/>
          <p:nvPr/>
        </p:nvCxnSpPr>
        <p:spPr>
          <a:xfrm flipH="1">
            <a:off x="977847" y="2081577"/>
            <a:ext cx="130629" cy="130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DC9E8C-B6B2-4308-8193-F8DC5189638F}"/>
              </a:ext>
            </a:extLst>
          </p:cNvPr>
          <p:cNvCxnSpPr>
            <a:cxnSpLocks/>
          </p:cNvCxnSpPr>
          <p:nvPr/>
        </p:nvCxnSpPr>
        <p:spPr>
          <a:xfrm>
            <a:off x="1108476" y="2081577"/>
            <a:ext cx="130628" cy="130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C6C4D7D-B9E1-4574-BC6E-80ECCEF54378}"/>
              </a:ext>
            </a:extLst>
          </p:cNvPr>
          <p:cNvCxnSpPr>
            <a:cxnSpLocks/>
          </p:cNvCxnSpPr>
          <p:nvPr/>
        </p:nvCxnSpPr>
        <p:spPr>
          <a:xfrm>
            <a:off x="977847" y="1916189"/>
            <a:ext cx="29951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F92A79-9261-4371-890D-486EF4905E27}"/>
              </a:ext>
            </a:extLst>
          </p:cNvPr>
          <p:cNvSpPr txBox="1"/>
          <p:nvPr/>
        </p:nvSpPr>
        <p:spPr>
          <a:xfrm>
            <a:off x="664338" y="2342834"/>
            <a:ext cx="953589" cy="646331"/>
          </a:xfrm>
          <a:prstGeom prst="rect">
            <a:avLst/>
          </a:prstGeom>
          <a:noFill/>
        </p:spPr>
        <p:txBody>
          <a:bodyPr wrap="square" rtlCol="0">
            <a:spAutoFit/>
          </a:bodyPr>
          <a:lstStyle/>
          <a:p>
            <a:r>
              <a:rPr lang="en-IN" dirty="0"/>
              <a:t>Student</a:t>
            </a:r>
          </a:p>
          <a:p>
            <a:endParaRPr lang="en-IN" dirty="0"/>
          </a:p>
        </p:txBody>
      </p:sp>
      <p:sp>
        <p:nvSpPr>
          <p:cNvPr id="11" name="Flowchart: Connector 10">
            <a:extLst>
              <a:ext uri="{FF2B5EF4-FFF2-40B4-BE49-F238E27FC236}">
                <a16:creationId xmlns:a16="http://schemas.microsoft.com/office/drawing/2014/main" id="{AA404C72-11DF-4CFF-85AD-6DF40401192D}"/>
              </a:ext>
            </a:extLst>
          </p:cNvPr>
          <p:cNvSpPr/>
          <p:nvPr/>
        </p:nvSpPr>
        <p:spPr>
          <a:xfrm>
            <a:off x="3747173" y="1491646"/>
            <a:ext cx="261258" cy="326572"/>
          </a:xfrm>
          <a:prstGeom prst="flowChartConnector">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2FB68423-BD0A-4F06-B5B8-DC35442A88D8}"/>
              </a:ext>
            </a:extLst>
          </p:cNvPr>
          <p:cNvCxnSpPr>
            <a:stCxn id="11" idx="4"/>
          </p:cNvCxnSpPr>
          <p:nvPr/>
        </p:nvCxnSpPr>
        <p:spPr>
          <a:xfrm>
            <a:off x="3877802" y="1818218"/>
            <a:ext cx="0" cy="263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38221D-C29F-4F13-B0B7-9864DB34C86D}"/>
              </a:ext>
            </a:extLst>
          </p:cNvPr>
          <p:cNvCxnSpPr/>
          <p:nvPr/>
        </p:nvCxnSpPr>
        <p:spPr>
          <a:xfrm flipH="1">
            <a:off x="3747173" y="2081577"/>
            <a:ext cx="130629" cy="130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4D4B3B9-B56E-46BF-A459-EF15409E11AE}"/>
              </a:ext>
            </a:extLst>
          </p:cNvPr>
          <p:cNvCxnSpPr/>
          <p:nvPr/>
        </p:nvCxnSpPr>
        <p:spPr>
          <a:xfrm>
            <a:off x="3877802" y="2081577"/>
            <a:ext cx="130629" cy="130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E828458-CF2F-4BD5-B95F-80F5976CE703}"/>
              </a:ext>
            </a:extLst>
          </p:cNvPr>
          <p:cNvCxnSpPr>
            <a:cxnSpLocks/>
          </p:cNvCxnSpPr>
          <p:nvPr/>
        </p:nvCxnSpPr>
        <p:spPr>
          <a:xfrm>
            <a:off x="3747173" y="1916189"/>
            <a:ext cx="26125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9EB212D-FF78-4697-B1D4-F67F1ECB141B}"/>
              </a:ext>
            </a:extLst>
          </p:cNvPr>
          <p:cNvSpPr txBox="1"/>
          <p:nvPr/>
        </p:nvSpPr>
        <p:spPr>
          <a:xfrm>
            <a:off x="3485915" y="2447337"/>
            <a:ext cx="1084218" cy="369332"/>
          </a:xfrm>
          <a:prstGeom prst="rect">
            <a:avLst/>
          </a:prstGeom>
          <a:noFill/>
        </p:spPr>
        <p:txBody>
          <a:bodyPr wrap="square" rtlCol="0">
            <a:spAutoFit/>
          </a:bodyPr>
          <a:lstStyle/>
          <a:p>
            <a:r>
              <a:rPr lang="en-IN" dirty="0"/>
              <a:t>librarian</a:t>
            </a:r>
          </a:p>
        </p:txBody>
      </p:sp>
      <p:sp>
        <p:nvSpPr>
          <p:cNvPr id="17" name="Rectangle 16">
            <a:extLst>
              <a:ext uri="{FF2B5EF4-FFF2-40B4-BE49-F238E27FC236}">
                <a16:creationId xmlns:a16="http://schemas.microsoft.com/office/drawing/2014/main" id="{47734620-69E4-47CA-9CD0-E720C0105EB8}"/>
              </a:ext>
            </a:extLst>
          </p:cNvPr>
          <p:cNvSpPr/>
          <p:nvPr/>
        </p:nvSpPr>
        <p:spPr>
          <a:xfrm>
            <a:off x="8946166" y="1833383"/>
            <a:ext cx="822960" cy="4441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:issue</a:t>
            </a:r>
          </a:p>
        </p:txBody>
      </p:sp>
      <p:sp>
        <p:nvSpPr>
          <p:cNvPr id="18" name="Rectangle 17">
            <a:extLst>
              <a:ext uri="{FF2B5EF4-FFF2-40B4-BE49-F238E27FC236}">
                <a16:creationId xmlns:a16="http://schemas.microsoft.com/office/drawing/2014/main" id="{7FD991D2-1A16-4857-9702-4935E6EC9809}"/>
              </a:ext>
            </a:extLst>
          </p:cNvPr>
          <p:cNvSpPr/>
          <p:nvPr/>
        </p:nvSpPr>
        <p:spPr>
          <a:xfrm>
            <a:off x="9351138" y="3505429"/>
            <a:ext cx="640080" cy="4441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DB</a:t>
            </a:r>
          </a:p>
        </p:txBody>
      </p:sp>
      <p:sp>
        <p:nvSpPr>
          <p:cNvPr id="19" name="Rectangle 18">
            <a:extLst>
              <a:ext uri="{FF2B5EF4-FFF2-40B4-BE49-F238E27FC236}">
                <a16:creationId xmlns:a16="http://schemas.microsoft.com/office/drawing/2014/main" id="{6F4C7807-3D87-40A7-BBC5-DF62A19F4480}"/>
              </a:ext>
            </a:extLst>
          </p:cNvPr>
          <p:cNvSpPr/>
          <p:nvPr/>
        </p:nvSpPr>
        <p:spPr>
          <a:xfrm>
            <a:off x="8018727" y="5987372"/>
            <a:ext cx="1018903" cy="40494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search</a:t>
            </a:r>
          </a:p>
        </p:txBody>
      </p:sp>
      <p:sp>
        <p:nvSpPr>
          <p:cNvPr id="20" name="Rectangle 19">
            <a:extLst>
              <a:ext uri="{FF2B5EF4-FFF2-40B4-BE49-F238E27FC236}">
                <a16:creationId xmlns:a16="http://schemas.microsoft.com/office/drawing/2014/main" id="{F76E9837-7233-4C59-9328-5B5A8853AFE4}"/>
              </a:ext>
            </a:extLst>
          </p:cNvPr>
          <p:cNvSpPr/>
          <p:nvPr/>
        </p:nvSpPr>
        <p:spPr>
          <a:xfrm>
            <a:off x="1617927" y="6438319"/>
            <a:ext cx="1397726" cy="3850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:return</a:t>
            </a:r>
          </a:p>
        </p:txBody>
      </p:sp>
      <p:cxnSp>
        <p:nvCxnSpPr>
          <p:cNvPr id="21" name="Straight Connector 20">
            <a:extLst>
              <a:ext uri="{FF2B5EF4-FFF2-40B4-BE49-F238E27FC236}">
                <a16:creationId xmlns:a16="http://schemas.microsoft.com/office/drawing/2014/main" id="{0B8776FB-CE78-4773-A6A3-A764AEA78983}"/>
              </a:ext>
            </a:extLst>
          </p:cNvPr>
          <p:cNvCxnSpPr>
            <a:cxnSpLocks/>
          </p:cNvCxnSpPr>
          <p:nvPr/>
        </p:nvCxnSpPr>
        <p:spPr>
          <a:xfrm>
            <a:off x="1395858" y="1916189"/>
            <a:ext cx="2233748" cy="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8F60584-94D1-496B-8330-9FC4DAF0817F}"/>
              </a:ext>
            </a:extLst>
          </p:cNvPr>
          <p:cNvCxnSpPr>
            <a:cxnSpLocks/>
          </p:cNvCxnSpPr>
          <p:nvPr/>
        </p:nvCxnSpPr>
        <p:spPr>
          <a:xfrm flipV="1">
            <a:off x="4047149" y="2028691"/>
            <a:ext cx="4926083" cy="267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C74DFD4-DA9A-4185-B632-D36A82B60CD4}"/>
              </a:ext>
            </a:extLst>
          </p:cNvPr>
          <p:cNvCxnSpPr/>
          <p:nvPr/>
        </p:nvCxnSpPr>
        <p:spPr>
          <a:xfrm flipV="1">
            <a:off x="2244944" y="2342834"/>
            <a:ext cx="1502229" cy="395804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596A2D-81B8-490C-917E-65FB7C566710}"/>
              </a:ext>
            </a:extLst>
          </p:cNvPr>
          <p:cNvCxnSpPr/>
          <p:nvPr/>
        </p:nvCxnSpPr>
        <p:spPr>
          <a:xfrm flipH="1" flipV="1">
            <a:off x="4112933" y="2342834"/>
            <a:ext cx="4362994" cy="354003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FDE182B-FB42-4EFC-BF42-F45A58437D97}"/>
              </a:ext>
            </a:extLst>
          </p:cNvPr>
          <p:cNvCxnSpPr>
            <a:cxnSpLocks/>
            <a:stCxn id="18" idx="0"/>
            <a:endCxn id="17" idx="2"/>
          </p:cNvCxnSpPr>
          <p:nvPr/>
        </p:nvCxnSpPr>
        <p:spPr>
          <a:xfrm flipH="1" flipV="1">
            <a:off x="9357646" y="2277521"/>
            <a:ext cx="313532" cy="1227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EB2EB9C-05DA-460E-B70D-4FDD89151499}"/>
              </a:ext>
            </a:extLst>
          </p:cNvPr>
          <p:cNvCxnSpPr>
            <a:cxnSpLocks/>
            <a:stCxn id="18" idx="2"/>
          </p:cNvCxnSpPr>
          <p:nvPr/>
        </p:nvCxnSpPr>
        <p:spPr>
          <a:xfrm flipH="1">
            <a:off x="8645744" y="3949567"/>
            <a:ext cx="1025434" cy="199861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22FBDF-2B7F-4B01-BB22-DCA2F085972B}"/>
              </a:ext>
            </a:extLst>
          </p:cNvPr>
          <p:cNvCxnSpPr/>
          <p:nvPr/>
        </p:nvCxnSpPr>
        <p:spPr>
          <a:xfrm flipH="1">
            <a:off x="3015653" y="3727498"/>
            <a:ext cx="6270171" cy="271082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EC32C85-3497-4B4A-AB6E-17DFB1D36278}"/>
              </a:ext>
            </a:extLst>
          </p:cNvPr>
          <p:cNvCxnSpPr>
            <a:cxnSpLocks/>
          </p:cNvCxnSpPr>
          <p:nvPr/>
        </p:nvCxnSpPr>
        <p:spPr>
          <a:xfrm>
            <a:off x="2099076" y="1724041"/>
            <a:ext cx="498565"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B378851-6B1B-49ED-B20B-3FDF40034A17}"/>
              </a:ext>
            </a:extLst>
          </p:cNvPr>
          <p:cNvCxnSpPr>
            <a:cxnSpLocks/>
          </p:cNvCxnSpPr>
          <p:nvPr/>
        </p:nvCxnSpPr>
        <p:spPr>
          <a:xfrm flipH="1">
            <a:off x="2099078" y="2212206"/>
            <a:ext cx="433249" cy="1"/>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1F49FD2-9A25-45F7-882E-7A6F9D764D4A}"/>
              </a:ext>
            </a:extLst>
          </p:cNvPr>
          <p:cNvCxnSpPr>
            <a:cxnSpLocks/>
          </p:cNvCxnSpPr>
          <p:nvPr/>
        </p:nvCxnSpPr>
        <p:spPr>
          <a:xfrm>
            <a:off x="6980230" y="1818218"/>
            <a:ext cx="437606"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302040-9CAF-431F-BB71-73D1EC2C0DE4}"/>
              </a:ext>
            </a:extLst>
          </p:cNvPr>
          <p:cNvCxnSpPr>
            <a:cxnSpLocks/>
          </p:cNvCxnSpPr>
          <p:nvPr/>
        </p:nvCxnSpPr>
        <p:spPr>
          <a:xfrm flipH="1">
            <a:off x="5444256" y="2284686"/>
            <a:ext cx="440871"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546137-D8D4-4372-9C28-3BED487BC500}"/>
              </a:ext>
            </a:extLst>
          </p:cNvPr>
          <p:cNvCxnSpPr>
            <a:cxnSpLocks/>
          </p:cNvCxnSpPr>
          <p:nvPr/>
        </p:nvCxnSpPr>
        <p:spPr>
          <a:xfrm flipH="1">
            <a:off x="3015653" y="4321857"/>
            <a:ext cx="222069" cy="627017"/>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6FD4818-877B-409F-B90F-8562E6AEF29B}"/>
              </a:ext>
            </a:extLst>
          </p:cNvPr>
          <p:cNvCxnSpPr>
            <a:cxnSpLocks/>
          </p:cNvCxnSpPr>
          <p:nvPr/>
        </p:nvCxnSpPr>
        <p:spPr>
          <a:xfrm flipV="1">
            <a:off x="2558453" y="4199835"/>
            <a:ext cx="182880" cy="596181"/>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61537AA-8EFB-4C2C-AD33-85916BF11AF4}"/>
              </a:ext>
            </a:extLst>
          </p:cNvPr>
          <p:cNvCxnSpPr>
            <a:cxnSpLocks/>
          </p:cNvCxnSpPr>
          <p:nvPr/>
        </p:nvCxnSpPr>
        <p:spPr>
          <a:xfrm flipV="1">
            <a:off x="4870578" y="4948874"/>
            <a:ext cx="672737" cy="355332"/>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39465C1-E0F4-4064-83BA-3A1AA04350A0}"/>
              </a:ext>
            </a:extLst>
          </p:cNvPr>
          <p:cNvCxnSpPr>
            <a:cxnSpLocks/>
          </p:cNvCxnSpPr>
          <p:nvPr/>
        </p:nvCxnSpPr>
        <p:spPr>
          <a:xfrm flipH="1">
            <a:off x="5053458" y="5504046"/>
            <a:ext cx="711926" cy="378823"/>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F382A67-1108-4836-8508-4F95C4B0ED0F}"/>
              </a:ext>
            </a:extLst>
          </p:cNvPr>
          <p:cNvCxnSpPr/>
          <p:nvPr/>
        </p:nvCxnSpPr>
        <p:spPr>
          <a:xfrm>
            <a:off x="5543315" y="3257234"/>
            <a:ext cx="607423" cy="470264"/>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1ED3D05-D667-4AD0-80CB-7A6A75A12B26}"/>
              </a:ext>
            </a:extLst>
          </p:cNvPr>
          <p:cNvCxnSpPr>
            <a:cxnSpLocks/>
          </p:cNvCxnSpPr>
          <p:nvPr/>
        </p:nvCxnSpPr>
        <p:spPr>
          <a:xfrm flipH="1" flipV="1">
            <a:off x="5053459" y="3381333"/>
            <a:ext cx="561704" cy="470263"/>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55F603B-B08F-4118-9DB8-5640C67A499F}"/>
              </a:ext>
            </a:extLst>
          </p:cNvPr>
          <p:cNvCxnSpPr/>
          <p:nvPr/>
        </p:nvCxnSpPr>
        <p:spPr>
          <a:xfrm flipV="1">
            <a:off x="8841687" y="4413880"/>
            <a:ext cx="269150" cy="534716"/>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43F463A-35DB-4B86-984B-03E877990E68}"/>
              </a:ext>
            </a:extLst>
          </p:cNvPr>
          <p:cNvCxnSpPr>
            <a:cxnSpLocks/>
          </p:cNvCxnSpPr>
          <p:nvPr/>
        </p:nvCxnSpPr>
        <p:spPr>
          <a:xfrm flipH="1">
            <a:off x="9284198" y="5126540"/>
            <a:ext cx="286018" cy="495073"/>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C95DE27-5DEE-4C89-AA35-168DAA88E08D}"/>
              </a:ext>
            </a:extLst>
          </p:cNvPr>
          <p:cNvCxnSpPr/>
          <p:nvPr/>
        </p:nvCxnSpPr>
        <p:spPr>
          <a:xfrm>
            <a:off x="9671178" y="2565561"/>
            <a:ext cx="128046" cy="45720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7DE02E1-C8EB-42E7-B6E5-7FBD1FC712D6}"/>
              </a:ext>
            </a:extLst>
          </p:cNvPr>
          <p:cNvCxnSpPr>
            <a:cxnSpLocks/>
          </p:cNvCxnSpPr>
          <p:nvPr/>
        </p:nvCxnSpPr>
        <p:spPr>
          <a:xfrm flipH="1" flipV="1">
            <a:off x="9284198" y="2665999"/>
            <a:ext cx="73449" cy="499796"/>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13AA4D2-32CE-418D-9028-6217A98D4B5B}"/>
              </a:ext>
            </a:extLst>
          </p:cNvPr>
          <p:cNvSpPr txBox="1"/>
          <p:nvPr/>
        </p:nvSpPr>
        <p:spPr>
          <a:xfrm>
            <a:off x="1449397" y="716027"/>
            <a:ext cx="2233748" cy="830997"/>
          </a:xfrm>
          <a:prstGeom prst="rect">
            <a:avLst/>
          </a:prstGeom>
          <a:noFill/>
        </p:spPr>
        <p:txBody>
          <a:bodyPr wrap="square" rtlCol="0">
            <a:spAutoFit/>
          </a:bodyPr>
          <a:lstStyle/>
          <a:p>
            <a:r>
              <a:rPr lang="en-IN" sz="1600" dirty="0"/>
              <a:t>1:request</a:t>
            </a:r>
          </a:p>
          <a:p>
            <a:r>
              <a:rPr lang="en-IN" sz="1600" dirty="0"/>
              <a:t>7:another book request</a:t>
            </a:r>
          </a:p>
          <a:p>
            <a:r>
              <a:rPr lang="en-IN" sz="1600" dirty="0"/>
              <a:t>13:provide details</a:t>
            </a:r>
          </a:p>
        </p:txBody>
      </p:sp>
      <p:sp>
        <p:nvSpPr>
          <p:cNvPr id="43" name="TextBox 42">
            <a:extLst>
              <a:ext uri="{FF2B5EF4-FFF2-40B4-BE49-F238E27FC236}">
                <a16:creationId xmlns:a16="http://schemas.microsoft.com/office/drawing/2014/main" id="{74B22BC8-2B59-46B4-9D25-3478397361AF}"/>
              </a:ext>
            </a:extLst>
          </p:cNvPr>
          <p:cNvSpPr txBox="1"/>
          <p:nvPr/>
        </p:nvSpPr>
        <p:spPr>
          <a:xfrm>
            <a:off x="1569908" y="2297697"/>
            <a:ext cx="1671079" cy="1077218"/>
          </a:xfrm>
          <a:prstGeom prst="rect">
            <a:avLst/>
          </a:prstGeom>
          <a:noFill/>
        </p:spPr>
        <p:txBody>
          <a:bodyPr wrap="square" rtlCol="0">
            <a:spAutoFit/>
          </a:bodyPr>
          <a:lstStyle/>
          <a:p>
            <a:r>
              <a:rPr lang="en-IN" sz="1600" dirty="0"/>
              <a:t>6:not available</a:t>
            </a:r>
          </a:p>
          <a:p>
            <a:r>
              <a:rPr lang="en-IN" sz="1600" dirty="0"/>
              <a:t>12:available</a:t>
            </a:r>
          </a:p>
          <a:p>
            <a:r>
              <a:rPr lang="en-IN" sz="1600" dirty="0"/>
              <a:t>18:issue book</a:t>
            </a:r>
          </a:p>
          <a:p>
            <a:r>
              <a:rPr lang="en-IN" sz="1600" dirty="0"/>
              <a:t>24:book return</a:t>
            </a:r>
          </a:p>
        </p:txBody>
      </p:sp>
      <p:sp>
        <p:nvSpPr>
          <p:cNvPr id="44" name="TextBox 43">
            <a:extLst>
              <a:ext uri="{FF2B5EF4-FFF2-40B4-BE49-F238E27FC236}">
                <a16:creationId xmlns:a16="http://schemas.microsoft.com/office/drawing/2014/main" id="{E05D4830-9693-481F-8E3E-447F2C02DCA0}"/>
              </a:ext>
            </a:extLst>
          </p:cNvPr>
          <p:cNvSpPr txBox="1"/>
          <p:nvPr/>
        </p:nvSpPr>
        <p:spPr>
          <a:xfrm>
            <a:off x="6538311" y="1189416"/>
            <a:ext cx="1662409" cy="584775"/>
          </a:xfrm>
          <a:prstGeom prst="rect">
            <a:avLst/>
          </a:prstGeom>
          <a:noFill/>
        </p:spPr>
        <p:txBody>
          <a:bodyPr wrap="square" rtlCol="0">
            <a:spAutoFit/>
          </a:bodyPr>
          <a:lstStyle/>
          <a:p>
            <a:r>
              <a:rPr lang="en-IN" sz="1600" dirty="0"/>
              <a:t>14:enter issue data</a:t>
            </a:r>
          </a:p>
        </p:txBody>
      </p:sp>
      <p:sp>
        <p:nvSpPr>
          <p:cNvPr id="45" name="TextBox 44">
            <a:extLst>
              <a:ext uri="{FF2B5EF4-FFF2-40B4-BE49-F238E27FC236}">
                <a16:creationId xmlns:a16="http://schemas.microsoft.com/office/drawing/2014/main" id="{57F97378-60CA-49B9-8010-D3B4A655F57B}"/>
              </a:ext>
            </a:extLst>
          </p:cNvPr>
          <p:cNvSpPr txBox="1"/>
          <p:nvPr/>
        </p:nvSpPr>
        <p:spPr>
          <a:xfrm>
            <a:off x="9890998" y="2501773"/>
            <a:ext cx="1860170" cy="584775"/>
          </a:xfrm>
          <a:prstGeom prst="rect">
            <a:avLst/>
          </a:prstGeom>
          <a:noFill/>
        </p:spPr>
        <p:txBody>
          <a:bodyPr wrap="square" rtlCol="0">
            <a:spAutoFit/>
          </a:bodyPr>
          <a:lstStyle/>
          <a:p>
            <a:r>
              <a:rPr lang="en-IN" sz="1600" dirty="0"/>
              <a:t>15:update issue status</a:t>
            </a:r>
          </a:p>
        </p:txBody>
      </p:sp>
      <p:sp>
        <p:nvSpPr>
          <p:cNvPr id="46" name="TextBox 45">
            <a:extLst>
              <a:ext uri="{FF2B5EF4-FFF2-40B4-BE49-F238E27FC236}">
                <a16:creationId xmlns:a16="http://schemas.microsoft.com/office/drawing/2014/main" id="{4F5F41D4-2BB0-4781-8B7C-C4DC068F8939}"/>
              </a:ext>
            </a:extLst>
          </p:cNvPr>
          <p:cNvSpPr txBox="1"/>
          <p:nvPr/>
        </p:nvSpPr>
        <p:spPr>
          <a:xfrm>
            <a:off x="8289063" y="2688126"/>
            <a:ext cx="1265470" cy="830997"/>
          </a:xfrm>
          <a:prstGeom prst="rect">
            <a:avLst/>
          </a:prstGeom>
          <a:noFill/>
        </p:spPr>
        <p:txBody>
          <a:bodyPr wrap="square" rtlCol="0">
            <a:spAutoFit/>
          </a:bodyPr>
          <a:lstStyle/>
          <a:p>
            <a:r>
              <a:rPr lang="en-IN" sz="1600" dirty="0"/>
              <a:t>16:issue status update</a:t>
            </a:r>
          </a:p>
        </p:txBody>
      </p:sp>
      <p:sp>
        <p:nvSpPr>
          <p:cNvPr id="47" name="TextBox 46">
            <a:extLst>
              <a:ext uri="{FF2B5EF4-FFF2-40B4-BE49-F238E27FC236}">
                <a16:creationId xmlns:a16="http://schemas.microsoft.com/office/drawing/2014/main" id="{EB07AA90-EABB-4861-82B4-9A490C7BF941}"/>
              </a:ext>
            </a:extLst>
          </p:cNvPr>
          <p:cNvSpPr txBox="1"/>
          <p:nvPr/>
        </p:nvSpPr>
        <p:spPr>
          <a:xfrm flipH="1">
            <a:off x="5090446" y="2513921"/>
            <a:ext cx="2105322" cy="584775"/>
          </a:xfrm>
          <a:prstGeom prst="rect">
            <a:avLst/>
          </a:prstGeom>
          <a:noFill/>
        </p:spPr>
        <p:txBody>
          <a:bodyPr wrap="square" rtlCol="0">
            <a:spAutoFit/>
          </a:bodyPr>
          <a:lstStyle/>
          <a:p>
            <a:r>
              <a:rPr lang="en-IN" sz="1600" dirty="0"/>
              <a:t>2:check available book</a:t>
            </a:r>
          </a:p>
          <a:p>
            <a:r>
              <a:rPr lang="en-IN" sz="1600" dirty="0"/>
              <a:t>8:check availability</a:t>
            </a:r>
          </a:p>
        </p:txBody>
      </p:sp>
      <p:sp>
        <p:nvSpPr>
          <p:cNvPr id="48" name="TextBox 47">
            <a:extLst>
              <a:ext uri="{FF2B5EF4-FFF2-40B4-BE49-F238E27FC236}">
                <a16:creationId xmlns:a16="http://schemas.microsoft.com/office/drawing/2014/main" id="{2B67C6FA-6FA5-4315-A4BD-B171828B51FC}"/>
              </a:ext>
            </a:extLst>
          </p:cNvPr>
          <p:cNvSpPr txBox="1"/>
          <p:nvPr/>
        </p:nvSpPr>
        <p:spPr>
          <a:xfrm>
            <a:off x="3905458" y="3535031"/>
            <a:ext cx="1698171" cy="584775"/>
          </a:xfrm>
          <a:prstGeom prst="rect">
            <a:avLst/>
          </a:prstGeom>
          <a:noFill/>
        </p:spPr>
        <p:txBody>
          <a:bodyPr wrap="square" rtlCol="0">
            <a:spAutoFit/>
          </a:bodyPr>
          <a:lstStyle/>
          <a:p>
            <a:r>
              <a:rPr lang="en-IN" sz="1600" dirty="0"/>
              <a:t>5:not available</a:t>
            </a:r>
          </a:p>
          <a:p>
            <a:r>
              <a:rPr lang="en-IN" sz="1600" dirty="0"/>
              <a:t>11:available</a:t>
            </a:r>
          </a:p>
        </p:txBody>
      </p:sp>
      <p:sp>
        <p:nvSpPr>
          <p:cNvPr id="49" name="TextBox 48">
            <a:extLst>
              <a:ext uri="{FF2B5EF4-FFF2-40B4-BE49-F238E27FC236}">
                <a16:creationId xmlns:a16="http://schemas.microsoft.com/office/drawing/2014/main" id="{AE6AD27B-BC22-4086-8450-A31927BC10CB}"/>
              </a:ext>
            </a:extLst>
          </p:cNvPr>
          <p:cNvSpPr txBox="1"/>
          <p:nvPr/>
        </p:nvSpPr>
        <p:spPr>
          <a:xfrm>
            <a:off x="9560144" y="5127435"/>
            <a:ext cx="1410085" cy="584775"/>
          </a:xfrm>
          <a:prstGeom prst="rect">
            <a:avLst/>
          </a:prstGeom>
          <a:noFill/>
        </p:spPr>
        <p:txBody>
          <a:bodyPr wrap="square" rtlCol="0">
            <a:spAutoFit/>
          </a:bodyPr>
          <a:lstStyle/>
          <a:p>
            <a:r>
              <a:rPr lang="en-IN" sz="1600" dirty="0"/>
              <a:t>4:not available</a:t>
            </a:r>
          </a:p>
          <a:p>
            <a:r>
              <a:rPr lang="en-IN" sz="1600" dirty="0"/>
              <a:t>10:available</a:t>
            </a:r>
          </a:p>
        </p:txBody>
      </p:sp>
      <p:sp>
        <p:nvSpPr>
          <p:cNvPr id="50" name="TextBox 49">
            <a:extLst>
              <a:ext uri="{FF2B5EF4-FFF2-40B4-BE49-F238E27FC236}">
                <a16:creationId xmlns:a16="http://schemas.microsoft.com/office/drawing/2014/main" id="{A4B8019C-1230-4149-AC89-346D9002ECDC}"/>
              </a:ext>
            </a:extLst>
          </p:cNvPr>
          <p:cNvSpPr txBox="1"/>
          <p:nvPr/>
        </p:nvSpPr>
        <p:spPr>
          <a:xfrm>
            <a:off x="7346693" y="4419553"/>
            <a:ext cx="1699755" cy="584775"/>
          </a:xfrm>
          <a:prstGeom prst="rect">
            <a:avLst/>
          </a:prstGeom>
          <a:noFill/>
        </p:spPr>
        <p:txBody>
          <a:bodyPr wrap="square" rtlCol="0">
            <a:spAutoFit/>
          </a:bodyPr>
          <a:lstStyle/>
          <a:p>
            <a:r>
              <a:rPr lang="en-IN" sz="1600" dirty="0"/>
              <a:t>3:available book</a:t>
            </a:r>
          </a:p>
          <a:p>
            <a:r>
              <a:rPr lang="en-IN" sz="1600" dirty="0"/>
              <a:t>9:check available</a:t>
            </a:r>
          </a:p>
        </p:txBody>
      </p:sp>
      <p:sp>
        <p:nvSpPr>
          <p:cNvPr id="51" name="TextBox 50">
            <a:extLst>
              <a:ext uri="{FF2B5EF4-FFF2-40B4-BE49-F238E27FC236}">
                <a16:creationId xmlns:a16="http://schemas.microsoft.com/office/drawing/2014/main" id="{C447AAF7-B770-486F-A757-D0167DFAF453}"/>
              </a:ext>
            </a:extLst>
          </p:cNvPr>
          <p:cNvSpPr txBox="1"/>
          <p:nvPr/>
        </p:nvSpPr>
        <p:spPr>
          <a:xfrm>
            <a:off x="1027108" y="4215214"/>
            <a:ext cx="1505219" cy="584775"/>
          </a:xfrm>
          <a:prstGeom prst="rect">
            <a:avLst/>
          </a:prstGeom>
          <a:noFill/>
        </p:spPr>
        <p:txBody>
          <a:bodyPr wrap="square" rtlCol="0">
            <a:spAutoFit/>
          </a:bodyPr>
          <a:lstStyle/>
          <a:p>
            <a:r>
              <a:rPr lang="en-IN" sz="1600" dirty="0"/>
              <a:t>23:update</a:t>
            </a:r>
          </a:p>
          <a:p>
            <a:r>
              <a:rPr lang="en-IN" sz="1600" dirty="0"/>
              <a:t>20:book details</a:t>
            </a:r>
          </a:p>
        </p:txBody>
      </p:sp>
      <p:sp>
        <p:nvSpPr>
          <p:cNvPr id="52" name="TextBox 51">
            <a:extLst>
              <a:ext uri="{FF2B5EF4-FFF2-40B4-BE49-F238E27FC236}">
                <a16:creationId xmlns:a16="http://schemas.microsoft.com/office/drawing/2014/main" id="{6A348130-C3DC-4741-B798-C562918D81A7}"/>
              </a:ext>
            </a:extLst>
          </p:cNvPr>
          <p:cNvSpPr txBox="1"/>
          <p:nvPr/>
        </p:nvSpPr>
        <p:spPr>
          <a:xfrm>
            <a:off x="3295999" y="4544076"/>
            <a:ext cx="1449976" cy="338554"/>
          </a:xfrm>
          <a:prstGeom prst="rect">
            <a:avLst/>
          </a:prstGeom>
          <a:noFill/>
        </p:spPr>
        <p:txBody>
          <a:bodyPr wrap="square" rtlCol="0">
            <a:spAutoFit/>
          </a:bodyPr>
          <a:lstStyle/>
          <a:p>
            <a:r>
              <a:rPr lang="en-IN" sz="1600" dirty="0"/>
              <a:t>21:update </a:t>
            </a:r>
          </a:p>
        </p:txBody>
      </p:sp>
      <p:sp>
        <p:nvSpPr>
          <p:cNvPr id="53" name="TextBox 52">
            <a:extLst>
              <a:ext uri="{FF2B5EF4-FFF2-40B4-BE49-F238E27FC236}">
                <a16:creationId xmlns:a16="http://schemas.microsoft.com/office/drawing/2014/main" id="{996B7B7F-28BE-4A3F-AAFA-3DE40072FB14}"/>
              </a:ext>
            </a:extLst>
          </p:cNvPr>
          <p:cNvSpPr txBox="1"/>
          <p:nvPr/>
        </p:nvSpPr>
        <p:spPr>
          <a:xfrm>
            <a:off x="7201309" y="2212206"/>
            <a:ext cx="1194040" cy="338554"/>
          </a:xfrm>
          <a:prstGeom prst="rect">
            <a:avLst/>
          </a:prstGeom>
          <a:noFill/>
        </p:spPr>
        <p:txBody>
          <a:bodyPr wrap="square" rtlCol="0">
            <a:spAutoFit/>
          </a:bodyPr>
          <a:lstStyle/>
          <a:p>
            <a:r>
              <a:rPr lang="en-IN" sz="1600" dirty="0"/>
              <a:t>17:update</a:t>
            </a:r>
          </a:p>
        </p:txBody>
      </p:sp>
      <p:sp>
        <p:nvSpPr>
          <p:cNvPr id="54" name="TextBox 53">
            <a:extLst>
              <a:ext uri="{FF2B5EF4-FFF2-40B4-BE49-F238E27FC236}">
                <a16:creationId xmlns:a16="http://schemas.microsoft.com/office/drawing/2014/main" id="{4BB34A58-8225-4E8F-95C5-465C07CBEF3E}"/>
              </a:ext>
            </a:extLst>
          </p:cNvPr>
          <p:cNvSpPr txBox="1"/>
          <p:nvPr/>
        </p:nvSpPr>
        <p:spPr>
          <a:xfrm>
            <a:off x="5106642" y="5926896"/>
            <a:ext cx="1821103" cy="338554"/>
          </a:xfrm>
          <a:prstGeom prst="rect">
            <a:avLst/>
          </a:prstGeom>
          <a:noFill/>
        </p:spPr>
        <p:txBody>
          <a:bodyPr wrap="square" rtlCol="0">
            <a:spAutoFit/>
          </a:bodyPr>
          <a:lstStyle/>
          <a:p>
            <a:r>
              <a:rPr lang="en-IN" sz="1600" dirty="0"/>
              <a:t>22:status upload</a:t>
            </a:r>
          </a:p>
        </p:txBody>
      </p:sp>
    </p:spTree>
    <p:extLst>
      <p:ext uri="{BB962C8B-B14F-4D97-AF65-F5344CB8AC3E}">
        <p14:creationId xmlns:p14="http://schemas.microsoft.com/office/powerpoint/2010/main" val="128679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3E84F2-E4D4-4EC4-961E-68868B13DDA5}"/>
              </a:ext>
            </a:extLst>
          </p:cNvPr>
          <p:cNvSpPr txBox="1"/>
          <p:nvPr/>
        </p:nvSpPr>
        <p:spPr>
          <a:xfrm>
            <a:off x="3629891" y="-73278"/>
            <a:ext cx="5181559" cy="769441"/>
          </a:xfrm>
          <a:prstGeom prst="rect">
            <a:avLst/>
          </a:prstGeom>
          <a:noFill/>
        </p:spPr>
        <p:txBody>
          <a:bodyPr wrap="square" rtlCol="0">
            <a:spAutoFit/>
          </a:bodyPr>
          <a:lstStyle/>
          <a:p>
            <a:r>
              <a:rPr lang="en-IN" sz="4400" dirty="0">
                <a:solidFill>
                  <a:srgbClr val="00FFC5"/>
                </a:solidFill>
              </a:rPr>
              <a:t>SEQUENCE  DIAGRAM</a:t>
            </a:r>
          </a:p>
        </p:txBody>
      </p:sp>
      <p:sp>
        <p:nvSpPr>
          <p:cNvPr id="5" name="Flowchart: Connector 4">
            <a:extLst>
              <a:ext uri="{FF2B5EF4-FFF2-40B4-BE49-F238E27FC236}">
                <a16:creationId xmlns:a16="http://schemas.microsoft.com/office/drawing/2014/main" id="{B1809D71-9BA0-4DF0-9764-56EC4200942E}"/>
              </a:ext>
            </a:extLst>
          </p:cNvPr>
          <p:cNvSpPr/>
          <p:nvPr/>
        </p:nvSpPr>
        <p:spPr>
          <a:xfrm>
            <a:off x="415637" y="540327"/>
            <a:ext cx="166254" cy="223860"/>
          </a:xfrm>
          <a:prstGeom prst="flowChartConnector">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1134CC28-4B9F-4BD9-9527-403874F88ADE}"/>
              </a:ext>
            </a:extLst>
          </p:cNvPr>
          <p:cNvCxnSpPr>
            <a:cxnSpLocks/>
            <a:stCxn id="5" idx="4"/>
          </p:cNvCxnSpPr>
          <p:nvPr/>
        </p:nvCxnSpPr>
        <p:spPr>
          <a:xfrm>
            <a:off x="498764" y="764187"/>
            <a:ext cx="0" cy="219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EE93E28-545C-46CD-BE45-8548E96C007D}"/>
              </a:ext>
            </a:extLst>
          </p:cNvPr>
          <p:cNvCxnSpPr>
            <a:cxnSpLocks/>
          </p:cNvCxnSpPr>
          <p:nvPr/>
        </p:nvCxnSpPr>
        <p:spPr>
          <a:xfrm flipH="1">
            <a:off x="415637" y="983673"/>
            <a:ext cx="83128" cy="110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F4DE609-9CF0-4F28-98CB-D3177E1FA5B2}"/>
              </a:ext>
            </a:extLst>
          </p:cNvPr>
          <p:cNvCxnSpPr>
            <a:cxnSpLocks/>
          </p:cNvCxnSpPr>
          <p:nvPr/>
        </p:nvCxnSpPr>
        <p:spPr>
          <a:xfrm>
            <a:off x="498764" y="983673"/>
            <a:ext cx="83127" cy="110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1B74A8-0976-415C-ADE8-12FAEE503F9B}"/>
              </a:ext>
            </a:extLst>
          </p:cNvPr>
          <p:cNvCxnSpPr>
            <a:cxnSpLocks/>
          </p:cNvCxnSpPr>
          <p:nvPr/>
        </p:nvCxnSpPr>
        <p:spPr>
          <a:xfrm>
            <a:off x="415637" y="819059"/>
            <a:ext cx="166254" cy="110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Connector 9">
            <a:extLst>
              <a:ext uri="{FF2B5EF4-FFF2-40B4-BE49-F238E27FC236}">
                <a16:creationId xmlns:a16="http://schemas.microsoft.com/office/drawing/2014/main" id="{684A7A1C-589A-4938-9950-EF5058C5FC80}"/>
              </a:ext>
            </a:extLst>
          </p:cNvPr>
          <p:cNvSpPr/>
          <p:nvPr/>
        </p:nvSpPr>
        <p:spPr>
          <a:xfrm>
            <a:off x="3532909" y="540327"/>
            <a:ext cx="166254" cy="223860"/>
          </a:xfrm>
          <a:prstGeom prst="flowChartConnector">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AFBB6E1F-5BEC-498E-944B-F6968F3E994A}"/>
              </a:ext>
            </a:extLst>
          </p:cNvPr>
          <p:cNvCxnSpPr>
            <a:cxnSpLocks/>
            <a:stCxn id="10" idx="4"/>
          </p:cNvCxnSpPr>
          <p:nvPr/>
        </p:nvCxnSpPr>
        <p:spPr>
          <a:xfrm>
            <a:off x="3616036" y="764187"/>
            <a:ext cx="0" cy="219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F4DFE6-BBA4-4F92-BFB3-ECA7FC0803B5}"/>
              </a:ext>
            </a:extLst>
          </p:cNvPr>
          <p:cNvCxnSpPr>
            <a:cxnSpLocks/>
          </p:cNvCxnSpPr>
          <p:nvPr/>
        </p:nvCxnSpPr>
        <p:spPr>
          <a:xfrm flipH="1">
            <a:off x="3532910" y="983673"/>
            <a:ext cx="83125" cy="110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A72869D-CF53-445D-AE96-C6D381DDA056}"/>
              </a:ext>
            </a:extLst>
          </p:cNvPr>
          <p:cNvCxnSpPr/>
          <p:nvPr/>
        </p:nvCxnSpPr>
        <p:spPr>
          <a:xfrm>
            <a:off x="3616035" y="983673"/>
            <a:ext cx="83128" cy="110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7CF01B-3063-4150-BD7E-2EC984FC19EF}"/>
              </a:ext>
            </a:extLst>
          </p:cNvPr>
          <p:cNvCxnSpPr/>
          <p:nvPr/>
        </p:nvCxnSpPr>
        <p:spPr>
          <a:xfrm flipV="1">
            <a:off x="3532909" y="819059"/>
            <a:ext cx="166254" cy="1104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9F79A38-4D59-4FC0-9FBF-A3412AFEEAC8}"/>
              </a:ext>
            </a:extLst>
          </p:cNvPr>
          <p:cNvSpPr txBox="1"/>
          <p:nvPr/>
        </p:nvSpPr>
        <p:spPr>
          <a:xfrm flipH="1">
            <a:off x="11042072" y="784079"/>
            <a:ext cx="734291" cy="369332"/>
          </a:xfrm>
          <a:prstGeom prst="rect">
            <a:avLst/>
          </a:prstGeom>
          <a:noFill/>
        </p:spPr>
        <p:txBody>
          <a:bodyPr wrap="square" rtlCol="0">
            <a:spAutoFit/>
          </a:bodyPr>
          <a:lstStyle/>
          <a:p>
            <a:r>
              <a:rPr lang="en-IN" dirty="0"/>
              <a:t>DB</a:t>
            </a:r>
          </a:p>
        </p:txBody>
      </p:sp>
      <p:sp>
        <p:nvSpPr>
          <p:cNvPr id="16" name="TextBox 15">
            <a:extLst>
              <a:ext uri="{FF2B5EF4-FFF2-40B4-BE49-F238E27FC236}">
                <a16:creationId xmlns:a16="http://schemas.microsoft.com/office/drawing/2014/main" id="{44CA094C-FC92-4838-A5B5-67485A8570AD}"/>
              </a:ext>
            </a:extLst>
          </p:cNvPr>
          <p:cNvSpPr txBox="1"/>
          <p:nvPr/>
        </p:nvSpPr>
        <p:spPr>
          <a:xfrm>
            <a:off x="8953099" y="803358"/>
            <a:ext cx="872795" cy="369332"/>
          </a:xfrm>
          <a:prstGeom prst="rect">
            <a:avLst/>
          </a:prstGeom>
          <a:noFill/>
        </p:spPr>
        <p:txBody>
          <a:bodyPr wrap="square" rtlCol="0">
            <a:spAutoFit/>
          </a:bodyPr>
          <a:lstStyle/>
          <a:p>
            <a:r>
              <a:rPr lang="en-IN" dirty="0"/>
              <a:t>search</a:t>
            </a:r>
          </a:p>
        </p:txBody>
      </p:sp>
      <p:sp>
        <p:nvSpPr>
          <p:cNvPr id="17" name="TextBox 16">
            <a:extLst>
              <a:ext uri="{FF2B5EF4-FFF2-40B4-BE49-F238E27FC236}">
                <a16:creationId xmlns:a16="http://schemas.microsoft.com/office/drawing/2014/main" id="{817712AD-1D8D-46B6-BD9B-2894AF99010E}"/>
              </a:ext>
            </a:extLst>
          </p:cNvPr>
          <p:cNvSpPr txBox="1"/>
          <p:nvPr/>
        </p:nvSpPr>
        <p:spPr>
          <a:xfrm>
            <a:off x="7279686" y="789781"/>
            <a:ext cx="969817" cy="369332"/>
          </a:xfrm>
          <a:prstGeom prst="rect">
            <a:avLst/>
          </a:prstGeom>
          <a:noFill/>
        </p:spPr>
        <p:txBody>
          <a:bodyPr wrap="square" rtlCol="0">
            <a:spAutoFit/>
          </a:bodyPr>
          <a:lstStyle/>
          <a:p>
            <a:r>
              <a:rPr lang="en-IN" dirty="0"/>
              <a:t>returns</a:t>
            </a:r>
          </a:p>
        </p:txBody>
      </p:sp>
      <p:sp>
        <p:nvSpPr>
          <p:cNvPr id="18" name="TextBox 17">
            <a:extLst>
              <a:ext uri="{FF2B5EF4-FFF2-40B4-BE49-F238E27FC236}">
                <a16:creationId xmlns:a16="http://schemas.microsoft.com/office/drawing/2014/main" id="{670AFB23-5301-4A39-A381-B3D17EB9A378}"/>
              </a:ext>
            </a:extLst>
          </p:cNvPr>
          <p:cNvSpPr txBox="1"/>
          <p:nvPr/>
        </p:nvSpPr>
        <p:spPr>
          <a:xfrm>
            <a:off x="5064002" y="764187"/>
            <a:ext cx="803537" cy="369332"/>
          </a:xfrm>
          <a:prstGeom prst="rect">
            <a:avLst/>
          </a:prstGeom>
          <a:noFill/>
        </p:spPr>
        <p:txBody>
          <a:bodyPr wrap="square" rtlCol="0">
            <a:spAutoFit/>
          </a:bodyPr>
          <a:lstStyle/>
          <a:p>
            <a:r>
              <a:rPr lang="en-IN" dirty="0"/>
              <a:t>issue</a:t>
            </a:r>
          </a:p>
        </p:txBody>
      </p:sp>
      <p:sp>
        <p:nvSpPr>
          <p:cNvPr id="21" name="Rectangle 20">
            <a:extLst>
              <a:ext uri="{FF2B5EF4-FFF2-40B4-BE49-F238E27FC236}">
                <a16:creationId xmlns:a16="http://schemas.microsoft.com/office/drawing/2014/main" id="{DCE575B1-7F66-4CB8-86F9-5CF995907D49}"/>
              </a:ext>
            </a:extLst>
          </p:cNvPr>
          <p:cNvSpPr/>
          <p:nvPr/>
        </p:nvSpPr>
        <p:spPr>
          <a:xfrm>
            <a:off x="8911536" y="827813"/>
            <a:ext cx="872795" cy="351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96083E6C-A894-40D3-8378-5E97600A609E}"/>
              </a:ext>
            </a:extLst>
          </p:cNvPr>
          <p:cNvSpPr/>
          <p:nvPr/>
        </p:nvSpPr>
        <p:spPr>
          <a:xfrm>
            <a:off x="11000525" y="850981"/>
            <a:ext cx="692711" cy="260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8E953573-4B76-4FBF-ADB9-A740A0981E9E}"/>
              </a:ext>
            </a:extLst>
          </p:cNvPr>
          <p:cNvCxnSpPr/>
          <p:nvPr/>
        </p:nvCxnSpPr>
        <p:spPr>
          <a:xfrm>
            <a:off x="498764" y="1233055"/>
            <a:ext cx="0" cy="5417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1003DD5-BEE8-4E5D-8E77-300F15D8BD9C}"/>
              </a:ext>
            </a:extLst>
          </p:cNvPr>
          <p:cNvCxnSpPr>
            <a:cxnSpLocks/>
          </p:cNvCxnSpPr>
          <p:nvPr/>
        </p:nvCxnSpPr>
        <p:spPr>
          <a:xfrm>
            <a:off x="3560131" y="1219199"/>
            <a:ext cx="41469" cy="552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62A9688-A559-4B66-BB20-AFA2DDED0CA7}"/>
              </a:ext>
            </a:extLst>
          </p:cNvPr>
          <p:cNvCxnSpPr>
            <a:cxnSpLocks/>
            <a:stCxn id="18" idx="2"/>
          </p:cNvCxnSpPr>
          <p:nvPr/>
        </p:nvCxnSpPr>
        <p:spPr>
          <a:xfrm>
            <a:off x="5465771" y="1133519"/>
            <a:ext cx="47642" cy="5652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8989B3-B7F8-4307-96C2-8C89DDE1EBE3}"/>
              </a:ext>
            </a:extLst>
          </p:cNvPr>
          <p:cNvCxnSpPr>
            <a:cxnSpLocks/>
          </p:cNvCxnSpPr>
          <p:nvPr/>
        </p:nvCxnSpPr>
        <p:spPr>
          <a:xfrm>
            <a:off x="7841673" y="1233055"/>
            <a:ext cx="34242" cy="5514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B16F1B-2BEA-4109-867B-906BE37B028E}"/>
              </a:ext>
            </a:extLst>
          </p:cNvPr>
          <p:cNvCxnSpPr>
            <a:cxnSpLocks/>
          </p:cNvCxnSpPr>
          <p:nvPr/>
        </p:nvCxnSpPr>
        <p:spPr>
          <a:xfrm>
            <a:off x="9393382" y="1133519"/>
            <a:ext cx="48474" cy="5652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026775-E79A-4504-B235-7E3E004327A6}"/>
              </a:ext>
            </a:extLst>
          </p:cNvPr>
          <p:cNvCxnSpPr>
            <a:cxnSpLocks/>
          </p:cNvCxnSpPr>
          <p:nvPr/>
        </p:nvCxnSpPr>
        <p:spPr>
          <a:xfrm>
            <a:off x="11416153" y="1094509"/>
            <a:ext cx="41521" cy="5691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DC4E6A-3F2D-4C79-BFE9-370A49C50F97}"/>
              </a:ext>
            </a:extLst>
          </p:cNvPr>
          <p:cNvCxnSpPr/>
          <p:nvPr/>
        </p:nvCxnSpPr>
        <p:spPr>
          <a:xfrm>
            <a:off x="498764" y="1928991"/>
            <a:ext cx="3034145"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DD2DE61-6DF3-4B67-A22F-9BF59877874A}"/>
              </a:ext>
            </a:extLst>
          </p:cNvPr>
          <p:cNvSpPr txBox="1"/>
          <p:nvPr/>
        </p:nvSpPr>
        <p:spPr>
          <a:xfrm>
            <a:off x="3748538" y="727686"/>
            <a:ext cx="1163783" cy="369332"/>
          </a:xfrm>
          <a:prstGeom prst="rect">
            <a:avLst/>
          </a:prstGeom>
          <a:noFill/>
        </p:spPr>
        <p:txBody>
          <a:bodyPr wrap="square" rtlCol="0">
            <a:spAutoFit/>
          </a:bodyPr>
          <a:lstStyle/>
          <a:p>
            <a:r>
              <a:rPr lang="en-IN" dirty="0"/>
              <a:t>librarian</a:t>
            </a:r>
          </a:p>
        </p:txBody>
      </p:sp>
      <p:sp>
        <p:nvSpPr>
          <p:cNvPr id="31" name="TextBox 30">
            <a:extLst>
              <a:ext uri="{FF2B5EF4-FFF2-40B4-BE49-F238E27FC236}">
                <a16:creationId xmlns:a16="http://schemas.microsoft.com/office/drawing/2014/main" id="{59D646F4-8075-48D9-B929-5E93040BC0D9}"/>
              </a:ext>
            </a:extLst>
          </p:cNvPr>
          <p:cNvSpPr txBox="1"/>
          <p:nvPr/>
        </p:nvSpPr>
        <p:spPr>
          <a:xfrm flipH="1">
            <a:off x="838204" y="1515039"/>
            <a:ext cx="2147443" cy="338554"/>
          </a:xfrm>
          <a:prstGeom prst="rect">
            <a:avLst/>
          </a:prstGeom>
          <a:noFill/>
        </p:spPr>
        <p:txBody>
          <a:bodyPr wrap="square" rtlCol="0">
            <a:spAutoFit/>
          </a:bodyPr>
          <a:lstStyle/>
          <a:p>
            <a:r>
              <a:rPr lang="en-IN" sz="1600" dirty="0"/>
              <a:t>1:request book</a:t>
            </a:r>
          </a:p>
        </p:txBody>
      </p:sp>
      <p:cxnSp>
        <p:nvCxnSpPr>
          <p:cNvPr id="32" name="Straight Arrow Connector 31">
            <a:extLst>
              <a:ext uri="{FF2B5EF4-FFF2-40B4-BE49-F238E27FC236}">
                <a16:creationId xmlns:a16="http://schemas.microsoft.com/office/drawing/2014/main" id="{D8BF3660-4DFC-46F6-8E96-27565E7C5947}"/>
              </a:ext>
            </a:extLst>
          </p:cNvPr>
          <p:cNvCxnSpPr>
            <a:cxnSpLocks/>
          </p:cNvCxnSpPr>
          <p:nvPr/>
        </p:nvCxnSpPr>
        <p:spPr>
          <a:xfrm flipV="1">
            <a:off x="3685591" y="1921111"/>
            <a:ext cx="5673416" cy="4108"/>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5C432CF-F509-4FBB-B46C-1876080CA279}"/>
              </a:ext>
            </a:extLst>
          </p:cNvPr>
          <p:cNvSpPr txBox="1"/>
          <p:nvPr/>
        </p:nvSpPr>
        <p:spPr>
          <a:xfrm>
            <a:off x="4876800" y="1647520"/>
            <a:ext cx="2535381" cy="338554"/>
          </a:xfrm>
          <a:prstGeom prst="rect">
            <a:avLst/>
          </a:prstGeom>
          <a:noFill/>
        </p:spPr>
        <p:txBody>
          <a:bodyPr wrap="square" rtlCol="0">
            <a:spAutoFit/>
          </a:bodyPr>
          <a:lstStyle/>
          <a:p>
            <a:r>
              <a:rPr lang="en-IN" sz="1600" dirty="0"/>
              <a:t>2:check available book</a:t>
            </a:r>
          </a:p>
        </p:txBody>
      </p:sp>
      <p:cxnSp>
        <p:nvCxnSpPr>
          <p:cNvPr id="34" name="Straight Arrow Connector 33">
            <a:extLst>
              <a:ext uri="{FF2B5EF4-FFF2-40B4-BE49-F238E27FC236}">
                <a16:creationId xmlns:a16="http://schemas.microsoft.com/office/drawing/2014/main" id="{CD049E72-2752-42C5-B29C-F01FFA19A7CF}"/>
              </a:ext>
            </a:extLst>
          </p:cNvPr>
          <p:cNvCxnSpPr>
            <a:cxnSpLocks/>
          </p:cNvCxnSpPr>
          <p:nvPr/>
        </p:nvCxnSpPr>
        <p:spPr>
          <a:xfrm>
            <a:off x="9538833" y="1921111"/>
            <a:ext cx="1856517"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E5FC311-CD10-4C30-B364-010566A45115}"/>
              </a:ext>
            </a:extLst>
          </p:cNvPr>
          <p:cNvSpPr txBox="1"/>
          <p:nvPr/>
        </p:nvSpPr>
        <p:spPr>
          <a:xfrm>
            <a:off x="9428286" y="1462188"/>
            <a:ext cx="2362222" cy="338554"/>
          </a:xfrm>
          <a:prstGeom prst="rect">
            <a:avLst/>
          </a:prstGeom>
          <a:noFill/>
        </p:spPr>
        <p:txBody>
          <a:bodyPr wrap="square" rtlCol="0">
            <a:spAutoFit/>
          </a:bodyPr>
          <a:lstStyle/>
          <a:p>
            <a:r>
              <a:rPr lang="en-IN" sz="1600" dirty="0"/>
              <a:t>3:check available book</a:t>
            </a:r>
          </a:p>
        </p:txBody>
      </p:sp>
      <p:cxnSp>
        <p:nvCxnSpPr>
          <p:cNvPr id="36" name="Straight Arrow Connector 35">
            <a:extLst>
              <a:ext uri="{FF2B5EF4-FFF2-40B4-BE49-F238E27FC236}">
                <a16:creationId xmlns:a16="http://schemas.microsoft.com/office/drawing/2014/main" id="{496DC50E-86AE-464A-B892-E4606211173E}"/>
              </a:ext>
            </a:extLst>
          </p:cNvPr>
          <p:cNvCxnSpPr/>
          <p:nvPr/>
        </p:nvCxnSpPr>
        <p:spPr>
          <a:xfrm flipH="1">
            <a:off x="9518030" y="2675483"/>
            <a:ext cx="1877320"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8043C20-66C2-447E-86BD-24BF1134EE38}"/>
              </a:ext>
            </a:extLst>
          </p:cNvPr>
          <p:cNvSpPr txBox="1"/>
          <p:nvPr/>
        </p:nvSpPr>
        <p:spPr>
          <a:xfrm>
            <a:off x="9476509" y="2271453"/>
            <a:ext cx="1565606" cy="338554"/>
          </a:xfrm>
          <a:prstGeom prst="rect">
            <a:avLst/>
          </a:prstGeom>
          <a:noFill/>
        </p:spPr>
        <p:txBody>
          <a:bodyPr wrap="square" rtlCol="0">
            <a:spAutoFit/>
          </a:bodyPr>
          <a:lstStyle/>
          <a:p>
            <a:r>
              <a:rPr lang="en-IN" sz="1600" dirty="0"/>
              <a:t>4:not available</a:t>
            </a:r>
          </a:p>
        </p:txBody>
      </p:sp>
      <p:cxnSp>
        <p:nvCxnSpPr>
          <p:cNvPr id="38" name="Straight Arrow Connector 37">
            <a:extLst>
              <a:ext uri="{FF2B5EF4-FFF2-40B4-BE49-F238E27FC236}">
                <a16:creationId xmlns:a16="http://schemas.microsoft.com/office/drawing/2014/main" id="{2975C426-2161-404E-999F-D80F5337715E}"/>
              </a:ext>
            </a:extLst>
          </p:cNvPr>
          <p:cNvCxnSpPr>
            <a:cxnSpLocks/>
          </p:cNvCxnSpPr>
          <p:nvPr/>
        </p:nvCxnSpPr>
        <p:spPr>
          <a:xfrm flipH="1" flipV="1">
            <a:off x="3622955" y="2700930"/>
            <a:ext cx="5742688" cy="3"/>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96B496F-5349-4462-85B8-30D54041EE4E}"/>
              </a:ext>
            </a:extLst>
          </p:cNvPr>
          <p:cNvSpPr txBox="1"/>
          <p:nvPr/>
        </p:nvSpPr>
        <p:spPr>
          <a:xfrm>
            <a:off x="4890656" y="2320954"/>
            <a:ext cx="2272139" cy="338554"/>
          </a:xfrm>
          <a:prstGeom prst="rect">
            <a:avLst/>
          </a:prstGeom>
          <a:noFill/>
        </p:spPr>
        <p:txBody>
          <a:bodyPr wrap="square" rtlCol="0">
            <a:spAutoFit/>
          </a:bodyPr>
          <a:lstStyle/>
          <a:p>
            <a:r>
              <a:rPr lang="en-IN" sz="1600" dirty="0"/>
              <a:t>5:not available</a:t>
            </a:r>
          </a:p>
        </p:txBody>
      </p:sp>
      <p:cxnSp>
        <p:nvCxnSpPr>
          <p:cNvPr id="40" name="Straight Arrow Connector 39">
            <a:extLst>
              <a:ext uri="{FF2B5EF4-FFF2-40B4-BE49-F238E27FC236}">
                <a16:creationId xmlns:a16="http://schemas.microsoft.com/office/drawing/2014/main" id="{7CBB8F54-AD4F-482F-BB4A-0790FB24FF39}"/>
              </a:ext>
            </a:extLst>
          </p:cNvPr>
          <p:cNvCxnSpPr/>
          <p:nvPr/>
        </p:nvCxnSpPr>
        <p:spPr>
          <a:xfrm flipH="1">
            <a:off x="609591" y="2700930"/>
            <a:ext cx="2951018"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AFE2E63-CAE2-48ED-96AD-B75C1AA358B0}"/>
              </a:ext>
            </a:extLst>
          </p:cNvPr>
          <p:cNvSpPr txBox="1"/>
          <p:nvPr/>
        </p:nvSpPr>
        <p:spPr>
          <a:xfrm>
            <a:off x="887397" y="2305161"/>
            <a:ext cx="1704110" cy="338554"/>
          </a:xfrm>
          <a:prstGeom prst="rect">
            <a:avLst/>
          </a:prstGeom>
          <a:noFill/>
        </p:spPr>
        <p:txBody>
          <a:bodyPr wrap="square" rtlCol="0">
            <a:spAutoFit/>
          </a:bodyPr>
          <a:lstStyle/>
          <a:p>
            <a:r>
              <a:rPr lang="en-IN" sz="1600" dirty="0"/>
              <a:t>6:not available</a:t>
            </a:r>
          </a:p>
        </p:txBody>
      </p:sp>
      <p:cxnSp>
        <p:nvCxnSpPr>
          <p:cNvPr id="42" name="Straight Arrow Connector 41">
            <a:extLst>
              <a:ext uri="{FF2B5EF4-FFF2-40B4-BE49-F238E27FC236}">
                <a16:creationId xmlns:a16="http://schemas.microsoft.com/office/drawing/2014/main" id="{D5520030-7AE6-4C43-8706-E59CEF85A9B3}"/>
              </a:ext>
            </a:extLst>
          </p:cNvPr>
          <p:cNvCxnSpPr/>
          <p:nvPr/>
        </p:nvCxnSpPr>
        <p:spPr>
          <a:xfrm>
            <a:off x="581891" y="3364890"/>
            <a:ext cx="3034144"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05014B3-4C32-4790-827E-3B3255204498}"/>
              </a:ext>
            </a:extLst>
          </p:cNvPr>
          <p:cNvSpPr txBox="1"/>
          <p:nvPr/>
        </p:nvSpPr>
        <p:spPr>
          <a:xfrm>
            <a:off x="928245" y="3017099"/>
            <a:ext cx="2784772" cy="338554"/>
          </a:xfrm>
          <a:prstGeom prst="rect">
            <a:avLst/>
          </a:prstGeom>
          <a:noFill/>
        </p:spPr>
        <p:txBody>
          <a:bodyPr wrap="square" rtlCol="0">
            <a:spAutoFit/>
          </a:bodyPr>
          <a:lstStyle/>
          <a:p>
            <a:r>
              <a:rPr lang="en-IN" sz="1600" dirty="0"/>
              <a:t>7:request for another book</a:t>
            </a:r>
          </a:p>
        </p:txBody>
      </p:sp>
      <p:cxnSp>
        <p:nvCxnSpPr>
          <p:cNvPr id="44" name="Straight Arrow Connector 43">
            <a:extLst>
              <a:ext uri="{FF2B5EF4-FFF2-40B4-BE49-F238E27FC236}">
                <a16:creationId xmlns:a16="http://schemas.microsoft.com/office/drawing/2014/main" id="{CD61F654-EB80-41BE-8821-280F57844582}"/>
              </a:ext>
            </a:extLst>
          </p:cNvPr>
          <p:cNvCxnSpPr>
            <a:cxnSpLocks/>
          </p:cNvCxnSpPr>
          <p:nvPr/>
        </p:nvCxnSpPr>
        <p:spPr>
          <a:xfrm flipV="1">
            <a:off x="3699162" y="3405479"/>
            <a:ext cx="5694219" cy="13637"/>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6364FF8-35C6-4013-9237-FD88E942EBCA}"/>
              </a:ext>
            </a:extLst>
          </p:cNvPr>
          <p:cNvSpPr txBox="1"/>
          <p:nvPr/>
        </p:nvSpPr>
        <p:spPr>
          <a:xfrm>
            <a:off x="4876794" y="3067956"/>
            <a:ext cx="2050473" cy="338554"/>
          </a:xfrm>
          <a:prstGeom prst="rect">
            <a:avLst/>
          </a:prstGeom>
          <a:noFill/>
        </p:spPr>
        <p:txBody>
          <a:bodyPr wrap="square" rtlCol="0">
            <a:spAutoFit/>
          </a:bodyPr>
          <a:lstStyle/>
          <a:p>
            <a:r>
              <a:rPr lang="en-IN" sz="1600" dirty="0"/>
              <a:t>8:check availability</a:t>
            </a:r>
          </a:p>
        </p:txBody>
      </p:sp>
      <p:cxnSp>
        <p:nvCxnSpPr>
          <p:cNvPr id="46" name="Straight Arrow Connector 45">
            <a:extLst>
              <a:ext uri="{FF2B5EF4-FFF2-40B4-BE49-F238E27FC236}">
                <a16:creationId xmlns:a16="http://schemas.microsoft.com/office/drawing/2014/main" id="{D231F052-2ABE-44EC-BCC4-60765151891B}"/>
              </a:ext>
            </a:extLst>
          </p:cNvPr>
          <p:cNvCxnSpPr>
            <a:cxnSpLocks/>
          </p:cNvCxnSpPr>
          <p:nvPr/>
        </p:nvCxnSpPr>
        <p:spPr>
          <a:xfrm>
            <a:off x="9518030" y="3436317"/>
            <a:ext cx="1877320"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D4C52E5-35AC-411A-B2DE-921C6FB9008E}"/>
              </a:ext>
            </a:extLst>
          </p:cNvPr>
          <p:cNvSpPr txBox="1"/>
          <p:nvPr/>
        </p:nvSpPr>
        <p:spPr>
          <a:xfrm>
            <a:off x="9476509" y="3130850"/>
            <a:ext cx="2022771" cy="338554"/>
          </a:xfrm>
          <a:prstGeom prst="rect">
            <a:avLst/>
          </a:prstGeom>
          <a:noFill/>
        </p:spPr>
        <p:txBody>
          <a:bodyPr wrap="square" rtlCol="0">
            <a:spAutoFit/>
          </a:bodyPr>
          <a:lstStyle/>
          <a:p>
            <a:r>
              <a:rPr lang="en-IN" sz="1600" dirty="0"/>
              <a:t>9:check availability</a:t>
            </a:r>
          </a:p>
        </p:txBody>
      </p:sp>
      <p:cxnSp>
        <p:nvCxnSpPr>
          <p:cNvPr id="48" name="Straight Arrow Connector 47">
            <a:extLst>
              <a:ext uri="{FF2B5EF4-FFF2-40B4-BE49-F238E27FC236}">
                <a16:creationId xmlns:a16="http://schemas.microsoft.com/office/drawing/2014/main" id="{2D17DBCF-9E46-427F-B3E9-1397898DEAA7}"/>
              </a:ext>
            </a:extLst>
          </p:cNvPr>
          <p:cNvCxnSpPr/>
          <p:nvPr/>
        </p:nvCxnSpPr>
        <p:spPr>
          <a:xfrm flipH="1">
            <a:off x="9559636" y="4170219"/>
            <a:ext cx="1814947"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1F00537-CEF5-422B-BCD9-F368DB16E162}"/>
              </a:ext>
            </a:extLst>
          </p:cNvPr>
          <p:cNvSpPr txBox="1"/>
          <p:nvPr/>
        </p:nvSpPr>
        <p:spPr>
          <a:xfrm>
            <a:off x="9476509" y="3762422"/>
            <a:ext cx="1427019" cy="338554"/>
          </a:xfrm>
          <a:prstGeom prst="rect">
            <a:avLst/>
          </a:prstGeom>
          <a:noFill/>
        </p:spPr>
        <p:txBody>
          <a:bodyPr wrap="square" rtlCol="0">
            <a:spAutoFit/>
          </a:bodyPr>
          <a:lstStyle/>
          <a:p>
            <a:r>
              <a:rPr lang="en-IN" sz="1600" dirty="0"/>
              <a:t>10:available</a:t>
            </a:r>
          </a:p>
        </p:txBody>
      </p:sp>
      <p:cxnSp>
        <p:nvCxnSpPr>
          <p:cNvPr id="50" name="Straight Arrow Connector 49">
            <a:extLst>
              <a:ext uri="{FF2B5EF4-FFF2-40B4-BE49-F238E27FC236}">
                <a16:creationId xmlns:a16="http://schemas.microsoft.com/office/drawing/2014/main" id="{C2026C2D-A736-4504-A4AA-DDA81054E788}"/>
              </a:ext>
            </a:extLst>
          </p:cNvPr>
          <p:cNvCxnSpPr>
            <a:cxnSpLocks/>
          </p:cNvCxnSpPr>
          <p:nvPr/>
        </p:nvCxnSpPr>
        <p:spPr>
          <a:xfrm flipH="1">
            <a:off x="3609102" y="4195351"/>
            <a:ext cx="5749626" cy="12614"/>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C93BF12-32BF-48A1-B4E8-A4A4F86D2F43}"/>
              </a:ext>
            </a:extLst>
          </p:cNvPr>
          <p:cNvSpPr txBox="1"/>
          <p:nvPr/>
        </p:nvSpPr>
        <p:spPr>
          <a:xfrm>
            <a:off x="4915113" y="3817787"/>
            <a:ext cx="1343873" cy="338554"/>
          </a:xfrm>
          <a:prstGeom prst="rect">
            <a:avLst/>
          </a:prstGeom>
          <a:noFill/>
        </p:spPr>
        <p:txBody>
          <a:bodyPr wrap="square" rtlCol="0">
            <a:spAutoFit/>
          </a:bodyPr>
          <a:lstStyle/>
          <a:p>
            <a:r>
              <a:rPr lang="en-IN" sz="1600" dirty="0"/>
              <a:t>11:available</a:t>
            </a:r>
          </a:p>
        </p:txBody>
      </p:sp>
      <p:cxnSp>
        <p:nvCxnSpPr>
          <p:cNvPr id="52" name="Straight Arrow Connector 51">
            <a:extLst>
              <a:ext uri="{FF2B5EF4-FFF2-40B4-BE49-F238E27FC236}">
                <a16:creationId xmlns:a16="http://schemas.microsoft.com/office/drawing/2014/main" id="{C828AFFF-5CB9-4870-A8CA-862FF39B2CB0}"/>
              </a:ext>
            </a:extLst>
          </p:cNvPr>
          <p:cNvCxnSpPr>
            <a:cxnSpLocks/>
          </p:cNvCxnSpPr>
          <p:nvPr/>
        </p:nvCxnSpPr>
        <p:spPr>
          <a:xfrm flipH="1">
            <a:off x="581891" y="4219382"/>
            <a:ext cx="3075709"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8EBC1DE-D049-486B-A59E-FB119A17A73C}"/>
              </a:ext>
            </a:extLst>
          </p:cNvPr>
          <p:cNvSpPr txBox="1"/>
          <p:nvPr/>
        </p:nvSpPr>
        <p:spPr>
          <a:xfrm>
            <a:off x="957645" y="3837078"/>
            <a:ext cx="1454731" cy="338554"/>
          </a:xfrm>
          <a:prstGeom prst="rect">
            <a:avLst/>
          </a:prstGeom>
          <a:noFill/>
        </p:spPr>
        <p:txBody>
          <a:bodyPr wrap="square" rtlCol="0">
            <a:spAutoFit/>
          </a:bodyPr>
          <a:lstStyle/>
          <a:p>
            <a:r>
              <a:rPr lang="en-IN" sz="1600" dirty="0"/>
              <a:t>12:available</a:t>
            </a:r>
          </a:p>
        </p:txBody>
      </p:sp>
      <p:cxnSp>
        <p:nvCxnSpPr>
          <p:cNvPr id="54" name="Straight Arrow Connector 53">
            <a:extLst>
              <a:ext uri="{FF2B5EF4-FFF2-40B4-BE49-F238E27FC236}">
                <a16:creationId xmlns:a16="http://schemas.microsoft.com/office/drawing/2014/main" id="{683C5E58-9BFC-4BDF-8589-1F008F730FD8}"/>
              </a:ext>
            </a:extLst>
          </p:cNvPr>
          <p:cNvCxnSpPr/>
          <p:nvPr/>
        </p:nvCxnSpPr>
        <p:spPr>
          <a:xfrm>
            <a:off x="581891" y="4890655"/>
            <a:ext cx="3034144"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A2CCEDD-81F3-4EDE-8E70-BECCF2969231}"/>
              </a:ext>
            </a:extLst>
          </p:cNvPr>
          <p:cNvSpPr txBox="1"/>
          <p:nvPr/>
        </p:nvSpPr>
        <p:spPr>
          <a:xfrm>
            <a:off x="931341" y="4558859"/>
            <a:ext cx="2359107" cy="338554"/>
          </a:xfrm>
          <a:prstGeom prst="rect">
            <a:avLst/>
          </a:prstGeom>
          <a:noFill/>
        </p:spPr>
        <p:txBody>
          <a:bodyPr wrap="none" rtlCol="0">
            <a:spAutoFit/>
          </a:bodyPr>
          <a:lstStyle/>
          <a:p>
            <a:r>
              <a:rPr lang="en-IN" sz="1600" dirty="0"/>
              <a:t>13:provide student details</a:t>
            </a:r>
          </a:p>
        </p:txBody>
      </p:sp>
      <p:cxnSp>
        <p:nvCxnSpPr>
          <p:cNvPr id="56" name="Straight Arrow Connector 55">
            <a:extLst>
              <a:ext uri="{FF2B5EF4-FFF2-40B4-BE49-F238E27FC236}">
                <a16:creationId xmlns:a16="http://schemas.microsoft.com/office/drawing/2014/main" id="{EB7C325B-DC26-4167-99C8-30B5A45A4FB4}"/>
              </a:ext>
            </a:extLst>
          </p:cNvPr>
          <p:cNvCxnSpPr>
            <a:cxnSpLocks/>
          </p:cNvCxnSpPr>
          <p:nvPr/>
        </p:nvCxnSpPr>
        <p:spPr>
          <a:xfrm flipV="1">
            <a:off x="3685591" y="4906004"/>
            <a:ext cx="1883932" cy="1016"/>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0112BDA-0D48-4B46-9860-98A65B576B35}"/>
              </a:ext>
            </a:extLst>
          </p:cNvPr>
          <p:cNvSpPr txBox="1"/>
          <p:nvPr/>
        </p:nvSpPr>
        <p:spPr>
          <a:xfrm>
            <a:off x="4147009" y="4532131"/>
            <a:ext cx="983678" cy="338554"/>
          </a:xfrm>
          <a:prstGeom prst="rect">
            <a:avLst/>
          </a:prstGeom>
          <a:noFill/>
        </p:spPr>
        <p:txBody>
          <a:bodyPr wrap="square" rtlCol="0">
            <a:spAutoFit/>
          </a:bodyPr>
          <a:lstStyle/>
          <a:p>
            <a:r>
              <a:rPr lang="en-IN" sz="1600" dirty="0"/>
              <a:t>14:issue</a:t>
            </a:r>
          </a:p>
        </p:txBody>
      </p:sp>
      <p:cxnSp>
        <p:nvCxnSpPr>
          <p:cNvPr id="58" name="Straight Arrow Connector 57">
            <a:extLst>
              <a:ext uri="{FF2B5EF4-FFF2-40B4-BE49-F238E27FC236}">
                <a16:creationId xmlns:a16="http://schemas.microsoft.com/office/drawing/2014/main" id="{9C8F9123-B46C-472B-8E7A-41AC732A0516}"/>
              </a:ext>
            </a:extLst>
          </p:cNvPr>
          <p:cNvCxnSpPr>
            <a:cxnSpLocks/>
          </p:cNvCxnSpPr>
          <p:nvPr/>
        </p:nvCxnSpPr>
        <p:spPr>
          <a:xfrm>
            <a:off x="5680364" y="4884376"/>
            <a:ext cx="5735789" cy="43257"/>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2259EC2-AB7D-4A31-A6AD-AD6F7267C12A}"/>
              </a:ext>
            </a:extLst>
          </p:cNvPr>
          <p:cNvSpPr txBox="1"/>
          <p:nvPr/>
        </p:nvSpPr>
        <p:spPr>
          <a:xfrm>
            <a:off x="7896718" y="4613534"/>
            <a:ext cx="1274654" cy="338554"/>
          </a:xfrm>
          <a:prstGeom prst="rect">
            <a:avLst/>
          </a:prstGeom>
          <a:noFill/>
        </p:spPr>
        <p:txBody>
          <a:bodyPr wrap="square" rtlCol="0">
            <a:spAutoFit/>
          </a:bodyPr>
          <a:lstStyle/>
          <a:p>
            <a:r>
              <a:rPr lang="en-IN" sz="1600" dirty="0"/>
              <a:t>15:update</a:t>
            </a:r>
          </a:p>
        </p:txBody>
      </p:sp>
      <p:cxnSp>
        <p:nvCxnSpPr>
          <p:cNvPr id="60" name="Straight Arrow Connector 59">
            <a:extLst>
              <a:ext uri="{FF2B5EF4-FFF2-40B4-BE49-F238E27FC236}">
                <a16:creationId xmlns:a16="http://schemas.microsoft.com/office/drawing/2014/main" id="{5AA64D3A-577A-4BEE-8C4D-43BB9FE16919}"/>
              </a:ext>
            </a:extLst>
          </p:cNvPr>
          <p:cNvCxnSpPr>
            <a:cxnSpLocks/>
          </p:cNvCxnSpPr>
          <p:nvPr/>
        </p:nvCxnSpPr>
        <p:spPr>
          <a:xfrm flipH="1">
            <a:off x="5701167" y="5549034"/>
            <a:ext cx="5714987"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E337ECA7-7574-4607-A78F-DC6A39862740}"/>
              </a:ext>
            </a:extLst>
          </p:cNvPr>
          <p:cNvSpPr txBox="1"/>
          <p:nvPr/>
        </p:nvSpPr>
        <p:spPr>
          <a:xfrm>
            <a:off x="7896718" y="5227895"/>
            <a:ext cx="1717963" cy="338554"/>
          </a:xfrm>
          <a:prstGeom prst="rect">
            <a:avLst/>
          </a:prstGeom>
          <a:noFill/>
        </p:spPr>
        <p:txBody>
          <a:bodyPr wrap="square" rtlCol="0">
            <a:spAutoFit/>
          </a:bodyPr>
          <a:lstStyle/>
          <a:p>
            <a:r>
              <a:rPr lang="en-IN" sz="1600" dirty="0"/>
              <a:t>16:issue update</a:t>
            </a:r>
          </a:p>
        </p:txBody>
      </p:sp>
      <p:cxnSp>
        <p:nvCxnSpPr>
          <p:cNvPr id="62" name="Straight Arrow Connector 61">
            <a:extLst>
              <a:ext uri="{FF2B5EF4-FFF2-40B4-BE49-F238E27FC236}">
                <a16:creationId xmlns:a16="http://schemas.microsoft.com/office/drawing/2014/main" id="{D4B87278-5DFD-49C5-A283-85A031ECC8D4}"/>
              </a:ext>
            </a:extLst>
          </p:cNvPr>
          <p:cNvCxnSpPr>
            <a:cxnSpLocks/>
          </p:cNvCxnSpPr>
          <p:nvPr/>
        </p:nvCxnSpPr>
        <p:spPr>
          <a:xfrm flipH="1">
            <a:off x="3629891" y="5549034"/>
            <a:ext cx="1939643"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160B1D8-2C3C-47D1-858E-DC400573AE91}"/>
              </a:ext>
            </a:extLst>
          </p:cNvPr>
          <p:cNvSpPr txBox="1"/>
          <p:nvPr/>
        </p:nvSpPr>
        <p:spPr>
          <a:xfrm>
            <a:off x="4044665" y="5258788"/>
            <a:ext cx="1489384" cy="338554"/>
          </a:xfrm>
          <a:prstGeom prst="rect">
            <a:avLst/>
          </a:prstGeom>
          <a:noFill/>
        </p:spPr>
        <p:txBody>
          <a:bodyPr wrap="square" rtlCol="0">
            <a:spAutoFit/>
          </a:bodyPr>
          <a:lstStyle/>
          <a:p>
            <a:r>
              <a:rPr lang="en-IN" sz="1600" dirty="0"/>
              <a:t>17:update</a:t>
            </a:r>
          </a:p>
        </p:txBody>
      </p:sp>
      <p:cxnSp>
        <p:nvCxnSpPr>
          <p:cNvPr id="64" name="Straight Arrow Connector 63">
            <a:extLst>
              <a:ext uri="{FF2B5EF4-FFF2-40B4-BE49-F238E27FC236}">
                <a16:creationId xmlns:a16="http://schemas.microsoft.com/office/drawing/2014/main" id="{011F26E3-C856-4E8D-94BC-E2DF0DF68088}"/>
              </a:ext>
            </a:extLst>
          </p:cNvPr>
          <p:cNvCxnSpPr>
            <a:cxnSpLocks/>
          </p:cNvCxnSpPr>
          <p:nvPr/>
        </p:nvCxnSpPr>
        <p:spPr>
          <a:xfrm flipH="1">
            <a:off x="558015" y="5549034"/>
            <a:ext cx="2992583" cy="0"/>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1DECE41-814A-4963-9893-6AE90FCD3FEA}"/>
              </a:ext>
            </a:extLst>
          </p:cNvPr>
          <p:cNvSpPr txBox="1"/>
          <p:nvPr/>
        </p:nvSpPr>
        <p:spPr>
          <a:xfrm>
            <a:off x="941732" y="5162834"/>
            <a:ext cx="2313707" cy="338554"/>
          </a:xfrm>
          <a:prstGeom prst="rect">
            <a:avLst/>
          </a:prstGeom>
          <a:noFill/>
        </p:spPr>
        <p:txBody>
          <a:bodyPr wrap="square" rtlCol="0">
            <a:spAutoFit/>
          </a:bodyPr>
          <a:lstStyle/>
          <a:p>
            <a:r>
              <a:rPr lang="en-IN" sz="1600" dirty="0"/>
              <a:t>18:issue book</a:t>
            </a:r>
          </a:p>
        </p:txBody>
      </p:sp>
      <p:cxnSp>
        <p:nvCxnSpPr>
          <p:cNvPr id="66" name="Straight Arrow Connector 65">
            <a:extLst>
              <a:ext uri="{FF2B5EF4-FFF2-40B4-BE49-F238E27FC236}">
                <a16:creationId xmlns:a16="http://schemas.microsoft.com/office/drawing/2014/main" id="{F3E02648-3974-478F-8618-4548F3FBBE14}"/>
              </a:ext>
            </a:extLst>
          </p:cNvPr>
          <p:cNvCxnSpPr>
            <a:cxnSpLocks/>
          </p:cNvCxnSpPr>
          <p:nvPr/>
        </p:nvCxnSpPr>
        <p:spPr>
          <a:xfrm flipV="1">
            <a:off x="536379" y="6259950"/>
            <a:ext cx="2968707" cy="7614"/>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CD494CE-6C34-4FA6-9365-DD358913627F}"/>
              </a:ext>
            </a:extLst>
          </p:cNvPr>
          <p:cNvSpPr txBox="1"/>
          <p:nvPr/>
        </p:nvSpPr>
        <p:spPr>
          <a:xfrm>
            <a:off x="898579" y="5716876"/>
            <a:ext cx="2258331" cy="338554"/>
          </a:xfrm>
          <a:prstGeom prst="rect">
            <a:avLst/>
          </a:prstGeom>
          <a:noFill/>
        </p:spPr>
        <p:txBody>
          <a:bodyPr wrap="square" rtlCol="0">
            <a:spAutoFit/>
          </a:bodyPr>
          <a:lstStyle/>
          <a:p>
            <a:r>
              <a:rPr lang="en-IN" sz="1600" dirty="0"/>
              <a:t>19:request to return</a:t>
            </a:r>
          </a:p>
        </p:txBody>
      </p:sp>
      <p:cxnSp>
        <p:nvCxnSpPr>
          <p:cNvPr id="68" name="Straight Arrow Connector 67">
            <a:extLst>
              <a:ext uri="{FF2B5EF4-FFF2-40B4-BE49-F238E27FC236}">
                <a16:creationId xmlns:a16="http://schemas.microsoft.com/office/drawing/2014/main" id="{BB32C722-FD11-474C-827F-DF9B14B853F0}"/>
              </a:ext>
            </a:extLst>
          </p:cNvPr>
          <p:cNvCxnSpPr>
            <a:cxnSpLocks/>
          </p:cNvCxnSpPr>
          <p:nvPr/>
        </p:nvCxnSpPr>
        <p:spPr>
          <a:xfrm>
            <a:off x="3685591" y="6287596"/>
            <a:ext cx="4101037" cy="30077"/>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73FF12A-198D-4447-B864-6FB33C1E20C5}"/>
              </a:ext>
            </a:extLst>
          </p:cNvPr>
          <p:cNvSpPr txBox="1"/>
          <p:nvPr/>
        </p:nvSpPr>
        <p:spPr>
          <a:xfrm>
            <a:off x="4724370" y="5909261"/>
            <a:ext cx="2521572" cy="338554"/>
          </a:xfrm>
          <a:prstGeom prst="rect">
            <a:avLst/>
          </a:prstGeom>
          <a:noFill/>
        </p:spPr>
        <p:txBody>
          <a:bodyPr wrap="square" rtlCol="0">
            <a:spAutoFit/>
          </a:bodyPr>
          <a:lstStyle/>
          <a:p>
            <a:r>
              <a:rPr lang="en-IN" sz="1600" dirty="0"/>
              <a:t>20:enter book details</a:t>
            </a:r>
          </a:p>
        </p:txBody>
      </p:sp>
      <p:cxnSp>
        <p:nvCxnSpPr>
          <p:cNvPr id="70" name="Straight Arrow Connector 69">
            <a:extLst>
              <a:ext uri="{FF2B5EF4-FFF2-40B4-BE49-F238E27FC236}">
                <a16:creationId xmlns:a16="http://schemas.microsoft.com/office/drawing/2014/main" id="{ECEA0607-4E9D-46F0-A017-FA86A88ECDC9}"/>
              </a:ext>
            </a:extLst>
          </p:cNvPr>
          <p:cNvCxnSpPr>
            <a:cxnSpLocks/>
          </p:cNvCxnSpPr>
          <p:nvPr/>
        </p:nvCxnSpPr>
        <p:spPr>
          <a:xfrm>
            <a:off x="7945960" y="6336499"/>
            <a:ext cx="3428623" cy="24365"/>
          </a:xfrm>
          <a:prstGeom prst="straightConnector1">
            <a:avLst/>
          </a:prstGeom>
          <a:ln>
            <a:solidFill>
              <a:srgbClr val="00FFC5"/>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D42028E-18B6-44E4-BABB-B44B4ADC5531}"/>
              </a:ext>
            </a:extLst>
          </p:cNvPr>
          <p:cNvSpPr txBox="1"/>
          <p:nvPr/>
        </p:nvSpPr>
        <p:spPr>
          <a:xfrm>
            <a:off x="8781530" y="5897456"/>
            <a:ext cx="1517467" cy="338554"/>
          </a:xfrm>
          <a:prstGeom prst="rect">
            <a:avLst/>
          </a:prstGeom>
          <a:noFill/>
        </p:spPr>
        <p:txBody>
          <a:bodyPr wrap="none" rtlCol="0">
            <a:spAutoFit/>
          </a:bodyPr>
          <a:lstStyle/>
          <a:p>
            <a:r>
              <a:rPr lang="en-IN" sz="1600" dirty="0"/>
              <a:t>21:return status</a:t>
            </a:r>
          </a:p>
        </p:txBody>
      </p:sp>
      <p:sp>
        <p:nvSpPr>
          <p:cNvPr id="94" name="Rectangle 93">
            <a:extLst>
              <a:ext uri="{FF2B5EF4-FFF2-40B4-BE49-F238E27FC236}">
                <a16:creationId xmlns:a16="http://schemas.microsoft.com/office/drawing/2014/main" id="{F750391C-F033-4006-974C-8D793FE93550}"/>
              </a:ext>
            </a:extLst>
          </p:cNvPr>
          <p:cNvSpPr/>
          <p:nvPr/>
        </p:nvSpPr>
        <p:spPr>
          <a:xfrm>
            <a:off x="4991520" y="803617"/>
            <a:ext cx="872795" cy="351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a16="http://schemas.microsoft.com/office/drawing/2014/main" id="{3A2FB818-D616-4C14-A43F-2776777C5666}"/>
              </a:ext>
            </a:extLst>
          </p:cNvPr>
          <p:cNvSpPr/>
          <p:nvPr/>
        </p:nvSpPr>
        <p:spPr>
          <a:xfrm>
            <a:off x="7283650" y="788076"/>
            <a:ext cx="872795" cy="351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TextBox 95">
            <a:extLst>
              <a:ext uri="{FF2B5EF4-FFF2-40B4-BE49-F238E27FC236}">
                <a16:creationId xmlns:a16="http://schemas.microsoft.com/office/drawing/2014/main" id="{7548A091-87AE-4F36-B235-1A8E208585CA}"/>
              </a:ext>
            </a:extLst>
          </p:cNvPr>
          <p:cNvSpPr txBox="1"/>
          <p:nvPr/>
        </p:nvSpPr>
        <p:spPr>
          <a:xfrm>
            <a:off x="611781" y="689264"/>
            <a:ext cx="936037" cy="369332"/>
          </a:xfrm>
          <a:prstGeom prst="rect">
            <a:avLst/>
          </a:prstGeom>
          <a:noFill/>
        </p:spPr>
        <p:txBody>
          <a:bodyPr wrap="square" rtlCol="0">
            <a:spAutoFit/>
          </a:bodyPr>
          <a:lstStyle/>
          <a:p>
            <a:r>
              <a:rPr lang="en-US" dirty="0"/>
              <a:t>Student</a:t>
            </a:r>
          </a:p>
        </p:txBody>
      </p:sp>
    </p:spTree>
    <p:extLst>
      <p:ext uri="{BB962C8B-B14F-4D97-AF65-F5344CB8AC3E}">
        <p14:creationId xmlns:p14="http://schemas.microsoft.com/office/powerpoint/2010/main" val="115782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025FE3-1FFE-4E6E-AD68-5B911BC773CF}"/>
              </a:ext>
            </a:extLst>
          </p:cNvPr>
          <p:cNvSpPr txBox="1"/>
          <p:nvPr/>
        </p:nvSpPr>
        <p:spPr>
          <a:xfrm>
            <a:off x="3268824" y="139959"/>
            <a:ext cx="5654351" cy="769441"/>
          </a:xfrm>
          <a:prstGeom prst="rect">
            <a:avLst/>
          </a:prstGeom>
          <a:noFill/>
        </p:spPr>
        <p:txBody>
          <a:bodyPr wrap="square" rtlCol="0">
            <a:spAutoFit/>
          </a:bodyPr>
          <a:lstStyle/>
          <a:p>
            <a:r>
              <a:rPr lang="en-US" sz="4400" b="1" dirty="0">
                <a:solidFill>
                  <a:srgbClr val="00FFC5"/>
                </a:solidFill>
              </a:rPr>
              <a:t>SCOPE OF THE PROJECT</a:t>
            </a:r>
          </a:p>
        </p:txBody>
      </p:sp>
      <p:sp>
        <p:nvSpPr>
          <p:cNvPr id="5" name="TextBox 4">
            <a:extLst>
              <a:ext uri="{FF2B5EF4-FFF2-40B4-BE49-F238E27FC236}">
                <a16:creationId xmlns:a16="http://schemas.microsoft.com/office/drawing/2014/main" id="{42273F2F-9289-47C4-9627-09A3C4442CAE}"/>
              </a:ext>
            </a:extLst>
          </p:cNvPr>
          <p:cNvSpPr txBox="1"/>
          <p:nvPr/>
        </p:nvSpPr>
        <p:spPr>
          <a:xfrm>
            <a:off x="711457" y="1918511"/>
            <a:ext cx="10769083" cy="2246769"/>
          </a:xfrm>
          <a:prstGeom prst="rect">
            <a:avLst/>
          </a:prstGeom>
          <a:noFill/>
        </p:spPr>
        <p:txBody>
          <a:bodyPr wrap="square" rtlCol="0">
            <a:spAutoFit/>
          </a:bodyPr>
          <a:lstStyle/>
          <a:p>
            <a:pPr algn="just"/>
            <a:r>
              <a:rPr lang="en-US" sz="2000" dirty="0"/>
              <a:t>The System provides an interface to the user where they can fill in their personal details and submit the necessary documents (may be by scanning). The authority concerned with the issue of books can use this system to reduce his workload and process the application in a speedy manner.</a:t>
            </a:r>
          </a:p>
          <a:p>
            <a:endParaRPr lang="en-US" sz="2000" dirty="0"/>
          </a:p>
          <a:p>
            <a:r>
              <a:rPr lang="en-US" sz="2000" dirty="0"/>
              <a:t>Timed delivery of books can be achieved through this application.</a:t>
            </a:r>
          </a:p>
          <a:p>
            <a:endParaRPr lang="en-US" sz="2000" dirty="0"/>
          </a:p>
          <a:p>
            <a:endParaRPr lang="en-US" sz="2000" dirty="0"/>
          </a:p>
        </p:txBody>
      </p:sp>
    </p:spTree>
    <p:extLst>
      <p:ext uri="{BB962C8B-B14F-4D97-AF65-F5344CB8AC3E}">
        <p14:creationId xmlns:p14="http://schemas.microsoft.com/office/powerpoint/2010/main" val="205147761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3A01-BD1F-4AB0-8C8C-C2B53081D3F7}"/>
              </a:ext>
            </a:extLst>
          </p:cNvPr>
          <p:cNvSpPr>
            <a:spLocks noGrp="1"/>
          </p:cNvSpPr>
          <p:nvPr>
            <p:ph type="title"/>
          </p:nvPr>
        </p:nvSpPr>
        <p:spPr>
          <a:xfrm>
            <a:off x="3022535" y="0"/>
            <a:ext cx="6146929" cy="1325563"/>
          </a:xfrm>
        </p:spPr>
        <p:txBody>
          <a:bodyPr/>
          <a:lstStyle/>
          <a:p>
            <a:pPr algn="ctr"/>
            <a:r>
              <a:rPr lang="en-US" b="1" dirty="0">
                <a:solidFill>
                  <a:srgbClr val="00FFC5"/>
                </a:solidFill>
              </a:rPr>
              <a:t>SOFTWARE REQUIREMENT</a:t>
            </a:r>
          </a:p>
        </p:txBody>
      </p:sp>
      <p:sp>
        <p:nvSpPr>
          <p:cNvPr id="4" name="TextBox 3">
            <a:extLst>
              <a:ext uri="{FF2B5EF4-FFF2-40B4-BE49-F238E27FC236}">
                <a16:creationId xmlns:a16="http://schemas.microsoft.com/office/drawing/2014/main" id="{74C41334-D8F4-4939-9161-64A9F2604621}"/>
              </a:ext>
            </a:extLst>
          </p:cNvPr>
          <p:cNvSpPr txBox="1"/>
          <p:nvPr/>
        </p:nvSpPr>
        <p:spPr>
          <a:xfrm>
            <a:off x="3097764" y="1520938"/>
            <a:ext cx="7100596" cy="2677656"/>
          </a:xfrm>
          <a:prstGeom prst="rect">
            <a:avLst/>
          </a:prstGeom>
          <a:noFill/>
        </p:spPr>
        <p:txBody>
          <a:bodyPr wrap="square" rtlCol="0">
            <a:spAutoFit/>
          </a:bodyPr>
          <a:lstStyle/>
          <a:p>
            <a:r>
              <a:rPr lang="en-US" sz="2000" dirty="0">
                <a:solidFill>
                  <a:srgbClr val="00FFC5"/>
                </a:solidFill>
              </a:rPr>
              <a:t>FRONT END:</a:t>
            </a:r>
          </a:p>
          <a:p>
            <a:pPr marL="2286000" lvl="4" indent="-457200" algn="just">
              <a:buFont typeface="Wingdings" panose="05000000000000000000" pitchFamily="2" charset="2"/>
              <a:buChar char="§"/>
            </a:pPr>
            <a:r>
              <a:rPr lang="en-US" sz="2000" dirty="0"/>
              <a:t>Java - v8u241 for making the application functioning as we want .</a:t>
            </a:r>
          </a:p>
          <a:p>
            <a:pPr marL="2286000" lvl="4" indent="-457200" algn="just">
              <a:buFont typeface="Wingdings" panose="05000000000000000000" pitchFamily="2" charset="2"/>
              <a:buChar char="§"/>
            </a:pPr>
            <a:r>
              <a:rPr lang="en-US" sz="2000" dirty="0"/>
              <a:t>XML for designing the layout in android studio</a:t>
            </a:r>
            <a:endParaRPr lang="en-US" sz="2800" dirty="0"/>
          </a:p>
          <a:p>
            <a:r>
              <a:rPr lang="en-US" sz="2000" dirty="0">
                <a:solidFill>
                  <a:srgbClr val="00FFC5"/>
                </a:solidFill>
              </a:rPr>
              <a:t>BACK END:</a:t>
            </a:r>
          </a:p>
          <a:p>
            <a:pPr marL="2286000" lvl="4" indent="-457200" algn="just">
              <a:buFont typeface="Wingdings" panose="05000000000000000000" pitchFamily="2" charset="2"/>
              <a:buChar char="§"/>
            </a:pPr>
            <a:r>
              <a:rPr lang="en-US" sz="2000" dirty="0" err="1"/>
              <a:t>Sqlite</a:t>
            </a:r>
            <a:r>
              <a:rPr lang="en-US" sz="2000" dirty="0"/>
              <a:t> - v3.31.1 most widely used database in android.</a:t>
            </a:r>
            <a:r>
              <a:rPr lang="en-US" sz="2800" dirty="0"/>
              <a:t>		</a:t>
            </a:r>
          </a:p>
        </p:txBody>
      </p:sp>
      <p:sp>
        <p:nvSpPr>
          <p:cNvPr id="5" name="TextBox 4">
            <a:extLst>
              <a:ext uri="{FF2B5EF4-FFF2-40B4-BE49-F238E27FC236}">
                <a16:creationId xmlns:a16="http://schemas.microsoft.com/office/drawing/2014/main" id="{5FCFDD30-D3C4-4C6A-920C-1C406D9790E8}"/>
              </a:ext>
            </a:extLst>
          </p:cNvPr>
          <p:cNvSpPr txBox="1"/>
          <p:nvPr/>
        </p:nvSpPr>
        <p:spPr>
          <a:xfrm>
            <a:off x="3097763" y="4899342"/>
            <a:ext cx="6820677" cy="1908215"/>
          </a:xfrm>
          <a:prstGeom prst="rect">
            <a:avLst/>
          </a:prstGeom>
          <a:noFill/>
        </p:spPr>
        <p:txBody>
          <a:bodyPr wrap="square" rtlCol="0">
            <a:spAutoFit/>
          </a:bodyPr>
          <a:lstStyle/>
          <a:p>
            <a:r>
              <a:rPr lang="en-US" sz="2000" dirty="0">
                <a:solidFill>
                  <a:srgbClr val="00FFC5"/>
                </a:solidFill>
              </a:rPr>
              <a:t>IDE &amp; TOOLS:</a:t>
            </a:r>
          </a:p>
          <a:p>
            <a:pPr marL="2286000" lvl="4" indent="-457200" algn="just">
              <a:buFont typeface="Wingdings" panose="05000000000000000000" pitchFamily="2" charset="2"/>
              <a:buChar char="§"/>
            </a:pPr>
            <a:r>
              <a:rPr lang="en-US" sz="2000" dirty="0"/>
              <a:t>Android Studio -v3.6 made by INTELLIJ , this is the  powerful , Up to- date software used by developers to create native high performance app for android</a:t>
            </a:r>
          </a:p>
          <a:p>
            <a:endParaRPr lang="en-US" dirty="0"/>
          </a:p>
        </p:txBody>
      </p:sp>
      <p:pic>
        <p:nvPicPr>
          <p:cNvPr id="7" name="Graphic 6">
            <a:extLst>
              <a:ext uri="{FF2B5EF4-FFF2-40B4-BE49-F238E27FC236}">
                <a16:creationId xmlns:a16="http://schemas.microsoft.com/office/drawing/2014/main" id="{46E3260B-EF5D-469D-B99E-5F3163E0F0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1642" y="1413251"/>
            <a:ext cx="1292627" cy="1292627"/>
          </a:xfrm>
          <a:prstGeom prst="rect">
            <a:avLst/>
          </a:prstGeom>
        </p:spPr>
      </p:pic>
      <p:pic>
        <p:nvPicPr>
          <p:cNvPr id="9" name="Graphic 8">
            <a:extLst>
              <a:ext uri="{FF2B5EF4-FFF2-40B4-BE49-F238E27FC236}">
                <a16:creationId xmlns:a16="http://schemas.microsoft.com/office/drawing/2014/main" id="{D7C99DF4-0215-4BB2-A488-4160FA23EA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1642" y="3028052"/>
            <a:ext cx="1390263" cy="1390263"/>
          </a:xfrm>
          <a:prstGeom prst="rect">
            <a:avLst/>
          </a:prstGeom>
        </p:spPr>
      </p:pic>
      <p:pic>
        <p:nvPicPr>
          <p:cNvPr id="11" name="Picture 10">
            <a:extLst>
              <a:ext uri="{FF2B5EF4-FFF2-40B4-BE49-F238E27FC236}">
                <a16:creationId xmlns:a16="http://schemas.microsoft.com/office/drawing/2014/main" id="{A0AB4AE8-58DE-4BE4-BDAD-D4B097964A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1642" y="4819764"/>
            <a:ext cx="1390263" cy="1390263"/>
          </a:xfrm>
          <a:prstGeom prst="rect">
            <a:avLst/>
          </a:prstGeom>
        </p:spPr>
      </p:pic>
    </p:spTree>
    <p:extLst>
      <p:ext uri="{BB962C8B-B14F-4D97-AF65-F5344CB8AC3E}">
        <p14:creationId xmlns:p14="http://schemas.microsoft.com/office/powerpoint/2010/main" val="9432686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60B9-EF64-4050-A8C7-4C15DD03B107}"/>
              </a:ext>
            </a:extLst>
          </p:cNvPr>
          <p:cNvSpPr>
            <a:spLocks noGrp="1"/>
          </p:cNvSpPr>
          <p:nvPr>
            <p:ph type="title"/>
          </p:nvPr>
        </p:nvSpPr>
        <p:spPr>
          <a:xfrm>
            <a:off x="838200" y="2766218"/>
            <a:ext cx="10515600" cy="1325563"/>
          </a:xfrm>
        </p:spPr>
        <p:txBody>
          <a:bodyPr>
            <a:normAutofit/>
          </a:bodyPr>
          <a:lstStyle/>
          <a:p>
            <a:pPr algn="ctr"/>
            <a:r>
              <a:rPr lang="en-US" sz="7200" dirty="0">
                <a:solidFill>
                  <a:srgbClr val="00FFC5"/>
                </a:solidFill>
              </a:rPr>
              <a:t>Thank you</a:t>
            </a:r>
          </a:p>
        </p:txBody>
      </p:sp>
    </p:spTree>
    <p:extLst>
      <p:ext uri="{BB962C8B-B14F-4D97-AF65-F5344CB8AC3E}">
        <p14:creationId xmlns:p14="http://schemas.microsoft.com/office/powerpoint/2010/main" val="264955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FD6DE0-A64F-4DE6-A18C-F389C815648B}"/>
              </a:ext>
            </a:extLst>
          </p:cNvPr>
          <p:cNvSpPr txBox="1"/>
          <p:nvPr/>
        </p:nvSpPr>
        <p:spPr>
          <a:xfrm>
            <a:off x="604935" y="1389859"/>
            <a:ext cx="10982130" cy="3477875"/>
          </a:xfrm>
          <a:prstGeom prst="rect">
            <a:avLst/>
          </a:prstGeom>
          <a:noFill/>
        </p:spPr>
        <p:txBody>
          <a:bodyPr wrap="square" rtlCol="0">
            <a:spAutoFit/>
          </a:bodyPr>
          <a:lstStyle/>
          <a:p>
            <a:pPr algn="just"/>
            <a:r>
              <a:rPr lang="en-US" sz="2000" dirty="0"/>
              <a:t>			The Book Bank system is a user-friendly android application for library to manage the book issuing process and to take proper maintenance of the books. The Students can retrieve information about the available books and can search the books they want. </a:t>
            </a:r>
          </a:p>
          <a:p>
            <a:pPr algn="just"/>
            <a:endParaRPr lang="en-US" sz="2000" dirty="0"/>
          </a:p>
          <a:p>
            <a:pPr algn="just"/>
            <a:r>
              <a:rPr lang="en-US" sz="2000" dirty="0"/>
              <a:t>			This designed for mainly two types of users. They are Students and Librarian. It lends books to member, who is registered in the system. Also, it handles the purchase of new titles for the Book Bank. Popular titles are brought into multiple copies. Old books and magazines are removed when they are out or date or poor in condition. A member can reserve a book or magazine that is not currently available in the book bank, so that when it is returned or purchased by the book bank, that person is notified. The Librarian can easily add details about the books.  </a:t>
            </a:r>
            <a:endParaRPr lang="en-US" sz="2000" b="1" dirty="0">
              <a:solidFill>
                <a:srgbClr val="00FFC5"/>
              </a:solidFill>
            </a:endParaRPr>
          </a:p>
          <a:p>
            <a:endParaRPr lang="en-US" sz="2000" b="1" dirty="0">
              <a:solidFill>
                <a:srgbClr val="00FFC5"/>
              </a:solidFill>
            </a:endParaRPr>
          </a:p>
        </p:txBody>
      </p:sp>
      <p:sp>
        <p:nvSpPr>
          <p:cNvPr id="7" name="TextBox 6">
            <a:extLst>
              <a:ext uri="{FF2B5EF4-FFF2-40B4-BE49-F238E27FC236}">
                <a16:creationId xmlns:a16="http://schemas.microsoft.com/office/drawing/2014/main" id="{6D12A4BA-623A-4994-A650-82B911318005}"/>
              </a:ext>
            </a:extLst>
          </p:cNvPr>
          <p:cNvSpPr txBox="1"/>
          <p:nvPr/>
        </p:nvSpPr>
        <p:spPr>
          <a:xfrm>
            <a:off x="4831702" y="9352"/>
            <a:ext cx="2528596" cy="923330"/>
          </a:xfrm>
          <a:prstGeom prst="rect">
            <a:avLst/>
          </a:prstGeom>
          <a:noFill/>
        </p:spPr>
        <p:txBody>
          <a:bodyPr wrap="square" rtlCol="0">
            <a:spAutoFit/>
          </a:bodyPr>
          <a:lstStyle/>
          <a:p>
            <a:r>
              <a:rPr lang="en-US" sz="5400" dirty="0">
                <a:solidFill>
                  <a:srgbClr val="00FFC5"/>
                </a:solidFill>
              </a:rPr>
              <a:t>Abstract</a:t>
            </a:r>
          </a:p>
        </p:txBody>
      </p:sp>
    </p:spTree>
    <p:extLst>
      <p:ext uri="{BB962C8B-B14F-4D97-AF65-F5344CB8AC3E}">
        <p14:creationId xmlns:p14="http://schemas.microsoft.com/office/powerpoint/2010/main" val="2386226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4ADF98-031D-4804-AC39-B11A49C1470C}"/>
              </a:ext>
            </a:extLst>
          </p:cNvPr>
          <p:cNvSpPr/>
          <p:nvPr/>
        </p:nvSpPr>
        <p:spPr>
          <a:xfrm>
            <a:off x="483637" y="458956"/>
            <a:ext cx="11224726" cy="5940088"/>
          </a:xfrm>
          <a:prstGeom prst="rect">
            <a:avLst/>
          </a:prstGeom>
        </p:spPr>
        <p:txBody>
          <a:bodyPr wrap="square">
            <a:spAutoFit/>
          </a:bodyPr>
          <a:lstStyle/>
          <a:p>
            <a:r>
              <a:rPr lang="en-US" sz="2000" b="1" dirty="0">
                <a:solidFill>
                  <a:srgbClr val="00FFC5"/>
                </a:solidFill>
              </a:rPr>
              <a:t>Purpose: </a:t>
            </a:r>
          </a:p>
          <a:p>
            <a:r>
              <a:rPr lang="en-US" sz="2000" dirty="0"/>
              <a:t>			To reduce the time taken for the Books to reach the student.</a:t>
            </a:r>
          </a:p>
          <a:p>
            <a:endParaRPr lang="en-US" sz="2000" dirty="0"/>
          </a:p>
          <a:p>
            <a:r>
              <a:rPr lang="en-US" sz="2000" b="1" dirty="0">
                <a:solidFill>
                  <a:srgbClr val="00FFC5"/>
                </a:solidFill>
              </a:rPr>
              <a:t>Problem Addressed</a:t>
            </a:r>
            <a:r>
              <a:rPr lang="en-US" sz="2000" dirty="0">
                <a:solidFill>
                  <a:srgbClr val="00FFC5"/>
                </a:solidFill>
              </a:rPr>
              <a:t>:</a:t>
            </a:r>
            <a:r>
              <a:rPr lang="en-US" sz="2000" dirty="0"/>
              <a:t> </a:t>
            </a:r>
          </a:p>
          <a:p>
            <a:pPr algn="just"/>
            <a:r>
              <a:rPr lang="en-US" sz="2000" dirty="0"/>
              <a:t>			If the entire process of 'Issue of Books or Magazines' is done in a manual manner then it would take several months for the books or magazines to reach the applicant. Considering the fact that the number of students for Book Bank is increasing every year, an Automated System becomes essential to meet the demand. </a:t>
            </a:r>
          </a:p>
          <a:p>
            <a:endParaRPr lang="en-US" sz="2000" dirty="0"/>
          </a:p>
          <a:p>
            <a:r>
              <a:rPr lang="en-US" sz="2000" b="1" dirty="0">
                <a:solidFill>
                  <a:srgbClr val="00FFC5"/>
                </a:solidFill>
              </a:rPr>
              <a:t>Objective: </a:t>
            </a:r>
          </a:p>
          <a:p>
            <a:r>
              <a:rPr lang="en-US" sz="2000" dirty="0"/>
              <a:t>			The main objective includes </a:t>
            </a:r>
          </a:p>
          <a:p>
            <a:pPr marL="1714500" lvl="3" indent="-342900">
              <a:buFont typeface="Wingdings" panose="05000000000000000000" pitchFamily="2" charset="2"/>
              <a:buChar char="§"/>
            </a:pPr>
            <a:r>
              <a:rPr lang="en-US" sz="2000" dirty="0"/>
              <a:t>Reduce time consumption.</a:t>
            </a:r>
          </a:p>
          <a:p>
            <a:pPr marL="1714500" lvl="3" indent="-342900">
              <a:buFont typeface="Wingdings" panose="05000000000000000000" pitchFamily="2" charset="2"/>
              <a:buChar char="§"/>
            </a:pPr>
            <a:r>
              <a:rPr lang="en-US" sz="2000" dirty="0"/>
              <a:t>Reduce man power.</a:t>
            </a:r>
          </a:p>
          <a:p>
            <a:pPr marL="1714500" lvl="3" indent="-342900">
              <a:buFont typeface="Wingdings" panose="05000000000000000000" pitchFamily="2" charset="2"/>
              <a:buChar char="§"/>
            </a:pPr>
            <a:r>
              <a:rPr lang="en-US" sz="2000" dirty="0"/>
              <a:t>Workload will be reduced.</a:t>
            </a:r>
          </a:p>
          <a:p>
            <a:pPr marL="1714500" lvl="3" indent="-342900">
              <a:buFont typeface="Wingdings" panose="05000000000000000000" pitchFamily="2" charset="2"/>
              <a:buChar char="§"/>
            </a:pPr>
            <a:endParaRPr lang="en-US" sz="2000" dirty="0"/>
          </a:p>
          <a:p>
            <a:r>
              <a:rPr lang="en-US" sz="2000" b="1" dirty="0">
                <a:solidFill>
                  <a:srgbClr val="00FFC5"/>
                </a:solidFill>
              </a:rPr>
              <a:t>Existing system:</a:t>
            </a:r>
            <a:r>
              <a:rPr lang="en-US" sz="2000" dirty="0"/>
              <a:t>	</a:t>
            </a:r>
          </a:p>
          <a:p>
            <a:pPr algn="just"/>
            <a:r>
              <a:rPr lang="en-US" sz="2000" dirty="0"/>
              <a:t>			The existing system works by mostly manual and the work load will increase drastically on normal condition. There is no synchronization between the processes when using the normal manual system.				</a:t>
            </a:r>
            <a:endParaRPr lang="en-US" dirty="0"/>
          </a:p>
        </p:txBody>
      </p:sp>
    </p:spTree>
    <p:extLst>
      <p:ext uri="{BB962C8B-B14F-4D97-AF65-F5344CB8AC3E}">
        <p14:creationId xmlns:p14="http://schemas.microsoft.com/office/powerpoint/2010/main" val="119150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3068A5D3-1EF1-4D37-AA3A-C94D371A0E7E}"/>
              </a:ext>
            </a:extLst>
          </p:cNvPr>
          <p:cNvGrpSpPr/>
          <p:nvPr/>
        </p:nvGrpSpPr>
        <p:grpSpPr>
          <a:xfrm>
            <a:off x="501066" y="1643493"/>
            <a:ext cx="10992277" cy="4012113"/>
            <a:chOff x="631572" y="1798283"/>
            <a:chExt cx="10992277" cy="4012113"/>
          </a:xfrm>
        </p:grpSpPr>
        <p:sp>
          <p:nvSpPr>
            <p:cNvPr id="5" name="六边形 1">
              <a:extLst>
                <a:ext uri="{FF2B5EF4-FFF2-40B4-BE49-F238E27FC236}">
                  <a16:creationId xmlns:a16="http://schemas.microsoft.com/office/drawing/2014/main" id="{0CF797CA-39D9-40DF-80D5-79FC4D74F5C7}"/>
                </a:ext>
              </a:extLst>
            </p:cNvPr>
            <p:cNvSpPr/>
            <p:nvPr/>
          </p:nvSpPr>
          <p:spPr>
            <a:xfrm rot="5400000">
              <a:off x="1117753" y="1909535"/>
              <a:ext cx="1613154" cy="1390650"/>
            </a:xfrm>
            <a:prstGeom prst="hexagon">
              <a:avLst/>
            </a:prstGeom>
            <a:noFill/>
            <a:ln>
              <a:gradFill flip="none" rotWithShape="1">
                <a:gsLst>
                  <a:gs pos="0">
                    <a:srgbClr val="00FFC5"/>
                  </a:gs>
                  <a:gs pos="100000">
                    <a:schemeClr val="accent1">
                      <a:lumMod val="50000"/>
                    </a:schemeClr>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文本框 148">
              <a:extLst>
                <a:ext uri="{FF2B5EF4-FFF2-40B4-BE49-F238E27FC236}">
                  <a16:creationId xmlns:a16="http://schemas.microsoft.com/office/drawing/2014/main" id="{63CDF679-F05F-47D4-88E0-EE9241122E0C}"/>
                </a:ext>
              </a:extLst>
            </p:cNvPr>
            <p:cNvSpPr txBox="1"/>
            <p:nvPr/>
          </p:nvSpPr>
          <p:spPr>
            <a:xfrm>
              <a:off x="985465" y="3520490"/>
              <a:ext cx="1900970" cy="338554"/>
            </a:xfrm>
            <a:prstGeom prst="rect">
              <a:avLst/>
            </a:prstGeom>
            <a:noFill/>
          </p:spPr>
          <p:txBody>
            <a:bodyPr wrap="none" rtlCol="0">
              <a:spAutoFit/>
            </a:bodyPr>
            <a:lstStyle/>
            <a:p>
              <a:r>
                <a:rPr lang="en-IN" altLang="zh-CN" sz="1600" b="1" dirty="0">
                  <a:solidFill>
                    <a:srgbClr val="00FFC5"/>
                  </a:solidFill>
                  <a:cs typeface="+mn-ea"/>
                  <a:sym typeface="+mn-lt"/>
                </a:rPr>
                <a:t>SEARCH FOR BOOKS</a:t>
              </a:r>
              <a:endParaRPr lang="zh-CN" altLang="en-US" sz="1600" b="1" dirty="0">
                <a:solidFill>
                  <a:srgbClr val="00FFC5"/>
                </a:solidFill>
                <a:cs typeface="+mn-ea"/>
                <a:sym typeface="+mn-lt"/>
              </a:endParaRPr>
            </a:p>
          </p:txBody>
        </p:sp>
        <p:sp>
          <p:nvSpPr>
            <p:cNvPr id="7" name="文本框 149">
              <a:extLst>
                <a:ext uri="{FF2B5EF4-FFF2-40B4-BE49-F238E27FC236}">
                  <a16:creationId xmlns:a16="http://schemas.microsoft.com/office/drawing/2014/main" id="{B45A7E94-C691-4535-92DC-5EB56042B25A}"/>
                </a:ext>
              </a:extLst>
            </p:cNvPr>
            <p:cNvSpPr txBox="1"/>
            <p:nvPr/>
          </p:nvSpPr>
          <p:spPr>
            <a:xfrm>
              <a:off x="631572" y="3862024"/>
              <a:ext cx="2585516" cy="705258"/>
            </a:xfrm>
            <a:prstGeom prst="rect">
              <a:avLst/>
            </a:prstGeom>
            <a:noFill/>
          </p:spPr>
          <p:txBody>
            <a:bodyPr wrap="none" rtlCol="0">
              <a:spAutoFit/>
            </a:bodyPr>
            <a:lstStyle/>
            <a:p>
              <a:pPr algn="ctr">
                <a:lnSpc>
                  <a:spcPct val="150000"/>
                </a:lnSpc>
              </a:pPr>
              <a:r>
                <a:rPr lang="en-US" altLang="zh-CN" sz="1400" dirty="0">
                  <a:solidFill>
                    <a:schemeClr val="tx1">
                      <a:lumMod val="95000"/>
                      <a:lumOff val="5000"/>
                    </a:schemeClr>
                  </a:solidFill>
                  <a:cs typeface="+mn-ea"/>
                  <a:sym typeface="+mn-lt"/>
                </a:rPr>
                <a:t>The students search for the book</a:t>
              </a:r>
            </a:p>
            <a:p>
              <a:pPr algn="ctr">
                <a:lnSpc>
                  <a:spcPct val="150000"/>
                </a:lnSpc>
              </a:pPr>
              <a:r>
                <a:rPr lang="en-US" altLang="zh-CN" sz="1400" dirty="0">
                  <a:solidFill>
                    <a:schemeClr val="tx1">
                      <a:lumMod val="95000"/>
                      <a:lumOff val="5000"/>
                    </a:schemeClr>
                  </a:solidFill>
                  <a:cs typeface="+mn-ea"/>
                  <a:sym typeface="+mn-lt"/>
                </a:rPr>
                <a:t>via the application</a:t>
              </a:r>
            </a:p>
          </p:txBody>
        </p:sp>
        <p:sp>
          <p:nvSpPr>
            <p:cNvPr id="8" name="六边形 185">
              <a:extLst>
                <a:ext uri="{FF2B5EF4-FFF2-40B4-BE49-F238E27FC236}">
                  <a16:creationId xmlns:a16="http://schemas.microsoft.com/office/drawing/2014/main" id="{20B7EFBC-7C2F-41D3-B230-1E29724C7D9E}"/>
                </a:ext>
              </a:extLst>
            </p:cNvPr>
            <p:cNvSpPr/>
            <p:nvPr/>
          </p:nvSpPr>
          <p:spPr>
            <a:xfrm rot="5400000">
              <a:off x="3899053" y="1909535"/>
              <a:ext cx="1613154" cy="1390650"/>
            </a:xfrm>
            <a:prstGeom prst="hexagon">
              <a:avLst/>
            </a:prstGeom>
            <a:noFill/>
            <a:ln>
              <a:gradFill>
                <a:gsLst>
                  <a:gs pos="0">
                    <a:srgbClr val="00FFC5"/>
                  </a:gs>
                  <a:gs pos="100000">
                    <a:schemeClr val="accent1">
                      <a:alpha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六边形 186">
              <a:extLst>
                <a:ext uri="{FF2B5EF4-FFF2-40B4-BE49-F238E27FC236}">
                  <a16:creationId xmlns:a16="http://schemas.microsoft.com/office/drawing/2014/main" id="{594E3383-68D0-4CEA-8FF6-14C6E65D9AB5}"/>
                </a:ext>
              </a:extLst>
            </p:cNvPr>
            <p:cNvSpPr/>
            <p:nvPr/>
          </p:nvSpPr>
          <p:spPr>
            <a:xfrm rot="5400000">
              <a:off x="5289703" y="1909535"/>
              <a:ext cx="1613154" cy="1390650"/>
            </a:xfrm>
            <a:prstGeom prst="hexagon">
              <a:avLst/>
            </a:prstGeom>
            <a:noFill/>
            <a:ln>
              <a:gradFill flip="none" rotWithShape="1">
                <a:gsLst>
                  <a:gs pos="0">
                    <a:srgbClr val="00FFC5"/>
                  </a:gs>
                  <a:gs pos="100000">
                    <a:schemeClr val="accent1">
                      <a:lumMod val="50000"/>
                    </a:schemeClr>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六边形 188">
              <a:extLst>
                <a:ext uri="{FF2B5EF4-FFF2-40B4-BE49-F238E27FC236}">
                  <a16:creationId xmlns:a16="http://schemas.microsoft.com/office/drawing/2014/main" id="{63C8B89C-3088-4600-9A1F-74E8D9C1E77D}"/>
                </a:ext>
              </a:extLst>
            </p:cNvPr>
            <p:cNvSpPr/>
            <p:nvPr/>
          </p:nvSpPr>
          <p:spPr>
            <a:xfrm rot="5400000">
              <a:off x="8071003" y="1909535"/>
              <a:ext cx="1613154" cy="1390650"/>
            </a:xfrm>
            <a:prstGeom prst="hexagon">
              <a:avLst/>
            </a:prstGeom>
            <a:noFill/>
            <a:ln>
              <a:gradFill>
                <a:gsLst>
                  <a:gs pos="0">
                    <a:srgbClr val="00FFC5"/>
                  </a:gs>
                  <a:gs pos="100000">
                    <a:schemeClr val="accent1">
                      <a:alpha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1" name="六边形 189">
              <a:extLst>
                <a:ext uri="{FF2B5EF4-FFF2-40B4-BE49-F238E27FC236}">
                  <a16:creationId xmlns:a16="http://schemas.microsoft.com/office/drawing/2014/main" id="{C45A1AE6-5C48-43F3-8A96-701476C54598}"/>
                </a:ext>
              </a:extLst>
            </p:cNvPr>
            <p:cNvSpPr/>
            <p:nvPr/>
          </p:nvSpPr>
          <p:spPr>
            <a:xfrm rot="5400000">
              <a:off x="9461653" y="1909535"/>
              <a:ext cx="1613154" cy="1390650"/>
            </a:xfrm>
            <a:prstGeom prst="hexagon">
              <a:avLst/>
            </a:prstGeom>
            <a:noFill/>
            <a:ln>
              <a:gradFill flip="none" rotWithShape="1">
                <a:gsLst>
                  <a:gs pos="0">
                    <a:srgbClr val="00FFC5"/>
                  </a:gs>
                  <a:gs pos="100000">
                    <a:schemeClr val="accent1">
                      <a:lumMod val="50000"/>
                    </a:schemeClr>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六边形 191">
              <a:extLst>
                <a:ext uri="{FF2B5EF4-FFF2-40B4-BE49-F238E27FC236}">
                  <a16:creationId xmlns:a16="http://schemas.microsoft.com/office/drawing/2014/main" id="{4A8E6A84-21D8-4051-97CF-F4E87CE8D581}"/>
                </a:ext>
              </a:extLst>
            </p:cNvPr>
            <p:cNvSpPr/>
            <p:nvPr/>
          </p:nvSpPr>
          <p:spPr>
            <a:xfrm rot="5400000">
              <a:off x="3203728" y="3180332"/>
              <a:ext cx="1613154" cy="1390650"/>
            </a:xfrm>
            <a:prstGeom prst="hexagon">
              <a:avLst/>
            </a:prstGeom>
            <a:noFill/>
            <a:ln>
              <a:gradFill flip="none" rotWithShape="1">
                <a:gsLst>
                  <a:gs pos="0">
                    <a:srgbClr val="00FFC5"/>
                  </a:gs>
                  <a:gs pos="100000">
                    <a:schemeClr val="accent1">
                      <a:lumMod val="50000"/>
                    </a:schemeClr>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文本框 193">
              <a:extLst>
                <a:ext uri="{FF2B5EF4-FFF2-40B4-BE49-F238E27FC236}">
                  <a16:creationId xmlns:a16="http://schemas.microsoft.com/office/drawing/2014/main" id="{30B00D7E-E843-4490-BBD1-EEB92B54B66C}"/>
                </a:ext>
              </a:extLst>
            </p:cNvPr>
            <p:cNvSpPr txBox="1"/>
            <p:nvPr/>
          </p:nvSpPr>
          <p:spPr>
            <a:xfrm>
              <a:off x="3516042" y="4822751"/>
              <a:ext cx="1013419" cy="338554"/>
            </a:xfrm>
            <a:prstGeom prst="rect">
              <a:avLst/>
            </a:prstGeom>
            <a:noFill/>
          </p:spPr>
          <p:txBody>
            <a:bodyPr wrap="square" rtlCol="0">
              <a:spAutoFit/>
            </a:bodyPr>
            <a:lstStyle/>
            <a:p>
              <a:r>
                <a:rPr lang="en-IN" altLang="zh-CN" sz="1600" b="1" dirty="0">
                  <a:solidFill>
                    <a:srgbClr val="00FFC5"/>
                  </a:solidFill>
                  <a:cs typeface="+mn-ea"/>
                  <a:sym typeface="+mn-lt"/>
                </a:rPr>
                <a:t>REQUEST</a:t>
              </a:r>
              <a:endParaRPr lang="zh-CN" altLang="en-US" sz="1600" b="1" dirty="0">
                <a:solidFill>
                  <a:srgbClr val="00FFC5"/>
                </a:solidFill>
                <a:cs typeface="+mn-ea"/>
                <a:sym typeface="+mn-lt"/>
              </a:endParaRPr>
            </a:p>
          </p:txBody>
        </p:sp>
        <p:sp>
          <p:nvSpPr>
            <p:cNvPr id="14" name="文本框 194">
              <a:extLst>
                <a:ext uri="{FF2B5EF4-FFF2-40B4-BE49-F238E27FC236}">
                  <a16:creationId xmlns:a16="http://schemas.microsoft.com/office/drawing/2014/main" id="{0F2C1B30-FCD5-463C-8176-89D98E23B7E6}"/>
                </a:ext>
              </a:extLst>
            </p:cNvPr>
            <p:cNvSpPr txBox="1"/>
            <p:nvPr/>
          </p:nvSpPr>
          <p:spPr>
            <a:xfrm>
              <a:off x="2464951" y="5105138"/>
              <a:ext cx="3115600" cy="705258"/>
            </a:xfrm>
            <a:prstGeom prst="rect">
              <a:avLst/>
            </a:prstGeom>
            <a:noFill/>
          </p:spPr>
          <p:txBody>
            <a:bodyPr wrap="square" rtlCol="0">
              <a:spAutoFit/>
            </a:bodyPr>
            <a:lstStyle/>
            <a:p>
              <a:pPr algn="ctr">
                <a:lnSpc>
                  <a:spcPct val="150000"/>
                </a:lnSpc>
              </a:pPr>
              <a:r>
                <a:rPr lang="en-US" altLang="zh-CN" sz="1400" dirty="0">
                  <a:solidFill>
                    <a:schemeClr val="tx1">
                      <a:lumMod val="95000"/>
                      <a:lumOff val="5000"/>
                    </a:schemeClr>
                  </a:solidFill>
                  <a:cs typeface="+mn-ea"/>
                  <a:sym typeface="+mn-lt"/>
                </a:rPr>
                <a:t>When the book is not available , request for the book is placed.</a:t>
              </a:r>
            </a:p>
          </p:txBody>
        </p:sp>
        <p:sp>
          <p:nvSpPr>
            <p:cNvPr id="15" name="文本框 196">
              <a:extLst>
                <a:ext uri="{FF2B5EF4-FFF2-40B4-BE49-F238E27FC236}">
                  <a16:creationId xmlns:a16="http://schemas.microsoft.com/office/drawing/2014/main" id="{318131A4-1E48-4B78-BFC2-7007136F87CE}"/>
                </a:ext>
              </a:extLst>
            </p:cNvPr>
            <p:cNvSpPr txBox="1"/>
            <p:nvPr/>
          </p:nvSpPr>
          <p:spPr>
            <a:xfrm>
              <a:off x="5157585" y="3526411"/>
              <a:ext cx="1805114" cy="338554"/>
            </a:xfrm>
            <a:prstGeom prst="rect">
              <a:avLst/>
            </a:prstGeom>
            <a:noFill/>
          </p:spPr>
          <p:txBody>
            <a:bodyPr wrap="square" rtlCol="0">
              <a:spAutoFit/>
            </a:bodyPr>
            <a:lstStyle/>
            <a:p>
              <a:r>
                <a:rPr lang="en-IN" altLang="zh-CN" sz="1600" b="1" dirty="0">
                  <a:solidFill>
                    <a:srgbClr val="00FFC5"/>
                  </a:solidFill>
                  <a:cs typeface="+mn-ea"/>
                  <a:sym typeface="+mn-lt"/>
                </a:rPr>
                <a:t>REQUEST PENDING</a:t>
              </a:r>
              <a:endParaRPr lang="zh-CN" altLang="en-US" sz="1600" b="1" dirty="0">
                <a:solidFill>
                  <a:srgbClr val="00FFC5"/>
                </a:solidFill>
                <a:cs typeface="+mn-ea"/>
                <a:sym typeface="+mn-lt"/>
              </a:endParaRPr>
            </a:p>
          </p:txBody>
        </p:sp>
        <p:sp>
          <p:nvSpPr>
            <p:cNvPr id="16" name="文本框 197">
              <a:extLst>
                <a:ext uri="{FF2B5EF4-FFF2-40B4-BE49-F238E27FC236}">
                  <a16:creationId xmlns:a16="http://schemas.microsoft.com/office/drawing/2014/main" id="{906B8038-0005-45C5-A57A-7122B8751EB8}"/>
                </a:ext>
              </a:extLst>
            </p:cNvPr>
            <p:cNvSpPr txBox="1"/>
            <p:nvPr/>
          </p:nvSpPr>
          <p:spPr>
            <a:xfrm>
              <a:off x="4887160" y="3866861"/>
              <a:ext cx="2345963" cy="382092"/>
            </a:xfrm>
            <a:prstGeom prst="rect">
              <a:avLst/>
            </a:prstGeom>
            <a:noFill/>
          </p:spPr>
          <p:txBody>
            <a:bodyPr wrap="none" rtlCol="0">
              <a:spAutoFit/>
            </a:bodyPr>
            <a:lstStyle/>
            <a:p>
              <a:pPr algn="ctr">
                <a:lnSpc>
                  <a:spcPct val="150000"/>
                </a:lnSpc>
              </a:pPr>
              <a:r>
                <a:rPr lang="en-US" altLang="zh-CN" sz="1400" dirty="0">
                  <a:solidFill>
                    <a:schemeClr val="tx1">
                      <a:lumMod val="95000"/>
                      <a:lumOff val="5000"/>
                    </a:schemeClr>
                  </a:solidFill>
                  <a:cs typeface="+mn-ea"/>
                  <a:sym typeface="+mn-lt"/>
                </a:rPr>
                <a:t>The request will be on queue </a:t>
              </a:r>
            </a:p>
          </p:txBody>
        </p:sp>
        <p:sp>
          <p:nvSpPr>
            <p:cNvPr id="17" name="六边形 198">
              <a:extLst>
                <a:ext uri="{FF2B5EF4-FFF2-40B4-BE49-F238E27FC236}">
                  <a16:creationId xmlns:a16="http://schemas.microsoft.com/office/drawing/2014/main" id="{439F6966-B208-4A8E-8A0D-62089240C598}"/>
                </a:ext>
              </a:extLst>
            </p:cNvPr>
            <p:cNvSpPr/>
            <p:nvPr/>
          </p:nvSpPr>
          <p:spPr>
            <a:xfrm rot="5400000">
              <a:off x="7375678" y="3180332"/>
              <a:ext cx="1613154" cy="1390650"/>
            </a:xfrm>
            <a:prstGeom prst="hexagon">
              <a:avLst/>
            </a:prstGeom>
            <a:noFill/>
            <a:ln>
              <a:gradFill flip="none" rotWithShape="1">
                <a:gsLst>
                  <a:gs pos="0">
                    <a:srgbClr val="00FFC5"/>
                  </a:gs>
                  <a:gs pos="100000">
                    <a:schemeClr val="accent1">
                      <a:lumMod val="50000"/>
                    </a:schemeClr>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文本框 200">
              <a:extLst>
                <a:ext uri="{FF2B5EF4-FFF2-40B4-BE49-F238E27FC236}">
                  <a16:creationId xmlns:a16="http://schemas.microsoft.com/office/drawing/2014/main" id="{BF8A8842-8A64-4B93-8C93-0BF2A56BF97D}"/>
                </a:ext>
              </a:extLst>
            </p:cNvPr>
            <p:cNvSpPr txBox="1"/>
            <p:nvPr/>
          </p:nvSpPr>
          <p:spPr>
            <a:xfrm>
              <a:off x="7728795" y="4818071"/>
              <a:ext cx="1013419" cy="338554"/>
            </a:xfrm>
            <a:prstGeom prst="rect">
              <a:avLst/>
            </a:prstGeom>
            <a:noFill/>
          </p:spPr>
          <p:txBody>
            <a:bodyPr wrap="none" rtlCol="0">
              <a:spAutoFit/>
            </a:bodyPr>
            <a:lstStyle/>
            <a:p>
              <a:r>
                <a:rPr lang="en-IN" altLang="zh-CN" sz="1600" b="1" dirty="0">
                  <a:solidFill>
                    <a:srgbClr val="00FFC5"/>
                  </a:solidFill>
                  <a:cs typeface="+mn-ea"/>
                  <a:sym typeface="+mn-lt"/>
                </a:rPr>
                <a:t>ORDERED</a:t>
              </a:r>
              <a:endParaRPr lang="zh-CN" altLang="en-US" sz="1600" b="1" dirty="0">
                <a:solidFill>
                  <a:srgbClr val="00FFC5"/>
                </a:solidFill>
                <a:cs typeface="+mn-ea"/>
                <a:sym typeface="+mn-lt"/>
              </a:endParaRPr>
            </a:p>
          </p:txBody>
        </p:sp>
        <p:sp>
          <p:nvSpPr>
            <p:cNvPr id="19" name="文本框 201">
              <a:extLst>
                <a:ext uri="{FF2B5EF4-FFF2-40B4-BE49-F238E27FC236}">
                  <a16:creationId xmlns:a16="http://schemas.microsoft.com/office/drawing/2014/main" id="{200EF83F-12B6-47F2-9DE7-F0D1548CD83F}"/>
                </a:ext>
              </a:extLst>
            </p:cNvPr>
            <p:cNvSpPr txBox="1"/>
            <p:nvPr/>
          </p:nvSpPr>
          <p:spPr>
            <a:xfrm>
              <a:off x="6675142" y="5075675"/>
              <a:ext cx="3014223" cy="382092"/>
            </a:xfrm>
            <a:prstGeom prst="rect">
              <a:avLst/>
            </a:prstGeom>
            <a:noFill/>
          </p:spPr>
          <p:txBody>
            <a:bodyPr wrap="none" rtlCol="0">
              <a:spAutoFit/>
            </a:bodyPr>
            <a:lstStyle/>
            <a:p>
              <a:pPr algn="ctr">
                <a:lnSpc>
                  <a:spcPct val="150000"/>
                </a:lnSpc>
              </a:pPr>
              <a:r>
                <a:rPr lang="en-US" altLang="zh-CN" sz="1400" dirty="0">
                  <a:solidFill>
                    <a:schemeClr val="tx1">
                      <a:lumMod val="95000"/>
                      <a:lumOff val="5000"/>
                    </a:schemeClr>
                  </a:solidFill>
                  <a:cs typeface="+mn-ea"/>
                  <a:sym typeface="+mn-lt"/>
                </a:rPr>
                <a:t>The orders will be placed for the books</a:t>
              </a:r>
            </a:p>
          </p:txBody>
        </p:sp>
        <p:sp>
          <p:nvSpPr>
            <p:cNvPr id="20" name="文本框 203">
              <a:extLst>
                <a:ext uri="{FF2B5EF4-FFF2-40B4-BE49-F238E27FC236}">
                  <a16:creationId xmlns:a16="http://schemas.microsoft.com/office/drawing/2014/main" id="{3D7CD7DE-4C5A-4988-9B64-AFD6BEEEE5EB}"/>
                </a:ext>
              </a:extLst>
            </p:cNvPr>
            <p:cNvSpPr txBox="1"/>
            <p:nvPr/>
          </p:nvSpPr>
          <p:spPr>
            <a:xfrm>
              <a:off x="9868920" y="3533091"/>
              <a:ext cx="798617" cy="338554"/>
            </a:xfrm>
            <a:prstGeom prst="rect">
              <a:avLst/>
            </a:prstGeom>
            <a:noFill/>
          </p:spPr>
          <p:txBody>
            <a:bodyPr wrap="none" rtlCol="0">
              <a:spAutoFit/>
            </a:bodyPr>
            <a:lstStyle/>
            <a:p>
              <a:r>
                <a:rPr lang="en-IN" altLang="zh-CN" sz="1600" b="1" dirty="0">
                  <a:solidFill>
                    <a:srgbClr val="00FFC5"/>
                  </a:solidFill>
                  <a:cs typeface="+mn-ea"/>
                  <a:sym typeface="+mn-lt"/>
                </a:rPr>
                <a:t>ISSUED</a:t>
              </a:r>
              <a:endParaRPr lang="zh-CN" altLang="en-US" sz="1600" b="1" dirty="0">
                <a:solidFill>
                  <a:srgbClr val="00FFC5"/>
                </a:solidFill>
                <a:cs typeface="+mn-ea"/>
                <a:sym typeface="+mn-lt"/>
              </a:endParaRPr>
            </a:p>
          </p:txBody>
        </p:sp>
        <p:sp>
          <p:nvSpPr>
            <p:cNvPr id="21" name="文本框 204">
              <a:extLst>
                <a:ext uri="{FF2B5EF4-FFF2-40B4-BE49-F238E27FC236}">
                  <a16:creationId xmlns:a16="http://schemas.microsoft.com/office/drawing/2014/main" id="{3EF79DB2-585E-4687-9576-769F54E4D810}"/>
                </a:ext>
              </a:extLst>
            </p:cNvPr>
            <p:cNvSpPr txBox="1"/>
            <p:nvPr/>
          </p:nvSpPr>
          <p:spPr>
            <a:xfrm>
              <a:off x="9119445" y="3859044"/>
              <a:ext cx="2504404" cy="705258"/>
            </a:xfrm>
            <a:prstGeom prst="rect">
              <a:avLst/>
            </a:prstGeom>
            <a:noFill/>
          </p:spPr>
          <p:txBody>
            <a:bodyPr wrap="none" rtlCol="0">
              <a:spAutoFit/>
            </a:bodyPr>
            <a:lstStyle/>
            <a:p>
              <a:pPr algn="ctr">
                <a:lnSpc>
                  <a:spcPct val="150000"/>
                </a:lnSpc>
              </a:pPr>
              <a:r>
                <a:rPr lang="en-US" altLang="zh-CN" sz="1400" dirty="0">
                  <a:solidFill>
                    <a:schemeClr val="tx1">
                      <a:lumMod val="95000"/>
                      <a:lumOff val="5000"/>
                    </a:schemeClr>
                  </a:solidFill>
                  <a:cs typeface="+mn-ea"/>
                  <a:sym typeface="+mn-lt"/>
                </a:rPr>
                <a:t>After arrival of books , it will be </a:t>
              </a:r>
            </a:p>
            <a:p>
              <a:pPr algn="ctr">
                <a:lnSpc>
                  <a:spcPct val="150000"/>
                </a:lnSpc>
              </a:pPr>
              <a:r>
                <a:rPr lang="en-US" altLang="zh-CN" sz="1400" dirty="0">
                  <a:solidFill>
                    <a:schemeClr val="tx1">
                      <a:lumMod val="95000"/>
                      <a:lumOff val="5000"/>
                    </a:schemeClr>
                  </a:solidFill>
                  <a:cs typeface="+mn-ea"/>
                  <a:sym typeface="+mn-lt"/>
                </a:rPr>
                <a:t>issued </a:t>
              </a:r>
            </a:p>
          </p:txBody>
        </p:sp>
        <p:cxnSp>
          <p:nvCxnSpPr>
            <p:cNvPr id="22" name="直接连接符 6">
              <a:extLst>
                <a:ext uri="{FF2B5EF4-FFF2-40B4-BE49-F238E27FC236}">
                  <a16:creationId xmlns:a16="http://schemas.microsoft.com/office/drawing/2014/main" id="{1BDE7ED9-732A-4E37-8D42-EC38AAA5AE93}"/>
                </a:ext>
              </a:extLst>
            </p:cNvPr>
            <p:cNvCxnSpPr>
              <a:cxnSpLocks/>
              <a:endCxn id="12" idx="2"/>
            </p:cNvCxnSpPr>
            <p:nvPr/>
          </p:nvCxnSpPr>
          <p:spPr>
            <a:xfrm>
              <a:off x="2619655" y="3063775"/>
              <a:ext cx="695325" cy="352968"/>
            </a:xfrm>
            <a:prstGeom prst="line">
              <a:avLst/>
            </a:prstGeom>
            <a:no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直接连接符 205">
              <a:extLst>
                <a:ext uri="{FF2B5EF4-FFF2-40B4-BE49-F238E27FC236}">
                  <a16:creationId xmlns:a16="http://schemas.microsoft.com/office/drawing/2014/main" id="{5277F8AB-28B5-4C02-94D1-01429031F59E}"/>
                </a:ext>
              </a:extLst>
            </p:cNvPr>
            <p:cNvCxnSpPr>
              <a:cxnSpLocks/>
            </p:cNvCxnSpPr>
            <p:nvPr/>
          </p:nvCxnSpPr>
          <p:spPr>
            <a:xfrm>
              <a:off x="6791605" y="3063775"/>
              <a:ext cx="695325" cy="352968"/>
            </a:xfrm>
            <a:prstGeom prst="line">
              <a:avLst/>
            </a:prstGeom>
            <a:no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TextBox 66">
            <a:extLst>
              <a:ext uri="{FF2B5EF4-FFF2-40B4-BE49-F238E27FC236}">
                <a16:creationId xmlns:a16="http://schemas.microsoft.com/office/drawing/2014/main" id="{76AE06AF-933B-4029-A09B-53CF59B1C6C5}"/>
              </a:ext>
            </a:extLst>
          </p:cNvPr>
          <p:cNvSpPr txBox="1"/>
          <p:nvPr/>
        </p:nvSpPr>
        <p:spPr>
          <a:xfrm>
            <a:off x="3915910" y="348138"/>
            <a:ext cx="4027449" cy="769441"/>
          </a:xfrm>
          <a:prstGeom prst="rect">
            <a:avLst/>
          </a:prstGeom>
          <a:noFill/>
        </p:spPr>
        <p:txBody>
          <a:bodyPr wrap="none" rtlCol="0">
            <a:spAutoFit/>
          </a:bodyPr>
          <a:lstStyle/>
          <a:p>
            <a:r>
              <a:rPr lang="en-US" sz="4400" b="1" dirty="0">
                <a:solidFill>
                  <a:srgbClr val="00FFC5"/>
                </a:solidFill>
              </a:rPr>
              <a:t>Proposal System</a:t>
            </a:r>
          </a:p>
        </p:txBody>
      </p:sp>
      <p:pic>
        <p:nvPicPr>
          <p:cNvPr id="69" name="Graphic 68">
            <a:extLst>
              <a:ext uri="{FF2B5EF4-FFF2-40B4-BE49-F238E27FC236}">
                <a16:creationId xmlns:a16="http://schemas.microsoft.com/office/drawing/2014/main" id="{1AE38F97-5567-4E8E-A64F-37B76DA782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4280" y="1968031"/>
            <a:ext cx="969577" cy="969577"/>
          </a:xfrm>
          <a:prstGeom prst="rect">
            <a:avLst/>
          </a:prstGeom>
        </p:spPr>
      </p:pic>
      <p:pic>
        <p:nvPicPr>
          <p:cNvPr id="71" name="Graphic 70">
            <a:extLst>
              <a:ext uri="{FF2B5EF4-FFF2-40B4-BE49-F238E27FC236}">
                <a16:creationId xmlns:a16="http://schemas.microsoft.com/office/drawing/2014/main" id="{DAD84929-F293-45D9-A6CA-68901B2F00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6339" y="3197242"/>
            <a:ext cx="886087" cy="886087"/>
          </a:xfrm>
          <a:prstGeom prst="rect">
            <a:avLst/>
          </a:prstGeom>
        </p:spPr>
      </p:pic>
      <p:pic>
        <p:nvPicPr>
          <p:cNvPr id="73" name="Graphic 72">
            <a:extLst>
              <a:ext uri="{FF2B5EF4-FFF2-40B4-BE49-F238E27FC236}">
                <a16:creationId xmlns:a16="http://schemas.microsoft.com/office/drawing/2014/main" id="{3630F77F-6322-46DA-9CF0-2376347655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52082" y="1977099"/>
            <a:ext cx="988064" cy="988064"/>
          </a:xfrm>
          <a:prstGeom prst="rect">
            <a:avLst/>
          </a:prstGeom>
        </p:spPr>
      </p:pic>
      <p:pic>
        <p:nvPicPr>
          <p:cNvPr id="75" name="Graphic 74">
            <a:extLst>
              <a:ext uri="{FF2B5EF4-FFF2-40B4-BE49-F238E27FC236}">
                <a16:creationId xmlns:a16="http://schemas.microsoft.com/office/drawing/2014/main" id="{BE533FD4-3568-49B4-8894-8E4B782419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7518" y="3167703"/>
            <a:ext cx="1057339" cy="1057339"/>
          </a:xfrm>
          <a:prstGeom prst="rect">
            <a:avLst/>
          </a:prstGeom>
        </p:spPr>
      </p:pic>
      <p:pic>
        <p:nvPicPr>
          <p:cNvPr id="77" name="Graphic 76">
            <a:extLst>
              <a:ext uri="{FF2B5EF4-FFF2-40B4-BE49-F238E27FC236}">
                <a16:creationId xmlns:a16="http://schemas.microsoft.com/office/drawing/2014/main" id="{3A4E3A08-759E-4EAC-AF4E-80D623F26E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86504" y="1919911"/>
            <a:ext cx="1102440" cy="1102440"/>
          </a:xfrm>
          <a:prstGeom prst="rect">
            <a:avLst/>
          </a:prstGeom>
        </p:spPr>
      </p:pic>
    </p:spTree>
    <p:extLst>
      <p:ext uri="{BB962C8B-B14F-4D97-AF65-F5344CB8AC3E}">
        <p14:creationId xmlns:p14="http://schemas.microsoft.com/office/powerpoint/2010/main" val="37504093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EEE8-8D2C-4748-9D0E-F9DC9EDFD0B3}"/>
              </a:ext>
            </a:extLst>
          </p:cNvPr>
          <p:cNvSpPr>
            <a:spLocks noGrp="1"/>
          </p:cNvSpPr>
          <p:nvPr>
            <p:ph type="title"/>
          </p:nvPr>
        </p:nvSpPr>
        <p:spPr>
          <a:xfrm>
            <a:off x="4419986" y="0"/>
            <a:ext cx="3352022" cy="1325563"/>
          </a:xfrm>
        </p:spPr>
        <p:txBody>
          <a:bodyPr>
            <a:normAutofit/>
          </a:bodyPr>
          <a:lstStyle/>
          <a:p>
            <a:r>
              <a:rPr lang="en-US" b="1" dirty="0">
                <a:solidFill>
                  <a:srgbClr val="00FFC5"/>
                </a:solidFill>
              </a:rPr>
              <a:t>ADVANTAGES</a:t>
            </a:r>
          </a:p>
        </p:txBody>
      </p:sp>
      <p:sp>
        <p:nvSpPr>
          <p:cNvPr id="4" name="TextBox 3">
            <a:extLst>
              <a:ext uri="{FF2B5EF4-FFF2-40B4-BE49-F238E27FC236}">
                <a16:creationId xmlns:a16="http://schemas.microsoft.com/office/drawing/2014/main" id="{862105DB-CFCC-492D-812C-ACC46C65DF59}"/>
              </a:ext>
            </a:extLst>
          </p:cNvPr>
          <p:cNvSpPr txBox="1"/>
          <p:nvPr/>
        </p:nvSpPr>
        <p:spPr>
          <a:xfrm>
            <a:off x="735561" y="1132587"/>
            <a:ext cx="10720873"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t>Books can be searched at anywhere at anytime.</a:t>
            </a:r>
          </a:p>
          <a:p>
            <a:pPr marL="285750" indent="-285750">
              <a:buFont typeface="Arial" panose="020B0604020202020204" pitchFamily="34" charset="0"/>
              <a:buChar char="•"/>
            </a:pPr>
            <a:r>
              <a:rPr lang="en-US" sz="2000" dirty="0"/>
              <a:t>Collection of books will be maintained properly.</a:t>
            </a:r>
          </a:p>
          <a:p>
            <a:pPr marL="285750" indent="-285750">
              <a:buFont typeface="Arial" panose="020B0604020202020204" pitchFamily="34" charset="0"/>
              <a:buChar char="•"/>
            </a:pPr>
            <a:r>
              <a:rPr lang="en-US" sz="2000" dirty="0"/>
              <a:t>No need for PC or Laptop , can be done at mobile devices.</a:t>
            </a:r>
          </a:p>
          <a:p>
            <a:pPr marL="285750" indent="-285750">
              <a:buFont typeface="Arial" panose="020B0604020202020204" pitchFamily="34" charset="0"/>
              <a:buChar char="•"/>
            </a:pPr>
            <a:r>
              <a:rPr lang="en-US" sz="2000" dirty="0"/>
              <a:t>List of books can be viewed without going to the library.</a:t>
            </a:r>
          </a:p>
          <a:p>
            <a:pPr marL="285750" indent="-285750">
              <a:buFont typeface="Arial" panose="020B0604020202020204" pitchFamily="34" charset="0"/>
              <a:buChar char="•"/>
            </a:pPr>
            <a:r>
              <a:rPr lang="en-US" sz="2000" dirty="0"/>
              <a:t>Time will be saved drastically.</a:t>
            </a:r>
          </a:p>
          <a:p>
            <a:pPr marL="285750" indent="-285750">
              <a:buFont typeface="Arial" panose="020B0604020202020204" pitchFamily="34" charset="0"/>
              <a:buChar char="•"/>
            </a:pPr>
            <a:r>
              <a:rPr lang="en-US" sz="2000" dirty="0"/>
              <a:t>Request for books can be placed by the students easily.</a:t>
            </a:r>
          </a:p>
          <a:p>
            <a:pPr marL="285750" indent="-285750">
              <a:buFont typeface="Arial" panose="020B0604020202020204" pitchFamily="34" charset="0"/>
              <a:buChar char="•"/>
            </a:pPr>
            <a:r>
              <a:rPr lang="en-US" sz="2000" dirty="0"/>
              <a:t>Work load for the librarian will be reduced.</a:t>
            </a:r>
          </a:p>
          <a:p>
            <a:pPr marL="285750" indent="-285750">
              <a:buFont typeface="Arial" panose="020B0604020202020204" pitchFamily="34" charset="0"/>
              <a:buChar char="•"/>
            </a:pPr>
            <a:r>
              <a:rPr lang="en-US" sz="2000" dirty="0"/>
              <a:t>Everything will work on schedule.</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7A7298C9-9C30-43BD-8635-C1D666B7C146}"/>
              </a:ext>
            </a:extLst>
          </p:cNvPr>
          <p:cNvSpPr txBox="1"/>
          <p:nvPr/>
        </p:nvSpPr>
        <p:spPr>
          <a:xfrm>
            <a:off x="4432080" y="3809093"/>
            <a:ext cx="3327834" cy="769441"/>
          </a:xfrm>
          <a:prstGeom prst="rect">
            <a:avLst/>
          </a:prstGeom>
          <a:noFill/>
        </p:spPr>
        <p:txBody>
          <a:bodyPr wrap="none" rtlCol="0">
            <a:spAutoFit/>
          </a:bodyPr>
          <a:lstStyle/>
          <a:p>
            <a:r>
              <a:rPr lang="en-US" sz="4400" b="1" dirty="0">
                <a:solidFill>
                  <a:srgbClr val="00FFC5"/>
                </a:solidFill>
              </a:rPr>
              <a:t> LIMITATIONS</a:t>
            </a:r>
          </a:p>
        </p:txBody>
      </p:sp>
      <p:sp>
        <p:nvSpPr>
          <p:cNvPr id="6" name="TextBox 5">
            <a:extLst>
              <a:ext uri="{FF2B5EF4-FFF2-40B4-BE49-F238E27FC236}">
                <a16:creationId xmlns:a16="http://schemas.microsoft.com/office/drawing/2014/main" id="{5594428F-E7C8-4F37-8E6F-A31526329BF6}"/>
              </a:ext>
            </a:extLst>
          </p:cNvPr>
          <p:cNvSpPr txBox="1"/>
          <p:nvPr/>
        </p:nvSpPr>
        <p:spPr>
          <a:xfrm>
            <a:off x="735561" y="4758612"/>
            <a:ext cx="1072087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You need mobile phone with android version 5.1 or higher.</a:t>
            </a:r>
          </a:p>
          <a:p>
            <a:pPr marL="285750" indent="-285750">
              <a:buFont typeface="Arial" panose="020B0604020202020204" pitchFamily="34" charset="0"/>
              <a:buChar char="•"/>
            </a:pPr>
            <a:r>
              <a:rPr lang="en-US" sz="2000" dirty="0"/>
              <a:t>May require internet connection for synchronization of data.</a:t>
            </a:r>
          </a:p>
        </p:txBody>
      </p:sp>
    </p:spTree>
    <p:extLst>
      <p:ext uri="{BB962C8B-B14F-4D97-AF65-F5344CB8AC3E}">
        <p14:creationId xmlns:p14="http://schemas.microsoft.com/office/powerpoint/2010/main" val="24342448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7647-438C-40B2-B731-E9FEB2AE6C16}"/>
              </a:ext>
            </a:extLst>
          </p:cNvPr>
          <p:cNvSpPr>
            <a:spLocks noGrp="1"/>
          </p:cNvSpPr>
          <p:nvPr>
            <p:ph type="title"/>
          </p:nvPr>
        </p:nvSpPr>
        <p:spPr>
          <a:xfrm>
            <a:off x="4774941" y="0"/>
            <a:ext cx="2642118" cy="1325563"/>
          </a:xfrm>
        </p:spPr>
        <p:txBody>
          <a:bodyPr/>
          <a:lstStyle/>
          <a:p>
            <a:r>
              <a:rPr lang="en-US" b="1" dirty="0">
                <a:solidFill>
                  <a:srgbClr val="00FFC5"/>
                </a:solidFill>
              </a:rPr>
              <a:t>PLATFORM</a:t>
            </a:r>
          </a:p>
        </p:txBody>
      </p:sp>
      <p:pic>
        <p:nvPicPr>
          <p:cNvPr id="1030" name="Picture 6" descr="Image result for android 10 logo">
            <a:extLst>
              <a:ext uri="{FF2B5EF4-FFF2-40B4-BE49-F238E27FC236}">
                <a16:creationId xmlns:a16="http://schemas.microsoft.com/office/drawing/2014/main" id="{D38E968A-5F02-44FA-9382-19CB45AD1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50" y="1299173"/>
            <a:ext cx="3190715" cy="1710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2FEDD91-CA96-4F79-9F93-AF050F31D580}"/>
              </a:ext>
            </a:extLst>
          </p:cNvPr>
          <p:cNvSpPr txBox="1"/>
          <p:nvPr/>
        </p:nvSpPr>
        <p:spPr>
          <a:xfrm>
            <a:off x="4133461" y="1532068"/>
            <a:ext cx="7399176" cy="2554545"/>
          </a:xfrm>
          <a:prstGeom prst="rect">
            <a:avLst/>
          </a:prstGeom>
          <a:noFill/>
        </p:spPr>
        <p:txBody>
          <a:bodyPr wrap="square" rtlCol="0">
            <a:spAutoFit/>
          </a:bodyPr>
          <a:lstStyle/>
          <a:p>
            <a:r>
              <a:rPr lang="en-US" sz="2000" b="1" dirty="0">
                <a:solidFill>
                  <a:srgbClr val="00FFC5"/>
                </a:solidFill>
              </a:rPr>
              <a:t>About</a:t>
            </a:r>
          </a:p>
          <a:p>
            <a:endParaRPr lang="en-US" sz="2000" b="1" dirty="0">
              <a:solidFill>
                <a:srgbClr val="00FFC5"/>
              </a:solidFill>
            </a:endParaRPr>
          </a:p>
          <a:p>
            <a:pPr algn="just"/>
            <a:r>
              <a:rPr lang="en-US" sz="2000" dirty="0"/>
              <a:t>	Android is a mobile operating system based on a modified version of the Linux kernel and other open source software, designed primarily for touchscreen mobile devices such as smartphones and tablets. Android is developed by a consortium of developers known as the Open Handset Alliance, with the main contributor and commercial marketer being Google.</a:t>
            </a:r>
          </a:p>
        </p:txBody>
      </p:sp>
      <p:sp>
        <p:nvSpPr>
          <p:cNvPr id="8" name="TextBox 7">
            <a:extLst>
              <a:ext uri="{FF2B5EF4-FFF2-40B4-BE49-F238E27FC236}">
                <a16:creationId xmlns:a16="http://schemas.microsoft.com/office/drawing/2014/main" id="{1C392C91-5459-4C57-A3E5-BEA8ADB562F5}"/>
              </a:ext>
            </a:extLst>
          </p:cNvPr>
          <p:cNvSpPr txBox="1"/>
          <p:nvPr/>
        </p:nvSpPr>
        <p:spPr>
          <a:xfrm>
            <a:off x="4133461" y="4357201"/>
            <a:ext cx="7399176" cy="1631216"/>
          </a:xfrm>
          <a:prstGeom prst="rect">
            <a:avLst/>
          </a:prstGeom>
          <a:noFill/>
        </p:spPr>
        <p:txBody>
          <a:bodyPr wrap="square" rtlCol="0">
            <a:spAutoFit/>
          </a:bodyPr>
          <a:lstStyle/>
          <a:p>
            <a:r>
              <a:rPr lang="en-US" sz="2000" b="1" dirty="0">
                <a:solidFill>
                  <a:srgbClr val="00FFC5"/>
                </a:solidFill>
              </a:rPr>
              <a:t>Why we chose android?</a:t>
            </a:r>
          </a:p>
          <a:p>
            <a:endParaRPr lang="en-US" sz="2000" dirty="0"/>
          </a:p>
          <a:p>
            <a:pPr algn="just"/>
            <a:r>
              <a:rPr lang="en-US" sz="2000" dirty="0"/>
              <a:t>	Due to the popularity of android and the vast usage of mobile devices among people (students).So, it will reach easily than other platforms like Windows.</a:t>
            </a:r>
          </a:p>
        </p:txBody>
      </p:sp>
    </p:spTree>
    <p:extLst>
      <p:ext uri="{BB962C8B-B14F-4D97-AF65-F5344CB8AC3E}">
        <p14:creationId xmlns:p14="http://schemas.microsoft.com/office/powerpoint/2010/main" val="1214053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AA2D-3717-495C-81E3-1EBB403ABC7B}"/>
              </a:ext>
            </a:extLst>
          </p:cNvPr>
          <p:cNvSpPr>
            <a:spLocks noGrp="1"/>
          </p:cNvSpPr>
          <p:nvPr>
            <p:ph type="title"/>
          </p:nvPr>
        </p:nvSpPr>
        <p:spPr>
          <a:xfrm>
            <a:off x="3314700" y="0"/>
            <a:ext cx="5562600" cy="1325563"/>
          </a:xfrm>
        </p:spPr>
        <p:txBody>
          <a:bodyPr/>
          <a:lstStyle/>
          <a:p>
            <a:r>
              <a:rPr lang="en-US" b="1" dirty="0">
                <a:solidFill>
                  <a:srgbClr val="00FFC5"/>
                </a:solidFill>
              </a:rPr>
              <a:t>MODULES DESCRIPTION</a:t>
            </a:r>
          </a:p>
        </p:txBody>
      </p:sp>
      <p:sp>
        <p:nvSpPr>
          <p:cNvPr id="5" name="TextBox 4">
            <a:extLst>
              <a:ext uri="{FF2B5EF4-FFF2-40B4-BE49-F238E27FC236}">
                <a16:creationId xmlns:a16="http://schemas.microsoft.com/office/drawing/2014/main" id="{3DF97E44-0162-4CB8-9FF0-DCE67E7E19F0}"/>
              </a:ext>
            </a:extLst>
          </p:cNvPr>
          <p:cNvSpPr txBox="1"/>
          <p:nvPr/>
        </p:nvSpPr>
        <p:spPr>
          <a:xfrm>
            <a:off x="758890" y="1574879"/>
            <a:ext cx="10674220" cy="4401205"/>
          </a:xfrm>
          <a:prstGeom prst="rect">
            <a:avLst/>
          </a:prstGeom>
          <a:noFill/>
        </p:spPr>
        <p:txBody>
          <a:bodyPr wrap="square" rtlCol="0">
            <a:spAutoFit/>
          </a:bodyPr>
          <a:lstStyle/>
          <a:p>
            <a:r>
              <a:rPr lang="en-US" sz="2000" b="1" dirty="0">
                <a:solidFill>
                  <a:srgbClr val="00FFC5"/>
                </a:solidFill>
              </a:rPr>
              <a:t>BookDatabase</a:t>
            </a:r>
            <a:r>
              <a:rPr lang="en-US" sz="2000" dirty="0"/>
              <a:t> – Contains the functions that are required for creating an database for books and to show them as a list in recyclerview.</a:t>
            </a:r>
          </a:p>
          <a:p>
            <a:endParaRPr lang="en-US" sz="2000" dirty="0"/>
          </a:p>
          <a:p>
            <a:r>
              <a:rPr lang="en-US" sz="2000" b="1" dirty="0">
                <a:solidFill>
                  <a:srgbClr val="00FFC5"/>
                </a:solidFill>
              </a:rPr>
              <a:t>DashboardActivity</a:t>
            </a:r>
            <a:r>
              <a:rPr lang="en-US" sz="2000" dirty="0"/>
              <a:t> – Holds the codes for logout and to display an welcome message when the user Logins.</a:t>
            </a:r>
          </a:p>
          <a:p>
            <a:endParaRPr lang="en-US" sz="2000" dirty="0"/>
          </a:p>
          <a:p>
            <a:r>
              <a:rPr lang="en-US" sz="2000" b="1" dirty="0">
                <a:solidFill>
                  <a:srgbClr val="00FFC5"/>
                </a:solidFill>
              </a:rPr>
              <a:t>HomeActivity</a:t>
            </a:r>
            <a:r>
              <a:rPr lang="en-US" sz="2000" dirty="0"/>
              <a:t> – Contains the codes to access the RecyclerView , Search bar, and List view.</a:t>
            </a:r>
          </a:p>
          <a:p>
            <a:endParaRPr lang="en-US" sz="2000" dirty="0"/>
          </a:p>
          <a:p>
            <a:r>
              <a:rPr lang="en-US" sz="2000" b="1" dirty="0">
                <a:solidFill>
                  <a:srgbClr val="00FFC5"/>
                </a:solidFill>
              </a:rPr>
              <a:t>LibrarianEntry</a:t>
            </a:r>
            <a:r>
              <a:rPr lang="en-US" sz="2000" dirty="0"/>
              <a:t> – Helps to create an database for storing the book details such as author and book name.</a:t>
            </a:r>
          </a:p>
          <a:p>
            <a:endParaRPr lang="en-US" sz="2000" dirty="0"/>
          </a:p>
          <a:p>
            <a:r>
              <a:rPr lang="en-US" sz="2000" b="1" dirty="0">
                <a:solidFill>
                  <a:srgbClr val="00FFC5"/>
                </a:solidFill>
              </a:rPr>
              <a:t>LibrarianLogin</a:t>
            </a:r>
            <a:r>
              <a:rPr lang="en-US" sz="2000" dirty="0"/>
              <a:t> – For authentication of the librarian.</a:t>
            </a:r>
          </a:p>
          <a:p>
            <a:endParaRPr lang="en-US" sz="2000" dirty="0"/>
          </a:p>
          <a:p>
            <a:endParaRPr lang="en-US" sz="2000" dirty="0"/>
          </a:p>
        </p:txBody>
      </p:sp>
    </p:spTree>
    <p:extLst>
      <p:ext uri="{BB962C8B-B14F-4D97-AF65-F5344CB8AC3E}">
        <p14:creationId xmlns:p14="http://schemas.microsoft.com/office/powerpoint/2010/main" val="1973007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1E29B-E311-4681-916F-6424137B8C61}"/>
              </a:ext>
            </a:extLst>
          </p:cNvPr>
          <p:cNvSpPr txBox="1"/>
          <p:nvPr/>
        </p:nvSpPr>
        <p:spPr>
          <a:xfrm>
            <a:off x="802547" y="832607"/>
            <a:ext cx="10586906" cy="3139321"/>
          </a:xfrm>
          <a:prstGeom prst="rect">
            <a:avLst/>
          </a:prstGeom>
          <a:noFill/>
        </p:spPr>
        <p:txBody>
          <a:bodyPr wrap="square" rtlCol="0">
            <a:spAutoFit/>
          </a:bodyPr>
          <a:lstStyle/>
          <a:p>
            <a:pPr algn="just"/>
            <a:r>
              <a:rPr lang="en-US" sz="2000" b="1" dirty="0">
                <a:solidFill>
                  <a:srgbClr val="00FFC5"/>
                </a:solidFill>
              </a:rPr>
              <a:t>MainActivity</a:t>
            </a:r>
            <a:r>
              <a:rPr lang="en-US" sz="2000" dirty="0"/>
              <a:t> – Providing Login services and Signup options this uses the SQLiteHelper class for storing details of the students.</a:t>
            </a:r>
          </a:p>
          <a:p>
            <a:endParaRPr lang="en-US" sz="2000" dirty="0"/>
          </a:p>
          <a:p>
            <a:r>
              <a:rPr lang="en-US" sz="2000" b="1" dirty="0">
                <a:solidFill>
                  <a:srgbClr val="00FFC5"/>
                </a:solidFill>
              </a:rPr>
              <a:t>RegisterActivity</a:t>
            </a:r>
            <a:r>
              <a:rPr lang="en-US" sz="2000" dirty="0"/>
              <a:t> – To provide the Signup function.</a:t>
            </a:r>
          </a:p>
          <a:p>
            <a:endParaRPr lang="en-US" sz="2000" dirty="0">
              <a:solidFill>
                <a:srgbClr val="00FFC5"/>
              </a:solidFill>
            </a:endParaRPr>
          </a:p>
          <a:p>
            <a:r>
              <a:rPr lang="en-US" sz="2000" b="1" dirty="0">
                <a:solidFill>
                  <a:srgbClr val="00FFC5"/>
                </a:solidFill>
              </a:rPr>
              <a:t>RequestActivity</a:t>
            </a:r>
            <a:r>
              <a:rPr lang="en-US" sz="2000" dirty="0">
                <a:solidFill>
                  <a:srgbClr val="00FFC5"/>
                </a:solidFill>
              </a:rPr>
              <a:t> </a:t>
            </a:r>
            <a:r>
              <a:rPr lang="en-US" sz="2000" dirty="0"/>
              <a:t>– Allows user to request the book they want.</a:t>
            </a:r>
          </a:p>
          <a:p>
            <a:endParaRPr lang="en-US" sz="2000" dirty="0"/>
          </a:p>
          <a:p>
            <a:pPr algn="just"/>
            <a:r>
              <a:rPr lang="en-US" sz="2000" b="1" dirty="0">
                <a:solidFill>
                  <a:srgbClr val="00FFC5"/>
                </a:solidFill>
              </a:rPr>
              <a:t>SQLiteHelper</a:t>
            </a:r>
            <a:r>
              <a:rPr lang="en-US" sz="2000" dirty="0"/>
              <a:t> – Creates Database using the SQLite Libraries for storing information about the student credentials.</a:t>
            </a:r>
          </a:p>
          <a:p>
            <a:endParaRPr lang="en-US" dirty="0"/>
          </a:p>
        </p:txBody>
      </p:sp>
    </p:spTree>
    <p:extLst>
      <p:ext uri="{BB962C8B-B14F-4D97-AF65-F5344CB8AC3E}">
        <p14:creationId xmlns:p14="http://schemas.microsoft.com/office/powerpoint/2010/main" val="309359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D5FE74B-ACBD-4188-AB5A-3E390A1117D4}"/>
              </a:ext>
            </a:extLst>
          </p:cNvPr>
          <p:cNvCxnSpPr>
            <a:cxnSpLocks/>
            <a:endCxn id="24" idx="2"/>
          </p:cNvCxnSpPr>
          <p:nvPr/>
        </p:nvCxnSpPr>
        <p:spPr>
          <a:xfrm flipV="1">
            <a:off x="3470988" y="1524309"/>
            <a:ext cx="1841628" cy="1559604"/>
          </a:xfrm>
          <a:prstGeom prst="line">
            <a:avLst/>
          </a:prstGeom>
        </p:spPr>
        <p:style>
          <a:lnRef idx="1">
            <a:schemeClr val="accent1"/>
          </a:lnRef>
          <a:fillRef idx="0">
            <a:schemeClr val="accent1"/>
          </a:fillRef>
          <a:effectRef idx="0">
            <a:schemeClr val="accent1"/>
          </a:effectRef>
          <a:fontRef idx="minor">
            <a:schemeClr val="tx1"/>
          </a:fontRef>
        </p:style>
      </p:cxnSp>
      <p:sp>
        <p:nvSpPr>
          <p:cNvPr id="24" name="Circle: Hollow 23">
            <a:extLst>
              <a:ext uri="{FF2B5EF4-FFF2-40B4-BE49-F238E27FC236}">
                <a16:creationId xmlns:a16="http://schemas.microsoft.com/office/drawing/2014/main" id="{6F0AB0FB-C1B7-40BB-ADA6-D20B73294270}"/>
              </a:ext>
            </a:extLst>
          </p:cNvPr>
          <p:cNvSpPr/>
          <p:nvPr/>
        </p:nvSpPr>
        <p:spPr>
          <a:xfrm>
            <a:off x="5312616" y="1095101"/>
            <a:ext cx="1494843" cy="858416"/>
          </a:xfrm>
          <a:prstGeom prst="donut">
            <a:avLst>
              <a:gd name="adj" fmla="val 2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ircle: Hollow 24">
            <a:extLst>
              <a:ext uri="{FF2B5EF4-FFF2-40B4-BE49-F238E27FC236}">
                <a16:creationId xmlns:a16="http://schemas.microsoft.com/office/drawing/2014/main" id="{22207650-BD02-4F80-AFFB-A39148EA3F52}"/>
              </a:ext>
            </a:extLst>
          </p:cNvPr>
          <p:cNvSpPr/>
          <p:nvPr/>
        </p:nvSpPr>
        <p:spPr>
          <a:xfrm>
            <a:off x="5375598" y="5890727"/>
            <a:ext cx="1494843" cy="858416"/>
          </a:xfrm>
          <a:prstGeom prst="donut">
            <a:avLst>
              <a:gd name="adj" fmla="val 2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ircle: Hollow 25">
            <a:extLst>
              <a:ext uri="{FF2B5EF4-FFF2-40B4-BE49-F238E27FC236}">
                <a16:creationId xmlns:a16="http://schemas.microsoft.com/office/drawing/2014/main" id="{11B7530D-3DB2-43F3-A433-637822284FC6}"/>
              </a:ext>
            </a:extLst>
          </p:cNvPr>
          <p:cNvSpPr/>
          <p:nvPr/>
        </p:nvSpPr>
        <p:spPr>
          <a:xfrm>
            <a:off x="5375598" y="4636537"/>
            <a:ext cx="1494843" cy="858416"/>
          </a:xfrm>
          <a:prstGeom prst="donut">
            <a:avLst>
              <a:gd name="adj" fmla="val 2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ircle: Hollow 26">
            <a:extLst>
              <a:ext uri="{FF2B5EF4-FFF2-40B4-BE49-F238E27FC236}">
                <a16:creationId xmlns:a16="http://schemas.microsoft.com/office/drawing/2014/main" id="{1EE0F2B3-3649-46A1-A635-7CB7B0D30F91}"/>
              </a:ext>
            </a:extLst>
          </p:cNvPr>
          <p:cNvSpPr/>
          <p:nvPr/>
        </p:nvSpPr>
        <p:spPr>
          <a:xfrm>
            <a:off x="5365487" y="3382347"/>
            <a:ext cx="1494843" cy="858416"/>
          </a:xfrm>
          <a:prstGeom prst="donut">
            <a:avLst>
              <a:gd name="adj" fmla="val 2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ircle: Hollow 27">
            <a:extLst>
              <a:ext uri="{FF2B5EF4-FFF2-40B4-BE49-F238E27FC236}">
                <a16:creationId xmlns:a16="http://schemas.microsoft.com/office/drawing/2014/main" id="{3D44D9F5-2C68-4192-9FD4-AE8EA97D8EE8}"/>
              </a:ext>
            </a:extLst>
          </p:cNvPr>
          <p:cNvSpPr/>
          <p:nvPr/>
        </p:nvSpPr>
        <p:spPr>
          <a:xfrm>
            <a:off x="5348578" y="2244321"/>
            <a:ext cx="1494843" cy="858416"/>
          </a:xfrm>
          <a:prstGeom prst="donut">
            <a:avLst>
              <a:gd name="adj" fmla="val 2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a:extLst>
              <a:ext uri="{FF2B5EF4-FFF2-40B4-BE49-F238E27FC236}">
                <a16:creationId xmlns:a16="http://schemas.microsoft.com/office/drawing/2014/main" id="{ECF19F44-B09F-4F07-A6C3-0E64B4F7A32B}"/>
              </a:ext>
            </a:extLst>
          </p:cNvPr>
          <p:cNvCxnSpPr>
            <a:cxnSpLocks/>
            <a:endCxn id="28" idx="2"/>
          </p:cNvCxnSpPr>
          <p:nvPr/>
        </p:nvCxnSpPr>
        <p:spPr>
          <a:xfrm flipV="1">
            <a:off x="3470988" y="2673529"/>
            <a:ext cx="1877590" cy="410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5C5EE0-E1BF-4F32-9642-3A769A8DF9A7}"/>
              </a:ext>
            </a:extLst>
          </p:cNvPr>
          <p:cNvCxnSpPr>
            <a:cxnSpLocks/>
            <a:stCxn id="24" idx="6"/>
          </p:cNvCxnSpPr>
          <p:nvPr/>
        </p:nvCxnSpPr>
        <p:spPr>
          <a:xfrm>
            <a:off x="6807459" y="1524309"/>
            <a:ext cx="1642965" cy="1347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196D20-1CA4-49B2-AB79-D6758BF6D017}"/>
              </a:ext>
            </a:extLst>
          </p:cNvPr>
          <p:cNvCxnSpPr>
            <a:cxnSpLocks/>
            <a:stCxn id="28" idx="6"/>
          </p:cNvCxnSpPr>
          <p:nvPr/>
        </p:nvCxnSpPr>
        <p:spPr>
          <a:xfrm>
            <a:off x="6843421" y="2673529"/>
            <a:ext cx="1607003" cy="205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4F4527-9C86-4AA6-9D71-9DCF814A9F4D}"/>
              </a:ext>
            </a:extLst>
          </p:cNvPr>
          <p:cNvCxnSpPr>
            <a:endCxn id="27" idx="6"/>
          </p:cNvCxnSpPr>
          <p:nvPr/>
        </p:nvCxnSpPr>
        <p:spPr>
          <a:xfrm flipH="1">
            <a:off x="6860330" y="2872275"/>
            <a:ext cx="1590094" cy="939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43688AB-08FE-4821-80EC-7BD0C8C397F0}"/>
              </a:ext>
            </a:extLst>
          </p:cNvPr>
          <p:cNvCxnSpPr>
            <a:endCxn id="26" idx="6"/>
          </p:cNvCxnSpPr>
          <p:nvPr/>
        </p:nvCxnSpPr>
        <p:spPr>
          <a:xfrm flipH="1">
            <a:off x="6870441" y="2878720"/>
            <a:ext cx="1579983" cy="218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5E7A14F-49DE-42B8-A761-83FBF759CF2B}"/>
              </a:ext>
            </a:extLst>
          </p:cNvPr>
          <p:cNvCxnSpPr>
            <a:endCxn id="25" idx="6"/>
          </p:cNvCxnSpPr>
          <p:nvPr/>
        </p:nvCxnSpPr>
        <p:spPr>
          <a:xfrm flipH="1">
            <a:off x="6870441" y="2906485"/>
            <a:ext cx="1579983" cy="3413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EBD7167-AE3C-47CA-A819-34B51008C9D0}"/>
              </a:ext>
            </a:extLst>
          </p:cNvPr>
          <p:cNvCxnSpPr>
            <a:endCxn id="25" idx="6"/>
          </p:cNvCxnSpPr>
          <p:nvPr/>
        </p:nvCxnSpPr>
        <p:spPr>
          <a:xfrm flipH="1">
            <a:off x="6870441" y="4879910"/>
            <a:ext cx="1579983" cy="1440025"/>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84E0448-4923-42BF-9B78-EE1D8897052A}"/>
              </a:ext>
            </a:extLst>
          </p:cNvPr>
          <p:cNvSpPr txBox="1"/>
          <p:nvPr/>
        </p:nvSpPr>
        <p:spPr>
          <a:xfrm>
            <a:off x="2696546" y="3444935"/>
            <a:ext cx="1231641" cy="369332"/>
          </a:xfrm>
          <a:prstGeom prst="rect">
            <a:avLst/>
          </a:prstGeom>
          <a:noFill/>
        </p:spPr>
        <p:txBody>
          <a:bodyPr wrap="square" rtlCol="0">
            <a:spAutoFit/>
          </a:bodyPr>
          <a:lstStyle/>
          <a:p>
            <a:r>
              <a:rPr lang="en-US" dirty="0"/>
              <a:t>Student</a:t>
            </a:r>
          </a:p>
        </p:txBody>
      </p:sp>
      <p:sp>
        <p:nvSpPr>
          <p:cNvPr id="50" name="TextBox 49">
            <a:extLst>
              <a:ext uri="{FF2B5EF4-FFF2-40B4-BE49-F238E27FC236}">
                <a16:creationId xmlns:a16="http://schemas.microsoft.com/office/drawing/2014/main" id="{F8CA2A30-A783-4FC8-874E-4D202FDA4EC8}"/>
              </a:ext>
            </a:extLst>
          </p:cNvPr>
          <p:cNvSpPr txBox="1"/>
          <p:nvPr/>
        </p:nvSpPr>
        <p:spPr>
          <a:xfrm>
            <a:off x="8229599" y="3441054"/>
            <a:ext cx="1045029" cy="369332"/>
          </a:xfrm>
          <a:prstGeom prst="rect">
            <a:avLst/>
          </a:prstGeom>
          <a:noFill/>
        </p:spPr>
        <p:txBody>
          <a:bodyPr wrap="square" rtlCol="0">
            <a:spAutoFit/>
          </a:bodyPr>
          <a:lstStyle/>
          <a:p>
            <a:r>
              <a:rPr lang="en-US" dirty="0"/>
              <a:t>Librarian</a:t>
            </a:r>
          </a:p>
        </p:txBody>
      </p:sp>
      <p:sp>
        <p:nvSpPr>
          <p:cNvPr id="51" name="TextBox 50">
            <a:extLst>
              <a:ext uri="{FF2B5EF4-FFF2-40B4-BE49-F238E27FC236}">
                <a16:creationId xmlns:a16="http://schemas.microsoft.com/office/drawing/2014/main" id="{4E4AE695-649D-4C9C-9992-720304F95030}"/>
              </a:ext>
            </a:extLst>
          </p:cNvPr>
          <p:cNvSpPr txBox="1"/>
          <p:nvPr/>
        </p:nvSpPr>
        <p:spPr>
          <a:xfrm>
            <a:off x="8340012" y="5323508"/>
            <a:ext cx="1045029" cy="369332"/>
          </a:xfrm>
          <a:prstGeom prst="rect">
            <a:avLst/>
          </a:prstGeom>
          <a:noFill/>
        </p:spPr>
        <p:txBody>
          <a:bodyPr wrap="square" rtlCol="0">
            <a:spAutoFit/>
          </a:bodyPr>
          <a:lstStyle/>
          <a:p>
            <a:r>
              <a:rPr lang="en-US" dirty="0"/>
              <a:t>Vendor</a:t>
            </a:r>
          </a:p>
        </p:txBody>
      </p:sp>
      <p:sp>
        <p:nvSpPr>
          <p:cNvPr id="52" name="TextBox 51">
            <a:extLst>
              <a:ext uri="{FF2B5EF4-FFF2-40B4-BE49-F238E27FC236}">
                <a16:creationId xmlns:a16="http://schemas.microsoft.com/office/drawing/2014/main" id="{B7CFCC9F-F3DF-4FDF-BD2B-62D0E8801BD7}"/>
              </a:ext>
            </a:extLst>
          </p:cNvPr>
          <p:cNvSpPr txBox="1"/>
          <p:nvPr/>
        </p:nvSpPr>
        <p:spPr>
          <a:xfrm>
            <a:off x="5449464" y="1338784"/>
            <a:ext cx="1221145" cy="369332"/>
          </a:xfrm>
          <a:prstGeom prst="rect">
            <a:avLst/>
          </a:prstGeom>
          <a:noFill/>
        </p:spPr>
        <p:txBody>
          <a:bodyPr wrap="square" rtlCol="0">
            <a:spAutoFit/>
          </a:bodyPr>
          <a:lstStyle/>
          <a:p>
            <a:r>
              <a:rPr lang="en-US" dirty="0"/>
              <a:t>Book issue</a:t>
            </a:r>
          </a:p>
        </p:txBody>
      </p:sp>
      <p:sp>
        <p:nvSpPr>
          <p:cNvPr id="53" name="TextBox 52">
            <a:extLst>
              <a:ext uri="{FF2B5EF4-FFF2-40B4-BE49-F238E27FC236}">
                <a16:creationId xmlns:a16="http://schemas.microsoft.com/office/drawing/2014/main" id="{9A4FA8BC-5F60-4709-866B-B410BE80283D}"/>
              </a:ext>
            </a:extLst>
          </p:cNvPr>
          <p:cNvSpPr txBox="1"/>
          <p:nvPr/>
        </p:nvSpPr>
        <p:spPr>
          <a:xfrm>
            <a:off x="5486694" y="2489722"/>
            <a:ext cx="1366544" cy="369332"/>
          </a:xfrm>
          <a:prstGeom prst="rect">
            <a:avLst/>
          </a:prstGeom>
          <a:noFill/>
        </p:spPr>
        <p:txBody>
          <a:bodyPr wrap="square" rtlCol="0">
            <a:spAutoFit/>
          </a:bodyPr>
          <a:lstStyle/>
          <a:p>
            <a:r>
              <a:rPr lang="en-US" dirty="0"/>
              <a:t>Book return</a:t>
            </a:r>
          </a:p>
        </p:txBody>
      </p:sp>
      <p:sp>
        <p:nvSpPr>
          <p:cNvPr id="54" name="TextBox 53">
            <a:extLst>
              <a:ext uri="{FF2B5EF4-FFF2-40B4-BE49-F238E27FC236}">
                <a16:creationId xmlns:a16="http://schemas.microsoft.com/office/drawing/2014/main" id="{8F4E888F-3C0A-4554-A604-85EADE681A35}"/>
              </a:ext>
            </a:extLst>
          </p:cNvPr>
          <p:cNvSpPr txBox="1"/>
          <p:nvPr/>
        </p:nvSpPr>
        <p:spPr>
          <a:xfrm>
            <a:off x="5486694" y="4768283"/>
            <a:ext cx="1560248" cy="650453"/>
          </a:xfrm>
          <a:prstGeom prst="rect">
            <a:avLst/>
          </a:prstGeom>
          <a:noFill/>
        </p:spPr>
        <p:txBody>
          <a:bodyPr wrap="square" rtlCol="0">
            <a:spAutoFit/>
          </a:bodyPr>
          <a:lstStyle/>
          <a:p>
            <a:r>
              <a:rPr lang="en-US" dirty="0"/>
              <a:t>Search book     details</a:t>
            </a:r>
          </a:p>
        </p:txBody>
      </p:sp>
      <p:sp>
        <p:nvSpPr>
          <p:cNvPr id="55" name="TextBox 54">
            <a:extLst>
              <a:ext uri="{FF2B5EF4-FFF2-40B4-BE49-F238E27FC236}">
                <a16:creationId xmlns:a16="http://schemas.microsoft.com/office/drawing/2014/main" id="{A11E3F6D-5638-40F6-99C2-9F22B0F29FC2}"/>
              </a:ext>
            </a:extLst>
          </p:cNvPr>
          <p:cNvSpPr txBox="1"/>
          <p:nvPr/>
        </p:nvSpPr>
        <p:spPr>
          <a:xfrm>
            <a:off x="5564591" y="3625720"/>
            <a:ext cx="1207731" cy="369332"/>
          </a:xfrm>
          <a:prstGeom prst="rect">
            <a:avLst/>
          </a:prstGeom>
          <a:noFill/>
        </p:spPr>
        <p:txBody>
          <a:bodyPr wrap="square" rtlCol="0">
            <a:spAutoFit/>
          </a:bodyPr>
          <a:lstStyle/>
          <a:p>
            <a:r>
              <a:rPr lang="en-US" dirty="0"/>
              <a:t>Book entry</a:t>
            </a:r>
          </a:p>
        </p:txBody>
      </p:sp>
      <p:sp>
        <p:nvSpPr>
          <p:cNvPr id="56" name="TextBox 55">
            <a:extLst>
              <a:ext uri="{FF2B5EF4-FFF2-40B4-BE49-F238E27FC236}">
                <a16:creationId xmlns:a16="http://schemas.microsoft.com/office/drawing/2014/main" id="{1BAB9BE9-3FC7-4FDF-B615-96565AE5AA51}"/>
              </a:ext>
            </a:extLst>
          </p:cNvPr>
          <p:cNvSpPr txBox="1"/>
          <p:nvPr/>
        </p:nvSpPr>
        <p:spPr>
          <a:xfrm>
            <a:off x="5491498" y="6135269"/>
            <a:ext cx="1315961" cy="369332"/>
          </a:xfrm>
          <a:prstGeom prst="rect">
            <a:avLst/>
          </a:prstGeom>
          <a:noFill/>
        </p:spPr>
        <p:txBody>
          <a:bodyPr wrap="square" rtlCol="0">
            <a:spAutoFit/>
          </a:bodyPr>
          <a:lstStyle/>
          <a:p>
            <a:r>
              <a:rPr lang="en-US" dirty="0"/>
              <a:t>Book order</a:t>
            </a:r>
          </a:p>
        </p:txBody>
      </p:sp>
      <p:sp>
        <p:nvSpPr>
          <p:cNvPr id="57" name="TextBox 56">
            <a:extLst>
              <a:ext uri="{FF2B5EF4-FFF2-40B4-BE49-F238E27FC236}">
                <a16:creationId xmlns:a16="http://schemas.microsoft.com/office/drawing/2014/main" id="{D9419C67-DC11-4BD4-913A-F973B913DEB2}"/>
              </a:ext>
            </a:extLst>
          </p:cNvPr>
          <p:cNvSpPr txBox="1"/>
          <p:nvPr/>
        </p:nvSpPr>
        <p:spPr>
          <a:xfrm>
            <a:off x="3771661" y="21228"/>
            <a:ext cx="4755634" cy="769441"/>
          </a:xfrm>
          <a:prstGeom prst="rect">
            <a:avLst/>
          </a:prstGeom>
          <a:noFill/>
        </p:spPr>
        <p:txBody>
          <a:bodyPr wrap="square" rtlCol="0">
            <a:spAutoFit/>
          </a:bodyPr>
          <a:lstStyle/>
          <a:p>
            <a:r>
              <a:rPr lang="en-US" sz="4400" dirty="0">
                <a:solidFill>
                  <a:srgbClr val="00FFC5"/>
                </a:solidFill>
              </a:rPr>
              <a:t>USE CASE DIAGRAM</a:t>
            </a:r>
          </a:p>
        </p:txBody>
      </p:sp>
      <p:sp>
        <p:nvSpPr>
          <p:cNvPr id="3" name="Oval 2">
            <a:extLst>
              <a:ext uri="{FF2B5EF4-FFF2-40B4-BE49-F238E27FC236}">
                <a16:creationId xmlns:a16="http://schemas.microsoft.com/office/drawing/2014/main" id="{47C7469B-B87D-4CF2-8700-BFF60CA15049}"/>
              </a:ext>
            </a:extLst>
          </p:cNvPr>
          <p:cNvSpPr/>
          <p:nvPr/>
        </p:nvSpPr>
        <p:spPr>
          <a:xfrm>
            <a:off x="8615494" y="2088859"/>
            <a:ext cx="369115"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87364B4-A325-4BAF-A9B8-09983C5BFAE4}"/>
              </a:ext>
            </a:extLst>
          </p:cNvPr>
          <p:cNvSpPr/>
          <p:nvPr/>
        </p:nvSpPr>
        <p:spPr>
          <a:xfrm>
            <a:off x="2921812" y="2304111"/>
            <a:ext cx="369115"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CDF33F-9B25-49F7-833D-E58A3418895B}"/>
              </a:ext>
            </a:extLst>
          </p:cNvPr>
          <p:cNvSpPr/>
          <p:nvPr/>
        </p:nvSpPr>
        <p:spPr>
          <a:xfrm>
            <a:off x="8583336" y="4303783"/>
            <a:ext cx="369115"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3A4AD54-D4F1-487B-BCA7-8418BF9749BF}"/>
              </a:ext>
            </a:extLst>
          </p:cNvPr>
          <p:cNvCxnSpPr>
            <a:cxnSpLocks/>
          </p:cNvCxnSpPr>
          <p:nvPr/>
        </p:nvCxnSpPr>
        <p:spPr>
          <a:xfrm flipH="1">
            <a:off x="8800051" y="2464303"/>
            <a:ext cx="1" cy="621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6DA5B3-5298-4C50-93FB-543334250BB9}"/>
              </a:ext>
            </a:extLst>
          </p:cNvPr>
          <p:cNvCxnSpPr/>
          <p:nvPr/>
        </p:nvCxnSpPr>
        <p:spPr>
          <a:xfrm flipV="1">
            <a:off x="8800051" y="2488777"/>
            <a:ext cx="260059"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2EA0003-DAA6-4003-BB31-5D0569BB5269}"/>
              </a:ext>
            </a:extLst>
          </p:cNvPr>
          <p:cNvCxnSpPr/>
          <p:nvPr/>
        </p:nvCxnSpPr>
        <p:spPr>
          <a:xfrm flipH="1" flipV="1">
            <a:off x="8495208" y="2543450"/>
            <a:ext cx="304843" cy="14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CC0DB7B-E1AC-41D6-8A5B-AD58462C8A28}"/>
              </a:ext>
            </a:extLst>
          </p:cNvPr>
          <p:cNvCxnSpPr/>
          <p:nvPr/>
        </p:nvCxnSpPr>
        <p:spPr>
          <a:xfrm>
            <a:off x="8800051" y="3082863"/>
            <a:ext cx="184558" cy="135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1AA2D0-7F21-43A1-916F-87D7FAE608D8}"/>
              </a:ext>
            </a:extLst>
          </p:cNvPr>
          <p:cNvCxnSpPr/>
          <p:nvPr/>
        </p:nvCxnSpPr>
        <p:spPr>
          <a:xfrm flipH="1">
            <a:off x="8634981" y="3083912"/>
            <a:ext cx="165070" cy="15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C41839A-4E49-4101-910F-9EED3749279E}"/>
              </a:ext>
            </a:extLst>
          </p:cNvPr>
          <p:cNvCxnSpPr>
            <a:cxnSpLocks/>
            <a:stCxn id="29" idx="4"/>
          </p:cNvCxnSpPr>
          <p:nvPr/>
        </p:nvCxnSpPr>
        <p:spPr>
          <a:xfrm flipH="1">
            <a:off x="3106369" y="2673443"/>
            <a:ext cx="1" cy="54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077DE1D-1838-474E-9095-6CAB556653ED}"/>
              </a:ext>
            </a:extLst>
          </p:cNvPr>
          <p:cNvCxnSpPr/>
          <p:nvPr/>
        </p:nvCxnSpPr>
        <p:spPr>
          <a:xfrm flipH="1" flipV="1">
            <a:off x="2852754" y="2775086"/>
            <a:ext cx="253615" cy="131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97B7A53-3CEA-4C28-B8CF-947734B533E9}"/>
              </a:ext>
            </a:extLst>
          </p:cNvPr>
          <p:cNvCxnSpPr/>
          <p:nvPr/>
        </p:nvCxnSpPr>
        <p:spPr>
          <a:xfrm flipV="1">
            <a:off x="3106369" y="2775086"/>
            <a:ext cx="238422" cy="125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F273599-803B-4C7D-A872-128E0EE3EF66}"/>
              </a:ext>
            </a:extLst>
          </p:cNvPr>
          <p:cNvCxnSpPr>
            <a:cxnSpLocks/>
          </p:cNvCxnSpPr>
          <p:nvPr/>
        </p:nvCxnSpPr>
        <p:spPr>
          <a:xfrm flipH="1">
            <a:off x="2941300" y="3179002"/>
            <a:ext cx="165069" cy="234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DB42ED-6B6C-411A-947F-C8397A413D6D}"/>
              </a:ext>
            </a:extLst>
          </p:cNvPr>
          <p:cNvCxnSpPr/>
          <p:nvPr/>
        </p:nvCxnSpPr>
        <p:spPr>
          <a:xfrm>
            <a:off x="3106369" y="3150572"/>
            <a:ext cx="184558" cy="191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60F3669-7C89-4DEE-8B9E-9A0D4EC665FA}"/>
              </a:ext>
            </a:extLst>
          </p:cNvPr>
          <p:cNvCxnSpPr>
            <a:stCxn id="31" idx="4"/>
          </p:cNvCxnSpPr>
          <p:nvPr/>
        </p:nvCxnSpPr>
        <p:spPr>
          <a:xfrm flipH="1">
            <a:off x="8767893" y="4673115"/>
            <a:ext cx="1" cy="42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2716C5F-56AC-422E-9A77-43E9A7081D30}"/>
              </a:ext>
            </a:extLst>
          </p:cNvPr>
          <p:cNvCxnSpPr/>
          <p:nvPr/>
        </p:nvCxnSpPr>
        <p:spPr>
          <a:xfrm flipH="1" flipV="1">
            <a:off x="8460535" y="4788114"/>
            <a:ext cx="307358" cy="9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48619E-339E-4B34-B5D7-88C3C6064EC7}"/>
              </a:ext>
            </a:extLst>
          </p:cNvPr>
          <p:cNvCxnSpPr>
            <a:cxnSpLocks/>
          </p:cNvCxnSpPr>
          <p:nvPr/>
        </p:nvCxnSpPr>
        <p:spPr>
          <a:xfrm flipV="1">
            <a:off x="8764053" y="4754175"/>
            <a:ext cx="296057" cy="125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F277123-13B0-4837-A5E2-4B472F270FEE}"/>
              </a:ext>
            </a:extLst>
          </p:cNvPr>
          <p:cNvCxnSpPr/>
          <p:nvPr/>
        </p:nvCxnSpPr>
        <p:spPr>
          <a:xfrm flipH="1">
            <a:off x="8634981" y="5093509"/>
            <a:ext cx="132912" cy="228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2C9E67E-B94E-49DF-AD42-D0C84B4E90D1}"/>
              </a:ext>
            </a:extLst>
          </p:cNvPr>
          <p:cNvCxnSpPr>
            <a:cxnSpLocks/>
          </p:cNvCxnSpPr>
          <p:nvPr/>
        </p:nvCxnSpPr>
        <p:spPr>
          <a:xfrm>
            <a:off x="8774882" y="5119798"/>
            <a:ext cx="62476" cy="1569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4861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TotalTime>
  <Words>1101</Words>
  <Application>Microsoft Office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Book Bank System</vt:lpstr>
      <vt:lpstr>PowerPoint Presentation</vt:lpstr>
      <vt:lpstr>PowerPoint Presentation</vt:lpstr>
      <vt:lpstr>PowerPoint Presentation</vt:lpstr>
      <vt:lpstr>ADVANTAGES</vt:lpstr>
      <vt:lpstr>PLATFORM</vt:lpstr>
      <vt:lpstr>MODULES DESCRIPTION</vt:lpstr>
      <vt:lpstr>PowerPoint Presentation</vt:lpstr>
      <vt:lpstr>PowerPoint Presentation</vt:lpstr>
      <vt:lpstr>PowerPoint Presentation</vt:lpstr>
      <vt:lpstr>PowerPoint Presentation</vt:lpstr>
      <vt:lpstr>PowerPoint Presentation</vt:lpstr>
      <vt:lpstr>PowerPoint Presentation</vt:lpstr>
      <vt:lpstr>SOFTWARE REQUIREMENT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Bank System</dc:title>
  <dc:creator>Harish A</dc:creator>
  <cp:lastModifiedBy>Harish A</cp:lastModifiedBy>
  <cp:revision>34</cp:revision>
  <dcterms:created xsi:type="dcterms:W3CDTF">2020-02-27T13:08:59Z</dcterms:created>
  <dcterms:modified xsi:type="dcterms:W3CDTF">2020-03-12T15:29:48Z</dcterms:modified>
</cp:coreProperties>
</file>