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7" r:id="rId5"/>
    <p:sldId id="261" r:id="rId6"/>
    <p:sldId id="262" r:id="rId7"/>
    <p:sldId id="263" r:id="rId8"/>
    <p:sldId id="27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17FD-311A-4993-88E8-C434E5C08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8179F-D8D1-4185-836A-14FDDD623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2D079-6231-47E0-9B60-94A51993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2B4B-3307-4C78-AC20-0183D3B6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CFE9-A226-407D-AD91-E5F1CD9C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C605-E87D-4998-891C-309EE597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5256D-62B5-49DF-91DA-0E3C8F380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41A7-065A-41A9-BF91-EDB05414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2D2D-52A6-4385-8F61-21F5C985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54FD-E2D7-44E2-962C-648AEEB9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BB735-9D07-47E4-9660-78DDC5B8D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6D152-A815-4EFD-88FF-A342FED5C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6E57-E0D3-432B-9B94-4DFBF2A0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F3E5A-41B5-4444-B0FE-BDC0227E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B902-5E2F-4EBC-8A29-3F5EFD1F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6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9393-DB06-4305-AD1A-F5FC6511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8A20-9B85-4C7C-85FD-81ADC0B9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4E70-96C0-4A27-8F82-5A2471B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5D4D5-E16D-44D6-9989-279B7AD5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6D408-9E36-4D20-8754-089144F7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6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6D53-834C-4928-B616-7C46BC6A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A6C9-4811-4230-A64C-31926398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C468-58F6-4D87-B13B-E573D584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C2CB-2268-4AA8-A0C3-7B48AFA5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5989-F847-4F8F-A7EF-7C7E1951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6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AA28-5AC0-4CE8-BE3E-7102AADC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5B66-23EB-49D2-8EE2-5B6197AC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5D8AA-659C-44F8-99C7-EB730734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FE500-4218-4F91-8FBD-F1253BBC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EAA9-506F-40C7-BCFB-EEC246E8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3937-2AAF-400D-AB83-44887DB2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987A-4B92-494F-B090-CB8683F4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523F-1D78-44BD-9233-C3D21E56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CFC6D-589E-4B2B-8CA7-FD0A6D8C1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63978-D28F-468B-8FE6-7C0B13C2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0F8A3-36E0-4704-ABA4-B6EC6CB0C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24839-87AD-4AAA-A2E3-1B17822C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0AA2F-FC7F-40DA-B0C0-DFDFCE41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F8B08-7DA3-4F16-A511-4A1388FF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5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04C0-337A-4437-90E8-90B9E0B1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9D724-8B82-4A01-A394-B231D227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95ED8-1803-401D-A5FD-183F1144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AC651-A8F6-45AA-8D57-769789B6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59E63-CCF0-4D79-B825-F59F553E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0E83E-C64C-487A-9DEA-2997103A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8DB10-401C-41C9-8FD0-FBB746C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1F6F-48A7-46DD-8ED7-3A6BD4C9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871E-9D3C-4BA1-A239-15DA00D2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7CE17-456F-4697-A986-F53748D23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BDEE2-4CFF-4124-964C-3ADC13A2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D91E4-B2E1-4EAF-BCEC-08ACEE4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7CA4C-5433-45E1-B9C6-0D010F1E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CF66-77A3-40B4-BD2F-C7791C6D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3C32B-B033-46D6-9DD3-376ADC3A3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18A60-545A-41CA-AEB4-FB7DFE74B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1E25-8E7D-4B2C-8AF3-54868BD9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71C8-79F0-45BE-B9B9-A23DE115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A716B-77BA-425F-987F-D571C90F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C1E73-FC5E-4054-950F-FF244FD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5B85E-60C1-4998-AAF1-3349CCAC4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2E7A4-CB4E-40DB-80C3-49485F3C2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A742-97D3-4FAD-9606-083EF64964B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6E1D-7B9A-4472-85AC-60D0C1AD1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38A0B-25F3-41C0-9BF6-532AC524C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5363-EFF4-4950-BA5E-87B29EC65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sengupta@unr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404D18-27C5-432D-9CF1-A23F96444B04}"/>
              </a:ext>
            </a:extLst>
          </p:cNvPr>
          <p:cNvSpPr txBox="1"/>
          <p:nvPr/>
        </p:nvSpPr>
        <p:spPr>
          <a:xfrm>
            <a:off x="4261354" y="2039586"/>
            <a:ext cx="36692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285F4"/>
                </a:solidFill>
                <a:latin typeface="Product Sans" panose="020B0403030502040203" pitchFamily="34" charset="0"/>
                <a:ea typeface="Verdana" panose="020B0604030504040204" pitchFamily="34" charset="0"/>
              </a:rPr>
              <a:t>First review - </a:t>
            </a:r>
            <a:r>
              <a:rPr lang="en-US" sz="2500" dirty="0">
                <a:solidFill>
                  <a:srgbClr val="4285F4"/>
                </a:solidFill>
                <a:latin typeface="Product Sans" panose="020B0403030502040203" pitchFamily="34" charset="0"/>
                <a:ea typeface="Verdana" panose="020B0604030504040204" pitchFamily="34" charset="0"/>
                <a:cs typeface="Arial" panose="020B0604020202020204" pitchFamily="34" charset="0"/>
              </a:rPr>
              <a:t>05.03.2021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C28EB-4DC8-4633-9BE9-137A1C5B6206}"/>
              </a:ext>
            </a:extLst>
          </p:cNvPr>
          <p:cNvSpPr txBox="1"/>
          <p:nvPr/>
        </p:nvSpPr>
        <p:spPr>
          <a:xfrm>
            <a:off x="814853" y="5238329"/>
            <a:ext cx="417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members</a:t>
            </a:r>
            <a:r>
              <a:rPr lang="en-US" dirty="0">
                <a:solidFill>
                  <a:srgbClr val="4285F4"/>
                </a:solidFill>
                <a:latin typeface="Product Sans" panose="020B040303050204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>
                <a:solidFill>
                  <a:srgbClr val="4285F4"/>
                </a:solidFill>
                <a:latin typeface="Product Sans" panose="020B040303050204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Balamurugan P </a:t>
            </a:r>
            <a:r>
              <a:rPr lang="en-US" dirty="0">
                <a:latin typeface="Product Sans" panose="020B040303050204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dirty="0">
                <a:latin typeface="Product Sans" panose="020B040303050204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820617104008</a:t>
            </a:r>
          </a:p>
          <a:p>
            <a:r>
              <a:rPr lang="en-US" dirty="0">
                <a:solidFill>
                  <a:srgbClr val="4285F4"/>
                </a:solidFill>
                <a:latin typeface="Product Sans" panose="020B040303050204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Harish A </a:t>
            </a:r>
            <a:r>
              <a:rPr lang="en-US" dirty="0">
                <a:latin typeface="Product Sans" panose="020B040303050204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dirty="0">
                <a:latin typeface="Product Sans" panose="020B040303050204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820617104017</a:t>
            </a:r>
          </a:p>
          <a:p>
            <a:r>
              <a:rPr lang="en-US" dirty="0">
                <a:solidFill>
                  <a:srgbClr val="4285F4"/>
                </a:solidFill>
                <a:latin typeface="Product Sans" panose="020B040303050204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Perinbaperumal S A </a:t>
            </a:r>
            <a:r>
              <a:rPr lang="en-US" dirty="0">
                <a:latin typeface="Product Sans" panose="020B040303050204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- 820617104024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04440-CF17-453D-814F-EED9896FBE74}"/>
              </a:ext>
            </a:extLst>
          </p:cNvPr>
          <p:cNvSpPr txBox="1"/>
          <p:nvPr/>
        </p:nvSpPr>
        <p:spPr>
          <a:xfrm>
            <a:off x="7442713" y="5376829"/>
            <a:ext cx="3934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Guided by</a:t>
            </a:r>
          </a:p>
          <a:p>
            <a:r>
              <a:rPr lang="en-US" dirty="0">
                <a:latin typeface="Product Sans" panose="020B0403030502040203" pitchFamily="34" charset="0"/>
              </a:rPr>
              <a:t>	</a:t>
            </a:r>
            <a:r>
              <a:rPr lang="en-US" dirty="0">
                <a:solidFill>
                  <a:srgbClr val="4285F4"/>
                </a:solidFill>
                <a:latin typeface="Product Sans" panose="020B0403030502040203" pitchFamily="34" charset="0"/>
              </a:rPr>
              <a:t>Dr. Kalaimani shanmugam</a:t>
            </a:r>
          </a:p>
          <a:p>
            <a:r>
              <a:rPr lang="en-US" dirty="0">
                <a:solidFill>
                  <a:srgbClr val="4285F4"/>
                </a:solidFill>
                <a:latin typeface="Product Sans" panose="020B0403030502040203" pitchFamily="34" charset="0"/>
              </a:rPr>
              <a:t>	</a:t>
            </a:r>
            <a:r>
              <a:rPr lang="en-US" dirty="0">
                <a:latin typeface="Product Sans" panose="020B0403030502040203" pitchFamily="34" charset="0"/>
              </a:rPr>
              <a:t>Professor and Head of CSE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B8AE9-61B7-4FBD-917B-ECC42F7449D9}"/>
              </a:ext>
            </a:extLst>
          </p:cNvPr>
          <p:cNvSpPr txBox="1"/>
          <p:nvPr/>
        </p:nvSpPr>
        <p:spPr>
          <a:xfrm>
            <a:off x="1889620" y="2875001"/>
            <a:ext cx="8412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Product Sans" panose="020B0403030502040203" pitchFamily="34" charset="0"/>
                <a:ea typeface="Verdana" panose="020B0604030504040204" pitchFamily="34" charset="0"/>
              </a:rPr>
              <a:t>A NOVEL PHISHING WEBSITE PREDICTION MODEL WITH CROWDSOURCING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9D707-4934-400B-8006-78CD96187DD7}"/>
              </a:ext>
            </a:extLst>
          </p:cNvPr>
          <p:cNvSpPr txBox="1"/>
          <p:nvPr/>
        </p:nvSpPr>
        <p:spPr>
          <a:xfrm>
            <a:off x="3452190" y="557841"/>
            <a:ext cx="5287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Product Sans" panose="020B0403030502040203" pitchFamily="34" charset="0"/>
              </a:rPr>
              <a:t> </a:t>
            </a:r>
            <a:r>
              <a:rPr lang="en-US" sz="3200" dirty="0">
                <a:latin typeface="Product Sans" panose="020B0403030502040203" pitchFamily="34" charset="0"/>
              </a:rPr>
              <a:t>Arasu Engineering College</a:t>
            </a:r>
          </a:p>
          <a:p>
            <a:pPr algn="ctr"/>
            <a:r>
              <a:rPr lang="en-US" sz="3200" dirty="0">
                <a:latin typeface="Product Sans" panose="020B0403030502040203" pitchFamily="34" charset="0"/>
              </a:rPr>
              <a:t>Kumbakonam</a:t>
            </a:r>
          </a:p>
        </p:txBody>
      </p:sp>
    </p:spTree>
    <p:extLst>
      <p:ext uri="{BB962C8B-B14F-4D97-AF65-F5344CB8AC3E}">
        <p14:creationId xmlns:p14="http://schemas.microsoft.com/office/powerpoint/2010/main" val="67885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4BE007-1221-4B74-ADD1-5F6198F9E430}"/>
              </a:ext>
            </a:extLst>
          </p:cNvPr>
          <p:cNvSpPr txBox="1"/>
          <p:nvPr/>
        </p:nvSpPr>
        <p:spPr>
          <a:xfrm>
            <a:off x="545284" y="469783"/>
            <a:ext cx="1619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4285F4"/>
                </a:solidFill>
                <a:latin typeface="Product Sans" panose="020B0403030502040203" pitchFamily="34" charset="0"/>
              </a:rPr>
              <a:t>Abstract</a:t>
            </a:r>
            <a:r>
              <a:rPr lang="en-US" sz="2500" dirty="0">
                <a:solidFill>
                  <a:srgbClr val="4285F4"/>
                </a:solidFill>
                <a:latin typeface="Product Sans" panose="020B0403030502040203" pitchFamily="34" charset="0"/>
              </a:rPr>
              <a:t>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FBE7A3C-FD51-4F38-8D60-9A76F87A7131}"/>
              </a:ext>
            </a:extLst>
          </p:cNvPr>
          <p:cNvSpPr txBox="1">
            <a:spLocks/>
          </p:cNvSpPr>
          <p:nvPr/>
        </p:nvSpPr>
        <p:spPr>
          <a:xfrm>
            <a:off x="545284" y="1043311"/>
            <a:ext cx="11031523" cy="42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duct Sans" panose="020B0403030502040203" pitchFamily="34" charset="0"/>
              </a:rPr>
              <a:t>Nowadays the web and online services have revolutionized the modern world.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oduct Sans" panose="020B0403030502040203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duct Sans" panose="020B0403030502040203" pitchFamily="34" charset="0"/>
              </a:rPr>
              <a:t>Many people use browser to perform various activities like online shopping, online bill payment, online mobile recharge and online banking transaction.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oduct Sans" panose="020B0403030502040203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duct Sans" panose="020B0403030502040203" pitchFamily="34" charset="0"/>
              </a:rPr>
              <a:t>Due to the dependence on online services, the online security threats like cybercrime are also increasing rapidly.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oduct Sans" panose="020B0403030502040203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duct Sans" panose="020B0403030502040203" pitchFamily="34" charset="0"/>
              </a:rPr>
              <a:t>One of the most common online security threats is Phishing attack, which is used to mimic a legitimate website such as online banking, e-commerce or social networking website in order to obtain sensitive data such as user-names, passwords, financial and health-related information from potential victims. 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oduct Sans" panose="020B0403030502040203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9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11CE3D-E98C-433A-B9F0-7318E502BAF0}"/>
              </a:ext>
            </a:extLst>
          </p:cNvPr>
          <p:cNvSpPr txBox="1"/>
          <p:nvPr/>
        </p:nvSpPr>
        <p:spPr>
          <a:xfrm>
            <a:off x="647140" y="769246"/>
            <a:ext cx="108977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There are several anti-phishing approaches such as Blacklist or Whitelist, heuristic and visual similarity-based methods for phishing website detection are available, but the main drawbacks are poor accuracy and low adaptability to new phishing links.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In this project, a novel phishing website prediction model is developed using a more powerful machine learning algorithm called Random Forest thereby helping the user to distinguish between Legitimate website and phishing website.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In this proposed model, feature selection and crowdsourcing technique are employed to make the prediction in efficient manner. The proposed model is evaluated using Phishtank dataset and better accuracy is achieved.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Product Sans" panose="020B0403030502040203" pitchFamily="34" charset="0"/>
              </a:rPr>
              <a:t>KEYWORDS: </a:t>
            </a:r>
            <a:r>
              <a:rPr lang="en-US" dirty="0">
                <a:latin typeface="Product Sans" panose="020B0403030502040203" pitchFamily="34" charset="0"/>
              </a:rPr>
              <a:t>Cybersecurity, Random forest, crowdsourcing, phishing, machine learning.</a:t>
            </a:r>
            <a:endParaRPr lang="en-US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4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6156D-0A69-4AAC-B09F-D5F142497AA7}"/>
              </a:ext>
            </a:extLst>
          </p:cNvPr>
          <p:cNvSpPr txBox="1"/>
          <p:nvPr/>
        </p:nvSpPr>
        <p:spPr>
          <a:xfrm>
            <a:off x="570451" y="409521"/>
            <a:ext cx="29486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4285F4"/>
                </a:solidFill>
                <a:latin typeface="Product Sans" panose="020B0403030502040203" pitchFamily="34" charset="0"/>
              </a:rPr>
              <a:t>Literature survey: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8AC70AC-A8CF-43EE-9B46-B2A22D6F4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98359"/>
              </p:ext>
            </p:extLst>
          </p:nvPr>
        </p:nvGraphicFramePr>
        <p:xfrm>
          <a:off x="637563" y="1097420"/>
          <a:ext cx="10729119" cy="5351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80">
                  <a:extLst>
                    <a:ext uri="{9D8B030D-6E8A-4147-A177-3AD203B41FA5}">
                      <a16:colId xmlns:a16="http://schemas.microsoft.com/office/drawing/2014/main" val="882608622"/>
                    </a:ext>
                  </a:extLst>
                </a:gridCol>
                <a:gridCol w="3662133">
                  <a:extLst>
                    <a:ext uri="{9D8B030D-6E8A-4147-A177-3AD203B41FA5}">
                      <a16:colId xmlns:a16="http://schemas.microsoft.com/office/drawing/2014/main" val="3797024080"/>
                    </a:ext>
                  </a:extLst>
                </a:gridCol>
                <a:gridCol w="3117426">
                  <a:extLst>
                    <a:ext uri="{9D8B030D-6E8A-4147-A177-3AD203B41FA5}">
                      <a16:colId xmlns:a16="http://schemas.microsoft.com/office/drawing/2014/main" val="796800857"/>
                    </a:ext>
                  </a:extLst>
                </a:gridCol>
                <a:gridCol w="2791880">
                  <a:extLst>
                    <a:ext uri="{9D8B030D-6E8A-4147-A177-3AD203B41FA5}">
                      <a16:colId xmlns:a16="http://schemas.microsoft.com/office/drawing/2014/main" val="1169029820"/>
                    </a:ext>
                  </a:extLst>
                </a:gridCol>
              </a:tblGrid>
              <a:tr h="989106">
                <a:tc>
                  <a:txBody>
                    <a:bodyPr/>
                    <a:lstStyle/>
                    <a:p>
                      <a:endParaRPr lang="en-US" sz="2000" dirty="0">
                        <a:latin typeface="Product Sans" panose="020B0403030502040203" pitchFamily="34" charset="0"/>
                      </a:endParaRPr>
                    </a:p>
                    <a:p>
                      <a:r>
                        <a:rPr lang="en-US" sz="2000" dirty="0">
                          <a:latin typeface="Product Sans" panose="020B0403030502040203" pitchFamily="34" charset="0"/>
                        </a:rPr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roduct Sans" panose="020B0403030502040203" pitchFamily="34" charset="0"/>
                        </a:rPr>
                        <a:t>                     </a:t>
                      </a:r>
                    </a:p>
                    <a:p>
                      <a:r>
                        <a:rPr lang="en-US" sz="2000" dirty="0">
                          <a:latin typeface="Product Sans" panose="020B0403030502040203" pitchFamily="34" charset="0"/>
                        </a:rPr>
                        <a:t>              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Product Sans" panose="020B0403030502040203" pitchFamily="34" charset="0"/>
                      </a:endParaRPr>
                    </a:p>
                    <a:p>
                      <a:r>
                        <a:rPr lang="en-US" sz="2000" dirty="0">
                          <a:latin typeface="Product Sans" panose="020B0403030502040203" pitchFamily="34" charset="0"/>
                        </a:rPr>
                        <a:t>            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Product Sans" panose="020B0403030502040203" pitchFamily="34" charset="0"/>
                      </a:endParaRPr>
                    </a:p>
                    <a:p>
                      <a:r>
                        <a:rPr lang="en-US" sz="2000" dirty="0">
                          <a:latin typeface="Product Sans" panose="020B0403030502040203" pitchFamily="34" charset="0"/>
                        </a:rPr>
                        <a:t>          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2689"/>
                  </a:ext>
                </a:extLst>
              </a:tr>
              <a:tr h="149262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latin typeface="Product Sans" panose="020B0403030502040203" pitchFamily="34" charset="0"/>
                        </a:rPr>
                        <a:t>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oduct Sans" panose="020B0403030502040203" pitchFamily="34" charset="0"/>
                        </a:rPr>
                        <a:t>Development of anti-phishing browser based on random forest and rule of extraction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Product Sans" panose="020B0403030502040203" pitchFamily="34" charset="0"/>
                        </a:rPr>
                        <a:t>Embedded Phishing      Detection Brower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Product Sans" panose="020B0403030502040203" pitchFamily="34" charset="0"/>
                        </a:rPr>
                        <a:t>Phish Detector Chrome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Product Sans" panose="020B0403030502040203" pitchFamily="34" charset="0"/>
                        </a:rPr>
                        <a:t>Time consuming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Product Sans" panose="020B0403030502040203" pitchFamily="34" charset="0"/>
                        </a:rPr>
                        <a:t>Transparency in decision making process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37403"/>
                  </a:ext>
                </a:extLst>
              </a:tr>
              <a:tr h="1126501">
                <a:tc>
                  <a:txBody>
                    <a:bodyPr/>
                    <a:lstStyle/>
                    <a:p>
                      <a:r>
                        <a:rPr lang="en-US" dirty="0">
                          <a:latin typeface="Product Sans" panose="020B0403030502040203" pitchFamily="34" charset="0"/>
                        </a:rPr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oduct Sans" panose="020B0403030502040203" pitchFamily="34" charset="0"/>
                        </a:rPr>
                        <a:t>An Automated Framework for Real-time Phishing URL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Product Sans" panose="020B0403030502040203" pitchFamily="34" charset="0"/>
                        </a:rPr>
                        <a:t>Selective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Product Sans" panose="020B0403030502040203" pitchFamily="34" charset="0"/>
                          <a:ea typeface="+mn-ea"/>
                          <a:cs typeface="+mn-cs"/>
                        </a:rPr>
                        <a:t>outcome of these experiments is essentially predicted by our theoretical results</a:t>
                      </a:r>
                      <a:endParaRPr lang="en-US" dirty="0">
                        <a:latin typeface="Product Sans" panose="020B040303050204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660863"/>
                  </a:ext>
                </a:extLst>
              </a:tr>
              <a:tr h="1406290">
                <a:tc>
                  <a:txBody>
                    <a:bodyPr/>
                    <a:lstStyle/>
                    <a:p>
                      <a:r>
                        <a:rPr lang="en-US" dirty="0">
                          <a:latin typeface="Product Sans" panose="020B0403030502040203" pitchFamily="34" charset="0"/>
                        </a:rPr>
                        <a:t>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oduct Sans" panose="020B0403030502040203" pitchFamily="34" charset="0"/>
                        </a:rPr>
                        <a:t>Phishing Website Detection using Machine Learning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Product Sans" panose="020B0403030502040203" pitchFamily="34" charset="0"/>
                        </a:rPr>
                        <a:t>Decision Tree 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Product Sans" panose="020B0403030502040203" pitchFamily="34" charset="0"/>
                        </a:rPr>
                        <a:t>Support Vector Machine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Product Sans" panose="020B0403030502040203" pitchFamily="34" charset="0"/>
                        </a:rPr>
                        <a:t>this method is that, it cannot detect </a:t>
                      </a:r>
                      <a:r>
                        <a:rPr lang="en-US" dirty="0" err="1">
                          <a:latin typeface="Product Sans" panose="020B0403030502040203" pitchFamily="34" charset="0"/>
                        </a:rPr>
                        <a:t>zero-hour</a:t>
                      </a:r>
                      <a:r>
                        <a:rPr lang="en-US" dirty="0">
                          <a:latin typeface="Product Sans" panose="020B0403030502040203" pitchFamily="34" charset="0"/>
                        </a:rPr>
                        <a:t> phishing attack.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4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1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F786-FC74-450E-8848-E32778AD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664978" cy="449117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4285F4"/>
                </a:solidFill>
                <a:latin typeface="Product Sans" panose="020B0403030502040203" pitchFamily="34" charset="0"/>
              </a:rPr>
              <a:t>Objectives of proposed system: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BC29E-707C-47B8-A713-64E699858B0E}"/>
              </a:ext>
            </a:extLst>
          </p:cNvPr>
          <p:cNvSpPr txBox="1"/>
          <p:nvPr/>
        </p:nvSpPr>
        <p:spPr>
          <a:xfrm>
            <a:off x="838200" y="1518220"/>
            <a:ext cx="10252046" cy="382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a knowledge and insight to the inexperienced web users in identifying the phishing URLs.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propose the appropriate feature selection method with Phishtank dataset.</a:t>
            </a:r>
            <a:endParaRPr lang="en-US" sz="18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apply crowdsourcing method to newly include newly emerging phishing websites. </a:t>
            </a:r>
            <a:endParaRPr lang="en-US" sz="18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machine </a:t>
            </a:r>
            <a:r>
              <a:rPr lang="en-US" dirty="0">
                <a:solidFill>
                  <a:srgbClr val="000000"/>
                </a:solidFill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earning model for efficiently predict the phishing website</a:t>
            </a:r>
            <a:endParaRPr lang="en-US" sz="18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and develop user friendly and secured Android based mobile application to automatically detect and block phishing weblinks</a:t>
            </a:r>
            <a:endParaRPr lang="en-US" sz="18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8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7FCF-4449-4141-90E1-438C48D8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10" y="418004"/>
            <a:ext cx="3037514" cy="569843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4285F4"/>
                </a:solidFill>
                <a:latin typeface="Product Sans" panose="020B0403030502040203" pitchFamily="34" charset="0"/>
              </a:rPr>
              <a:t>System architecture:</a:t>
            </a: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6A1CF355-F1E2-4B32-9E44-5B6306D6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17" y="4319804"/>
            <a:ext cx="1351280" cy="7524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Phishing URL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87" name="Text Box 29">
            <a:extLst>
              <a:ext uri="{FF2B5EF4-FFF2-40B4-BE49-F238E27FC236}">
                <a16:creationId xmlns:a16="http://schemas.microsoft.com/office/drawing/2014/main" id="{DB75116E-9C15-461F-965B-7242A7CD2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6386" y="2650682"/>
            <a:ext cx="12509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Unseen malicious URL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88" name="Text Box 30">
            <a:extLst>
              <a:ext uri="{FF2B5EF4-FFF2-40B4-BE49-F238E27FC236}">
                <a16:creationId xmlns:a16="http://schemas.microsoft.com/office/drawing/2014/main" id="{FBABE66D-11C5-4BEE-BCDB-783B880D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1641" y="814766"/>
            <a:ext cx="982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eatures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89" name="Text Box 31">
            <a:extLst>
              <a:ext uri="{FF2B5EF4-FFF2-40B4-BE49-F238E27FC236}">
                <a16:creationId xmlns:a16="http://schemas.microsoft.com/office/drawing/2014/main" id="{2CF06AE6-40C2-490D-B9D3-10FD59032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5862" y="2205027"/>
            <a:ext cx="471487" cy="27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90" name="Text Box 32">
            <a:extLst>
              <a:ext uri="{FF2B5EF4-FFF2-40B4-BE49-F238E27FC236}">
                <a16:creationId xmlns:a16="http://schemas.microsoft.com/office/drawing/2014/main" id="{50448842-FD99-4A47-878C-A23E42D7A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328" y="2942480"/>
            <a:ext cx="680823" cy="35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91" name="Text Box 33">
            <a:extLst>
              <a:ext uri="{FF2B5EF4-FFF2-40B4-BE49-F238E27FC236}">
                <a16:creationId xmlns:a16="http://schemas.microsoft.com/office/drawing/2014/main" id="{BE1D8B79-F301-4E69-91CA-263ED1AF47F1}"/>
              </a:ext>
            </a:extLst>
          </p:cNvPr>
          <p:cNvSpPr txBox="1">
            <a:spLocks noChangeArrowheads="1"/>
          </p:cNvSpPr>
          <p:nvPr/>
        </p:nvSpPr>
        <p:spPr bwMode="auto">
          <a:xfrm rot="20735130">
            <a:off x="5079598" y="3680397"/>
            <a:ext cx="1088534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Request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92" name="Text Box 34">
            <a:extLst>
              <a:ext uri="{FF2B5EF4-FFF2-40B4-BE49-F238E27FC236}">
                <a16:creationId xmlns:a16="http://schemas.microsoft.com/office/drawing/2014/main" id="{BD98775F-F2EF-4AB6-A0C5-C4722F6A7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410" y="4364410"/>
            <a:ext cx="94835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20D12AE-A594-462B-9988-1A015D1EBCDF}"/>
              </a:ext>
            </a:extLst>
          </p:cNvPr>
          <p:cNvCxnSpPr>
            <a:cxnSpLocks/>
          </p:cNvCxnSpPr>
          <p:nvPr/>
        </p:nvCxnSpPr>
        <p:spPr>
          <a:xfrm>
            <a:off x="1998131" y="1849063"/>
            <a:ext cx="684320" cy="1458962"/>
          </a:xfrm>
          <a:prstGeom prst="bentConnector3">
            <a:avLst>
              <a:gd name="adj1" fmla="val -1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5CBD3D9-607E-44D6-8327-90AC857B6859}"/>
              </a:ext>
            </a:extLst>
          </p:cNvPr>
          <p:cNvCxnSpPr>
            <a:cxnSpLocks/>
          </p:cNvCxnSpPr>
          <p:nvPr/>
        </p:nvCxnSpPr>
        <p:spPr>
          <a:xfrm flipV="1">
            <a:off x="1985650" y="1838201"/>
            <a:ext cx="740504" cy="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245C597-A7D8-4485-A628-AD773B52DF60}"/>
              </a:ext>
            </a:extLst>
          </p:cNvPr>
          <p:cNvCxnSpPr>
            <a:cxnSpLocks/>
            <a:stCxn id="51" idx="4"/>
            <a:endCxn id="23" idx="1"/>
          </p:cNvCxnSpPr>
          <p:nvPr/>
        </p:nvCxnSpPr>
        <p:spPr>
          <a:xfrm flipV="1">
            <a:off x="3652010" y="1829164"/>
            <a:ext cx="1691921" cy="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CAD565E-9766-406B-B11B-C45313BEEBC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568382" y="1829164"/>
            <a:ext cx="2584246" cy="1015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A0E09C-F9C5-44BB-84AB-74DE4BCB6324}"/>
              </a:ext>
            </a:extLst>
          </p:cNvPr>
          <p:cNvCxnSpPr>
            <a:cxnSpLocks/>
            <a:stCxn id="11" idx="3"/>
            <a:endCxn id="74" idx="1"/>
          </p:cNvCxnSpPr>
          <p:nvPr/>
        </p:nvCxnSpPr>
        <p:spPr>
          <a:xfrm flipV="1">
            <a:off x="1845776" y="3311509"/>
            <a:ext cx="6872875" cy="142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B3FB73B-D8E2-4695-8E72-DDD0039C70FE}"/>
              </a:ext>
            </a:extLst>
          </p:cNvPr>
          <p:cNvCxnSpPr>
            <a:cxnSpLocks/>
            <a:stCxn id="16" idx="4"/>
            <a:endCxn id="74" idx="1"/>
          </p:cNvCxnSpPr>
          <p:nvPr/>
        </p:nvCxnSpPr>
        <p:spPr>
          <a:xfrm>
            <a:off x="3623892" y="3308025"/>
            <a:ext cx="5094759" cy="3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47F389E-A78F-4184-AE0F-80F0E9B45F10}"/>
              </a:ext>
            </a:extLst>
          </p:cNvPr>
          <p:cNvCxnSpPr>
            <a:cxnSpLocks/>
            <a:stCxn id="73" idx="2"/>
            <a:endCxn id="71" idx="3"/>
          </p:cNvCxnSpPr>
          <p:nvPr/>
        </p:nvCxnSpPr>
        <p:spPr>
          <a:xfrm rot="5400000">
            <a:off x="8451373" y="4079402"/>
            <a:ext cx="685165" cy="548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7606B91-55FD-4897-8972-E8ABD7CD4788}"/>
              </a:ext>
            </a:extLst>
          </p:cNvPr>
          <p:cNvCxnSpPr>
            <a:cxnSpLocks/>
            <a:stCxn id="71" idx="1"/>
            <a:endCxn id="11" idx="3"/>
          </p:cNvCxnSpPr>
          <p:nvPr/>
        </p:nvCxnSpPr>
        <p:spPr>
          <a:xfrm flipH="1">
            <a:off x="1845776" y="4696042"/>
            <a:ext cx="5322841" cy="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52B1D60E-72C5-4492-9912-5E05DE2EC660}"/>
              </a:ext>
            </a:extLst>
          </p:cNvPr>
          <p:cNvCxnSpPr>
            <a:cxnSpLocks/>
            <a:stCxn id="71" idx="2"/>
            <a:endCxn id="9" idx="3"/>
          </p:cNvCxnSpPr>
          <p:nvPr/>
        </p:nvCxnSpPr>
        <p:spPr>
          <a:xfrm rot="5400000">
            <a:off x="6489189" y="4653084"/>
            <a:ext cx="935873" cy="1774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C2EF9B5-CAAD-4E68-A05F-5805ADD36FD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44257" y="6009201"/>
            <a:ext cx="38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DF3C406-DFD8-4569-97FB-7919D8AEEE9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212948" y="6009201"/>
            <a:ext cx="2294427" cy="3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176D363-9538-44DA-AFC8-544F71F5B684}"/>
              </a:ext>
            </a:extLst>
          </p:cNvPr>
          <p:cNvCxnSpPr>
            <a:cxnSpLocks/>
          </p:cNvCxnSpPr>
          <p:nvPr/>
        </p:nvCxnSpPr>
        <p:spPr>
          <a:xfrm>
            <a:off x="11507375" y="847709"/>
            <a:ext cx="0" cy="5191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0EAE145D-991D-4031-9766-777BB7AC779E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8511351" y="4694514"/>
            <a:ext cx="1230352" cy="1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7A2D7F4-B11A-499E-8A9F-4CA2FA26A37C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10900772" y="847709"/>
            <a:ext cx="606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DB42004F-C584-4404-A72E-75C4B89D8ECB}"/>
              </a:ext>
            </a:extLst>
          </p:cNvPr>
          <p:cNvCxnSpPr>
            <a:cxnSpLocks/>
            <a:endCxn id="23" idx="0"/>
          </p:cNvCxnSpPr>
          <p:nvPr/>
        </p:nvCxnSpPr>
        <p:spPr>
          <a:xfrm rot="10800000" flipV="1">
            <a:off x="5956157" y="771999"/>
            <a:ext cx="4232828" cy="418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0A78C8C1-F629-4656-9D8D-62346258EA4C}"/>
              </a:ext>
            </a:extLst>
          </p:cNvPr>
          <p:cNvSpPr/>
          <p:nvPr/>
        </p:nvSpPr>
        <p:spPr>
          <a:xfrm>
            <a:off x="643944" y="1323730"/>
            <a:ext cx="1345641" cy="1050665"/>
          </a:xfrm>
          <a:prstGeom prst="right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normalizeH="0" baseline="0" dirty="0">
                <a:ln w="0"/>
                <a:solidFill>
                  <a:schemeClr val="tx1"/>
                </a:solidFill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Phishtank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normalizeH="0" baseline="0" dirty="0">
                <a:ln w="0"/>
                <a:solidFill>
                  <a:schemeClr val="tx1"/>
                </a:solidFill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kumimoji="0" lang="en-US" altLang="en-US" sz="1400" i="0" u="none" strike="noStrike" normalizeH="0" baseline="0" dirty="0">
              <a:ln w="0"/>
              <a:solidFill>
                <a:schemeClr val="tx1"/>
              </a:solidFill>
              <a:latin typeface="Product Sans" panose="020B0403030502040203" pitchFamily="34" charset="0"/>
            </a:endParaRP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C0E71DC5-111A-4CD1-A479-7783F61CD339}"/>
              </a:ext>
            </a:extLst>
          </p:cNvPr>
          <p:cNvSpPr/>
          <p:nvPr/>
        </p:nvSpPr>
        <p:spPr>
          <a:xfrm>
            <a:off x="2673905" y="2824386"/>
            <a:ext cx="949987" cy="96727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set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702284EC-10D9-47C4-B8E8-0E4A0D5C222D}"/>
              </a:ext>
            </a:extLst>
          </p:cNvPr>
          <p:cNvSpPr/>
          <p:nvPr/>
        </p:nvSpPr>
        <p:spPr>
          <a:xfrm>
            <a:off x="2738995" y="1321257"/>
            <a:ext cx="913015" cy="104372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Set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E69B05D0-52EE-48D7-8F28-469D314C62BC}"/>
              </a:ext>
            </a:extLst>
          </p:cNvPr>
          <p:cNvSpPr/>
          <p:nvPr/>
        </p:nvSpPr>
        <p:spPr>
          <a:xfrm>
            <a:off x="5343931" y="1190975"/>
            <a:ext cx="1224451" cy="1276377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roduct Sans" panose="020B040303050204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E64068-E210-486F-8255-7378A7998C92}"/>
              </a:ext>
            </a:extLst>
          </p:cNvPr>
          <p:cNvSpPr txBox="1"/>
          <p:nvPr/>
        </p:nvSpPr>
        <p:spPr>
          <a:xfrm>
            <a:off x="5474160" y="1382031"/>
            <a:ext cx="9130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eature selection </a:t>
            </a:r>
            <a:r>
              <a:rPr lang="en-US" altLang="en-US" sz="1400" dirty="0">
                <a:solidFill>
                  <a:srgbClr val="000000"/>
                </a:solidFill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ethod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590B6-65D2-4F4E-AE76-89D11C8FA16D}"/>
              </a:ext>
            </a:extLst>
          </p:cNvPr>
          <p:cNvSpPr txBox="1"/>
          <p:nvPr/>
        </p:nvSpPr>
        <p:spPr>
          <a:xfrm>
            <a:off x="9680902" y="1204968"/>
            <a:ext cx="14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</a:rPr>
              <a:t>Crowdsourcing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D9F46C-B3C9-44BA-970E-DF07CABB0A28}"/>
              </a:ext>
            </a:extLst>
          </p:cNvPr>
          <p:cNvSpPr txBox="1"/>
          <p:nvPr/>
        </p:nvSpPr>
        <p:spPr>
          <a:xfrm>
            <a:off x="9247858" y="5303409"/>
            <a:ext cx="2036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Deployed as mobile </a:t>
            </a:r>
            <a:r>
              <a:rPr lang="en-US" altLang="en-US" sz="1400" dirty="0">
                <a:solidFill>
                  <a:srgbClr val="000000"/>
                </a:solidFill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</a:t>
            </a:r>
            <a:endParaRPr lang="en-US" sz="1400" dirty="0">
              <a:latin typeface="Product Sans" panose="020B040303050204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43D22D-D0F3-42C6-B87B-58CE720B9FFD}"/>
              </a:ext>
            </a:extLst>
          </p:cNvPr>
          <p:cNvSpPr txBox="1"/>
          <p:nvPr/>
        </p:nvSpPr>
        <p:spPr>
          <a:xfrm>
            <a:off x="1043663" y="5575303"/>
            <a:ext cx="546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20477C-A8BC-489F-98BB-0EA49A23C3A1}"/>
              </a:ext>
            </a:extLst>
          </p:cNvPr>
          <p:cNvSpPr txBox="1"/>
          <p:nvPr/>
        </p:nvSpPr>
        <p:spPr>
          <a:xfrm>
            <a:off x="7867328" y="6347651"/>
            <a:ext cx="1694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Malicious w</a:t>
            </a:r>
            <a:r>
              <a:rPr lang="en-US" altLang="en-US" sz="1400" dirty="0">
                <a:solidFill>
                  <a:srgbClr val="000000"/>
                </a:solidFill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ebsite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9E12F-86E9-464B-B2E6-8627AAB4FA0D}"/>
              </a:ext>
            </a:extLst>
          </p:cNvPr>
          <p:cNvSpPr txBox="1"/>
          <p:nvPr/>
        </p:nvSpPr>
        <p:spPr>
          <a:xfrm>
            <a:off x="7875094" y="3703100"/>
            <a:ext cx="2385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ML </a:t>
            </a:r>
            <a:r>
              <a:rPr lang="en-US" altLang="en-US" sz="1400" dirty="0">
                <a:solidFill>
                  <a:srgbClr val="000000"/>
                </a:solidFill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pic>
        <p:nvPicPr>
          <p:cNvPr id="74" name="Picture 73" descr="machine-learning(1).png">
            <a:extLst>
              <a:ext uri="{FF2B5EF4-FFF2-40B4-BE49-F238E27FC236}">
                <a16:creationId xmlns:a16="http://schemas.microsoft.com/office/drawing/2014/main" id="{AC56C695-B16B-4E33-B2E5-4760C4CE9F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18651" y="2892561"/>
            <a:ext cx="837896" cy="837896"/>
          </a:xfrm>
          <a:prstGeom prst="rect">
            <a:avLst/>
          </a:prstGeom>
        </p:spPr>
      </p:pic>
      <p:pic>
        <p:nvPicPr>
          <p:cNvPr id="78" name="Picture 77" descr="team.png">
            <a:extLst>
              <a:ext uri="{FF2B5EF4-FFF2-40B4-BE49-F238E27FC236}">
                <a16:creationId xmlns:a16="http://schemas.microsoft.com/office/drawing/2014/main" id="{000403A3-648E-406D-BE32-962B798F43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9899786" y="347216"/>
            <a:ext cx="1000986" cy="100098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80A9CF2-98A9-402A-9234-B9B5DAA63E9A}"/>
              </a:ext>
            </a:extLst>
          </p:cNvPr>
          <p:cNvSpPr txBox="1"/>
          <p:nvPr/>
        </p:nvSpPr>
        <p:spPr>
          <a:xfrm>
            <a:off x="4877947" y="6316846"/>
            <a:ext cx="1849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Legitimate website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  <p:sp>
        <p:nvSpPr>
          <p:cNvPr id="47" name="AutoShape 2">
            <a:extLst>
              <a:ext uri="{FF2B5EF4-FFF2-40B4-BE49-F238E27FC236}">
                <a16:creationId xmlns:a16="http://schemas.microsoft.com/office/drawing/2014/main" id="{4C969A92-D487-4B06-AC30-E53934026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216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Product Sans" panose="020B0403030502040203" pitchFamily="34" charset="0"/>
            </a:endParaRPr>
          </a:p>
        </p:txBody>
      </p:sp>
      <p:sp>
        <p:nvSpPr>
          <p:cNvPr id="48" name="AutoShape 4">
            <a:extLst>
              <a:ext uri="{FF2B5EF4-FFF2-40B4-BE49-F238E27FC236}">
                <a16:creationId xmlns:a16="http://schemas.microsoft.com/office/drawing/2014/main" id="{01CED022-330A-43C8-870F-00D6E8D953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74565" y="3429000"/>
            <a:ext cx="1628330" cy="162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Product Sans" panose="020B040303050204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A2F31-8BC8-42C5-B76D-CB79F6DFD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03" y="4116291"/>
            <a:ext cx="967385" cy="1156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7BE3A-BB35-4A7D-A3DA-AD41EFFB5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69" y="5575303"/>
            <a:ext cx="981479" cy="867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58DA38-4F86-418C-9443-D9E1644AB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85" y="5636990"/>
            <a:ext cx="768808" cy="742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CC04D-8ACD-4757-BA9D-7027C4957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2" y="4158546"/>
            <a:ext cx="1058024" cy="11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1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6675-4B25-4D88-BEF5-D2CE46E6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07581"/>
            <a:ext cx="3372774" cy="943801"/>
          </a:xfrm>
        </p:spPr>
        <p:txBody>
          <a:bodyPr>
            <a:noAutofit/>
          </a:bodyPr>
          <a:lstStyle/>
          <a:p>
            <a:r>
              <a:rPr lang="en-US" sz="2300" dirty="0">
                <a:solidFill>
                  <a:srgbClr val="4285F4"/>
                </a:solidFill>
                <a:latin typeface="Product Sans" panose="020B0403030502040203" pitchFamily="34" charset="0"/>
              </a:rPr>
              <a:t>Modules description: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DCF42-3DDD-4273-8724-C87F93C18FB6}"/>
              </a:ext>
            </a:extLst>
          </p:cNvPr>
          <p:cNvSpPr txBox="1"/>
          <p:nvPr/>
        </p:nvSpPr>
        <p:spPr>
          <a:xfrm>
            <a:off x="1016000" y="1448715"/>
            <a:ext cx="10160000" cy="3960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sz="18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Testing Dataset</a:t>
            </a:r>
            <a:r>
              <a:rPr lang="en-US" sz="18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Divide the Phishtank Dataset as 75% for training and </a:t>
            </a:r>
            <a:r>
              <a:rPr lang="en-US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18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 for testing 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Tx/>
              <a:buAutoNum type="arabicPeriod"/>
            </a:pPr>
            <a:r>
              <a:rPr lang="en-US" b="1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</a:t>
            </a:r>
            <a:r>
              <a:rPr lang="en-US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 this step, all the relevant features of the URLs are extracted which are used to differentiate between phishing URLs and legitimate URLs. A URL feature is classified into three groups such as Address-bar based features, Abnormal features, HTML and JavaScript based features and Domain based features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Tx/>
              <a:buAutoNum type="arabicPeriod"/>
            </a:pPr>
            <a:r>
              <a:rPr lang="en-US" b="1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Crowdsourcing</a:t>
            </a:r>
            <a:r>
              <a:rPr lang="en-US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Features are extracted through collaborative approach and more number of features are analyzed to detect the phishing website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Tx/>
              <a:buAutoNum type="arabicPeriod"/>
            </a:pPr>
            <a:r>
              <a:rPr lang="en-US" b="1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Classification</a:t>
            </a:r>
            <a:r>
              <a:rPr lang="en-US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features which are extracted from the previous step are trained to develop a machine learning model. Random Forest will be used to determine whether a URL is a phished or legitimate one</a:t>
            </a:r>
            <a:endParaRPr lang="en-US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1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5C09E-6A00-4333-B7B0-16E25119BB16}"/>
              </a:ext>
            </a:extLst>
          </p:cNvPr>
          <p:cNvSpPr txBox="1"/>
          <p:nvPr/>
        </p:nvSpPr>
        <p:spPr>
          <a:xfrm>
            <a:off x="953549" y="806440"/>
            <a:ext cx="10284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b="1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Input</a:t>
            </a:r>
            <a:r>
              <a:rPr lang="en-US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user inputs a URL (either Phishing or a Legitimate URL) or uploads a file containing URLs. Once the URL is fed to the system, the system extracts features such as number of visitors, number of pages visited by them. These features give a brief overview on category of URL thereby increasing the response time of the system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>
              <a:latin typeface="Product Sans" panose="020B040303050204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5"/>
            </a:pPr>
            <a:r>
              <a:rPr lang="en-US" b="1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the results</a:t>
            </a:r>
            <a:r>
              <a:rPr lang="en-US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results are displayed on to the UI in form of tables, graphs which gives a pictorial representation of the results obtained. Also, the severity of the phishing is mentioned for each URL on a scale of 1-5 to determine the impact of phishing on that URL.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b="1" dirty="0">
              <a:latin typeface="Product Sans" panose="020B040303050204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5"/>
            </a:pPr>
            <a:r>
              <a:rPr lang="en-US" b="1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 Design: </a:t>
            </a:r>
            <a:r>
              <a:rPr lang="en-US" dirty="0">
                <a:latin typeface="Product Sans" panose="020B04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Interface Design highlights the different UI screens such as Home Screen, Feature Page, Classification Window and Visualization Window.</a:t>
            </a:r>
            <a:endParaRPr lang="en-US" sz="1600" dirty="0">
              <a:latin typeface="Product Sans" panose="020B040303050204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5"/>
            </a:pPr>
            <a:endParaRPr lang="en-US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6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962F-34CB-48CE-972F-BA8188E9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12590"/>
            <a:ext cx="1787553" cy="566563"/>
          </a:xfrm>
        </p:spPr>
        <p:txBody>
          <a:bodyPr>
            <a:normAutofit fontScale="90000"/>
          </a:bodyPr>
          <a:lstStyle/>
          <a:p>
            <a:r>
              <a:rPr lang="en-US" sz="2500" dirty="0">
                <a:solidFill>
                  <a:srgbClr val="4285F4"/>
                </a:solidFill>
                <a:latin typeface="Product Sans" panose="020B0403030502040203" pitchFamily="34" charset="0"/>
              </a:rPr>
              <a:t>References: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B915A-6C99-47C9-AB44-CBE21606A041}"/>
              </a:ext>
            </a:extLst>
          </p:cNvPr>
          <p:cNvSpPr txBox="1"/>
          <p:nvPr/>
        </p:nvSpPr>
        <p:spPr>
          <a:xfrm>
            <a:off x="838201" y="889843"/>
            <a:ext cx="104617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Product Sans" panose="020B0403030502040203" pitchFamily="34" charset="0"/>
              </a:rPr>
              <a:t>[1] Gururaj Harinahalli Lokesh &amp; Goutham </a:t>
            </a:r>
            <a:r>
              <a:rPr lang="en-US" dirty="0" err="1">
                <a:latin typeface="Product Sans" panose="020B0403030502040203" pitchFamily="34" charset="0"/>
              </a:rPr>
              <a:t>BoreGowda,”Phishing</a:t>
            </a:r>
            <a:r>
              <a:rPr lang="en-US" dirty="0">
                <a:latin typeface="Product Sans" panose="020B0403030502040203" pitchFamily="34" charset="0"/>
              </a:rPr>
              <a:t> website detection based on effective machine learning approach” , Journal of Cyber Security Technology, Published online 31 Aug 2020.</a:t>
            </a:r>
          </a:p>
          <a:p>
            <a:pPr marL="0" marR="0" algn="just"/>
            <a:endParaRPr lang="en-US" dirty="0">
              <a:solidFill>
                <a:srgbClr val="000000"/>
              </a:solidFill>
              <a:latin typeface="Product Sans" panose="020B0403030502040203" pitchFamily="34" charset="0"/>
              <a:ea typeface="Times New Roman" panose="02020603050405020304" pitchFamily="18" charset="0"/>
            </a:endParaRPr>
          </a:p>
          <a:p>
            <a:pPr marL="0" marR="0" algn="just"/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[2]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Mohith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 Gowda , Adithya , Gunesh Prasad  and Vinay “ Development of anti-phishing browser based on random forest and rule of extraction framework” ,Received: 20 February 2020 Accepted: 2 September 2020,Published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Online:october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 14,2020</a:t>
            </a:r>
          </a:p>
          <a:p>
            <a:pPr marL="0" marR="0" algn="just"/>
            <a:endParaRPr lang="en-US" sz="1800" dirty="0">
              <a:effectLst/>
              <a:latin typeface="Product Sans" panose="020B0403030502040203" pitchFamily="34" charset="0"/>
              <a:ea typeface="Times New Roman" panose="02020603050405020304" pitchFamily="18" charset="0"/>
            </a:endParaRPr>
          </a:p>
          <a:p>
            <a:pPr marL="0" marR="0" algn="just"/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[3] Raghav Kaul, Shahriar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Badsha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Shamik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 Sengupta “ An Automated Framework for Real-time Phishing URL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Detection”Dept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. of Computer Science and Engineering University of Nevada, Reno, NV, USA fsadique@nevada.unr.edu,, sbadsha@unr.edu, 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  <a:hlinkClick r:id="rId2"/>
              </a:rPr>
              <a:t>ssengupta@unr.edu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algn="just"/>
            <a:endParaRPr lang="en-US" sz="1800" dirty="0">
              <a:effectLst/>
              <a:latin typeface="Product Sans" panose="020B0403030502040203" pitchFamily="34" charset="0"/>
              <a:ea typeface="Times New Roman" panose="02020603050405020304" pitchFamily="18" charset="0"/>
            </a:endParaRPr>
          </a:p>
          <a:p>
            <a:pPr marL="0" marR="0" algn="just"/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Product Sans" panose="020B0403030502040203" pitchFamily="34" charset="0"/>
                <a:ea typeface="Times New Roman" panose="02020603050405020304" pitchFamily="18" charset="0"/>
              </a:rPr>
              <a:t>4]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Routhu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 Srinivasa Rao,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Tatti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 Vaishnavi, Alwyn Roshan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Pais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 “</a:t>
            </a:r>
            <a:r>
              <a:rPr lang="en-US" sz="1800" dirty="0" err="1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CatchPhish</a:t>
            </a:r>
            <a:r>
              <a:rPr lang="en-US" sz="1800" dirty="0">
                <a:solidFill>
                  <a:srgbClr val="000000"/>
                </a:solidFill>
                <a:effectLst/>
                <a:latin typeface="Product Sans" panose="020B0403030502040203" pitchFamily="34" charset="0"/>
                <a:ea typeface="Times New Roman" panose="02020603050405020304" pitchFamily="18" charset="0"/>
              </a:rPr>
              <a:t>: detection of phishing websites by inspecting URLs” published Online May 10 2019,</a:t>
            </a:r>
          </a:p>
          <a:p>
            <a:pPr marL="0" marR="0" algn="just"/>
            <a:endParaRPr lang="en-US" sz="1800" dirty="0">
              <a:solidFill>
                <a:srgbClr val="000000"/>
              </a:solidFill>
              <a:effectLst/>
              <a:latin typeface="Product Sans" panose="020B0403030502040203" pitchFamily="34" charset="0"/>
              <a:ea typeface="Times New Roman" panose="02020603050405020304" pitchFamily="18" charset="0"/>
            </a:endParaRPr>
          </a:p>
          <a:p>
            <a:pPr marL="0" marR="0" algn="just"/>
            <a:r>
              <a:rPr lang="en-US" dirty="0">
                <a:solidFill>
                  <a:srgbClr val="000000"/>
                </a:solidFill>
                <a:latin typeface="Product Sans" panose="020B0403030502040203" pitchFamily="34" charset="0"/>
                <a:ea typeface="Times New Roman" panose="02020603050405020304" pitchFamily="18" charset="0"/>
              </a:rPr>
              <a:t>[5]</a:t>
            </a:r>
            <a:r>
              <a:rPr lang="en-US" dirty="0">
                <a:latin typeface="Product Sans" panose="020B0403030502040203" pitchFamily="34" charset="0"/>
              </a:rPr>
              <a:t> Yazan Ahmad </a:t>
            </a:r>
            <a:r>
              <a:rPr lang="en-US" dirty="0" err="1">
                <a:latin typeface="Product Sans" panose="020B0403030502040203" pitchFamily="34" charset="0"/>
              </a:rPr>
              <a:t>Alsariera,Adeyemo</a:t>
            </a:r>
            <a:r>
              <a:rPr lang="en-US" dirty="0">
                <a:latin typeface="Product Sans" panose="020B0403030502040203" pitchFamily="34" charset="0"/>
              </a:rPr>
              <a:t> Victor Elijah, </a:t>
            </a:r>
            <a:r>
              <a:rPr lang="en-US" dirty="0" err="1">
                <a:latin typeface="Product Sans" panose="020B0403030502040203" pitchFamily="34" charset="0"/>
              </a:rPr>
              <a:t>Abdullateef</a:t>
            </a:r>
            <a:r>
              <a:rPr lang="en-US" dirty="0">
                <a:latin typeface="Product Sans" panose="020B0403030502040203" pitchFamily="34" charset="0"/>
              </a:rPr>
              <a:t> O. Balogun “Phishing Website Detection: Forest by Penalizing Attributes Algorithm and Its Enhanced Variations” 27 March 2020 / Accepted 14 July 2020 © King Fahd University of Petroleum &amp; Minerals 2020</a:t>
            </a:r>
          </a:p>
          <a:p>
            <a:pPr marL="0" marR="0" algn="just"/>
            <a:endParaRPr lang="en-US" sz="1800" dirty="0">
              <a:solidFill>
                <a:srgbClr val="000000"/>
              </a:solidFill>
              <a:effectLst/>
              <a:latin typeface="Product Sans" panose="020B040303050204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922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Objectives of proposed system:</vt:lpstr>
      <vt:lpstr>System architecture:</vt:lpstr>
      <vt:lpstr>Modules description: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A</dc:creator>
  <cp:lastModifiedBy>Harish A</cp:lastModifiedBy>
  <cp:revision>113</cp:revision>
  <dcterms:created xsi:type="dcterms:W3CDTF">2020-12-28T09:39:33Z</dcterms:created>
  <dcterms:modified xsi:type="dcterms:W3CDTF">2021-03-04T14:41:20Z</dcterms:modified>
</cp:coreProperties>
</file>