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5"/>
    <a:srgbClr val="00FA00"/>
    <a:srgbClr val="CCECFF"/>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EE4D9-8D9E-412A-9333-4100B6C0E76A}" type="datetimeFigureOut">
              <a:rPr lang="en-US" smtClean="0"/>
              <a:t>12/27/2020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B526D-8077-4EB3-A167-497777B2C5B8}" type="slidenum">
              <a:rPr lang="en-US" smtClean="0"/>
              <a:t>‹#›</a:t>
            </a:fld>
            <a:endParaRPr lang="en-US"/>
          </a:p>
        </p:txBody>
      </p:sp>
    </p:spTree>
    <p:extLst>
      <p:ext uri="{BB962C8B-B14F-4D97-AF65-F5344CB8AC3E}">
        <p14:creationId xmlns:p14="http://schemas.microsoft.com/office/powerpoint/2010/main" val="409222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to </a:t>
            </a:r>
          </a:p>
        </p:txBody>
      </p:sp>
      <p:sp>
        <p:nvSpPr>
          <p:cNvPr id="4" name="Slide Number Placeholder 3"/>
          <p:cNvSpPr>
            <a:spLocks noGrp="1"/>
          </p:cNvSpPr>
          <p:nvPr>
            <p:ph type="sldNum" sz="quarter" idx="5"/>
          </p:nvPr>
        </p:nvSpPr>
        <p:spPr/>
        <p:txBody>
          <a:bodyPr/>
          <a:lstStyle/>
          <a:p>
            <a:fld id="{051B526D-8077-4EB3-A167-497777B2C5B8}" type="slidenum">
              <a:rPr lang="en-US" smtClean="0"/>
              <a:t>3</a:t>
            </a:fld>
            <a:endParaRPr lang="en-US"/>
          </a:p>
        </p:txBody>
      </p:sp>
    </p:spTree>
    <p:extLst>
      <p:ext uri="{BB962C8B-B14F-4D97-AF65-F5344CB8AC3E}">
        <p14:creationId xmlns:p14="http://schemas.microsoft.com/office/powerpoint/2010/main" val="284405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rot="16200000">
            <a:off x="13296900" y="2019300"/>
            <a:ext cx="8229600" cy="1143000"/>
          </a:xfrm>
        </p:spPr>
        <p:txBody>
          <a:bodyPr/>
          <a:lstStyle/>
          <a:p>
            <a:endParaRPr lang="en-US" dirty="0"/>
          </a:p>
        </p:txBody>
      </p:sp>
      <p:sp>
        <p:nvSpPr>
          <p:cNvPr id="5" name="Content Placeholder 4"/>
          <p:cNvSpPr>
            <a:spLocks noGrp="1"/>
          </p:cNvSpPr>
          <p:nvPr>
            <p:ph sz="half" idx="1"/>
          </p:nvPr>
        </p:nvSpPr>
        <p:spPr>
          <a:xfrm>
            <a:off x="1625600" y="2446899"/>
            <a:ext cx="5892800" cy="2328208"/>
          </a:xfrm>
        </p:spPr>
        <p:txBody>
          <a:bodyPr anchor="ctr">
            <a:normAutofit fontScale="77500" lnSpcReduction="20000"/>
          </a:bodyPr>
          <a:lstStyle/>
          <a:p>
            <a:pPr algn="just">
              <a:buNone/>
            </a:pPr>
            <a:r>
              <a:rPr lang="en-US" sz="4400" dirty="0">
                <a:solidFill>
                  <a:srgbClr val="00FFC5"/>
                </a:solidFill>
                <a:effectLst>
                  <a:outerShdw blurRad="38100" dist="38100" dir="2700000" algn="tl">
                    <a:srgbClr val="000000">
                      <a:alpha val="43137"/>
                    </a:srgbClr>
                  </a:outerShdw>
                </a:effectLst>
                <a:latin typeface="Calibri" pitchFamily="34" charset="0"/>
              </a:rPr>
              <a:t>NAME</a:t>
            </a:r>
          </a:p>
          <a:p>
            <a:pPr algn="just"/>
            <a:r>
              <a:rPr lang="en-US" dirty="0">
                <a:solidFill>
                  <a:schemeClr val="bg1"/>
                </a:solidFill>
              </a:rPr>
              <a:t>BALAMURUGAN.P (B17CS008)</a:t>
            </a:r>
            <a:r>
              <a:rPr lang="en-US" dirty="0">
                <a:solidFill>
                  <a:srgbClr val="CCECFF"/>
                </a:solidFill>
                <a:latin typeface="+mj-lt"/>
              </a:rPr>
              <a:t> </a:t>
            </a:r>
          </a:p>
          <a:p>
            <a:pPr algn="just"/>
            <a:r>
              <a:rPr lang="en-US" dirty="0">
                <a:solidFill>
                  <a:schemeClr val="bg1"/>
                </a:solidFill>
                <a:latin typeface="+mj-lt"/>
              </a:rPr>
              <a:t>HARISH.A (B17CS017)</a:t>
            </a:r>
          </a:p>
          <a:p>
            <a:pPr algn="just"/>
            <a:r>
              <a:rPr lang="en-US" dirty="0">
                <a:solidFill>
                  <a:schemeClr val="bg1"/>
                </a:solidFill>
                <a:latin typeface="+mj-lt"/>
              </a:rPr>
              <a:t>PERINBAPERUMAL.S.A (B17CS024)</a:t>
            </a:r>
          </a:p>
          <a:p>
            <a:pPr marL="0" indent="0" algn="just">
              <a:buNone/>
            </a:pPr>
            <a:endParaRPr lang="en-US" dirty="0">
              <a:solidFill>
                <a:schemeClr val="bg1"/>
              </a:solidFill>
              <a:latin typeface="+mj-lt"/>
            </a:endParaRPr>
          </a:p>
        </p:txBody>
      </p:sp>
      <p:sp>
        <p:nvSpPr>
          <p:cNvPr id="6" name="Content Placeholder 5"/>
          <p:cNvSpPr>
            <a:spLocks noGrp="1"/>
          </p:cNvSpPr>
          <p:nvPr>
            <p:ph sz="half" idx="2"/>
          </p:nvPr>
        </p:nvSpPr>
        <p:spPr>
          <a:xfrm>
            <a:off x="4419600" y="5029200"/>
            <a:ext cx="4191000" cy="1219200"/>
          </a:xfrm>
        </p:spPr>
        <p:txBody>
          <a:bodyPr numCol="1" anchor="ctr">
            <a:normAutofit fontScale="77500" lnSpcReduction="20000"/>
          </a:bodyPr>
          <a:lstStyle/>
          <a:p>
            <a:pPr>
              <a:buNone/>
            </a:pPr>
            <a:r>
              <a:rPr lang="en-US" sz="4300" dirty="0">
                <a:solidFill>
                  <a:srgbClr val="00FFC5"/>
                </a:solidFill>
                <a:effectLst>
                  <a:outerShdw blurRad="38100" dist="38100" dir="2700000" algn="tl">
                    <a:srgbClr val="000000">
                      <a:alpha val="43137"/>
                    </a:srgbClr>
                  </a:outerShdw>
                </a:effectLst>
                <a:latin typeface="Calibri" pitchFamily="34" charset="0"/>
              </a:rPr>
              <a:t>GUIDED BY</a:t>
            </a:r>
          </a:p>
          <a:p>
            <a:pPr>
              <a:buNone/>
            </a:pPr>
            <a:r>
              <a:rPr lang="en-US" dirty="0">
                <a:solidFill>
                  <a:schemeClr val="bg1"/>
                </a:solidFill>
                <a:latin typeface="Calibri" pitchFamily="34" charset="0"/>
              </a:rPr>
              <a:t>DR.KALAIMANI SHANMUGAM </a:t>
            </a:r>
          </a:p>
          <a:p>
            <a:pPr>
              <a:buNone/>
            </a:pPr>
            <a:r>
              <a:rPr lang="en-US" dirty="0">
                <a:solidFill>
                  <a:schemeClr val="bg1"/>
                </a:solidFill>
                <a:latin typeface="Calibri" pitchFamily="34" charset="0"/>
              </a:rPr>
              <a:t>(Prof &amp; Head department of CSE)</a:t>
            </a:r>
            <a:endParaRPr lang="en-US" dirty="0">
              <a:solidFill>
                <a:schemeClr val="bg1"/>
              </a:solidFill>
            </a:endParaRPr>
          </a:p>
        </p:txBody>
      </p:sp>
      <p:sp>
        <p:nvSpPr>
          <p:cNvPr id="2" name="TextBox 1">
            <a:extLst>
              <a:ext uri="{FF2B5EF4-FFF2-40B4-BE49-F238E27FC236}">
                <a16:creationId xmlns:a16="http://schemas.microsoft.com/office/drawing/2014/main" id="{CAD79320-F41F-4530-98E9-9C1ACE0EAA36}"/>
              </a:ext>
            </a:extLst>
          </p:cNvPr>
          <p:cNvSpPr txBox="1"/>
          <p:nvPr/>
        </p:nvSpPr>
        <p:spPr>
          <a:xfrm>
            <a:off x="2276475" y="253814"/>
            <a:ext cx="4591050" cy="1938992"/>
          </a:xfrm>
          <a:prstGeom prst="rect">
            <a:avLst/>
          </a:prstGeom>
          <a:noFill/>
        </p:spPr>
        <p:txBody>
          <a:bodyPr wrap="square" rtlCol="0">
            <a:spAutoFit/>
          </a:bodyPr>
          <a:lstStyle/>
          <a:p>
            <a:pPr algn="ctr"/>
            <a:r>
              <a:rPr lang="en-US" sz="3000" dirty="0">
                <a:solidFill>
                  <a:schemeClr val="bg1"/>
                </a:solidFill>
              </a:rPr>
              <a:t>Arasu Engineering College</a:t>
            </a:r>
          </a:p>
          <a:p>
            <a:pPr algn="ctr"/>
            <a:r>
              <a:rPr lang="en-US" sz="3000" dirty="0">
                <a:solidFill>
                  <a:schemeClr val="bg1"/>
                </a:solidFill>
              </a:rPr>
              <a:t>Kumbakonam</a:t>
            </a:r>
          </a:p>
          <a:p>
            <a:pPr algn="ctr"/>
            <a:r>
              <a:rPr lang="en-US" sz="3000" dirty="0">
                <a:solidFill>
                  <a:schemeClr val="bg1"/>
                </a:solidFill>
              </a:rPr>
              <a:t>Department of CSE</a:t>
            </a:r>
          </a:p>
          <a:p>
            <a:pPr algn="ctr"/>
            <a:r>
              <a:rPr lang="en-US" sz="3000" dirty="0">
                <a:solidFill>
                  <a:srgbClr val="00FFC5"/>
                </a:solidFill>
              </a:rPr>
              <a:t>Zeroth review – 28-12-2020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99E9D-8E3E-47A1-8C10-560DF4A66A03}"/>
              </a:ext>
            </a:extLst>
          </p:cNvPr>
          <p:cNvSpPr/>
          <p:nvPr/>
        </p:nvSpPr>
        <p:spPr>
          <a:xfrm>
            <a:off x="381000" y="533400"/>
            <a:ext cx="8153400" cy="646331"/>
          </a:xfrm>
          <a:prstGeom prst="rect">
            <a:avLst/>
          </a:prstGeom>
        </p:spPr>
        <p:txBody>
          <a:bodyPr wrap="square">
            <a:spAutoFit/>
          </a:bodyPr>
          <a:lstStyle/>
          <a:p>
            <a:pPr marL="285750" indent="-285750" algn="just">
              <a:buFont typeface="Arial" panose="020B0604020202020204" pitchFamily="34" charset="0"/>
              <a:buChar char="•"/>
            </a:pPr>
            <a:endParaRPr lang="en-US" dirty="0">
              <a:solidFill>
                <a:schemeClr val="bg1"/>
              </a:solidFill>
              <a:latin typeface="Calibri" pitchFamily="34" charset="0"/>
            </a:endParaRPr>
          </a:p>
          <a:p>
            <a:pPr marL="285750" indent="-285750" algn="just">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921BB087-0D76-4E69-9E41-089816C213D2}"/>
              </a:ext>
            </a:extLst>
          </p:cNvPr>
          <p:cNvSpPr txBox="1"/>
          <p:nvPr/>
        </p:nvSpPr>
        <p:spPr>
          <a:xfrm>
            <a:off x="3009900" y="2998113"/>
            <a:ext cx="2895600" cy="861774"/>
          </a:xfrm>
          <a:prstGeom prst="rect">
            <a:avLst/>
          </a:prstGeom>
          <a:noFill/>
        </p:spPr>
        <p:txBody>
          <a:bodyPr wrap="square" rtlCol="0">
            <a:spAutoFit/>
          </a:bodyPr>
          <a:lstStyle/>
          <a:p>
            <a:r>
              <a:rPr lang="en-US" sz="5000" dirty="0">
                <a:solidFill>
                  <a:srgbClr val="00FFC5"/>
                </a:solidFill>
              </a:rPr>
              <a:t>Thank you</a:t>
            </a:r>
          </a:p>
        </p:txBody>
      </p:sp>
    </p:spTree>
    <p:extLst>
      <p:ext uri="{BB962C8B-B14F-4D97-AF65-F5344CB8AC3E}">
        <p14:creationId xmlns:p14="http://schemas.microsoft.com/office/powerpoint/2010/main" val="270788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819400" y="412576"/>
            <a:ext cx="3505200" cy="6858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500" b="0" i="0" u="none" strike="noStrike" kern="1200" cap="none" spc="0" normalizeH="0" baseline="0" noProof="0" dirty="0">
                <a:ln>
                  <a:noFill/>
                </a:ln>
                <a:solidFill>
                  <a:srgbClr val="00FFC5"/>
                </a:solidFill>
                <a:effectLst>
                  <a:outerShdw blurRad="38100" dist="38100" dir="2700000" algn="tl">
                    <a:srgbClr val="000000">
                      <a:alpha val="43137"/>
                    </a:srgbClr>
                  </a:outerShdw>
                </a:effectLst>
                <a:uLnTx/>
                <a:uFillTx/>
                <a:latin typeface="Calibri" pitchFamily="34" charset="0"/>
                <a:ea typeface="+mj-ea"/>
                <a:cs typeface="+mj-cs"/>
              </a:rPr>
              <a:t>CYBERSECURITY</a:t>
            </a:r>
          </a:p>
        </p:txBody>
      </p:sp>
      <p:sp>
        <p:nvSpPr>
          <p:cNvPr id="8" name="Content Placeholder 2"/>
          <p:cNvSpPr txBox="1">
            <a:spLocks/>
          </p:cNvSpPr>
          <p:nvPr/>
        </p:nvSpPr>
        <p:spPr>
          <a:xfrm>
            <a:off x="378411" y="1510952"/>
            <a:ext cx="8387179" cy="1523999"/>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Cybersecurity or information technology security is the protection of computer systems and networks from the theft of or damage to their hardware, software, or electronic data, as well as from the disruption or misdirection of the services they provide.</a:t>
            </a:r>
          </a:p>
        </p:txBody>
      </p:sp>
      <p:sp>
        <p:nvSpPr>
          <p:cNvPr id="9" name="TextBox 8"/>
          <p:cNvSpPr txBox="1"/>
          <p:nvPr/>
        </p:nvSpPr>
        <p:spPr>
          <a:xfrm>
            <a:off x="3823238" y="3447527"/>
            <a:ext cx="1497525" cy="553998"/>
          </a:xfrm>
          <a:prstGeom prst="rect">
            <a:avLst/>
          </a:prstGeom>
          <a:noFill/>
        </p:spPr>
        <p:txBody>
          <a:bodyPr wrap="none" rtlCol="0">
            <a:spAutoFit/>
          </a:bodyPr>
          <a:lstStyle/>
          <a:p>
            <a:pPr algn="ctr"/>
            <a:r>
              <a:rPr lang="en-US" sz="3000" dirty="0">
                <a:solidFill>
                  <a:srgbClr val="00FFC5"/>
                </a:solidFill>
                <a:effectLst>
                  <a:outerShdw blurRad="38100" dist="38100" dir="2700000" algn="tl">
                    <a:srgbClr val="000000">
                      <a:alpha val="43137"/>
                    </a:srgbClr>
                  </a:outerShdw>
                </a:effectLst>
                <a:latin typeface="Calibri" pitchFamily="34" charset="0"/>
              </a:rPr>
              <a:t>Phishing</a:t>
            </a:r>
          </a:p>
        </p:txBody>
      </p:sp>
      <p:sp>
        <p:nvSpPr>
          <p:cNvPr id="10" name="TextBox 9"/>
          <p:cNvSpPr txBox="1"/>
          <p:nvPr/>
        </p:nvSpPr>
        <p:spPr>
          <a:xfrm>
            <a:off x="378411" y="4414101"/>
            <a:ext cx="8387179" cy="2031325"/>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bg1"/>
                </a:solidFill>
                <a:latin typeface="Calibri" pitchFamily="34" charset="0"/>
              </a:rPr>
              <a:t>Phishing is the fraudulent attempt to obtain sensitive information or data, such as usernames, passwords and credit card details, by disguising oneself as a trustworthy entity in an electronic communication.</a:t>
            </a:r>
          </a:p>
          <a:p>
            <a:pPr marL="342900" indent="-342900" algn="just">
              <a:buFont typeface="Arial" panose="020B0604020202020204" pitchFamily="34" charset="0"/>
              <a:buChar char="•"/>
            </a:pPr>
            <a:r>
              <a:rPr lang="en-US" dirty="0">
                <a:solidFill>
                  <a:schemeClr val="bg1"/>
                </a:solidFill>
                <a:latin typeface="Calibri" pitchFamily="34" charset="0"/>
              </a:rPr>
              <a:t>Phishing is a type of social engineering attack often used to steal user data, including login credentials and credit card numbers. It occurs when an    attacker, masquerading as a trusted entity, dupes a victim into opening an email, instant message, or text message.</a:t>
            </a:r>
          </a:p>
        </p:txBody>
      </p:sp>
      <p:pic>
        <p:nvPicPr>
          <p:cNvPr id="11" name="Picture 10" descr="cyber-security.png"/>
          <p:cNvPicPr>
            <a:picLocks noChangeAspect="1"/>
          </p:cNvPicPr>
          <p:nvPr/>
        </p:nvPicPr>
        <p:blipFill>
          <a:blip r:embed="rId2" cstate="print"/>
          <a:stretch>
            <a:fillRect/>
          </a:stretch>
        </p:blipFill>
        <p:spPr>
          <a:xfrm>
            <a:off x="6553199" y="298275"/>
            <a:ext cx="1132701" cy="1132701"/>
          </a:xfrm>
          <a:prstGeom prst="rect">
            <a:avLst/>
          </a:prstGeom>
        </p:spPr>
      </p:pic>
      <p:pic>
        <p:nvPicPr>
          <p:cNvPr id="13" name="Picture 12" descr="hacker.png"/>
          <p:cNvPicPr>
            <a:picLocks noChangeAspect="1"/>
          </p:cNvPicPr>
          <p:nvPr/>
        </p:nvPicPr>
        <p:blipFill>
          <a:blip r:embed="rId3" cstate="print"/>
          <a:stretch>
            <a:fillRect/>
          </a:stretch>
        </p:blipFill>
        <p:spPr>
          <a:xfrm>
            <a:off x="5943600" y="3114926"/>
            <a:ext cx="1219200" cy="121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667000" y="685800"/>
            <a:ext cx="8382000" cy="38100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8" name="TextBox 7">
            <a:extLst>
              <a:ext uri="{FF2B5EF4-FFF2-40B4-BE49-F238E27FC236}">
                <a16:creationId xmlns:a16="http://schemas.microsoft.com/office/drawing/2014/main" id="{BCC46E21-462B-45A9-A753-276CDD2ADB2B}"/>
              </a:ext>
            </a:extLst>
          </p:cNvPr>
          <p:cNvSpPr txBox="1"/>
          <p:nvPr/>
        </p:nvSpPr>
        <p:spPr>
          <a:xfrm>
            <a:off x="2571750" y="91731"/>
            <a:ext cx="4000500" cy="630942"/>
          </a:xfrm>
          <a:prstGeom prst="rect">
            <a:avLst/>
          </a:prstGeom>
          <a:noFill/>
        </p:spPr>
        <p:txBody>
          <a:bodyPr wrap="square" rtlCol="0">
            <a:spAutoFit/>
          </a:bodyPr>
          <a:lstStyle/>
          <a:p>
            <a:r>
              <a:rPr lang="en-US" sz="3500" dirty="0">
                <a:solidFill>
                  <a:srgbClr val="00FFC5"/>
                </a:solidFill>
              </a:rPr>
              <a:t>MACHINE LEARNING</a:t>
            </a:r>
          </a:p>
        </p:txBody>
      </p:sp>
      <p:sp>
        <p:nvSpPr>
          <p:cNvPr id="9" name="TextBox 8">
            <a:extLst>
              <a:ext uri="{FF2B5EF4-FFF2-40B4-BE49-F238E27FC236}">
                <a16:creationId xmlns:a16="http://schemas.microsoft.com/office/drawing/2014/main" id="{A5AAA78E-118B-4486-B1EE-64DA9B0E0E60}"/>
              </a:ext>
            </a:extLst>
          </p:cNvPr>
          <p:cNvSpPr txBox="1"/>
          <p:nvPr/>
        </p:nvSpPr>
        <p:spPr>
          <a:xfrm>
            <a:off x="533400" y="814404"/>
            <a:ext cx="807720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Machine learning is a type of artificial intelligence that allows software applications to become more accurate at predicting outcomes without being explicitly programmed to do so.</a:t>
            </a:r>
          </a:p>
        </p:txBody>
      </p:sp>
      <p:sp>
        <p:nvSpPr>
          <p:cNvPr id="10" name="TextBox 9">
            <a:extLst>
              <a:ext uri="{FF2B5EF4-FFF2-40B4-BE49-F238E27FC236}">
                <a16:creationId xmlns:a16="http://schemas.microsoft.com/office/drawing/2014/main" id="{18FCAA77-89C4-45DF-8836-363ADBB43F57}"/>
              </a:ext>
            </a:extLst>
          </p:cNvPr>
          <p:cNvSpPr txBox="1"/>
          <p:nvPr/>
        </p:nvSpPr>
        <p:spPr>
          <a:xfrm>
            <a:off x="3283839" y="1829465"/>
            <a:ext cx="2576322" cy="477054"/>
          </a:xfrm>
          <a:prstGeom prst="rect">
            <a:avLst/>
          </a:prstGeom>
          <a:noFill/>
        </p:spPr>
        <p:txBody>
          <a:bodyPr wrap="square" rtlCol="0">
            <a:spAutoFit/>
          </a:bodyPr>
          <a:lstStyle/>
          <a:p>
            <a:r>
              <a:rPr lang="en-US" sz="2500" dirty="0">
                <a:solidFill>
                  <a:srgbClr val="00FFC5"/>
                </a:solidFill>
              </a:rPr>
              <a:t>Logistic regression</a:t>
            </a:r>
          </a:p>
        </p:txBody>
      </p:sp>
      <p:sp>
        <p:nvSpPr>
          <p:cNvPr id="11" name="TextBox 10">
            <a:extLst>
              <a:ext uri="{FF2B5EF4-FFF2-40B4-BE49-F238E27FC236}">
                <a16:creationId xmlns:a16="http://schemas.microsoft.com/office/drawing/2014/main" id="{5CCE59B3-EF31-4EC5-A570-6FE7DBDC9B19}"/>
              </a:ext>
            </a:extLst>
          </p:cNvPr>
          <p:cNvSpPr txBox="1"/>
          <p:nvPr/>
        </p:nvSpPr>
        <p:spPr>
          <a:xfrm>
            <a:off x="533400" y="2398250"/>
            <a:ext cx="8077200" cy="923330"/>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bg1"/>
                </a:solidFill>
              </a:rPr>
              <a:t>Logistic regression is a statistical model that in its basic form uses a logistic function to model a binary dependent variable, although many more complex extensions exit.</a:t>
            </a:r>
            <a:endParaRPr lang="en-US" dirty="0"/>
          </a:p>
        </p:txBody>
      </p:sp>
      <p:sp>
        <p:nvSpPr>
          <p:cNvPr id="12" name="TextBox 11">
            <a:extLst>
              <a:ext uri="{FF2B5EF4-FFF2-40B4-BE49-F238E27FC236}">
                <a16:creationId xmlns:a16="http://schemas.microsoft.com/office/drawing/2014/main" id="{AB357A24-A3F8-45F9-B378-73D285320A78}"/>
              </a:ext>
            </a:extLst>
          </p:cNvPr>
          <p:cNvSpPr txBox="1"/>
          <p:nvPr/>
        </p:nvSpPr>
        <p:spPr>
          <a:xfrm>
            <a:off x="2891409" y="3413311"/>
            <a:ext cx="3361182" cy="477054"/>
          </a:xfrm>
          <a:prstGeom prst="rect">
            <a:avLst/>
          </a:prstGeom>
          <a:noFill/>
        </p:spPr>
        <p:txBody>
          <a:bodyPr wrap="square" rtlCol="0">
            <a:spAutoFit/>
          </a:bodyPr>
          <a:lstStyle/>
          <a:p>
            <a:r>
              <a:rPr lang="en-US" sz="2500" dirty="0">
                <a:solidFill>
                  <a:srgbClr val="00FFC5"/>
                </a:solidFill>
              </a:rPr>
              <a:t> Support vector machine</a:t>
            </a:r>
          </a:p>
        </p:txBody>
      </p:sp>
      <p:sp>
        <p:nvSpPr>
          <p:cNvPr id="13" name="TextBox 12">
            <a:extLst>
              <a:ext uri="{FF2B5EF4-FFF2-40B4-BE49-F238E27FC236}">
                <a16:creationId xmlns:a16="http://schemas.microsoft.com/office/drawing/2014/main" id="{CD640A6A-9C0A-4916-AEC9-C4DA73B204EF}"/>
              </a:ext>
            </a:extLst>
          </p:cNvPr>
          <p:cNvSpPr txBox="1"/>
          <p:nvPr/>
        </p:nvSpPr>
        <p:spPr>
          <a:xfrm>
            <a:off x="533400" y="3982096"/>
            <a:ext cx="8077200" cy="923330"/>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bg1"/>
                </a:solidFill>
              </a:rPr>
              <a:t>Support vector machine algorithm each data item is plotted as a point in n-dimensional space and support vector machine algorithm constructs separating line for classification of two classes it’s called for hyperplane.</a:t>
            </a:r>
            <a:endParaRPr lang="en-US" dirty="0"/>
          </a:p>
        </p:txBody>
      </p:sp>
      <p:sp>
        <p:nvSpPr>
          <p:cNvPr id="14" name="TextBox 13">
            <a:extLst>
              <a:ext uri="{FF2B5EF4-FFF2-40B4-BE49-F238E27FC236}">
                <a16:creationId xmlns:a16="http://schemas.microsoft.com/office/drawing/2014/main" id="{84E4A78C-35B6-4501-9F71-892FAE282D19}"/>
              </a:ext>
            </a:extLst>
          </p:cNvPr>
          <p:cNvSpPr txBox="1"/>
          <p:nvPr/>
        </p:nvSpPr>
        <p:spPr>
          <a:xfrm>
            <a:off x="3517773" y="4997157"/>
            <a:ext cx="2108454" cy="477054"/>
          </a:xfrm>
          <a:prstGeom prst="rect">
            <a:avLst/>
          </a:prstGeom>
          <a:noFill/>
        </p:spPr>
        <p:txBody>
          <a:bodyPr wrap="square" rtlCol="0">
            <a:spAutoFit/>
          </a:bodyPr>
          <a:lstStyle/>
          <a:p>
            <a:r>
              <a:rPr lang="en-US" sz="2500" dirty="0">
                <a:solidFill>
                  <a:srgbClr val="00FFC5"/>
                </a:solidFill>
              </a:rPr>
              <a:t>Random forest</a:t>
            </a:r>
          </a:p>
        </p:txBody>
      </p:sp>
      <p:sp>
        <p:nvSpPr>
          <p:cNvPr id="15" name="TextBox 14">
            <a:extLst>
              <a:ext uri="{FF2B5EF4-FFF2-40B4-BE49-F238E27FC236}">
                <a16:creationId xmlns:a16="http://schemas.microsoft.com/office/drawing/2014/main" id="{5ACB570F-577A-4C99-8F51-EF66458807DE}"/>
              </a:ext>
            </a:extLst>
          </p:cNvPr>
          <p:cNvSpPr txBox="1"/>
          <p:nvPr/>
        </p:nvSpPr>
        <p:spPr>
          <a:xfrm>
            <a:off x="492252" y="5565942"/>
            <a:ext cx="8159496"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Random Forest algorithm is a supervised classification algorithm. We can see it from its name, which is to create a forest by some way and make it random. There is a direct relationship between the number of trees in the forest and the results it can get: the larger the number of trees, the more accurate the result.</a:t>
            </a:r>
            <a:endParaRPr lang="en-US" sz="2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24150" y="384107"/>
            <a:ext cx="36957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500" b="0" i="0" u="none" strike="noStrike" kern="1200" cap="none" spc="0" normalizeH="0" baseline="0" noProof="0" dirty="0">
                <a:ln>
                  <a:noFill/>
                </a:ln>
                <a:solidFill>
                  <a:srgbClr val="00FFC5"/>
                </a:solidFill>
                <a:effectLst/>
                <a:uLnTx/>
                <a:uFillTx/>
                <a:latin typeface="Calibri" pitchFamily="34" charset="0"/>
                <a:ea typeface="+mj-ea"/>
                <a:cs typeface="+mj-cs"/>
              </a:rPr>
              <a:t>CROWDSOURCING</a:t>
            </a:r>
          </a:p>
        </p:txBody>
      </p:sp>
      <p:sp>
        <p:nvSpPr>
          <p:cNvPr id="3" name="Content Placeholder 2"/>
          <p:cNvSpPr txBox="1">
            <a:spLocks/>
          </p:cNvSpPr>
          <p:nvPr/>
        </p:nvSpPr>
        <p:spPr>
          <a:xfrm>
            <a:off x="381000" y="1530214"/>
            <a:ext cx="8382000" cy="1512585"/>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rgbClr val="F9F9F9"/>
                </a:solidFill>
                <a:effectLst/>
                <a:uLnTx/>
                <a:uFillTx/>
                <a:latin typeface="Calibri" pitchFamily="34" charset="0"/>
                <a:ea typeface="+mn-ea"/>
                <a:cs typeface="+mn-cs"/>
              </a:rPr>
              <a:t>Crowdsourcing involves obtaining work, information, or opinions from a large group of people who submit their data via the Internet, social media, and Smartphone apps.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rgbClr val="F9F9F9"/>
                </a:solidFill>
                <a:effectLst/>
                <a:uLnTx/>
                <a:uFillTx/>
                <a:latin typeface="Calibri" pitchFamily="34" charset="0"/>
                <a:ea typeface="+mn-ea"/>
                <a:cs typeface="+mn-cs"/>
              </a:rPr>
              <a:t>People involved in crowdsourcing sometimes work as paid freelancers, while others perform small tasks on a voluntary basis.</a:t>
            </a:r>
          </a:p>
        </p:txBody>
      </p:sp>
      <p:sp>
        <p:nvSpPr>
          <p:cNvPr id="4" name="TextBox 3"/>
          <p:cNvSpPr txBox="1"/>
          <p:nvPr/>
        </p:nvSpPr>
        <p:spPr>
          <a:xfrm>
            <a:off x="381000" y="3426906"/>
            <a:ext cx="8382000" cy="3046988"/>
          </a:xfrm>
          <a:prstGeom prst="rect">
            <a:avLst/>
          </a:prstGeom>
          <a:noFill/>
        </p:spPr>
        <p:txBody>
          <a:bodyPr wrap="square" rtlCol="0">
            <a:spAutoFit/>
          </a:bodyPr>
          <a:lstStyle/>
          <a:p>
            <a:r>
              <a:rPr lang="en-US" sz="3000" dirty="0">
                <a:solidFill>
                  <a:srgbClr val="00FFC5"/>
                </a:solidFill>
                <a:latin typeface="Calibri" pitchFamily="34" charset="0"/>
              </a:rPr>
              <a:t>Advantages</a:t>
            </a:r>
          </a:p>
          <a:p>
            <a:endParaRPr lang="en-US" dirty="0"/>
          </a:p>
          <a:p>
            <a:pPr algn="just"/>
            <a:r>
              <a:rPr lang="en-US" dirty="0">
                <a:solidFill>
                  <a:srgbClr val="F9F9F9"/>
                </a:solidFill>
                <a:latin typeface="Calibri" pitchFamily="34" charset="0"/>
              </a:rPr>
              <a:t>If done correctly, crowdsourcing can have the following benefits for businesses:</a:t>
            </a:r>
          </a:p>
          <a:p>
            <a:pPr algn="just"/>
            <a:endParaRPr lang="en-US" dirty="0">
              <a:solidFill>
                <a:srgbClr val="F9F9F9"/>
              </a:solidFill>
              <a:latin typeface="Calibri" pitchFamily="34" charset="0"/>
            </a:endParaRPr>
          </a:p>
          <a:p>
            <a:pPr marL="285750" indent="-285750" algn="just">
              <a:buFont typeface="Arial" panose="020B0604020202020204" pitchFamily="34" charset="0"/>
              <a:buChar char="•"/>
            </a:pPr>
            <a:r>
              <a:rPr lang="en-US" dirty="0">
                <a:solidFill>
                  <a:srgbClr val="F9F9F9"/>
                </a:solidFill>
                <a:latin typeface="Calibri" pitchFamily="34" charset="0"/>
              </a:rPr>
              <a:t>Unexpected solutions to tough problems.</a:t>
            </a:r>
          </a:p>
          <a:p>
            <a:pPr marL="285750" indent="-285750" algn="just">
              <a:buFont typeface="Arial" panose="020B0604020202020204" pitchFamily="34" charset="0"/>
              <a:buChar char="•"/>
            </a:pPr>
            <a:r>
              <a:rPr lang="en-US" dirty="0">
                <a:solidFill>
                  <a:srgbClr val="F9F9F9"/>
                </a:solidFill>
                <a:latin typeface="Calibri" pitchFamily="34" charset="0"/>
              </a:rPr>
              <a:t>A greater diversity of thinking.</a:t>
            </a:r>
          </a:p>
          <a:p>
            <a:pPr marL="285750" indent="-285750" algn="just">
              <a:buFont typeface="Arial" panose="020B0604020202020204" pitchFamily="34" charset="0"/>
              <a:buChar char="•"/>
            </a:pPr>
            <a:r>
              <a:rPr lang="en-US" dirty="0">
                <a:solidFill>
                  <a:srgbClr val="F9F9F9"/>
                </a:solidFill>
                <a:latin typeface="Calibri" pitchFamily="34" charset="0"/>
              </a:rPr>
              <a:t>A reduced management burden.</a:t>
            </a:r>
          </a:p>
          <a:p>
            <a:pPr marL="285750" indent="-285750" algn="just">
              <a:buFont typeface="Arial" panose="020B0604020202020204" pitchFamily="34" charset="0"/>
              <a:buChar char="•"/>
            </a:pPr>
            <a:r>
              <a:rPr lang="en-US" dirty="0">
                <a:solidFill>
                  <a:srgbClr val="F9F9F9"/>
                </a:solidFill>
                <a:latin typeface="Calibri" pitchFamily="34" charset="0"/>
              </a:rPr>
              <a:t>More marketing buzz.</a:t>
            </a:r>
          </a:p>
          <a:p>
            <a:pPr marL="285750" indent="-285750" algn="just">
              <a:buFont typeface="Arial" panose="020B0604020202020204" pitchFamily="34" charset="0"/>
              <a:buChar char="•"/>
            </a:pPr>
            <a:r>
              <a:rPr lang="en-US" dirty="0">
                <a:solidFill>
                  <a:srgbClr val="F9F9F9"/>
                </a:solidFill>
                <a:latin typeface="Calibri" pitchFamily="34" charset="0"/>
              </a:rPr>
              <a:t>Faster problem solving.</a:t>
            </a:r>
          </a:p>
          <a:p>
            <a:pPr algn="just"/>
            <a:r>
              <a:rPr lang="en-US" dirty="0">
                <a:solidFill>
                  <a:srgbClr val="F9F9F9"/>
                </a:solidFill>
                <a:latin typeface="Calibri" pitchFamily="34" charset="0"/>
              </a:rPr>
              <a:t>    </a:t>
            </a:r>
          </a:p>
        </p:txBody>
      </p:sp>
      <p:pic>
        <p:nvPicPr>
          <p:cNvPr id="5" name="Picture 4" descr="team.png"/>
          <p:cNvPicPr>
            <a:picLocks noChangeAspect="1"/>
          </p:cNvPicPr>
          <p:nvPr/>
        </p:nvPicPr>
        <p:blipFill>
          <a:blip r:embed="rId2" cstate="print"/>
          <a:stretch>
            <a:fillRect/>
          </a:stretch>
        </p:blipFill>
        <p:spPr>
          <a:xfrm>
            <a:off x="7162800" y="252363"/>
            <a:ext cx="1000986" cy="10009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62100" y="1437746"/>
            <a:ext cx="6019800" cy="639763"/>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500" b="0" i="0" u="none" strike="noStrike" kern="1200" cap="none" spc="0" normalizeH="0" baseline="0" noProof="0" dirty="0">
                <a:ln>
                  <a:noFill/>
                </a:ln>
                <a:solidFill>
                  <a:srgbClr val="00FFC5"/>
                </a:solidFill>
                <a:effectLst>
                  <a:outerShdw blurRad="38100" dist="38100" dir="2700000" algn="tl">
                    <a:srgbClr val="000000">
                      <a:alpha val="43137"/>
                    </a:srgbClr>
                  </a:outerShdw>
                </a:effectLst>
                <a:uLnTx/>
                <a:uFillTx/>
                <a:latin typeface="Calibri" pitchFamily="34" charset="0"/>
                <a:ea typeface="+mj-ea"/>
                <a:cs typeface="+mj-cs"/>
              </a:rPr>
              <a:t>Advantages of Proposed System</a:t>
            </a:r>
          </a:p>
        </p:txBody>
      </p:sp>
      <p:sp>
        <p:nvSpPr>
          <p:cNvPr id="3" name="Content Placeholder 2"/>
          <p:cNvSpPr txBox="1">
            <a:spLocks/>
          </p:cNvSpPr>
          <p:nvPr/>
        </p:nvSpPr>
        <p:spPr>
          <a:xfrm>
            <a:off x="533400" y="3515255"/>
            <a:ext cx="8077200" cy="1905000"/>
          </a:xfrm>
          <a:prstGeom prst="rect">
            <a:avLst/>
          </a:prstGeom>
        </p:spPr>
        <p:txBody>
          <a:bodyPr>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To overcome the drawbacks of existing system, we propose a model.</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It is based on Machine learning classification model and can detect phishing website in mobile real time.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It can works in any mobile browsers.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It can scan all links opened by the device(Mobile).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It is more efficient and useful for the users.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397000"/>
            <a:ext cx="3048000" cy="609601"/>
          </a:xfrm>
        </p:spPr>
        <p:txBody>
          <a:bodyPr>
            <a:normAutofit fontScale="90000"/>
          </a:bodyPr>
          <a:lstStyle/>
          <a:p>
            <a:r>
              <a:rPr lang="en-US" sz="3500" dirty="0">
                <a:solidFill>
                  <a:srgbClr val="00FFC5"/>
                </a:solidFill>
                <a:effectLst>
                  <a:outerShdw blurRad="38100" dist="38100" dir="2700000" algn="tl">
                    <a:srgbClr val="000000">
                      <a:alpha val="43137"/>
                    </a:srgbClr>
                  </a:outerShdw>
                </a:effectLst>
              </a:rPr>
              <a:t>APPLICATIONS</a:t>
            </a:r>
          </a:p>
        </p:txBody>
      </p:sp>
      <p:sp>
        <p:nvSpPr>
          <p:cNvPr id="3" name="Content Placeholder 2"/>
          <p:cNvSpPr>
            <a:spLocks noGrp="1"/>
          </p:cNvSpPr>
          <p:nvPr>
            <p:ph idx="1"/>
          </p:nvPr>
        </p:nvSpPr>
        <p:spPr>
          <a:xfrm>
            <a:off x="381000" y="2032494"/>
            <a:ext cx="8382000" cy="4381499"/>
          </a:xfrm>
        </p:spPr>
        <p:txBody>
          <a:bodyPr>
            <a:normAutofit lnSpcReduction="10000"/>
          </a:bodyPr>
          <a:lstStyle/>
          <a:p>
            <a:r>
              <a:rPr lang="en-US" sz="2000" dirty="0">
                <a:solidFill>
                  <a:srgbClr val="00FFC5"/>
                </a:solidFill>
              </a:rPr>
              <a:t>Cybersecurity</a:t>
            </a:r>
          </a:p>
          <a:p>
            <a:r>
              <a:rPr lang="en-US" sz="1800" dirty="0">
                <a:solidFill>
                  <a:schemeClr val="bg1"/>
                </a:solidFill>
              </a:rPr>
              <a:t>Business protection against malware, ransomware, phishing and social engineering.</a:t>
            </a:r>
          </a:p>
          <a:p>
            <a:r>
              <a:rPr lang="en-US" sz="1800" dirty="0">
                <a:solidFill>
                  <a:schemeClr val="bg1"/>
                </a:solidFill>
              </a:rPr>
              <a:t>Protection for data and networks.</a:t>
            </a:r>
          </a:p>
          <a:p>
            <a:r>
              <a:rPr lang="en-US" sz="1800" dirty="0">
                <a:solidFill>
                  <a:schemeClr val="bg1"/>
                </a:solidFill>
              </a:rPr>
              <a:t>Prevention of unauthorized users.</a:t>
            </a:r>
          </a:p>
          <a:p>
            <a:r>
              <a:rPr lang="en-US" sz="1800" dirty="0">
                <a:solidFill>
                  <a:schemeClr val="bg1"/>
                </a:solidFill>
              </a:rPr>
              <a:t>Improves recovery time after a breach.</a:t>
            </a:r>
          </a:p>
          <a:p>
            <a:r>
              <a:rPr lang="en-US" sz="1800" dirty="0">
                <a:solidFill>
                  <a:schemeClr val="bg1"/>
                </a:solidFill>
              </a:rPr>
              <a:t>Protection for end-users.</a:t>
            </a:r>
          </a:p>
          <a:p>
            <a:r>
              <a:rPr lang="en-US" sz="2000" dirty="0">
                <a:solidFill>
                  <a:srgbClr val="00FFC5"/>
                </a:solidFill>
              </a:rPr>
              <a:t>Machine Learning</a:t>
            </a:r>
          </a:p>
          <a:p>
            <a:r>
              <a:rPr lang="en-US" sz="1800" dirty="0">
                <a:solidFill>
                  <a:schemeClr val="bg1"/>
                </a:solidFill>
              </a:rPr>
              <a:t>Social Media Features</a:t>
            </a:r>
          </a:p>
          <a:p>
            <a:r>
              <a:rPr lang="en-US" sz="1800" dirty="0">
                <a:solidFill>
                  <a:schemeClr val="bg1"/>
                </a:solidFill>
              </a:rPr>
              <a:t>Product Recommendations</a:t>
            </a:r>
          </a:p>
          <a:p>
            <a:r>
              <a:rPr lang="en-US" sz="1800" dirty="0">
                <a:solidFill>
                  <a:schemeClr val="bg1"/>
                </a:solidFill>
              </a:rPr>
              <a:t>Image Recognition</a:t>
            </a:r>
          </a:p>
          <a:p>
            <a:r>
              <a:rPr lang="en-US" sz="1800" dirty="0">
                <a:solidFill>
                  <a:schemeClr val="bg1"/>
                </a:solidFill>
              </a:rPr>
              <a:t>Sentiment Analysis</a:t>
            </a:r>
          </a:p>
          <a:p>
            <a:r>
              <a:rPr lang="en-US" sz="1800" dirty="0">
                <a:solidFill>
                  <a:schemeClr val="bg1"/>
                </a:solidFill>
              </a:rPr>
              <a:t>Regulating Healthcare Efficiency and Medical Services</a:t>
            </a:r>
          </a:p>
          <a:p>
            <a:r>
              <a:rPr lang="en-US" sz="1800" dirty="0">
                <a:solidFill>
                  <a:schemeClr val="bg1"/>
                </a:solidFill>
              </a:rPr>
              <a:t>Language Translation</a:t>
            </a:r>
          </a:p>
          <a:p>
            <a:r>
              <a:rPr lang="en-US" sz="1800" dirty="0">
                <a:solidFill>
                  <a:schemeClr val="bg1"/>
                </a:solidFill>
              </a:rPr>
              <a:t>Predict Potential Heart Failure</a:t>
            </a:r>
          </a:p>
          <a:p>
            <a:endParaRPr lang="en-US" dirty="0"/>
          </a:p>
          <a:p>
            <a:endParaRPr lang="en-US" dirty="0">
              <a:solidFill>
                <a:schemeClr val="bg1"/>
              </a:solidFill>
            </a:endParaRPr>
          </a:p>
          <a:p>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0" y="1515533"/>
            <a:ext cx="2667000" cy="715962"/>
          </a:xfrm>
        </p:spPr>
        <p:txBody>
          <a:bodyPr>
            <a:normAutofit/>
          </a:bodyPr>
          <a:lstStyle/>
          <a:p>
            <a:pPr algn="just"/>
            <a:r>
              <a:rPr lang="en-US" sz="3500" dirty="0">
                <a:solidFill>
                  <a:srgbClr val="00FFC5"/>
                </a:solidFill>
                <a:effectLst>
                  <a:outerShdw blurRad="38100" dist="38100" dir="2700000" algn="tl">
                    <a:srgbClr val="000000">
                      <a:alpha val="43137"/>
                    </a:srgbClr>
                  </a:outerShdw>
                </a:effectLst>
              </a:rPr>
              <a:t>CHALLENGES</a:t>
            </a:r>
          </a:p>
        </p:txBody>
      </p:sp>
      <p:sp>
        <p:nvSpPr>
          <p:cNvPr id="3" name="Content Placeholder 2"/>
          <p:cNvSpPr>
            <a:spLocks noGrp="1"/>
          </p:cNvSpPr>
          <p:nvPr>
            <p:ph idx="1"/>
          </p:nvPr>
        </p:nvSpPr>
        <p:spPr>
          <a:xfrm>
            <a:off x="363070" y="3747028"/>
            <a:ext cx="8417859" cy="1595438"/>
          </a:xfrm>
        </p:spPr>
        <p:txBody>
          <a:bodyPr>
            <a:noAutofit/>
          </a:bodyPr>
          <a:lstStyle/>
          <a:p>
            <a:pPr algn="just"/>
            <a:r>
              <a:rPr lang="en-US" sz="1800" dirty="0">
                <a:solidFill>
                  <a:schemeClr val="bg1"/>
                </a:solidFill>
              </a:rPr>
              <a:t>To warn the user that the webpage is a phishing site or not. For prevention of the phishing attacks on mobile device, such as</a:t>
            </a:r>
          </a:p>
          <a:p>
            <a:pPr lvl="1" algn="just"/>
            <a:r>
              <a:rPr lang="en-US" sz="1800" dirty="0">
                <a:solidFill>
                  <a:schemeClr val="bg1"/>
                </a:solidFill>
              </a:rPr>
              <a:t>Phishing ploy targets COVID-19 vaccine distribution effort.</a:t>
            </a:r>
          </a:p>
          <a:p>
            <a:pPr lvl="1" algn="just"/>
            <a:r>
              <a:rPr lang="en-US" sz="1800" dirty="0">
                <a:solidFill>
                  <a:schemeClr val="bg1"/>
                </a:solidFill>
              </a:rPr>
              <a:t>RBI warns consumers of phishing scams.</a:t>
            </a:r>
          </a:p>
          <a:p>
            <a:pPr lvl="1" algn="just"/>
            <a:r>
              <a:rPr lang="en-US" sz="1800" dirty="0">
                <a:solidFill>
                  <a:schemeClr val="bg1"/>
                </a:solidFill>
              </a:rPr>
              <a:t>Selling fake TTD(</a:t>
            </a:r>
            <a:r>
              <a:rPr lang="en-US" sz="1800" dirty="0" err="1">
                <a:solidFill>
                  <a:schemeClr val="bg1"/>
                </a:solidFill>
              </a:rPr>
              <a:t>Tirumala</a:t>
            </a:r>
            <a:r>
              <a:rPr lang="en-US" sz="1800" dirty="0">
                <a:solidFill>
                  <a:schemeClr val="bg1"/>
                </a:solidFill>
              </a:rPr>
              <a:t> Tirupati Devasthanam) tickets.</a:t>
            </a:r>
          </a:p>
          <a:p>
            <a:pPr marL="0" indent="0" algn="just">
              <a:buNone/>
            </a:pPr>
            <a:endParaRPr lang="en-US" sz="18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Autofit/>
          </a:bodyPr>
          <a:lstStyle/>
          <a:p>
            <a:r>
              <a:rPr lang="en-US" sz="3500" dirty="0">
                <a:solidFill>
                  <a:srgbClr val="00FFC5"/>
                </a:solidFill>
                <a:effectLst>
                  <a:outerShdw blurRad="38100" dist="38100" dir="2700000" algn="tl">
                    <a:srgbClr val="000000">
                      <a:alpha val="43137"/>
                    </a:srgbClr>
                  </a:outerShdw>
                </a:effectLst>
                <a:latin typeface="Calibri" pitchFamily="34" charset="0"/>
              </a:rPr>
              <a:t>A NOVEL PHISHING WEBSITE PREDICTION MODEL WITH CROWDSOURCING</a:t>
            </a:r>
            <a:endParaRPr lang="en-US" sz="3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05200" y="216764"/>
            <a:ext cx="21336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500" b="0" i="0" u="none" strike="noStrike" kern="1200" cap="none" spc="0" normalizeH="0" baseline="0" noProof="0" dirty="0">
                <a:ln>
                  <a:noFill/>
                </a:ln>
                <a:solidFill>
                  <a:srgbClr val="00FFC5"/>
                </a:solidFill>
                <a:effectLst>
                  <a:outerShdw blurRad="38100" dist="38100" dir="2700000" algn="tl">
                    <a:srgbClr val="000000">
                      <a:alpha val="43137"/>
                    </a:srgbClr>
                  </a:outerShdw>
                </a:effectLst>
                <a:uLnTx/>
                <a:uFillTx/>
                <a:latin typeface="Calibri" pitchFamily="34" charset="0"/>
                <a:ea typeface="+mj-ea"/>
                <a:cs typeface="+mj-cs"/>
              </a:rPr>
              <a:t>Abstract</a:t>
            </a:r>
          </a:p>
        </p:txBody>
      </p:sp>
      <p:sp>
        <p:nvSpPr>
          <p:cNvPr id="3" name="Content Placeholder 5"/>
          <p:cNvSpPr txBox="1">
            <a:spLocks/>
          </p:cNvSpPr>
          <p:nvPr/>
        </p:nvSpPr>
        <p:spPr>
          <a:xfrm>
            <a:off x="419100" y="759781"/>
            <a:ext cx="8305800" cy="5926584"/>
          </a:xfrm>
          <a:prstGeom prst="rect">
            <a:avLst/>
          </a:prstGeom>
        </p:spPr>
        <p:txBody>
          <a:bodyPr>
            <a:noAutofit/>
          </a:bodyPr>
          <a:lstStyle/>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Nowadays the web and online services have revolutionized the modern world.</a:t>
            </a:r>
          </a:p>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Many people use browser to perform various activities like online shopping, online bill payment, online mobile recharge and online banking transaction. </a:t>
            </a:r>
          </a:p>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Due to the dependence on online services, the online security threats like cybercrime are also increasing rapidly. </a:t>
            </a:r>
          </a:p>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a:ln>
                  <a:noFill/>
                </a:ln>
                <a:solidFill>
                  <a:schemeClr val="bg1"/>
                </a:solidFill>
                <a:effectLst/>
                <a:uLnTx/>
                <a:uFillTx/>
                <a:latin typeface="Calibri" pitchFamily="34" charset="0"/>
                <a:ea typeface="+mn-ea"/>
                <a:cs typeface="+mn-cs"/>
              </a:rPr>
              <a:t>One of the most common online security threats is Phishing attack, which is used to mimic a legitimate website such as online banking, e-commerce or social networking website in order to obtain sensitive data such as user-names, passwords, financial and health-related information from potential victims. </a:t>
            </a:r>
          </a:p>
          <a:p>
            <a:pPr marL="285750" indent="-285750" algn="just">
              <a:buFont typeface="Arial" panose="020B0604020202020204" pitchFamily="34" charset="0"/>
              <a:buChar char="•"/>
            </a:pPr>
            <a:r>
              <a:rPr lang="en-US" dirty="0">
                <a:solidFill>
                  <a:schemeClr val="bg1"/>
                </a:solidFill>
                <a:latin typeface="Calibri" pitchFamily="34" charset="0"/>
              </a:rPr>
              <a:t>There are several anti-phishing approaches such as Blacklist or Whitelist, heuristic and visual similarity-based methods for phishing website detection are available, but the main drawbacks are poor accuracy and low adaptability to new phishing links. </a:t>
            </a:r>
          </a:p>
          <a:p>
            <a:pPr marL="285750" indent="-285750" algn="just">
              <a:buFont typeface="Arial" panose="020B0604020202020204" pitchFamily="34" charset="0"/>
              <a:buChar char="•"/>
            </a:pPr>
            <a:r>
              <a:rPr lang="en-US" dirty="0">
                <a:solidFill>
                  <a:schemeClr val="bg1"/>
                </a:solidFill>
                <a:latin typeface="Calibri" pitchFamily="34" charset="0"/>
              </a:rPr>
              <a:t>In this project, a novel phishing website prediction model is developed using a more powerful machine learning algorithm called Random Forest thereby helping the user to distinguish between Legitimate website and phishing website.</a:t>
            </a:r>
          </a:p>
          <a:p>
            <a:pPr marL="285750" indent="-285750" algn="just">
              <a:buFont typeface="Arial" panose="020B0604020202020204" pitchFamily="34" charset="0"/>
              <a:buChar char="•"/>
            </a:pPr>
            <a:r>
              <a:rPr lang="en-US" dirty="0">
                <a:solidFill>
                  <a:schemeClr val="bg1"/>
                </a:solidFill>
                <a:latin typeface="Calibri" pitchFamily="34" charset="0"/>
              </a:rPr>
              <a:t>In this proposed model, feature selection and crowdsourcing technique are employed to make the prediction in efficient manner. The proposed model is evaluated using </a:t>
            </a:r>
            <a:r>
              <a:rPr lang="en-US" dirty="0" err="1">
                <a:solidFill>
                  <a:schemeClr val="bg1"/>
                </a:solidFill>
                <a:latin typeface="Calibri" pitchFamily="34" charset="0"/>
              </a:rPr>
              <a:t>Phishtank</a:t>
            </a:r>
            <a:r>
              <a:rPr lang="en-US" dirty="0">
                <a:solidFill>
                  <a:schemeClr val="bg1"/>
                </a:solidFill>
                <a:latin typeface="Calibri" pitchFamily="34" charset="0"/>
              </a:rPr>
              <a:t> dataset and better accuracy is achieved. </a:t>
            </a:r>
          </a:p>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endParaRPr kumimoji="0" lang="en-US" b="0" i="0" u="none" strike="noStrike" kern="1200" cap="none" spc="0" normalizeH="0" baseline="0" noProof="0" dirty="0">
              <a:ln>
                <a:noFill/>
              </a:ln>
              <a:solidFill>
                <a:schemeClr val="bg1"/>
              </a:solidFill>
              <a:effectLst/>
              <a:uLnTx/>
              <a:uFillTx/>
              <a:latin typeface="Calibri" pitchFamily="34" charset="0"/>
              <a:ea typeface="+mn-ea"/>
              <a:cs typeface="+mn-cs"/>
            </a:endParaRPr>
          </a:p>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endParaRPr kumimoji="0" lang="en-US"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724</Words>
  <Application>Microsoft Office PowerPoint</Application>
  <PresentationFormat>On-screen Show (4:3)</PresentationFormat>
  <Paragraphs>76</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APPLICATIONS</vt:lpstr>
      <vt:lpstr>CHALLENGES</vt:lpstr>
      <vt:lpstr>A NOVEL PHISHING WEBSITE PREDICTION MODEL WITH CROWDSOURCING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Perinba Perumal</dc:creator>
  <cp:lastModifiedBy>Harish A</cp:lastModifiedBy>
  <cp:revision>51</cp:revision>
  <dcterms:created xsi:type="dcterms:W3CDTF">2006-08-16T00:00:00Z</dcterms:created>
  <dcterms:modified xsi:type="dcterms:W3CDTF">2020-12-27T14:09:24Z</dcterms:modified>
</cp:coreProperties>
</file>