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A976CE-DA69-4CA1-AE27-F81CFCFB440E}"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398449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A976CE-DA69-4CA1-AE27-F81CFCFB440E}" type="datetimeFigureOut">
              <a:rPr lang="en-IN" smtClean="0"/>
              <a:t>18-09-2023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293212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A976CE-DA69-4CA1-AE27-F81CFCFB440E}"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189773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A976CE-DA69-4CA1-AE27-F81CFCFB440E}"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3C7C7-7EBC-4C34-AC96-86C40D6DCA3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7286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A976CE-DA69-4CA1-AE27-F81CFCFB440E}"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2618230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A976CE-DA69-4CA1-AE27-F81CFCFB440E}" type="datetimeFigureOut">
              <a:rPr lang="en-IN" smtClean="0"/>
              <a:t>18-09-2023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883603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A976CE-DA69-4CA1-AE27-F81CFCFB440E}" type="datetimeFigureOut">
              <a:rPr lang="en-IN" smtClean="0"/>
              <a:t>18-09-2023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4193988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976CE-DA69-4CA1-AE27-F81CFCFB440E}"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3520686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976CE-DA69-4CA1-AE27-F81CFCFB440E}"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91353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6A976CE-DA69-4CA1-AE27-F81CFCFB440E}"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366796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A976CE-DA69-4CA1-AE27-F81CFCFB440E}" type="datetimeFigureOut">
              <a:rPr lang="en-IN" smtClean="0"/>
              <a:t>18-09-2023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128850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A976CE-DA69-4CA1-AE27-F81CFCFB440E}" type="datetimeFigureOut">
              <a:rPr lang="en-IN" smtClean="0"/>
              <a:t>18-09-2023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107373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A976CE-DA69-4CA1-AE27-F81CFCFB440E}" type="datetimeFigureOut">
              <a:rPr lang="en-IN" smtClean="0"/>
              <a:t>18-09-2023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243417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A976CE-DA69-4CA1-AE27-F81CFCFB440E}" type="datetimeFigureOut">
              <a:rPr lang="en-IN" smtClean="0"/>
              <a:t>18-09-2023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88707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A976CE-DA69-4CA1-AE27-F81CFCFB440E}" type="datetimeFigureOut">
              <a:rPr lang="en-IN" smtClean="0"/>
              <a:t>18-09-2023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366843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6A976CE-DA69-4CA1-AE27-F81CFCFB440E}" type="datetimeFigureOut">
              <a:rPr lang="en-IN" smtClean="0"/>
              <a:t>18-09-2023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2252583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A976CE-DA69-4CA1-AE27-F81CFCFB440E}" type="datetimeFigureOut">
              <a:rPr lang="en-IN" smtClean="0"/>
              <a:t>18-09-2023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3C7C7-7EBC-4C34-AC96-86C40D6DCA3A}" type="slidenum">
              <a:rPr lang="en-IN" smtClean="0"/>
              <a:t>‹#›</a:t>
            </a:fld>
            <a:endParaRPr lang="en-IN"/>
          </a:p>
        </p:txBody>
      </p:sp>
    </p:spTree>
    <p:extLst>
      <p:ext uri="{BB962C8B-B14F-4D97-AF65-F5344CB8AC3E}">
        <p14:creationId xmlns:p14="http://schemas.microsoft.com/office/powerpoint/2010/main" val="49846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A976CE-DA69-4CA1-AE27-F81CFCFB440E}" type="datetimeFigureOut">
              <a:rPr lang="en-IN" smtClean="0"/>
              <a:t>18-09-2023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D3C7C7-7EBC-4C34-AC96-86C40D6DCA3A}" type="slidenum">
              <a:rPr lang="en-IN" smtClean="0"/>
              <a:t>‹#›</a:t>
            </a:fld>
            <a:endParaRPr lang="en-IN"/>
          </a:p>
        </p:txBody>
      </p:sp>
    </p:spTree>
    <p:extLst>
      <p:ext uri="{BB962C8B-B14F-4D97-AF65-F5344CB8AC3E}">
        <p14:creationId xmlns:p14="http://schemas.microsoft.com/office/powerpoint/2010/main" val="40341574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5D4C-829F-12C5-86FA-62E077906988}"/>
              </a:ext>
            </a:extLst>
          </p:cNvPr>
          <p:cNvSpPr>
            <a:spLocks noGrp="1"/>
          </p:cNvSpPr>
          <p:nvPr>
            <p:ph type="ctrTitle"/>
          </p:nvPr>
        </p:nvSpPr>
        <p:spPr>
          <a:xfrm>
            <a:off x="829560" y="716438"/>
            <a:ext cx="10143240" cy="3261674"/>
          </a:xfrm>
        </p:spPr>
        <p:txBody>
          <a:bodyPr/>
          <a:lstStyle/>
          <a:p>
            <a:r>
              <a:rPr lang="en-US" sz="4800" dirty="0"/>
              <a:t>Redux React: A Journey Through State Management</a:t>
            </a:r>
            <a:endParaRPr lang="en-IN" sz="4800" dirty="0"/>
          </a:p>
        </p:txBody>
      </p:sp>
    </p:spTree>
    <p:extLst>
      <p:ext uri="{BB962C8B-B14F-4D97-AF65-F5344CB8AC3E}">
        <p14:creationId xmlns:p14="http://schemas.microsoft.com/office/powerpoint/2010/main" val="387600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AB6D7-8F8C-E467-BB69-769E2F1607E0}"/>
              </a:ext>
            </a:extLst>
          </p:cNvPr>
          <p:cNvSpPr>
            <a:spLocks noGrp="1"/>
          </p:cNvSpPr>
          <p:nvPr>
            <p:ph idx="1"/>
          </p:nvPr>
        </p:nvSpPr>
        <p:spPr/>
        <p:txBody>
          <a:bodyPr>
            <a:normAutofit/>
          </a:bodyPr>
          <a:lstStyle/>
          <a:p>
            <a:r>
              <a:rPr lang="en-US" b="0" i="0" dirty="0">
                <a:effectLst/>
                <a:latin typeface="+mn-lt"/>
              </a:rPr>
              <a:t>Redux </a:t>
            </a:r>
            <a:r>
              <a:rPr lang="en-US" b="0" i="0" dirty="0" err="1">
                <a:effectLst/>
                <a:latin typeface="+mn-lt"/>
              </a:rPr>
              <a:t>Thunk</a:t>
            </a:r>
            <a:r>
              <a:rPr lang="en-US" b="0" i="0" dirty="0">
                <a:effectLst/>
                <a:latin typeface="+mn-lt"/>
              </a:rPr>
              <a:t> acts as a middleware that will return you a function instead of an object while calling through the action creators. The returned function receives the dispatch method from the store and then later it is used to dispatch synchronously inside the body of function once the asynchronous actions have been completed. </a:t>
            </a:r>
            <a:endParaRPr lang="en-IN" dirty="0">
              <a:latin typeface="+mn-lt"/>
            </a:endParaRPr>
          </a:p>
        </p:txBody>
      </p:sp>
    </p:spTree>
    <p:extLst>
      <p:ext uri="{BB962C8B-B14F-4D97-AF65-F5344CB8AC3E}">
        <p14:creationId xmlns:p14="http://schemas.microsoft.com/office/powerpoint/2010/main" val="120674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E0A9-D027-33F4-F635-C5C092F6B6EE}"/>
              </a:ext>
            </a:extLst>
          </p:cNvPr>
          <p:cNvSpPr>
            <a:spLocks noGrp="1"/>
          </p:cNvSpPr>
          <p:nvPr>
            <p:ph type="title"/>
          </p:nvPr>
        </p:nvSpPr>
        <p:spPr/>
        <p:txBody>
          <a:bodyPr/>
          <a:lstStyle/>
          <a:p>
            <a:r>
              <a:rPr lang="en-IN" dirty="0">
                <a:solidFill>
                  <a:srgbClr val="C00000"/>
                </a:solidFill>
              </a:rPr>
              <a:t>Introduction</a:t>
            </a:r>
          </a:p>
        </p:txBody>
      </p:sp>
      <p:sp>
        <p:nvSpPr>
          <p:cNvPr id="3" name="Content Placeholder 2">
            <a:extLst>
              <a:ext uri="{FF2B5EF4-FFF2-40B4-BE49-F238E27FC236}">
                <a16:creationId xmlns:a16="http://schemas.microsoft.com/office/drawing/2014/main" id="{89AC39B8-E59D-EB27-0E1D-FF8504561405}"/>
              </a:ext>
            </a:extLst>
          </p:cNvPr>
          <p:cNvSpPr>
            <a:spLocks noGrp="1"/>
          </p:cNvSpPr>
          <p:nvPr>
            <p:ph idx="1"/>
          </p:nvPr>
        </p:nvSpPr>
        <p:spPr>
          <a:xfrm>
            <a:off x="575034" y="1640264"/>
            <a:ext cx="9474819" cy="4608136"/>
          </a:xfrm>
        </p:spPr>
        <p:txBody>
          <a:bodyPr/>
          <a:lstStyle/>
          <a:p>
            <a:r>
              <a:rPr lang="en-US" dirty="0">
                <a:effectLst/>
              </a:rPr>
              <a:t>Welcome, everyone! Today, we're going to talk about Redux and its relationship with React. If you're familiar with React, you might have heard about Redux, but what exactly is it? Simply put, Redux is a state management library that can help you manage complex data flows in your applications. It's often used with React, but it can also be used with other frameworks or libraries.</a:t>
            </a:r>
            <a:endParaRPr lang="en-US" dirty="0"/>
          </a:p>
          <a:p>
            <a:r>
              <a:rPr lang="en-US" dirty="0">
                <a:effectLst/>
              </a:rPr>
              <a:t>Now, you might be wondering why you should care about Redux. Well, as your applications grow in complexity, managing state can become a real headache. Redux provides a clear and predictable way to manage your application's state, making it easier to reason about and debug. Plus, it can help you write more efficient and maintainable code. So, whether you're a seasoned developer or just starting out, Redux is definitely worth learning!</a:t>
            </a:r>
            <a:endParaRPr lang="en-US" dirty="0"/>
          </a:p>
          <a:p>
            <a:endParaRPr lang="en-IN" dirty="0"/>
          </a:p>
        </p:txBody>
      </p:sp>
    </p:spTree>
    <p:extLst>
      <p:ext uri="{BB962C8B-B14F-4D97-AF65-F5344CB8AC3E}">
        <p14:creationId xmlns:p14="http://schemas.microsoft.com/office/powerpoint/2010/main" val="317915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C4D7-7A9E-414E-E1E1-2E114DBC9850}"/>
              </a:ext>
            </a:extLst>
          </p:cNvPr>
          <p:cNvSpPr>
            <a:spLocks noGrp="1"/>
          </p:cNvSpPr>
          <p:nvPr>
            <p:ph type="title"/>
          </p:nvPr>
        </p:nvSpPr>
        <p:spPr/>
        <p:txBody>
          <a:bodyPr/>
          <a:lstStyle/>
          <a:p>
            <a:r>
              <a:rPr lang="en-IN" dirty="0">
                <a:solidFill>
                  <a:srgbClr val="C00000"/>
                </a:solidFill>
              </a:rPr>
              <a:t>What is Redux?</a:t>
            </a:r>
          </a:p>
        </p:txBody>
      </p:sp>
      <p:sp>
        <p:nvSpPr>
          <p:cNvPr id="3" name="Content Placeholder 2">
            <a:extLst>
              <a:ext uri="{FF2B5EF4-FFF2-40B4-BE49-F238E27FC236}">
                <a16:creationId xmlns:a16="http://schemas.microsoft.com/office/drawing/2014/main" id="{E489F7B5-9A23-B054-8DD7-85A8F6E9EBB8}"/>
              </a:ext>
            </a:extLst>
          </p:cNvPr>
          <p:cNvSpPr>
            <a:spLocks noGrp="1"/>
          </p:cNvSpPr>
          <p:nvPr>
            <p:ph idx="1"/>
          </p:nvPr>
        </p:nvSpPr>
        <p:spPr>
          <a:xfrm>
            <a:off x="443060" y="1853248"/>
            <a:ext cx="9606793" cy="3972517"/>
          </a:xfrm>
        </p:spPr>
        <p:txBody>
          <a:bodyPr/>
          <a:lstStyle/>
          <a:p>
            <a:r>
              <a:rPr lang="en-US" dirty="0">
                <a:effectLst/>
              </a:rPr>
              <a:t>Redux is a predictable state container for JavaScript apps. It allows you to manage the state of your application in a centralized location, making it easier to reason about and debug.</a:t>
            </a:r>
            <a:endParaRPr lang="en-US" dirty="0"/>
          </a:p>
          <a:p>
            <a:r>
              <a:rPr lang="en-US" dirty="0">
                <a:effectLst/>
              </a:rPr>
              <a:t>At its core, Redux has three main parts: the store, actions, and reducers. The store holds the state of your application, actions are plain JavaScript objects that describe what happened, and reducers specify how the state should change in response to actions. By following these principles, Redux provides a simple and effective way to manage state in your applications.</a:t>
            </a:r>
            <a:endParaRPr lang="en-US" dirty="0"/>
          </a:p>
          <a:p>
            <a:endParaRPr lang="en-IN" dirty="0"/>
          </a:p>
        </p:txBody>
      </p:sp>
    </p:spTree>
    <p:extLst>
      <p:ext uri="{BB962C8B-B14F-4D97-AF65-F5344CB8AC3E}">
        <p14:creationId xmlns:p14="http://schemas.microsoft.com/office/powerpoint/2010/main" val="237924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A336-52D5-25B7-EF16-9FD11B9BC2F7}"/>
              </a:ext>
            </a:extLst>
          </p:cNvPr>
          <p:cNvSpPr>
            <a:spLocks noGrp="1"/>
          </p:cNvSpPr>
          <p:nvPr>
            <p:ph type="title"/>
          </p:nvPr>
        </p:nvSpPr>
        <p:spPr/>
        <p:txBody>
          <a:bodyPr/>
          <a:lstStyle/>
          <a:p>
            <a:r>
              <a:rPr lang="en-US" dirty="0">
                <a:solidFill>
                  <a:srgbClr val="C00000"/>
                </a:solidFill>
              </a:rPr>
              <a:t>Why use Redux with React?</a:t>
            </a:r>
            <a:endParaRPr lang="en-IN" dirty="0">
              <a:solidFill>
                <a:srgbClr val="C00000"/>
              </a:solidFill>
            </a:endParaRPr>
          </a:p>
        </p:txBody>
      </p:sp>
      <p:sp>
        <p:nvSpPr>
          <p:cNvPr id="3" name="Content Placeholder 2">
            <a:extLst>
              <a:ext uri="{FF2B5EF4-FFF2-40B4-BE49-F238E27FC236}">
                <a16:creationId xmlns:a16="http://schemas.microsoft.com/office/drawing/2014/main" id="{C4209131-B9B9-6D4C-2B7B-41CA94E4D6CE}"/>
              </a:ext>
            </a:extLst>
          </p:cNvPr>
          <p:cNvSpPr>
            <a:spLocks noGrp="1"/>
          </p:cNvSpPr>
          <p:nvPr>
            <p:ph idx="1"/>
          </p:nvPr>
        </p:nvSpPr>
        <p:spPr>
          <a:xfrm>
            <a:off x="1103312" y="2052918"/>
            <a:ext cx="8946541" cy="2811313"/>
          </a:xfrm>
        </p:spPr>
        <p:txBody>
          <a:bodyPr/>
          <a:lstStyle/>
          <a:p>
            <a:r>
              <a:rPr lang="en-US" dirty="0">
                <a:effectLst/>
              </a:rPr>
              <a:t>Redux provides a centralized store for managing application state, making it easier to manage complex state in React applications.</a:t>
            </a:r>
            <a:endParaRPr lang="en-US" dirty="0"/>
          </a:p>
          <a:p>
            <a:r>
              <a:rPr lang="en-US" dirty="0">
                <a:effectLst/>
              </a:rPr>
              <a:t>By using Redux, you can separate your application's presentation logic from its business logic, which can make it easier to test and maintain your code over time.</a:t>
            </a:r>
            <a:endParaRPr lang="en-US" dirty="0"/>
          </a:p>
          <a:p>
            <a:endParaRPr lang="en-IN" dirty="0"/>
          </a:p>
        </p:txBody>
      </p:sp>
    </p:spTree>
    <p:extLst>
      <p:ext uri="{BB962C8B-B14F-4D97-AF65-F5344CB8AC3E}">
        <p14:creationId xmlns:p14="http://schemas.microsoft.com/office/powerpoint/2010/main" val="305833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B7D3F-C279-9CBD-83BD-4EAF88CCEDE9}"/>
              </a:ext>
            </a:extLst>
          </p:cNvPr>
          <p:cNvSpPr>
            <a:spLocks noGrp="1"/>
          </p:cNvSpPr>
          <p:nvPr>
            <p:ph type="title"/>
          </p:nvPr>
        </p:nvSpPr>
        <p:spPr/>
        <p:txBody>
          <a:bodyPr/>
          <a:lstStyle/>
          <a:p>
            <a:r>
              <a:rPr lang="en-IN" dirty="0">
                <a:solidFill>
                  <a:srgbClr val="C00000"/>
                </a:solidFill>
              </a:rPr>
              <a:t>Redux Principles</a:t>
            </a:r>
          </a:p>
        </p:txBody>
      </p:sp>
      <p:sp>
        <p:nvSpPr>
          <p:cNvPr id="3" name="Content Placeholder 2">
            <a:extLst>
              <a:ext uri="{FF2B5EF4-FFF2-40B4-BE49-F238E27FC236}">
                <a16:creationId xmlns:a16="http://schemas.microsoft.com/office/drawing/2014/main" id="{C5C94DAB-0991-C103-A409-B586BDA95A71}"/>
              </a:ext>
            </a:extLst>
          </p:cNvPr>
          <p:cNvSpPr>
            <a:spLocks noGrp="1"/>
          </p:cNvSpPr>
          <p:nvPr>
            <p:ph idx="1"/>
          </p:nvPr>
        </p:nvSpPr>
        <p:spPr/>
        <p:txBody>
          <a:bodyPr/>
          <a:lstStyle/>
          <a:p>
            <a:r>
              <a:rPr lang="en-US" dirty="0">
                <a:effectLst/>
              </a:rPr>
              <a:t>Redux is based on three fundamental principles: single source of truth, state is read-only, and changes are made with pure functions.</a:t>
            </a:r>
            <a:endParaRPr lang="en-US" dirty="0"/>
          </a:p>
          <a:p>
            <a:r>
              <a:rPr lang="en-US" dirty="0">
                <a:effectLst/>
              </a:rPr>
              <a:t>The first principle, single source of truth, means that the entire state of your application is stored in a single object tree within a single store. This makes it easy to keep track of changes and ensures that there are no inconsistencies in your data. The second principle, state is read-only, means that you cannot modify the state directly. Instead, you must dispatch an action which describes the change you want to make. Finally, changes are made with pure functions, which means that the function takes in an input and returns an output without modifying anything outside of its scope. This makes it easy to test and reason about your code.</a:t>
            </a:r>
            <a:endParaRPr lang="en-US" dirty="0"/>
          </a:p>
          <a:p>
            <a:endParaRPr lang="en-IN" dirty="0"/>
          </a:p>
        </p:txBody>
      </p:sp>
    </p:spTree>
    <p:extLst>
      <p:ext uri="{BB962C8B-B14F-4D97-AF65-F5344CB8AC3E}">
        <p14:creationId xmlns:p14="http://schemas.microsoft.com/office/powerpoint/2010/main" val="11129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FAFF-D2BC-B5E5-6173-3D43FF6891B9}"/>
              </a:ext>
            </a:extLst>
          </p:cNvPr>
          <p:cNvSpPr>
            <a:spLocks noGrp="1"/>
          </p:cNvSpPr>
          <p:nvPr>
            <p:ph type="title"/>
          </p:nvPr>
        </p:nvSpPr>
        <p:spPr>
          <a:xfrm>
            <a:off x="646111" y="433865"/>
            <a:ext cx="9404723" cy="895314"/>
          </a:xfrm>
        </p:spPr>
        <p:txBody>
          <a:bodyPr/>
          <a:lstStyle/>
          <a:p>
            <a:r>
              <a:rPr lang="en-IN" dirty="0">
                <a:solidFill>
                  <a:srgbClr val="C00000"/>
                </a:solidFill>
              </a:rPr>
              <a:t>Redux Flow</a:t>
            </a:r>
            <a:endParaRPr lang="en-IN" dirty="0"/>
          </a:p>
        </p:txBody>
      </p:sp>
      <p:pic>
        <p:nvPicPr>
          <p:cNvPr id="5" name="Content Placeholder 4">
            <a:extLst>
              <a:ext uri="{FF2B5EF4-FFF2-40B4-BE49-F238E27FC236}">
                <a16:creationId xmlns:a16="http://schemas.microsoft.com/office/drawing/2014/main" id="{274F2566-11E3-5DE8-855C-A68AB0C94E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777" y="1432875"/>
            <a:ext cx="9066783" cy="4991260"/>
          </a:xfrm>
        </p:spPr>
      </p:pic>
    </p:spTree>
    <p:extLst>
      <p:ext uri="{BB962C8B-B14F-4D97-AF65-F5344CB8AC3E}">
        <p14:creationId xmlns:p14="http://schemas.microsoft.com/office/powerpoint/2010/main" val="235612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59D0-540E-AE8B-F9DD-22B52F6DFBF4}"/>
              </a:ext>
            </a:extLst>
          </p:cNvPr>
          <p:cNvSpPr>
            <a:spLocks noGrp="1"/>
          </p:cNvSpPr>
          <p:nvPr>
            <p:ph type="title"/>
          </p:nvPr>
        </p:nvSpPr>
        <p:spPr>
          <a:xfrm>
            <a:off x="646111" y="452718"/>
            <a:ext cx="9404723" cy="810474"/>
          </a:xfrm>
        </p:spPr>
        <p:txBody>
          <a:bodyPr/>
          <a:lstStyle/>
          <a:p>
            <a:r>
              <a:rPr lang="en-IN" dirty="0">
                <a:solidFill>
                  <a:srgbClr val="C00000"/>
                </a:solidFill>
              </a:rPr>
              <a:t>Redux Flow</a:t>
            </a:r>
          </a:p>
        </p:txBody>
      </p:sp>
      <p:sp>
        <p:nvSpPr>
          <p:cNvPr id="3" name="Content Placeholder 2">
            <a:extLst>
              <a:ext uri="{FF2B5EF4-FFF2-40B4-BE49-F238E27FC236}">
                <a16:creationId xmlns:a16="http://schemas.microsoft.com/office/drawing/2014/main" id="{7564A0C3-FAAB-E06D-88F3-741701ACAD1B}"/>
              </a:ext>
            </a:extLst>
          </p:cNvPr>
          <p:cNvSpPr>
            <a:spLocks noGrp="1"/>
          </p:cNvSpPr>
          <p:nvPr>
            <p:ph idx="1"/>
          </p:nvPr>
        </p:nvSpPr>
        <p:spPr>
          <a:xfrm>
            <a:off x="414779" y="1423448"/>
            <a:ext cx="11528981" cy="5434552"/>
          </a:xfrm>
        </p:spPr>
        <p:txBody>
          <a:bodyPr>
            <a:normAutofit/>
          </a:bodyPr>
          <a:lstStyle/>
          <a:p>
            <a:pPr algn="l" fontAlgn="base">
              <a:buFont typeface="+mj-lt"/>
              <a:buAutoNum type="arabicPeriod"/>
            </a:pPr>
            <a:r>
              <a:rPr lang="en-US" b="1" i="0" dirty="0">
                <a:effectLst/>
                <a:latin typeface="Nunito" panose="020F0502020204030204" pitchFamily="2" charset="0"/>
              </a:rPr>
              <a:t>Redux store: </a:t>
            </a:r>
            <a:r>
              <a:rPr lang="en-US" b="0" i="0" dirty="0">
                <a:effectLst/>
                <a:latin typeface="Nunito" panose="020F0502020204030204" pitchFamily="2" charset="0"/>
              </a:rPr>
              <a:t>The Redux store, simply put, is an object that holds the application state. A redux store can consist of small state objects which are combined into one large object. Any component in the application can easily access this state (store) by hooking up to it through the connect method.</a:t>
            </a:r>
          </a:p>
          <a:p>
            <a:pPr algn="l" fontAlgn="base">
              <a:buFont typeface="+mj-lt"/>
              <a:buAutoNum type="arabicPeriod"/>
            </a:pPr>
            <a:r>
              <a:rPr lang="en-US" b="1" i="0" dirty="0">
                <a:effectLst/>
                <a:latin typeface="Nunito" panose="020F0502020204030204" pitchFamily="2" charset="0"/>
              </a:rPr>
              <a:t>Action creators: </a:t>
            </a:r>
            <a:r>
              <a:rPr lang="en-US" b="0" i="0" dirty="0">
                <a:effectLst/>
                <a:latin typeface="Nunito" panose="020F0502020204030204" pitchFamily="2" charset="0"/>
              </a:rPr>
              <a:t>Action creators, as the name suggests, are functions that return actions (objects). Action creators are invoked when the user interacts with the application through its UI (button click, form submission,  </a:t>
            </a:r>
            <a:r>
              <a:rPr lang="en-US" b="0" i="0" dirty="0" err="1">
                <a:effectLst/>
                <a:latin typeface="Nunito" panose="020F0502020204030204" pitchFamily="2" charset="0"/>
              </a:rPr>
              <a:t>etc</a:t>
            </a:r>
            <a:r>
              <a:rPr lang="en-US" b="0" i="0" dirty="0">
                <a:effectLst/>
                <a:latin typeface="Nunito" panose="020F0502020204030204" pitchFamily="2" charset="0"/>
              </a:rPr>
              <a:t>) or at certain points in a component’s lifecycle (component mounts, component un-mounts, </a:t>
            </a:r>
            <a:r>
              <a:rPr lang="en-US" b="0" i="0" dirty="0" err="1">
                <a:effectLst/>
                <a:latin typeface="Nunito" panose="020F0502020204030204" pitchFamily="2" charset="0"/>
              </a:rPr>
              <a:t>etc</a:t>
            </a:r>
            <a:r>
              <a:rPr lang="en-US" b="0" i="0" dirty="0">
                <a:effectLst/>
                <a:latin typeface="Nunito" panose="020F0502020204030204" pitchFamily="2" charset="0"/>
              </a:rPr>
              <a:t>).</a:t>
            </a:r>
          </a:p>
          <a:p>
            <a:pPr algn="l" fontAlgn="base">
              <a:buFont typeface="+mj-lt"/>
              <a:buAutoNum type="arabicPeriod"/>
            </a:pPr>
            <a:r>
              <a:rPr lang="en-US" b="1" i="0" dirty="0">
                <a:effectLst/>
                <a:latin typeface="Nunito" panose="020F0502020204030204" pitchFamily="2" charset="0"/>
              </a:rPr>
              <a:t>Actions: </a:t>
            </a:r>
            <a:r>
              <a:rPr lang="en-US" b="0" i="0" dirty="0">
                <a:effectLst/>
                <a:latin typeface="Nunito" panose="020F0502020204030204" pitchFamily="2" charset="0"/>
              </a:rPr>
              <a:t>Actions are simple objects which conventionally have two properties- type and payload. The type property is usually a string that specifies identifies the action, and the payload is an optional property that contains some data that is required to perform any particular task. The main function of action is to send data from the application to the Redux store.</a:t>
            </a:r>
          </a:p>
          <a:p>
            <a:pPr algn="l" fontAlgn="base">
              <a:buFont typeface="+mj-lt"/>
              <a:buAutoNum type="arabicPeriod"/>
            </a:pPr>
            <a:r>
              <a:rPr lang="en-US" b="1" i="0" dirty="0">
                <a:effectLst/>
                <a:latin typeface="Nunito" panose="020F0502020204030204" pitchFamily="2" charset="0"/>
              </a:rPr>
              <a:t>Reducers: </a:t>
            </a:r>
            <a:r>
              <a:rPr lang="en-US" b="0" i="0" dirty="0">
                <a:effectLst/>
                <a:latin typeface="Nunito" panose="020F0502020204030204" pitchFamily="2" charset="0"/>
              </a:rPr>
              <a:t>Reducers are pure functions that update the state of the application in response to actions. Reducers take a previous state and an action as the input and return a modified version of the state. Since the state is immutable, a reducer always returns a new state, which is an updated version of the previous state.</a:t>
            </a:r>
          </a:p>
          <a:p>
            <a:endParaRPr lang="en-IN" dirty="0"/>
          </a:p>
        </p:txBody>
      </p:sp>
    </p:spTree>
    <p:extLst>
      <p:ext uri="{BB962C8B-B14F-4D97-AF65-F5344CB8AC3E}">
        <p14:creationId xmlns:p14="http://schemas.microsoft.com/office/powerpoint/2010/main" val="213639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2F442-591A-B791-6407-3A829419177C}"/>
              </a:ext>
            </a:extLst>
          </p:cNvPr>
          <p:cNvSpPr>
            <a:spLocks noGrp="1"/>
          </p:cNvSpPr>
          <p:nvPr>
            <p:ph idx="1"/>
          </p:nvPr>
        </p:nvSpPr>
        <p:spPr>
          <a:xfrm>
            <a:off x="490194" y="678730"/>
            <a:ext cx="11397006" cy="6052008"/>
          </a:xfrm>
        </p:spPr>
        <p:txBody>
          <a:bodyPr>
            <a:normAutofit/>
          </a:bodyPr>
          <a:lstStyle/>
          <a:p>
            <a:pPr algn="l" fontAlgn="base">
              <a:buFont typeface="Arial" panose="020B0604020202020204" pitchFamily="34" charset="0"/>
              <a:buChar char="•"/>
            </a:pPr>
            <a:r>
              <a:rPr lang="en-US" b="0" i="0" dirty="0">
                <a:effectLst/>
                <a:latin typeface="Nunito" pitchFamily="2" charset="0"/>
              </a:rPr>
              <a:t>The flow of data in a React-Redux application begins at the component level when the user interacts with the application UI. This interaction leads to the action creators dispatching an action.</a:t>
            </a:r>
          </a:p>
          <a:p>
            <a:pPr algn="l" fontAlgn="base">
              <a:buFont typeface="Arial" panose="020B0604020202020204" pitchFamily="34" charset="0"/>
              <a:buChar char="•"/>
            </a:pPr>
            <a:r>
              <a:rPr lang="en-US" b="0" i="0" dirty="0">
                <a:effectLst/>
                <a:latin typeface="Nunito" pitchFamily="2" charset="0"/>
              </a:rPr>
              <a:t>When an action is dispatched, it is received by the root reducer of the application and is passed on to all the reducers. Thus, it becomes the reducer’s task to determine if it needs to update the state based on the dispatched action.</a:t>
            </a:r>
          </a:p>
          <a:p>
            <a:pPr algn="l" fontAlgn="base">
              <a:buFont typeface="Arial" panose="020B0604020202020204" pitchFamily="34" charset="0"/>
              <a:buChar char="•"/>
            </a:pPr>
            <a:r>
              <a:rPr lang="en-US" b="0" i="0" dirty="0">
                <a:effectLst/>
                <a:latin typeface="Nunito" pitchFamily="2" charset="0"/>
              </a:rPr>
              <a:t>This is checked by using a simple switch statement to filter out the required actions. Each (smaller) reducer in the application accepts the dispatched action and if the type of the dispatched action matches, it returns a newly updated state.</a:t>
            </a:r>
          </a:p>
          <a:p>
            <a:pPr algn="l" fontAlgn="base">
              <a:buFont typeface="Arial" panose="020B0604020202020204" pitchFamily="34" charset="0"/>
              <a:buChar char="•"/>
            </a:pPr>
            <a:r>
              <a:rPr lang="en-US" b="0" i="0" dirty="0">
                <a:effectLst/>
                <a:latin typeface="Nunito" pitchFamily="2" charset="0"/>
              </a:rPr>
              <a:t>It is essential to note here that the state never actually changes in redux. Instead, the reducer always generates a new state which is a copy of the old state, but with some modifications.</a:t>
            </a:r>
          </a:p>
          <a:p>
            <a:pPr algn="l" fontAlgn="base">
              <a:buFont typeface="Arial" panose="020B0604020202020204" pitchFamily="34" charset="0"/>
              <a:buChar char="•"/>
            </a:pPr>
            <a:r>
              <a:rPr lang="en-US" b="0" i="0" dirty="0">
                <a:effectLst/>
                <a:latin typeface="Nunito" pitchFamily="2" charset="0"/>
              </a:rPr>
              <a:t>The store then informs the component about the new state which in turn retrieves the updated state and re-renders the component.</a:t>
            </a:r>
          </a:p>
          <a:p>
            <a:pPr algn="l" fontAlgn="base">
              <a:buFont typeface="Arial" panose="020B0604020202020204" pitchFamily="34" charset="0"/>
              <a:buChar char="•"/>
            </a:pPr>
            <a:r>
              <a:rPr lang="en-US" b="0" i="0" dirty="0">
                <a:effectLst/>
                <a:latin typeface="Nunito" pitchFamily="2" charset="0"/>
              </a:rPr>
              <a:t>Another important observation here is that flow of data in a React-Redux application is unidirectional, i.e., it only goes in one direction.</a:t>
            </a:r>
          </a:p>
          <a:p>
            <a:endParaRPr lang="en-IN" dirty="0"/>
          </a:p>
        </p:txBody>
      </p:sp>
    </p:spTree>
    <p:extLst>
      <p:ext uri="{BB962C8B-B14F-4D97-AF65-F5344CB8AC3E}">
        <p14:creationId xmlns:p14="http://schemas.microsoft.com/office/powerpoint/2010/main" val="145268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3205-0B52-7E6E-EBD0-12D75C38BD96}"/>
              </a:ext>
            </a:extLst>
          </p:cNvPr>
          <p:cNvSpPr>
            <a:spLocks noGrp="1"/>
          </p:cNvSpPr>
          <p:nvPr>
            <p:ph type="title"/>
          </p:nvPr>
        </p:nvSpPr>
        <p:spPr/>
        <p:txBody>
          <a:bodyPr/>
          <a:lstStyle/>
          <a:p>
            <a:r>
              <a:rPr lang="en-IN" dirty="0">
                <a:solidFill>
                  <a:srgbClr val="C00000"/>
                </a:solidFill>
              </a:rPr>
              <a:t>Redux Middleware</a:t>
            </a:r>
          </a:p>
        </p:txBody>
      </p:sp>
      <p:sp>
        <p:nvSpPr>
          <p:cNvPr id="3" name="Content Placeholder 2">
            <a:extLst>
              <a:ext uri="{FF2B5EF4-FFF2-40B4-BE49-F238E27FC236}">
                <a16:creationId xmlns:a16="http://schemas.microsoft.com/office/drawing/2014/main" id="{72F7C4FF-B6B9-6B08-D3FD-B1E30B85F967}"/>
              </a:ext>
            </a:extLst>
          </p:cNvPr>
          <p:cNvSpPr>
            <a:spLocks noGrp="1"/>
          </p:cNvSpPr>
          <p:nvPr>
            <p:ph idx="1"/>
          </p:nvPr>
        </p:nvSpPr>
        <p:spPr>
          <a:xfrm>
            <a:off x="645130" y="1442301"/>
            <a:ext cx="9404723" cy="4779389"/>
          </a:xfrm>
        </p:spPr>
        <p:txBody>
          <a:bodyPr/>
          <a:lstStyle/>
          <a:p>
            <a:endParaRPr lang="en-US" dirty="0">
              <a:effectLst/>
            </a:endParaRPr>
          </a:p>
          <a:p>
            <a:endParaRPr lang="en-US" dirty="0"/>
          </a:p>
          <a:p>
            <a:r>
              <a:rPr lang="en-US" dirty="0">
                <a:effectLst/>
              </a:rPr>
              <a:t>Middleware in Redux is a way to extend its functionality and add custom behavior to the dispatch process.</a:t>
            </a:r>
            <a:endParaRPr lang="en-US" dirty="0"/>
          </a:p>
          <a:p>
            <a:r>
              <a:rPr lang="en-US" dirty="0">
                <a:effectLst/>
              </a:rPr>
              <a:t>For example, middleware can be used to handle asynchronous actions by intercepting them before they reach the reducer and dispatching new actions with the results. It can also modify the dispatch process by adding logging or error handling.</a:t>
            </a:r>
            <a:endParaRPr lang="en-US" dirty="0"/>
          </a:p>
          <a:p>
            <a:r>
              <a:rPr lang="en-US" b="0" i="0" dirty="0">
                <a:solidFill>
                  <a:srgbClr val="000000"/>
                </a:solidFill>
                <a:effectLst/>
              </a:rPr>
              <a:t> </a:t>
            </a:r>
            <a:r>
              <a:rPr lang="en-US" b="0" i="1" dirty="0">
                <a:effectLst/>
              </a:rPr>
              <a:t>The asynchronous process defines a process that is operated independently with other processes</a:t>
            </a:r>
            <a:endParaRPr lang="en-IN" dirty="0"/>
          </a:p>
        </p:txBody>
      </p:sp>
    </p:spTree>
    <p:extLst>
      <p:ext uri="{BB962C8B-B14F-4D97-AF65-F5344CB8AC3E}">
        <p14:creationId xmlns:p14="http://schemas.microsoft.com/office/powerpoint/2010/main" val="3493936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746</TotalTime>
  <Words>1075</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Nunito</vt:lpstr>
      <vt:lpstr>Wingdings 3</vt:lpstr>
      <vt:lpstr>Ion</vt:lpstr>
      <vt:lpstr>Redux React: A Journey Through State Management</vt:lpstr>
      <vt:lpstr>Introduction</vt:lpstr>
      <vt:lpstr>What is Redux?</vt:lpstr>
      <vt:lpstr>Why use Redux with React?</vt:lpstr>
      <vt:lpstr>Redux Principles</vt:lpstr>
      <vt:lpstr>Redux Flow</vt:lpstr>
      <vt:lpstr>Redux Flow</vt:lpstr>
      <vt:lpstr>PowerPoint Presentation</vt:lpstr>
      <vt:lpstr>Redux Middleware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Redux React: A Journey Through State Management</dc:title>
  <dc:creator>bhagwat bhavar</dc:creator>
  <cp:lastModifiedBy>bhagwat bhavar</cp:lastModifiedBy>
  <cp:revision>1</cp:revision>
  <dcterms:created xsi:type="dcterms:W3CDTF">2023-09-18T16:45:45Z</dcterms:created>
  <dcterms:modified xsi:type="dcterms:W3CDTF">2023-09-19T05:12:35Z</dcterms:modified>
</cp:coreProperties>
</file>