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1"/>
  </p:notesMasterIdLst>
  <p:sldIdLst>
    <p:sldId id="256" r:id="rId2"/>
    <p:sldId id="272" r:id="rId3"/>
    <p:sldId id="274" r:id="rId4"/>
    <p:sldId id="275" r:id="rId5"/>
    <p:sldId id="263" r:id="rId6"/>
    <p:sldId id="277" r:id="rId7"/>
    <p:sldId id="278" r:id="rId8"/>
    <p:sldId id="276"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0BAF1-00A8-47E3-8B4A-CAF13F4B7FFE}" type="datetimeFigureOut">
              <a:rPr lang="en-IN" smtClean="0"/>
              <a:t>29-11-2023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E198B-BA37-4009-89F6-B9FED45F3F44}" type="slidenum">
              <a:rPr lang="en-IN" smtClean="0"/>
              <a:t>‹#›</a:t>
            </a:fld>
            <a:endParaRPr lang="en-IN"/>
          </a:p>
        </p:txBody>
      </p:sp>
    </p:spTree>
    <p:extLst>
      <p:ext uri="{BB962C8B-B14F-4D97-AF65-F5344CB8AC3E}">
        <p14:creationId xmlns:p14="http://schemas.microsoft.com/office/powerpoint/2010/main" val="59695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E198B-BA37-4009-89F6-B9FED45F3F44}" type="slidenum">
              <a:rPr lang="en-IN" smtClean="0"/>
              <a:t>1</a:t>
            </a:fld>
            <a:endParaRPr lang="en-IN"/>
          </a:p>
        </p:txBody>
      </p:sp>
    </p:spTree>
    <p:extLst>
      <p:ext uri="{BB962C8B-B14F-4D97-AF65-F5344CB8AC3E}">
        <p14:creationId xmlns:p14="http://schemas.microsoft.com/office/powerpoint/2010/main" val="195617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BD194-F41B-43DA-A617-DEA068AC96A2}" type="datetimeFigureOut">
              <a:rPr lang="en-IN" smtClean="0"/>
              <a:t>29-11-2023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E1C021E-384C-476F-891D-7C822A85E8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9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BD194-F41B-43DA-A617-DEA068AC96A2}"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C021E-384C-476F-891D-7C822A85E8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79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BD194-F41B-43DA-A617-DEA068AC96A2}"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C021E-384C-476F-891D-7C822A85E8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51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BD194-F41B-43DA-A617-DEA068AC96A2}"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C021E-384C-476F-891D-7C822A85E8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92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BD194-F41B-43DA-A617-DEA068AC96A2}"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C021E-384C-476F-891D-7C822A85E8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42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1BD194-F41B-43DA-A617-DEA068AC96A2}"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C021E-384C-476F-891D-7C822A85E8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68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1BD194-F41B-43DA-A617-DEA068AC96A2}"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C021E-384C-476F-891D-7C822A85E8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19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1BD194-F41B-43DA-A617-DEA068AC96A2}"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C021E-384C-476F-891D-7C822A85E8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88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BD194-F41B-43DA-A617-DEA068AC96A2}"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C021E-384C-476F-891D-7C822A85E856}" type="slidenum">
              <a:rPr lang="en-IN" smtClean="0"/>
              <a:t>‹#›</a:t>
            </a:fld>
            <a:endParaRPr lang="en-IN"/>
          </a:p>
        </p:txBody>
      </p:sp>
    </p:spTree>
    <p:extLst>
      <p:ext uri="{BB962C8B-B14F-4D97-AF65-F5344CB8AC3E}">
        <p14:creationId xmlns:p14="http://schemas.microsoft.com/office/powerpoint/2010/main" val="60793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BD194-F41B-43DA-A617-DEA068AC96A2}"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C021E-384C-476F-891D-7C822A85E8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55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1BD194-F41B-43DA-A617-DEA068AC96A2}" type="datetimeFigureOut">
              <a:rPr lang="en-IN" smtClean="0"/>
              <a:t>29-11-2023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E1C021E-384C-476F-891D-7C822A85E8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38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1BD194-F41B-43DA-A617-DEA068AC96A2}" type="datetimeFigureOut">
              <a:rPr lang="en-IN" smtClean="0"/>
              <a:t>29-11-2023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1C021E-384C-476F-891D-7C822A85E8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05068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9CF3-AC23-B86A-DDC3-5ADED49B87D2}"/>
              </a:ext>
            </a:extLst>
          </p:cNvPr>
          <p:cNvSpPr>
            <a:spLocks noGrp="1"/>
          </p:cNvSpPr>
          <p:nvPr>
            <p:ph type="ctrTitle"/>
          </p:nvPr>
        </p:nvSpPr>
        <p:spPr>
          <a:xfrm>
            <a:off x="1399948" y="334960"/>
            <a:ext cx="9766169" cy="538734"/>
          </a:xfrm>
        </p:spPr>
        <p:txBody>
          <a:bodyPr>
            <a:normAutofit/>
          </a:bodyPr>
          <a:lstStyle/>
          <a:p>
            <a:r>
              <a:rPr lang="en-IN" sz="3200" u="sng" dirty="0">
                <a:solidFill>
                  <a:schemeClr val="accent2">
                    <a:lumMod val="50000"/>
                  </a:schemeClr>
                </a:solidFill>
                <a:latin typeface="Bahnschrift SemiBold" panose="020B0502040204020203" pitchFamily="34" charset="0"/>
              </a:rPr>
              <a:t>Software system design and implementation</a:t>
            </a:r>
          </a:p>
        </p:txBody>
      </p:sp>
      <p:sp>
        <p:nvSpPr>
          <p:cNvPr id="3" name="Subtitle 2">
            <a:extLst>
              <a:ext uri="{FF2B5EF4-FFF2-40B4-BE49-F238E27FC236}">
                <a16:creationId xmlns:a16="http://schemas.microsoft.com/office/drawing/2014/main" id="{53BCE6B6-F602-BD37-6A5B-15D245D4896E}"/>
              </a:ext>
            </a:extLst>
          </p:cNvPr>
          <p:cNvSpPr>
            <a:spLocks noGrp="1"/>
          </p:cNvSpPr>
          <p:nvPr>
            <p:ph type="subTitle" idx="1"/>
          </p:nvPr>
        </p:nvSpPr>
        <p:spPr>
          <a:xfrm>
            <a:off x="9822729" y="3809929"/>
            <a:ext cx="3767579" cy="2100678"/>
          </a:xfrm>
        </p:spPr>
        <p:txBody>
          <a:bodyPr>
            <a:normAutofit/>
          </a:bodyPr>
          <a:lstStyle/>
          <a:p>
            <a:r>
              <a:rPr lang="en-IN" sz="1400" dirty="0">
                <a:solidFill>
                  <a:srgbClr val="002060"/>
                </a:solidFill>
                <a:latin typeface="Yu Gothic UI Semibold" panose="020B0700000000000000" pitchFamily="34" charset="-128"/>
                <a:ea typeface="Yu Gothic UI Semibold" panose="020B0700000000000000" pitchFamily="34" charset="-128"/>
              </a:rPr>
              <a:t>Vamsee Chilukuri</a:t>
            </a:r>
          </a:p>
          <a:p>
            <a:r>
              <a:rPr lang="en-IN" sz="1400" dirty="0">
                <a:solidFill>
                  <a:srgbClr val="002060"/>
                </a:solidFill>
                <a:latin typeface="Yu Gothic UI Semibold" panose="020B0700000000000000" pitchFamily="34" charset="-128"/>
                <a:ea typeface="Yu Gothic UI Semibold" panose="020B0700000000000000" pitchFamily="34" charset="-128"/>
              </a:rPr>
              <a:t>Greeshma Palanki</a:t>
            </a:r>
          </a:p>
          <a:p>
            <a:r>
              <a:rPr lang="en-IN" sz="1400" dirty="0">
                <a:solidFill>
                  <a:srgbClr val="002060"/>
                </a:solidFill>
                <a:latin typeface="Yu Gothic UI Semibold" panose="020B0700000000000000" pitchFamily="34" charset="-128"/>
                <a:ea typeface="Yu Gothic UI Semibold" panose="020B0700000000000000" pitchFamily="34" charset="-128"/>
              </a:rPr>
              <a:t>Naveena Surakanti</a:t>
            </a:r>
          </a:p>
          <a:p>
            <a:r>
              <a:rPr lang="en-IN" sz="1400" dirty="0">
                <a:solidFill>
                  <a:srgbClr val="002060"/>
                </a:solidFill>
                <a:latin typeface="Yu Gothic UI Semibold" panose="020B0700000000000000" pitchFamily="34" charset="-128"/>
                <a:ea typeface="Yu Gothic UI Semibold" panose="020B0700000000000000" pitchFamily="34" charset="-128"/>
              </a:rPr>
              <a:t>Hari Srinivas Kothuri</a:t>
            </a:r>
          </a:p>
        </p:txBody>
      </p:sp>
      <p:sp>
        <p:nvSpPr>
          <p:cNvPr id="4" name="Title 1">
            <a:extLst>
              <a:ext uri="{FF2B5EF4-FFF2-40B4-BE49-F238E27FC236}">
                <a16:creationId xmlns:a16="http://schemas.microsoft.com/office/drawing/2014/main" id="{C1484F28-7576-135A-1E5D-35ADF3F6ED70}"/>
              </a:ext>
            </a:extLst>
          </p:cNvPr>
          <p:cNvSpPr txBox="1">
            <a:spLocks/>
          </p:cNvSpPr>
          <p:nvPr/>
        </p:nvSpPr>
        <p:spPr>
          <a:xfrm>
            <a:off x="688158" y="1814159"/>
            <a:ext cx="11189750" cy="1488437"/>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800" dirty="0">
                <a:solidFill>
                  <a:srgbClr val="C00000"/>
                </a:solidFill>
                <a:latin typeface="Bahnschrift SemiBold" panose="020B0502040204020203" pitchFamily="34" charset="0"/>
              </a:rPr>
              <a:t>            L</a:t>
            </a:r>
            <a:r>
              <a:rPr lang="en-IN" sz="4800" dirty="0">
                <a:solidFill>
                  <a:schemeClr val="accent6">
                    <a:lumMod val="75000"/>
                  </a:schemeClr>
                </a:solidFill>
                <a:latin typeface="Bahnschrift SemiBold" panose="020B0502040204020203" pitchFamily="34" charset="0"/>
              </a:rPr>
              <a:t>IBRARY</a:t>
            </a:r>
            <a:r>
              <a:rPr lang="en-IN" sz="4800" dirty="0">
                <a:solidFill>
                  <a:srgbClr val="C00000"/>
                </a:solidFill>
                <a:latin typeface="Bahnschrift SemiBold" panose="020B0502040204020203" pitchFamily="34" charset="0"/>
              </a:rPr>
              <a:t> </a:t>
            </a:r>
          </a:p>
          <a:p>
            <a:r>
              <a:rPr lang="en-IN" sz="4800" dirty="0">
                <a:solidFill>
                  <a:srgbClr val="C00000"/>
                </a:solidFill>
                <a:latin typeface="Bahnschrift SemiBold" panose="020B0502040204020203" pitchFamily="34" charset="0"/>
              </a:rPr>
              <a:t>M</a:t>
            </a:r>
            <a:r>
              <a:rPr lang="en-IN" sz="4800" dirty="0">
                <a:solidFill>
                  <a:schemeClr val="accent6">
                    <a:lumMod val="75000"/>
                  </a:schemeClr>
                </a:solidFill>
                <a:latin typeface="Bahnschrift SemiBold" panose="020B0502040204020203" pitchFamily="34" charset="0"/>
              </a:rPr>
              <a:t>ANAGEMENT </a:t>
            </a:r>
          </a:p>
          <a:p>
            <a:r>
              <a:rPr lang="en-IN" sz="4800" dirty="0">
                <a:solidFill>
                  <a:srgbClr val="C00000"/>
                </a:solidFill>
                <a:latin typeface="Bahnschrift SemiBold" panose="020B0502040204020203" pitchFamily="34" charset="0"/>
              </a:rPr>
              <a:t>                                      S</a:t>
            </a:r>
            <a:r>
              <a:rPr lang="en-IN" sz="4800" dirty="0">
                <a:solidFill>
                  <a:schemeClr val="accent6">
                    <a:lumMod val="75000"/>
                  </a:schemeClr>
                </a:solidFill>
                <a:latin typeface="Bahnschrift SemiBold" panose="020B0502040204020203" pitchFamily="34" charset="0"/>
              </a:rPr>
              <a:t>YSTEM</a:t>
            </a:r>
          </a:p>
        </p:txBody>
      </p:sp>
    </p:spTree>
    <p:extLst>
      <p:ext uri="{BB962C8B-B14F-4D97-AF65-F5344CB8AC3E}">
        <p14:creationId xmlns:p14="http://schemas.microsoft.com/office/powerpoint/2010/main" val="13855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80E2-F38C-D2D3-D11B-74C4D486D3EA}"/>
              </a:ext>
            </a:extLst>
          </p:cNvPr>
          <p:cNvSpPr txBox="1">
            <a:spLocks/>
          </p:cNvSpPr>
          <p:nvPr/>
        </p:nvSpPr>
        <p:spPr>
          <a:xfrm>
            <a:off x="838200" y="438550"/>
            <a:ext cx="10515600" cy="879213"/>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u="sng" dirty="0">
                <a:solidFill>
                  <a:schemeClr val="accent2">
                    <a:lumMod val="50000"/>
                  </a:schemeClr>
                </a:solidFill>
                <a:latin typeface="Berlin Sans FB" panose="020E0602020502020306" pitchFamily="34" charset="0"/>
              </a:rPr>
              <a:t>Goals and domain</a:t>
            </a:r>
          </a:p>
        </p:txBody>
      </p:sp>
      <p:sp>
        <p:nvSpPr>
          <p:cNvPr id="3" name="TextBox 2">
            <a:extLst>
              <a:ext uri="{FF2B5EF4-FFF2-40B4-BE49-F238E27FC236}">
                <a16:creationId xmlns:a16="http://schemas.microsoft.com/office/drawing/2014/main" id="{ECC6E65E-F37C-DCB1-F9DD-E06BA1DC89BA}"/>
              </a:ext>
            </a:extLst>
          </p:cNvPr>
          <p:cNvSpPr txBox="1"/>
          <p:nvPr/>
        </p:nvSpPr>
        <p:spPr>
          <a:xfrm>
            <a:off x="996099" y="1123304"/>
            <a:ext cx="10199802"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purpose of the Library Management System is to automate the pre-existing manual book entry system with the help of computerized equipment. So that their valuable data/information can be stored for a longer period with easily accessing and manipulating the same. </a:t>
            </a:r>
          </a:p>
          <a:p>
            <a:pPr marL="285750" indent="-285750" algn="just">
              <a:buFont typeface="Arial" panose="020B0604020202020204" pitchFamily="34" charset="0"/>
              <a:buChar char="•"/>
            </a:pPr>
            <a:r>
              <a:rPr lang="en-US" sz="2000" dirty="0"/>
              <a:t>The Smart library management system is a web application which makes easy for both the librarian and users to effectively manage the library data.  </a:t>
            </a:r>
          </a:p>
          <a:p>
            <a:pPr marL="285750" indent="-285750" algn="just">
              <a:buFont typeface="Arial" panose="020B0604020202020204" pitchFamily="34" charset="0"/>
              <a:buChar char="•"/>
            </a:pPr>
            <a:r>
              <a:rPr lang="en-US" sz="2000" dirty="0"/>
              <a:t>The users can view available books, submit feedback, create account. Librarian can effectively manage the student and books records in digital format and can perform all the generic operations of the library. </a:t>
            </a:r>
          </a:p>
          <a:p>
            <a:pPr marL="285750" indent="-285750" algn="just">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endParaRPr>
          </a:p>
        </p:txBody>
      </p:sp>
      <p:pic>
        <p:nvPicPr>
          <p:cNvPr id="4" name="Picture 2" descr="Different Types of Entries to be made in the Bridge Log Book of the Ship">
            <a:extLst>
              <a:ext uri="{FF2B5EF4-FFF2-40B4-BE49-F238E27FC236}">
                <a16:creationId xmlns:a16="http://schemas.microsoft.com/office/drawing/2014/main" id="{7368909F-9115-AFD9-8023-57CC69987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115" y="3856752"/>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FFA9CE-0DA5-9108-D52F-D3604B991BBF}"/>
              </a:ext>
            </a:extLst>
          </p:cNvPr>
          <p:cNvPicPr>
            <a:picLocks noChangeAspect="1"/>
          </p:cNvPicPr>
          <p:nvPr/>
        </p:nvPicPr>
        <p:blipFill rotWithShape="1">
          <a:blip r:embed="rId3"/>
          <a:srcRect l="-6441" t="9483" r="1" b="9009"/>
          <a:stretch/>
        </p:blipFill>
        <p:spPr>
          <a:xfrm>
            <a:off x="6598896" y="3856752"/>
            <a:ext cx="4050251" cy="1675592"/>
          </a:xfrm>
          <a:prstGeom prst="rect">
            <a:avLst/>
          </a:prstGeom>
        </p:spPr>
      </p:pic>
      <p:cxnSp>
        <p:nvCxnSpPr>
          <p:cNvPr id="6" name="Straight Arrow Connector 5">
            <a:extLst>
              <a:ext uri="{FF2B5EF4-FFF2-40B4-BE49-F238E27FC236}">
                <a16:creationId xmlns:a16="http://schemas.microsoft.com/office/drawing/2014/main" id="{473B7E65-66E7-DF4B-1AE9-036778BC8DED}"/>
              </a:ext>
            </a:extLst>
          </p:cNvPr>
          <p:cNvCxnSpPr/>
          <p:nvPr/>
        </p:nvCxnSpPr>
        <p:spPr>
          <a:xfrm>
            <a:off x="4901939" y="4694548"/>
            <a:ext cx="179109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677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FD7A-D883-75ED-C6E5-588F495987E0}"/>
              </a:ext>
            </a:extLst>
          </p:cNvPr>
          <p:cNvSpPr txBox="1">
            <a:spLocks/>
          </p:cNvSpPr>
          <p:nvPr/>
        </p:nvSpPr>
        <p:spPr>
          <a:xfrm>
            <a:off x="1294362" y="708043"/>
            <a:ext cx="9603275" cy="592856"/>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u="sng" dirty="0">
                <a:solidFill>
                  <a:schemeClr val="accent2">
                    <a:lumMod val="50000"/>
                  </a:schemeClr>
                </a:solidFill>
                <a:latin typeface="Berlin Sans FB" panose="020E0602020502020306" pitchFamily="34" charset="0"/>
              </a:rPr>
              <a:t>Users and their needs</a:t>
            </a:r>
          </a:p>
        </p:txBody>
      </p:sp>
      <p:sp>
        <p:nvSpPr>
          <p:cNvPr id="3" name="Rectangle: Rounded Corners 2">
            <a:extLst>
              <a:ext uri="{FF2B5EF4-FFF2-40B4-BE49-F238E27FC236}">
                <a16:creationId xmlns:a16="http://schemas.microsoft.com/office/drawing/2014/main" id="{7351C481-2B43-521B-A0A6-ED956594DCB9}"/>
              </a:ext>
            </a:extLst>
          </p:cNvPr>
          <p:cNvSpPr/>
          <p:nvPr/>
        </p:nvSpPr>
        <p:spPr>
          <a:xfrm>
            <a:off x="1121788" y="1774701"/>
            <a:ext cx="4773891" cy="3308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87355BB-1979-7368-3F99-3656C3B0CA15}"/>
              </a:ext>
            </a:extLst>
          </p:cNvPr>
          <p:cNvSpPr txBox="1"/>
          <p:nvPr/>
        </p:nvSpPr>
        <p:spPr>
          <a:xfrm>
            <a:off x="1306663" y="2220977"/>
            <a:ext cx="4404140" cy="2862322"/>
          </a:xfrm>
          <a:prstGeom prst="rect">
            <a:avLst/>
          </a:prstGeom>
          <a:noFill/>
        </p:spPr>
        <p:txBody>
          <a:bodyPr wrap="square">
            <a:spAutoFit/>
          </a:bodyPr>
          <a:lstStyle/>
          <a:p>
            <a:pPr algn="just"/>
            <a:r>
              <a:rPr lang="en-IN" b="1" u="sng" dirty="0"/>
              <a:t>Librarian</a:t>
            </a:r>
          </a:p>
          <a:p>
            <a:pPr marL="285750" indent="-285750" algn="just">
              <a:buFont typeface="Arial" panose="020B0604020202020204" pitchFamily="34" charset="0"/>
              <a:buChar char="•"/>
            </a:pPr>
            <a:r>
              <a:rPr lang="en-IN" dirty="0"/>
              <a:t>Need to issue/return and manage the books</a:t>
            </a:r>
          </a:p>
          <a:p>
            <a:pPr marL="285750" indent="-285750" algn="just">
              <a:buFont typeface="Arial" panose="020B0604020202020204" pitchFamily="34" charset="0"/>
              <a:buChar char="•"/>
            </a:pPr>
            <a:r>
              <a:rPr lang="en-IN" dirty="0"/>
              <a:t>Need to modify the books related information</a:t>
            </a:r>
          </a:p>
          <a:p>
            <a:pPr marL="285750" indent="-285750" algn="just">
              <a:buFont typeface="Arial" panose="020B0604020202020204" pitchFamily="34" charset="0"/>
              <a:buChar char="•"/>
            </a:pPr>
            <a:r>
              <a:rPr lang="en-IN" dirty="0"/>
              <a:t>Has to generate the reports and search for the books and members of the library</a:t>
            </a:r>
          </a:p>
          <a:p>
            <a:pPr marL="285750" indent="-285750" algn="just">
              <a:buFont typeface="Arial" panose="020B0604020202020204" pitchFamily="34" charset="0"/>
              <a:buChar char="•"/>
            </a:pPr>
            <a:r>
              <a:rPr lang="en-IN" dirty="0"/>
              <a:t>Need to update their profile</a:t>
            </a:r>
          </a:p>
          <a:p>
            <a:pPr marL="285750" indent="-285750" algn="just">
              <a:buFont typeface="Arial" panose="020B0604020202020204" pitchFamily="34" charset="0"/>
              <a:buChar char="•"/>
            </a:pPr>
            <a:r>
              <a:rPr lang="en-IN" dirty="0"/>
              <a:t>Has to send remainder notifications for the users to return the books.</a:t>
            </a:r>
          </a:p>
        </p:txBody>
      </p:sp>
      <p:sp>
        <p:nvSpPr>
          <p:cNvPr id="6" name="TextBox 5">
            <a:extLst>
              <a:ext uri="{FF2B5EF4-FFF2-40B4-BE49-F238E27FC236}">
                <a16:creationId xmlns:a16="http://schemas.microsoft.com/office/drawing/2014/main" id="{A7B7C42D-51E5-E632-166B-9D5ACB9A8E8E}"/>
              </a:ext>
            </a:extLst>
          </p:cNvPr>
          <p:cNvSpPr txBox="1"/>
          <p:nvPr/>
        </p:nvSpPr>
        <p:spPr>
          <a:xfrm>
            <a:off x="6675232" y="2220977"/>
            <a:ext cx="4016071" cy="2308324"/>
          </a:xfrm>
          <a:prstGeom prst="rect">
            <a:avLst/>
          </a:prstGeom>
          <a:noFill/>
        </p:spPr>
        <p:txBody>
          <a:bodyPr wrap="square" rtlCol="0">
            <a:spAutoFit/>
          </a:bodyPr>
          <a:lstStyle/>
          <a:p>
            <a:pPr algn="just"/>
            <a:r>
              <a:rPr lang="en-IN" b="1" u="sng" dirty="0"/>
              <a:t>User</a:t>
            </a:r>
          </a:p>
          <a:p>
            <a:pPr marL="285750" indent="-285750" algn="just">
              <a:buFont typeface="Arial" panose="020B0604020202020204" pitchFamily="34" charset="0"/>
              <a:buChar char="•"/>
            </a:pPr>
            <a:r>
              <a:rPr lang="en-IN" dirty="0"/>
              <a:t>Want to view the books that are available in the library</a:t>
            </a:r>
          </a:p>
          <a:p>
            <a:pPr marL="285750" indent="-285750" algn="just">
              <a:buFont typeface="Arial" panose="020B0604020202020204" pitchFamily="34" charset="0"/>
              <a:buChar char="•"/>
            </a:pPr>
            <a:r>
              <a:rPr lang="en-IN" dirty="0"/>
              <a:t>Need to update their profile</a:t>
            </a:r>
          </a:p>
          <a:p>
            <a:pPr marL="285750" indent="-285750" algn="just">
              <a:buFont typeface="Arial" panose="020B0604020202020204" pitchFamily="34" charset="0"/>
              <a:buChar char="•"/>
            </a:pPr>
            <a:r>
              <a:rPr lang="en-IN" dirty="0"/>
              <a:t>Track the status of the borrowed books</a:t>
            </a:r>
          </a:p>
          <a:p>
            <a:pPr marL="285750" indent="-285750" algn="just">
              <a:buFont typeface="Arial" panose="020B0604020202020204" pitchFamily="34" charset="0"/>
              <a:buChar char="•"/>
            </a:pPr>
            <a:r>
              <a:rPr lang="en-IN" dirty="0"/>
              <a:t>Submit queries or suggestions related to books or library management.</a:t>
            </a:r>
          </a:p>
        </p:txBody>
      </p:sp>
      <p:sp>
        <p:nvSpPr>
          <p:cNvPr id="7" name="Rectangle: Rounded Corners 6">
            <a:extLst>
              <a:ext uri="{FF2B5EF4-FFF2-40B4-BE49-F238E27FC236}">
                <a16:creationId xmlns:a16="http://schemas.microsoft.com/office/drawing/2014/main" id="{CE1E790B-064B-1074-1C69-0C4E5BE44A1B}"/>
              </a:ext>
            </a:extLst>
          </p:cNvPr>
          <p:cNvSpPr/>
          <p:nvPr/>
        </p:nvSpPr>
        <p:spPr>
          <a:xfrm>
            <a:off x="6296323" y="1774701"/>
            <a:ext cx="4773891" cy="3308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57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DEAC-6929-8FB1-52E9-DE7490A4B858}"/>
              </a:ext>
            </a:extLst>
          </p:cNvPr>
          <p:cNvSpPr txBox="1">
            <a:spLocks/>
          </p:cNvSpPr>
          <p:nvPr/>
        </p:nvSpPr>
        <p:spPr>
          <a:xfrm>
            <a:off x="838200" y="647669"/>
            <a:ext cx="10515600" cy="5966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u="sng" dirty="0">
                <a:solidFill>
                  <a:schemeClr val="accent2">
                    <a:lumMod val="50000"/>
                  </a:schemeClr>
                </a:solidFill>
                <a:latin typeface="Berlin Sans FB" panose="020E0602020502020306" pitchFamily="34" charset="0"/>
              </a:rPr>
              <a:t>REQUIREMENTS</a:t>
            </a:r>
          </a:p>
        </p:txBody>
      </p:sp>
      <p:sp>
        <p:nvSpPr>
          <p:cNvPr id="3" name="TextBox 2">
            <a:extLst>
              <a:ext uri="{FF2B5EF4-FFF2-40B4-BE49-F238E27FC236}">
                <a16:creationId xmlns:a16="http://schemas.microsoft.com/office/drawing/2014/main" id="{E285A111-F9D2-C671-127E-F41826230B03}"/>
              </a:ext>
            </a:extLst>
          </p:cNvPr>
          <p:cNvSpPr txBox="1"/>
          <p:nvPr/>
        </p:nvSpPr>
        <p:spPr>
          <a:xfrm>
            <a:off x="144380" y="1470224"/>
            <a:ext cx="5951620" cy="4683077"/>
          </a:xfrm>
          <a:prstGeom prst="rect">
            <a:avLst/>
          </a:prstGeom>
          <a:noFill/>
        </p:spPr>
        <p:txBody>
          <a:bodyPr wrap="square" rtlCol="0">
            <a:spAutoFit/>
          </a:bodyPr>
          <a:lstStyle/>
          <a:p>
            <a:pPr algn="just">
              <a:lnSpc>
                <a:spcPct val="115000"/>
              </a:lnSpc>
              <a:spcAft>
                <a:spcPts val="800"/>
              </a:spcAft>
            </a:pPr>
            <a:r>
              <a:rPr lang="en-IN" sz="2000" b="1" u="sng" dirty="0">
                <a:latin typeface="Calibri" panose="020F0502020204030204" pitchFamily="34" charset="0"/>
                <a:ea typeface="Calibri" panose="020F0502020204030204" pitchFamily="34" charset="0"/>
                <a:cs typeface="Times New Roman" panose="02020603050405020304" pitchFamily="18" charset="0"/>
              </a:rPr>
              <a:t>FUNCTIONAL REQUIREMENTS</a:t>
            </a:r>
          </a:p>
          <a:p>
            <a:pPr marL="342900" indent="-342900" algn="just">
              <a:lnSpc>
                <a:spcPct val="115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Members should be able to create or log in. Librarian should have access to privilege functions after authentication.</a:t>
            </a:r>
          </a:p>
          <a:p>
            <a:pPr marL="342900" indent="-342900" algn="just">
              <a:lnSpc>
                <a:spcPct val="115000"/>
              </a:lnSpc>
              <a:spcAft>
                <a:spcPts val="800"/>
              </a:spcAft>
              <a:buFont typeface="Arial" panose="020B0604020202020204" pitchFamily="34" charset="0"/>
              <a:buChar char="•"/>
            </a:pPr>
            <a:r>
              <a:rPr lang="en-IN" sz="2000" dirty="0" err="1">
                <a:latin typeface="Calibri" panose="020F0502020204030204" pitchFamily="34" charset="0"/>
                <a:ea typeface="Calibri" panose="020F0502020204030204" pitchFamily="34" charset="0"/>
                <a:cs typeface="Times New Roman" panose="02020603050405020304" pitchFamily="18" charset="0"/>
              </a:rPr>
              <a:t>Catalog</a:t>
            </a:r>
            <a:r>
              <a:rPr lang="en-IN" sz="2000" dirty="0">
                <a:latin typeface="Calibri" panose="020F0502020204030204" pitchFamily="34" charset="0"/>
                <a:ea typeface="Calibri" panose="020F0502020204030204" pitchFamily="34" charset="0"/>
                <a:cs typeface="Times New Roman" panose="02020603050405020304" pitchFamily="18" charset="0"/>
              </a:rPr>
              <a:t> management</a:t>
            </a:r>
          </a:p>
          <a:p>
            <a:pPr marL="342900" indent="-342900" algn="just">
              <a:lnSpc>
                <a:spcPct val="115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Search and filtering</a:t>
            </a:r>
          </a:p>
          <a:p>
            <a:pPr marL="342900" indent="-342900" algn="just">
              <a:lnSpc>
                <a:spcPct val="115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User management</a:t>
            </a:r>
          </a:p>
          <a:p>
            <a:pPr marL="342900" indent="-342900" algn="just">
              <a:lnSpc>
                <a:spcPct val="115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Communication – users and librarians can provide their suggestions and queries.</a:t>
            </a:r>
          </a:p>
          <a:p>
            <a:pPr marL="342900" indent="-342900" algn="just">
              <a:lnSpc>
                <a:spcPct val="115000"/>
              </a:lnSpc>
              <a:spcAft>
                <a:spcPts val="800"/>
              </a:spcAft>
              <a:buFont typeface="Arial" panose="020B0604020202020204" pitchFamily="34" charset="0"/>
              <a:buChar cha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Arial" panose="020B0604020202020204" pitchFamily="34" charset="0"/>
              <a:buChar char="•"/>
            </a:pPr>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A1A044A-F789-BA60-E94F-8875CB1339F4}"/>
              </a:ext>
            </a:extLst>
          </p:cNvPr>
          <p:cNvSpPr txBox="1"/>
          <p:nvPr/>
        </p:nvSpPr>
        <p:spPr>
          <a:xfrm>
            <a:off x="6432886" y="1470224"/>
            <a:ext cx="5614735" cy="3918765"/>
          </a:xfrm>
          <a:prstGeom prst="rect">
            <a:avLst/>
          </a:prstGeom>
          <a:noFill/>
        </p:spPr>
        <p:txBody>
          <a:bodyPr wrap="square" rtlCol="0">
            <a:spAutoFit/>
          </a:bodyPr>
          <a:lstStyle/>
          <a:p>
            <a:pPr algn="just">
              <a:lnSpc>
                <a:spcPct val="115000"/>
              </a:lnSpc>
              <a:spcAft>
                <a:spcPts val="800"/>
              </a:spcAft>
            </a:pPr>
            <a:r>
              <a:rPr lang="en-IN" sz="2000" b="1" u="sng" dirty="0">
                <a:latin typeface="Calibri" panose="020F0502020204030204" pitchFamily="34" charset="0"/>
                <a:ea typeface="Calibri" panose="020F0502020204030204" pitchFamily="34" charset="0"/>
                <a:cs typeface="Times New Roman" panose="02020603050405020304" pitchFamily="18" charset="0"/>
              </a:rPr>
              <a:t>NON-FUNCTIONAL REQUIREMENTS</a:t>
            </a:r>
          </a:p>
          <a:p>
            <a:pPr marL="342900" indent="-342900" algn="just">
              <a:lnSpc>
                <a:spcPct val="115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system should respond quickly to user queries and transactions even during peak usage.</a:t>
            </a:r>
          </a:p>
          <a:p>
            <a:pPr marL="342900" indent="-342900" algn="just">
              <a:lnSpc>
                <a:spcPct val="115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system should be reliable with minimal downtime and the data including personal information and borrowing history must be protected.</a:t>
            </a:r>
          </a:p>
          <a:p>
            <a:pPr marL="342900" indent="-342900" algn="just">
              <a:lnSpc>
                <a:spcPct val="115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s</a:t>
            </a:r>
            <a:r>
              <a:rPr lang="en-IN" sz="2000" dirty="0">
                <a:latin typeface="Calibri" panose="020F0502020204030204" pitchFamily="34" charset="0"/>
                <a:ea typeface="Calibri" panose="020F0502020204030204" pitchFamily="34" charset="0"/>
                <a:cs typeface="Times New Roman" panose="02020603050405020304" pitchFamily="18" charset="0"/>
              </a:rPr>
              <a:t>ystem have an intuitive and user-friendly interface for members and librarians.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3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21E1AE-F998-7D21-CC34-7F96543AAA64}"/>
              </a:ext>
            </a:extLst>
          </p:cNvPr>
          <p:cNvSpPr txBox="1"/>
          <p:nvPr/>
        </p:nvSpPr>
        <p:spPr>
          <a:xfrm>
            <a:off x="4375608" y="195590"/>
            <a:ext cx="3440783" cy="523220"/>
          </a:xfrm>
          <a:prstGeom prst="rect">
            <a:avLst/>
          </a:prstGeom>
          <a:noFill/>
        </p:spPr>
        <p:txBody>
          <a:bodyPr wrap="square" rtlCol="0">
            <a:spAutoFit/>
          </a:bodyPr>
          <a:lstStyle/>
          <a:p>
            <a:pPr algn="ctr"/>
            <a:r>
              <a:rPr lang="en-IN" sz="2800" u="sng" dirty="0">
                <a:solidFill>
                  <a:schemeClr val="accent2">
                    <a:lumMod val="50000"/>
                  </a:schemeClr>
                </a:solidFill>
              </a:rPr>
              <a:t>Use Case Diagram</a:t>
            </a:r>
          </a:p>
        </p:txBody>
      </p:sp>
      <p:pic>
        <p:nvPicPr>
          <p:cNvPr id="3" name="Picture 2">
            <a:extLst>
              <a:ext uri="{FF2B5EF4-FFF2-40B4-BE49-F238E27FC236}">
                <a16:creationId xmlns:a16="http://schemas.microsoft.com/office/drawing/2014/main" id="{EA20A5B1-6402-B46C-C0F4-F5E0CE671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3" y="718810"/>
            <a:ext cx="8213558" cy="5943600"/>
          </a:xfrm>
          <a:prstGeom prst="rect">
            <a:avLst/>
          </a:prstGeom>
        </p:spPr>
      </p:pic>
    </p:spTree>
    <p:extLst>
      <p:ext uri="{BB962C8B-B14F-4D97-AF65-F5344CB8AC3E}">
        <p14:creationId xmlns:p14="http://schemas.microsoft.com/office/powerpoint/2010/main" val="399765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DEAC-6929-8FB1-52E9-DE7490A4B858}"/>
              </a:ext>
            </a:extLst>
          </p:cNvPr>
          <p:cNvSpPr txBox="1">
            <a:spLocks/>
          </p:cNvSpPr>
          <p:nvPr/>
        </p:nvSpPr>
        <p:spPr>
          <a:xfrm>
            <a:off x="838200" y="647669"/>
            <a:ext cx="10515600" cy="5966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u="sng" dirty="0">
                <a:solidFill>
                  <a:schemeClr val="accent2">
                    <a:lumMod val="50000"/>
                  </a:schemeClr>
                </a:solidFill>
                <a:latin typeface="Berlin Sans FB" panose="020E0602020502020306" pitchFamily="34" charset="0"/>
              </a:rPr>
              <a:t>TECHNICAL STACK</a:t>
            </a:r>
            <a:endParaRPr lang="en-IN" sz="3600" u="sng" dirty="0">
              <a:solidFill>
                <a:schemeClr val="accent2">
                  <a:lumMod val="50000"/>
                </a:schemeClr>
              </a:solidFill>
              <a:latin typeface="Berlin Sans FB" panose="020E0602020502020306" pitchFamily="34" charset="0"/>
            </a:endParaRPr>
          </a:p>
        </p:txBody>
      </p:sp>
      <p:sp>
        <p:nvSpPr>
          <p:cNvPr id="5" name="TextBox 4">
            <a:extLst>
              <a:ext uri="{FF2B5EF4-FFF2-40B4-BE49-F238E27FC236}">
                <a16:creationId xmlns:a16="http://schemas.microsoft.com/office/drawing/2014/main" id="{0464FA20-9A3F-0CCC-E6BB-2DCD9BCA767B}"/>
              </a:ext>
            </a:extLst>
          </p:cNvPr>
          <p:cNvSpPr txBox="1"/>
          <p:nvPr/>
        </p:nvSpPr>
        <p:spPr>
          <a:xfrm>
            <a:off x="3120190" y="2074911"/>
            <a:ext cx="5951620" cy="2708177"/>
          </a:xfrm>
          <a:prstGeom prst="rect">
            <a:avLst/>
          </a:prstGeom>
          <a:noFill/>
        </p:spPr>
        <p:txBody>
          <a:bodyPr wrap="square" rtlCol="0">
            <a:spAutoFit/>
          </a:bodyPr>
          <a:lstStyle/>
          <a:p>
            <a:pPr marL="342900" indent="-342900" algn="just">
              <a:lnSpc>
                <a:spcPct val="115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HTML 5</a:t>
            </a:r>
          </a:p>
          <a:p>
            <a:pPr marL="342900" indent="-342900" algn="just">
              <a:lnSpc>
                <a:spcPct val="115000"/>
              </a:lnSpc>
              <a:spcAft>
                <a:spcPts val="800"/>
              </a:spcAft>
              <a:buFont typeface="Arial" panose="020B0604020202020204" pitchFamily="34" charset="0"/>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JAVA SCRIPT</a:t>
            </a:r>
          </a:p>
          <a:p>
            <a:pPr marL="342900" indent="-342900" algn="just">
              <a:lnSpc>
                <a:spcPct val="115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CSS</a:t>
            </a:r>
          </a:p>
          <a:p>
            <a:pPr marL="342900" indent="-342900" algn="just">
              <a:lnSpc>
                <a:spcPct val="115000"/>
              </a:lnSpc>
              <a:spcAft>
                <a:spcPts val="800"/>
              </a:spcAft>
              <a:buFont typeface="Arial" panose="020B0604020202020204" pitchFamily="34" charset="0"/>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PHP</a:t>
            </a:r>
          </a:p>
          <a:p>
            <a:pPr marL="342900" indent="-342900" algn="just">
              <a:lnSpc>
                <a:spcPct val="115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MY SQL</a:t>
            </a:r>
          </a:p>
          <a:p>
            <a:pPr marL="342900" indent="-342900" algn="just">
              <a:lnSpc>
                <a:spcPct val="115000"/>
              </a:lnSpc>
              <a:spcAft>
                <a:spcPts val="800"/>
              </a:spcAft>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Times New Roman" panose="02020603050405020304" pitchFamily="18" charset="0"/>
              </a:rPr>
              <a:t>XAMPP (APPLICATION - TO HOST THE BACKEND)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582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DEAC-6929-8FB1-52E9-DE7490A4B858}"/>
              </a:ext>
            </a:extLst>
          </p:cNvPr>
          <p:cNvSpPr txBox="1">
            <a:spLocks/>
          </p:cNvSpPr>
          <p:nvPr/>
        </p:nvSpPr>
        <p:spPr>
          <a:xfrm>
            <a:off x="838200" y="647669"/>
            <a:ext cx="10515600" cy="5966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u="sng" dirty="0">
                <a:solidFill>
                  <a:schemeClr val="accent2">
                    <a:lumMod val="50000"/>
                  </a:schemeClr>
                </a:solidFill>
                <a:latin typeface="Berlin Sans FB" panose="020E0602020502020306" pitchFamily="34" charset="0"/>
              </a:rPr>
              <a:t>BENIFITS</a:t>
            </a:r>
            <a:endParaRPr lang="en-IN" sz="3600" u="sng" dirty="0">
              <a:solidFill>
                <a:schemeClr val="accent2">
                  <a:lumMod val="50000"/>
                </a:schemeClr>
              </a:solidFill>
              <a:latin typeface="Berlin Sans FB" panose="020E0602020502020306" pitchFamily="34" charset="0"/>
            </a:endParaRPr>
          </a:p>
        </p:txBody>
      </p:sp>
      <p:sp>
        <p:nvSpPr>
          <p:cNvPr id="5" name="TextBox 4">
            <a:extLst>
              <a:ext uri="{FF2B5EF4-FFF2-40B4-BE49-F238E27FC236}">
                <a16:creationId xmlns:a16="http://schemas.microsoft.com/office/drawing/2014/main" id="{0464FA20-9A3F-0CCC-E6BB-2DCD9BCA767B}"/>
              </a:ext>
            </a:extLst>
          </p:cNvPr>
          <p:cNvSpPr txBox="1"/>
          <p:nvPr/>
        </p:nvSpPr>
        <p:spPr>
          <a:xfrm>
            <a:off x="3120189" y="2074911"/>
            <a:ext cx="7114673" cy="2708177"/>
          </a:xfrm>
          <a:prstGeom prst="rect">
            <a:avLst/>
          </a:prstGeom>
          <a:noFill/>
        </p:spPr>
        <p:txBody>
          <a:bodyPr wrap="square" rtlCol="0">
            <a:spAutoFit/>
          </a:bodyPr>
          <a:lstStyle/>
          <a:p>
            <a:pPr marL="342900" indent="-342900" algn="just">
              <a:lnSpc>
                <a:spcPct val="115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Efficient Book Transaction Management (Issue and Return)</a:t>
            </a:r>
          </a:p>
          <a:p>
            <a:pPr marL="342900" indent="-342900" algn="just">
              <a:lnSpc>
                <a:spcPct val="115000"/>
              </a:lnSpc>
              <a:spcAft>
                <a:spcPts val="800"/>
              </a:spcAft>
              <a:buFont typeface="Arial" panose="020B0604020202020204" pitchFamily="34" charset="0"/>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Organized Book details and Availability</a:t>
            </a:r>
          </a:p>
          <a:p>
            <a:pPr marL="342900" indent="-342900" algn="just">
              <a:lnSpc>
                <a:spcPct val="115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Enhanced User experience with Feedback Mechanism</a:t>
            </a:r>
          </a:p>
          <a:p>
            <a:pPr marL="342900" indent="-342900" algn="just">
              <a:lnSpc>
                <a:spcPct val="115000"/>
              </a:lnSpc>
              <a:spcAft>
                <a:spcPts val="800"/>
              </a:spcAft>
              <a:buFont typeface="Arial" panose="020B0604020202020204" pitchFamily="34" charset="0"/>
              <a:buChar char="•"/>
            </a:pPr>
            <a:r>
              <a:rPr lang="en-IN" sz="2000" b="1" dirty="0">
                <a:effectLst/>
                <a:latin typeface="Calibri" panose="020F0502020204030204" pitchFamily="34" charset="0"/>
                <a:ea typeface="Calibri" panose="020F0502020204030204" pitchFamily="34" charset="0"/>
                <a:cs typeface="Times New Roman" panose="02020603050405020304" pitchFamily="18" charset="0"/>
              </a:rPr>
              <a:t>Data Security and Password management</a:t>
            </a:r>
          </a:p>
          <a:p>
            <a:pPr marL="342900" indent="-342900" algn="just">
              <a:lnSpc>
                <a:spcPct val="115000"/>
              </a:lnSpc>
              <a:spcAft>
                <a:spcPts val="800"/>
              </a:spcAft>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Times New Roman" panose="02020603050405020304" pitchFamily="18" charset="0"/>
              </a:rPr>
              <a:t>Customizable Reporting and Analytics.</a:t>
            </a:r>
          </a:p>
          <a:p>
            <a:pPr marL="342900" indent="-342900" algn="just">
              <a:lnSpc>
                <a:spcPct val="115000"/>
              </a:lnSpc>
              <a:spcAft>
                <a:spcPts val="800"/>
              </a:spcAft>
              <a:buFont typeface="Arial" panose="020B0604020202020204" pitchFamily="34" charset="0"/>
              <a:buChar char="•"/>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975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DEAC-6929-8FB1-52E9-DE7490A4B858}"/>
              </a:ext>
            </a:extLst>
          </p:cNvPr>
          <p:cNvSpPr txBox="1">
            <a:spLocks/>
          </p:cNvSpPr>
          <p:nvPr/>
        </p:nvSpPr>
        <p:spPr>
          <a:xfrm>
            <a:off x="838200" y="2528740"/>
            <a:ext cx="10515600" cy="1800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u="sng" dirty="0">
                <a:solidFill>
                  <a:schemeClr val="accent2">
                    <a:lumMod val="50000"/>
                  </a:schemeClr>
                </a:solidFill>
                <a:latin typeface="Berlin Sans FB" panose="020E0602020502020306" pitchFamily="34" charset="0"/>
              </a:rPr>
              <a:t>DEMO</a:t>
            </a:r>
            <a:endParaRPr lang="en-IN" sz="3600" u="sng" dirty="0">
              <a:solidFill>
                <a:schemeClr val="accent2">
                  <a:lumMod val="50000"/>
                </a:schemeClr>
              </a:solidFill>
              <a:latin typeface="Berlin Sans FB" panose="020E0602020502020306" pitchFamily="34" charset="0"/>
            </a:endParaRPr>
          </a:p>
        </p:txBody>
      </p:sp>
    </p:spTree>
    <p:extLst>
      <p:ext uri="{BB962C8B-B14F-4D97-AF65-F5344CB8AC3E}">
        <p14:creationId xmlns:p14="http://schemas.microsoft.com/office/powerpoint/2010/main" val="243179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from the Geauga West Friends of the Library - Geauga News">
            <a:extLst>
              <a:ext uri="{FF2B5EF4-FFF2-40B4-BE49-F238E27FC236}">
                <a16:creationId xmlns:a16="http://schemas.microsoft.com/office/drawing/2014/main" id="{84AD7993-1F1B-A3F4-9E3D-D1B96BC6B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274" y="769673"/>
            <a:ext cx="7171245" cy="46100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296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342</TotalTime>
  <Words>365</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Yu Gothic UI Semibold</vt:lpstr>
      <vt:lpstr>Arial</vt:lpstr>
      <vt:lpstr>Bahnschrift SemiBold</vt:lpstr>
      <vt:lpstr>Berlin Sans FB</vt:lpstr>
      <vt:lpstr>Calibri</vt:lpstr>
      <vt:lpstr>Gill Sans MT</vt:lpstr>
      <vt:lpstr>Times New Roman</vt:lpstr>
      <vt:lpstr>Gallery</vt:lpstr>
      <vt:lpstr>Software system design and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Yasaswini Desu</dc:creator>
  <cp:lastModifiedBy>Vamsee Chilukuri</cp:lastModifiedBy>
  <cp:revision>16</cp:revision>
  <dcterms:created xsi:type="dcterms:W3CDTF">2022-05-06T15:33:22Z</dcterms:created>
  <dcterms:modified xsi:type="dcterms:W3CDTF">2023-11-29T23:10:18Z</dcterms:modified>
</cp:coreProperties>
</file>