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17" r:id="rId5"/>
    <p:sldId id="307" r:id="rId6"/>
    <p:sldId id="308" r:id="rId7"/>
    <p:sldId id="278" r:id="rId8"/>
    <p:sldId id="263" r:id="rId9"/>
    <p:sldId id="309" r:id="rId10"/>
    <p:sldId id="310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5/24/2025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5/24/2025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3119718"/>
          </a:xfrm>
        </p:spPr>
        <p:txBody>
          <a:bodyPr anchor="ctr"/>
          <a:lstStyle/>
          <a:p>
            <a:r>
              <a:rPr lang="en-US" sz="3200" b="0" i="1" dirty="0">
                <a:solidFill>
                  <a:schemeClr val="bg2">
                    <a:lumMod val="10000"/>
                  </a:schemeClr>
                </a:solidFill>
                <a:effectLst/>
                <a:latin typeface="Arial Black" panose="020B0A04020102020204" pitchFamily="34" charset="0"/>
              </a:rPr>
              <a:t>sales profit Discount Predict (2014 - 2018)</a:t>
            </a: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5D6505-898A-07FC-8580-21A29AE85722}"/>
              </a:ext>
            </a:extLst>
          </p:cNvPr>
          <p:cNvSpPr txBox="1"/>
          <p:nvPr/>
        </p:nvSpPr>
        <p:spPr>
          <a:xfrm>
            <a:off x="1299883" y="2951946"/>
            <a:ext cx="106142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bg2">
                    <a:lumMod val="10000"/>
                  </a:schemeClr>
                </a:solidFill>
                <a:latin typeface="Calisto MT" panose="02040603050505030304" pitchFamily="18" charset="0"/>
              </a:rPr>
              <a:t>This dashboard shows the overall discount and predict performance using visuals like cards, bar charts, pie chart, and line graphs</a:t>
            </a:r>
            <a:endParaRPr lang="en-IN" sz="2800" i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9346DA-2370-B62C-FC5A-E0CCE6042C5D}"/>
              </a:ext>
            </a:extLst>
          </p:cNvPr>
          <p:cNvCxnSpPr>
            <a:cxnSpLocks/>
          </p:cNvCxnSpPr>
          <p:nvPr/>
        </p:nvCxnSpPr>
        <p:spPr>
          <a:xfrm>
            <a:off x="1228165" y="2805953"/>
            <a:ext cx="990151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26144"/>
              </p:ext>
            </p:extLst>
          </p:nvPr>
        </p:nvGraphicFramePr>
        <p:xfrm>
          <a:off x="6869113" y="1143000"/>
          <a:ext cx="4190999" cy="4764389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j-lt"/>
                        </a:rPr>
                        <a:t>How I created dashboard 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Sagona Book (Headings)"/>
                        </a:rPr>
                        <a:t>What I did </a:t>
                      </a:r>
                    </a:p>
                    <a:p>
                      <a:pPr marL="0" algn="r" defTabSz="914400" rtl="0" eaLnBrk="1" latinLnBrk="0" hangingPunct="1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latin typeface="Sagona Book (Headings)"/>
                        </a:rPr>
                        <a:t>What data I used and how I did</a:t>
                      </a:r>
                    </a:p>
                    <a:p>
                      <a:pPr algn="r"/>
                      <a:endParaRPr lang="en-US" sz="2400" b="0" dirty="0">
                        <a:latin typeface="Sagona Book (Headings)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What are the key points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What changes I did 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6" y="286872"/>
            <a:ext cx="8211671" cy="484094"/>
          </a:xfrm>
        </p:spPr>
        <p:txBody>
          <a:bodyPr/>
          <a:lstStyle/>
          <a:p>
            <a:r>
              <a:rPr lang="en-US" sz="2500" dirty="0"/>
              <a:t>How I created dashboard</a:t>
            </a:r>
          </a:p>
        </p:txBody>
      </p:sp>
      <p:pic>
        <p:nvPicPr>
          <p:cNvPr id="8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FFD2BD9F-962D-9BA5-14BE-C9CD52FEF9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" b="18"/>
          <a:stretch/>
        </p:blipFill>
        <p:spPr>
          <a:xfrm>
            <a:off x="7401941" y="0"/>
            <a:ext cx="4790059" cy="6587067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B6DD6F-C639-D13E-D1FE-FC2FBD9BC56C}"/>
              </a:ext>
            </a:extLst>
          </p:cNvPr>
          <p:cNvCxnSpPr>
            <a:cxnSpLocks/>
          </p:cNvCxnSpPr>
          <p:nvPr/>
        </p:nvCxnSpPr>
        <p:spPr>
          <a:xfrm>
            <a:off x="600635" y="770966"/>
            <a:ext cx="38906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9BD135-9DFC-4626-7A27-B73099094A06}"/>
              </a:ext>
            </a:extLst>
          </p:cNvPr>
          <p:cNvSpPr txBox="1"/>
          <p:nvPr/>
        </p:nvSpPr>
        <p:spPr>
          <a:xfrm>
            <a:off x="528916" y="1075765"/>
            <a:ext cx="6445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Define Clear Objectives and KPIs</a:t>
            </a:r>
            <a:r>
              <a:rPr lang="en-US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what the dashboard is meant to achieve (e.g., track sales, monitor system health,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Choose Key Performance Indicators (KPIs) that align with your goals.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A7E4C2FF-1EFF-941D-FFCA-09218CEA7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16" y="2421393"/>
            <a:ext cx="644562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2.  Design an Intuitive Layout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Use charts, tables, and visuals that are easy to interpret.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Nova Light (Body)"/>
              </a:rPr>
              <a:t>Prioritize information hierarchy: place the most critical data at the top or in a prominent 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25F163-F171-6F1C-9241-8278DF9A70F1}"/>
              </a:ext>
            </a:extLst>
          </p:cNvPr>
          <p:cNvSpPr txBox="1"/>
          <p:nvPr/>
        </p:nvSpPr>
        <p:spPr>
          <a:xfrm>
            <a:off x="528916" y="3774141"/>
            <a:ext cx="6445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3. Ensure Real-Time or Relevant Data Integration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Connect the dashboard to live or regularly updated data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filters and interactivity to allow users to drill down into data as needed</a:t>
            </a: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746" y="497364"/>
            <a:ext cx="5449824" cy="1024128"/>
          </a:xfrm>
        </p:spPr>
        <p:txBody>
          <a:bodyPr anchor="b"/>
          <a:lstStyle/>
          <a:p>
            <a:r>
              <a:rPr lang="en-US" dirty="0"/>
              <a:t>What I did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5922" y="2046104"/>
            <a:ext cx="11179560" cy="3290404"/>
          </a:xfrm>
        </p:spPr>
        <p:txBody>
          <a:bodyPr/>
          <a:lstStyle/>
          <a:p>
            <a:r>
              <a:rPr lang="en-US" sz="1700" dirty="0">
                <a:latin typeface="Calisto MT" panose="02040603050505030304" pitchFamily="18" charset="0"/>
              </a:rPr>
              <a:t> </a:t>
            </a:r>
            <a:r>
              <a:rPr lang="en-US" sz="1700" dirty="0">
                <a:latin typeface="Calisto MT" panose="02040603050505030304" pitchFamily="18" charset="0"/>
                <a:sym typeface="Wingdings" panose="05000000000000000000" pitchFamily="2" charset="2"/>
              </a:rPr>
              <a:t> </a:t>
            </a:r>
            <a:r>
              <a:rPr lang="en-US" sz="1700" dirty="0">
                <a:latin typeface="Calisto MT" panose="02040603050505030304" pitchFamily="18" charset="0"/>
              </a:rPr>
              <a:t>I created a Power BI dashboard using a dataset named “Superstore_Sales_10Y.csv”.</a:t>
            </a:r>
          </a:p>
          <a:p>
            <a:endParaRPr lang="en-US" sz="1700" dirty="0">
              <a:latin typeface="Calisto MT" panose="02040603050505030304" pitchFamily="18" charset="0"/>
            </a:endParaRPr>
          </a:p>
          <a:p>
            <a:r>
              <a:rPr lang="en-US" sz="1700" dirty="0">
                <a:latin typeface="Calisto MT" panose="02040603050505030304" pitchFamily="18" charset="0"/>
                <a:sym typeface="Wingdings" panose="05000000000000000000" pitchFamily="2" charset="2"/>
              </a:rPr>
              <a:t> </a:t>
            </a:r>
            <a:r>
              <a:rPr lang="en-US" sz="1700" dirty="0">
                <a:latin typeface="Calisto MT" panose="02040603050505030304" pitchFamily="18" charset="0"/>
              </a:rPr>
              <a:t>This dataset had details about sales, PREDICT , order dates, regions, and   categories.</a:t>
            </a:r>
          </a:p>
          <a:p>
            <a:endParaRPr lang="en-US" sz="1700" dirty="0"/>
          </a:p>
          <a:p>
            <a:pPr>
              <a:lnSpc>
                <a:spcPct val="200000"/>
              </a:lnSpc>
            </a:pPr>
            <a:r>
              <a:rPr lang="en-US" sz="1700" dirty="0">
                <a:latin typeface="Calisto MT" panose="02040603050505030304" pitchFamily="18" charset="0"/>
                <a:sym typeface="Wingdings" panose="05000000000000000000" pitchFamily="2" charset="2"/>
              </a:rPr>
              <a:t></a:t>
            </a:r>
            <a:r>
              <a:rPr lang="en-US" sz="1700" dirty="0">
                <a:latin typeface="Calisto MT" panose="02040603050505030304" pitchFamily="18" charset="0"/>
              </a:rPr>
              <a:t>I cleaned the data and created a new Month-Year column to show time-based trends.</a:t>
            </a:r>
          </a:p>
          <a:p>
            <a:pPr>
              <a:lnSpc>
                <a:spcPct val="200000"/>
              </a:lnSpc>
            </a:pPr>
            <a:r>
              <a:rPr lang="en-US" sz="1700" dirty="0">
                <a:latin typeface="Calisto MT" panose="02040603050505030304" pitchFamily="18" charset="0"/>
                <a:sym typeface="Wingdings" panose="05000000000000000000" pitchFamily="2" charset="2"/>
              </a:rPr>
              <a:t></a:t>
            </a:r>
            <a:r>
              <a:rPr lang="en-US" sz="1700" dirty="0">
                <a:latin typeface="Calisto MT" panose="02040603050505030304" pitchFamily="18" charset="0"/>
              </a:rPr>
              <a:t>I added different charts to understand performance across time, category, and region</a:t>
            </a:r>
            <a:endParaRPr lang="en-US" sz="17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23606E-7642-882F-B0DE-4914F1B441CE}"/>
              </a:ext>
            </a:extLst>
          </p:cNvPr>
          <p:cNvCxnSpPr/>
          <p:nvPr/>
        </p:nvCxnSpPr>
        <p:spPr>
          <a:xfrm>
            <a:off x="3729464" y="1521492"/>
            <a:ext cx="32361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29" y="224117"/>
            <a:ext cx="10360152" cy="1131525"/>
          </a:xfrm>
        </p:spPr>
        <p:txBody>
          <a:bodyPr anchor="b"/>
          <a:lstStyle/>
          <a:p>
            <a:r>
              <a:rPr lang="en-US" dirty="0"/>
              <a:t>How I did it and what data I used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6188" y="1602628"/>
            <a:ext cx="5074024" cy="503125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500" b="1" u="sng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Imported the Dataset: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Calisto MT" panose="02040603050505030304" pitchFamily="18" charset="0"/>
              </a:rPr>
              <a:t>Clicked on Get Data -Text/CSV</a:t>
            </a:r>
          </a:p>
          <a:p>
            <a:endParaRPr lang="en-US" sz="1500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  <a:sym typeface="Wingdings" panose="05000000000000000000" pitchFamily="2" charset="2"/>
            </a:endParaRPr>
          </a:p>
          <a:p>
            <a:r>
              <a:rPr lang="en-IN" sz="1500" dirty="0">
                <a:solidFill>
                  <a:schemeClr val="bg2">
                    <a:lumMod val="10000"/>
                  </a:schemeClr>
                </a:solidFill>
                <a:latin typeface="Calisto MT" panose="02040603050505030304" pitchFamily="18" charset="0"/>
                <a:sym typeface="Wingdings" panose="05000000000000000000" pitchFamily="2" charset="2"/>
              </a:rPr>
              <a:t>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Calisto MT" panose="02040603050505030304" pitchFamily="18" charset="0"/>
              </a:rPr>
              <a:t>Selected the file -Superstore_Sales_10Y.csv</a:t>
            </a:r>
          </a:p>
          <a:p>
            <a:endParaRPr lang="en-IN" sz="1400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1500" b="1" u="sng" dirty="0">
              <a:solidFill>
                <a:schemeClr val="bg2">
                  <a:lumMod val="10000"/>
                </a:schemeClr>
              </a:solidFill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1500" b="1" u="sng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Cleaned Data:</a:t>
            </a:r>
          </a:p>
          <a:p>
            <a:endParaRPr lang="en-IN" sz="1500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sz="1500" dirty="0">
                <a:solidFill>
                  <a:schemeClr val="bg2">
                    <a:lumMod val="10000"/>
                  </a:schemeClr>
                </a:solidFill>
                <a:latin typeface="Calisto MT" panose="02040603050505030304" pitchFamily="18" charset="0"/>
              </a:rPr>
              <a:t>Clicked on Transform Data</a:t>
            </a:r>
          </a:p>
          <a:p>
            <a:r>
              <a:rPr lang="en-IN" sz="1500" dirty="0">
                <a:solidFill>
                  <a:schemeClr val="bg2">
                    <a:lumMod val="10000"/>
                  </a:schemeClr>
                </a:solidFill>
                <a:latin typeface="Calisto MT" panose="0204060305050503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IN" sz="1500" dirty="0">
                <a:solidFill>
                  <a:schemeClr val="bg2">
                    <a:lumMod val="10000"/>
                  </a:schemeClr>
                </a:solidFill>
                <a:latin typeface="Calisto MT" panose="02040603050505030304" pitchFamily="18" charset="0"/>
              </a:rPr>
              <a:t>Checked if-ORDER DATE 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Calisto MT" panose="02040603050505030304" pitchFamily="18" charset="0"/>
              </a:rPr>
              <a:t>is in proper date format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500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Calisto MT" panose="02040603050505030304" pitchFamily="18" charset="0"/>
              </a:rPr>
              <a:t>Added a new column using: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1500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Calisto MT" panose="02040603050505030304" pitchFamily="18" charset="0"/>
              </a:rPr>
              <a:t>Mont </a:t>
            </a:r>
            <a:r>
              <a:rPr lang="en-US" sz="1500" dirty="0" err="1">
                <a:solidFill>
                  <a:schemeClr val="bg2">
                    <a:lumMod val="10000"/>
                  </a:schemeClr>
                </a:solidFill>
                <a:latin typeface="Calisto MT" panose="02040603050505030304" pitchFamily="18" charset="0"/>
              </a:rPr>
              <a:t>hYear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Calisto MT" panose="02040603050505030304" pitchFamily="18" charset="0"/>
              </a:rPr>
              <a:t> = FORMAT([Order Date], "Month year")</a:t>
            </a:r>
            <a:endParaRPr lang="en-IN" sz="1500" u="sng" dirty="0">
              <a:solidFill>
                <a:schemeClr val="bg2">
                  <a:lumMod val="10000"/>
                </a:schemeClr>
              </a:solidFill>
              <a:latin typeface="Calisto MT" panose="02040603050505030304" pitchFamily="18" charset="0"/>
            </a:endParaRPr>
          </a:p>
          <a:p>
            <a:endParaRPr lang="en-US" sz="1500" dirty="0">
              <a:latin typeface="Calisto MT" panose="0204060305050503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7548031-9087-FA6E-59A8-7824FA5E0400}"/>
              </a:ext>
            </a:extLst>
          </p:cNvPr>
          <p:cNvCxnSpPr>
            <a:cxnSpLocks/>
          </p:cNvCxnSpPr>
          <p:nvPr/>
        </p:nvCxnSpPr>
        <p:spPr>
          <a:xfrm>
            <a:off x="1093694" y="1355642"/>
            <a:ext cx="978945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83DDFE-B1BB-4409-4941-CA17D1A80932}"/>
              </a:ext>
            </a:extLst>
          </p:cNvPr>
          <p:cNvSpPr txBox="1"/>
          <p:nvPr/>
        </p:nvSpPr>
        <p:spPr>
          <a:xfrm>
            <a:off x="6463553" y="1569747"/>
            <a:ext cx="50112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1500" b="1" u="sng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Created Visuals: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500" b="1" u="sng" dirty="0">
              <a:solidFill>
                <a:schemeClr val="bg2">
                  <a:lumMod val="10000"/>
                </a:schemeClr>
              </a:solidFill>
              <a:latin typeface="Arial Black" panose="020B0A0402010202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Calisto MT" panose="02040603050505030304" pitchFamily="18" charset="0"/>
              </a:rPr>
              <a:t>Cards for showing Total Sales and Total Profit.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Calisto MT" panose="02040603050505030304" pitchFamily="18" charset="0"/>
              </a:rPr>
              <a:t>Line Chart for Sales Trend by Month-Year.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IN" sz="1500" dirty="0">
                <a:solidFill>
                  <a:schemeClr val="bg2">
                    <a:lumMod val="10000"/>
                  </a:schemeClr>
                </a:solidFill>
                <a:latin typeface="Calisto MT" panose="02040603050505030304" pitchFamily="18" charset="0"/>
              </a:rPr>
              <a:t>Bar chart for sales by region.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Calisto MT" panose="02040603050505030304" pitchFamily="18" charset="0"/>
              </a:rPr>
              <a:t>Pie Chart for Sales by Category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1500" b="1" u="sng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Styled the Dashboard:</a:t>
            </a:r>
          </a:p>
          <a:p>
            <a:endParaRPr lang="en-US" sz="1500" b="1" u="sng" dirty="0">
              <a:solidFill>
                <a:schemeClr val="bg2">
                  <a:lumMod val="10000"/>
                </a:schemeClr>
              </a:solidFill>
              <a:latin typeface="Arial Black" panose="020B0A0402010202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Calisto MT" panose="02040603050505030304" pitchFamily="18" charset="0"/>
              </a:rPr>
              <a:t>Used pink background and white card layout.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Calisto MT" panose="02040603050505030304" pitchFamily="18" charset="0"/>
              </a:rPr>
              <a:t>Added headings and side labels like “Report” and “Table Details”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dirty="0">
                <a:latin typeface="Calisto MT" panose="0204060305050503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alisto MT" panose="02040603050505030304" pitchFamily="18" charset="0"/>
              </a:rPr>
              <a:t> Sales have been gradually decreasing over recent years.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à"/>
            </a:pPr>
            <a:r>
              <a:rPr lang="en-US" dirty="0">
                <a:latin typeface="Calisto MT" panose="02040603050505030304" pitchFamily="18" charset="0"/>
              </a:rPr>
              <a:t>Technology category New work have a highest sales 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à"/>
            </a:pPr>
            <a:r>
              <a:rPr lang="en-US" dirty="0">
                <a:latin typeface="Calisto MT" panose="02040603050505030304" pitchFamily="18" charset="0"/>
              </a:rPr>
              <a:t>Total sales over 4  years is around 999.4 and profit is 1000.6.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à"/>
            </a:pPr>
            <a:r>
              <a:rPr lang="en-US" dirty="0">
                <a:latin typeface="Calisto MT" panose="02040603050505030304" pitchFamily="18" charset="0"/>
              </a:rPr>
              <a:t>Some countries  have consistently low  performance (based on </a:t>
            </a:r>
            <a:r>
              <a:rPr lang="en-US" dirty="0" err="1">
                <a:latin typeface="Calisto MT" panose="02040603050505030304" pitchFamily="18" charset="0"/>
              </a:rPr>
              <a:t>dount</a:t>
            </a:r>
            <a:r>
              <a:rPr lang="en-US" dirty="0">
                <a:latin typeface="Calisto MT" panose="02040603050505030304" pitchFamily="18" charset="0"/>
              </a:rPr>
              <a:t> chart).</a:t>
            </a:r>
            <a:endParaRPr lang="en-IN" dirty="0">
              <a:latin typeface="Calisto MT" panose="02040603050505030304" pitchFamily="18" charset="0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847B85-1435-9301-3FDC-3C5039F6E2CB}"/>
              </a:ext>
            </a:extLst>
          </p:cNvPr>
          <p:cNvCxnSpPr/>
          <p:nvPr/>
        </p:nvCxnSpPr>
        <p:spPr>
          <a:xfrm>
            <a:off x="914400" y="1766047"/>
            <a:ext cx="277905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 DID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8677835" cy="387705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à"/>
            </a:pPr>
            <a:r>
              <a:rPr lang="en-US" dirty="0">
                <a:latin typeface="Calisto MT" panose="02040603050505030304" pitchFamily="18" charset="0"/>
              </a:rPr>
              <a:t>Add slicers to filter by year or category for more interactivity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à"/>
            </a:pPr>
            <a:r>
              <a:rPr lang="en-US" dirty="0">
                <a:latin typeface="Calisto MT" panose="02040603050505030304" pitchFamily="18" charset="0"/>
              </a:rPr>
              <a:t>Use tooltips to give more information on hover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à"/>
            </a:pPr>
            <a:r>
              <a:rPr lang="en-US" dirty="0">
                <a:latin typeface="Calisto MT" panose="02040603050505030304" pitchFamily="18" charset="0"/>
              </a:rPr>
              <a:t>Format numbers better (e.g., ₹ symbol for sales/profit)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à"/>
            </a:pPr>
            <a:r>
              <a:rPr lang="en-US" dirty="0">
                <a:latin typeface="Calisto MT" panose="02040603050505030304" pitchFamily="18" charset="0"/>
              </a:rPr>
              <a:t>Add a title image or logo to look professional</a:t>
            </a:r>
            <a:endParaRPr lang="en-IN" dirty="0">
              <a:latin typeface="Calisto MT" panose="02040603050505030304" pitchFamily="18" charset="0"/>
            </a:endParaRPr>
          </a:p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-2088777"/>
            <a:ext cx="3440677" cy="137160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8B040C-7946-B02A-F777-CA15D070C3C9}"/>
              </a:ext>
            </a:extLst>
          </p:cNvPr>
          <p:cNvCxnSpPr>
            <a:cxnSpLocks/>
          </p:cNvCxnSpPr>
          <p:nvPr/>
        </p:nvCxnSpPr>
        <p:spPr>
          <a:xfrm>
            <a:off x="914400" y="1828800"/>
            <a:ext cx="32452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dirty="0"/>
              <a:t>KAREDLA HARI SUMANTH</a:t>
            </a:r>
          </a:p>
          <a:p>
            <a:r>
              <a:rPr lang="en-US" dirty="0"/>
              <a:t>7815823890</a:t>
            </a:r>
          </a:p>
          <a:p>
            <a:pPr lvl="1"/>
            <a:r>
              <a:rPr lang="en-US" dirty="0"/>
              <a:t>karedlasumanth@gmail.com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{7655D2D8-6704-492F-97B8-EF9F2CC0DBE5}tf11964407_win32</Template>
  <TotalTime>66</TotalTime>
  <Words>485</Words>
  <Application>Microsoft Office PowerPoint</Application>
  <PresentationFormat>Widescreen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Black</vt:lpstr>
      <vt:lpstr>Calibri</vt:lpstr>
      <vt:lpstr>Calisto MT</vt:lpstr>
      <vt:lpstr>Courier New</vt:lpstr>
      <vt:lpstr>Gill Sans Nova Light</vt:lpstr>
      <vt:lpstr>Gill Sans Nova Light (Body)</vt:lpstr>
      <vt:lpstr>Sagona Book</vt:lpstr>
      <vt:lpstr>Sagona Book (Headings)</vt:lpstr>
      <vt:lpstr>Wingdings</vt:lpstr>
      <vt:lpstr>Custom</vt:lpstr>
      <vt:lpstr>sales profit Discount Predict (2014 - 2018)</vt:lpstr>
      <vt:lpstr>agenda</vt:lpstr>
      <vt:lpstr>How I created dashboard</vt:lpstr>
      <vt:lpstr>What I did </vt:lpstr>
      <vt:lpstr>How I did it and what data I used</vt:lpstr>
      <vt:lpstr>KEY POINTS</vt:lpstr>
      <vt:lpstr>CHANGES I DID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kared</dc:creator>
  <cp:lastModifiedBy>kared</cp:lastModifiedBy>
  <cp:revision>1</cp:revision>
  <dcterms:created xsi:type="dcterms:W3CDTF">2025-05-24T15:57:14Z</dcterms:created>
  <dcterms:modified xsi:type="dcterms:W3CDTF">2025-05-24T17:03:14Z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