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12" r:id="rId3"/>
    <p:sldId id="304" r:id="rId5"/>
    <p:sldId id="307" r:id="rId6"/>
    <p:sldId id="281" r:id="rId7"/>
    <p:sldId id="282" r:id="rId8"/>
    <p:sldId id="314" r:id="rId9"/>
    <p:sldId id="315" r:id="rId10"/>
    <p:sldId id="318" r:id="rId11"/>
    <p:sldId id="317" r:id="rId12"/>
    <p:sldId id="319" r:id="rId13"/>
    <p:sldId id="321" r:id="rId14"/>
    <p:sldId id="322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0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5" d="100"/>
          <a:sy n="75" d="100"/>
        </p:scale>
        <p:origin x="902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/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9" name="Freeform 48"/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43" name="Graphic 4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>
            <a:fillRect/>
          </a:stretch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/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/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/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/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/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/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5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490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690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890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210">
              <a:spcBef>
                <a:spcPts val="1000"/>
              </a:spcBef>
              <a:defRPr sz="1800"/>
            </a:lvl2pPr>
            <a:lvl3pPr indent="-283210">
              <a:spcBef>
                <a:spcPts val="1000"/>
              </a:spcBef>
              <a:defRPr sz="1800"/>
            </a:lvl3pPr>
            <a:lvl4pPr indent="-283210">
              <a:spcBef>
                <a:spcPts val="1000"/>
              </a:spcBef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/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/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/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/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Credit Card Default Prediction Project</a:t>
            </a:r>
            <a:br>
              <a:rPr lang="en-US" dirty="0"/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Predicting Defaults Using Machine Learning Models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61505" y="5781040"/>
            <a:ext cx="361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u="sng">
                <a:solidFill>
                  <a:schemeClr val="bg1"/>
                </a:solidFill>
              </a:rPr>
              <a:t>Team Members: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Hariteja Thallapelli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Noolkanti Manish Yadav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46589" y="39919"/>
            <a:ext cx="9879437" cy="980844"/>
          </a:xfrm>
        </p:spPr>
        <p:txBody>
          <a:bodyPr/>
          <a:lstStyle/>
          <a:p>
            <a:r>
              <a:rPr lang="en-US" dirty="0"/>
              <a:t>Model Evaluation Metrics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667868" y="1112838"/>
          <a:ext cx="9644826" cy="54524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3305"/>
                <a:gridCol w="4132135"/>
                <a:gridCol w="4219386"/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Definition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Importance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  <a:tr h="606129">
                <a:tc>
                  <a:txBody>
                    <a:bodyPr/>
                    <a:lstStyle/>
                    <a:p>
                      <a:r>
                        <a:rPr lang="en-IN" b="1" dirty="0"/>
                        <a:t>ROC-AUC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proportion of true results (both true positives and true negatives) among the total number of cases examined.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general measure of model performance but can be misleading in imbalanced datasets.</a:t>
                      </a:r>
                      <a:endParaRPr lang="en-US" dirty="0"/>
                    </a:p>
                  </a:txBody>
                  <a:tcPr anchor="ctr"/>
                </a:tc>
              </a:tr>
              <a:tr h="643498">
                <a:tc>
                  <a:txBody>
                    <a:bodyPr/>
                    <a:lstStyle/>
                    <a:p>
                      <a:r>
                        <a:rPr lang="en-IN" b="1" dirty="0"/>
                        <a:t>Precision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ratio of true positives to the sum of true positives and false positives.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the accuracy of positive predictions; important when the cost of false positives is high.</a:t>
                      </a:r>
                      <a:endParaRPr lang="en-US" dirty="0"/>
                    </a:p>
                  </a:txBody>
                  <a:tcPr anchor="ctr"/>
                </a:tc>
              </a:tr>
              <a:tr h="606129">
                <a:tc>
                  <a:txBody>
                    <a:bodyPr/>
                    <a:lstStyle/>
                    <a:p>
                      <a:r>
                        <a:rPr lang="en-IN" b="1" dirty="0"/>
                        <a:t>Recall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ratio of true positives to the sum of true positives and false negatives.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the ability of the model to identify all relevant instances; critical in cases where missing a positive case is costly (e.g., defaults).</a:t>
                      </a:r>
                      <a:endParaRPr lang="en-US" dirty="0"/>
                    </a:p>
                  </a:txBody>
                  <a:tcPr anchor="ctr"/>
                </a:tc>
              </a:tr>
              <a:tr h="606129">
                <a:tc>
                  <a:txBody>
                    <a:bodyPr/>
                    <a:lstStyle/>
                    <a:p>
                      <a:r>
                        <a:rPr lang="en-IN" b="1" dirty="0"/>
                        <a:t>F1-Score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harmonic mean of precision and recall, providing a balance between the two.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 when the class distribution is imbalanced; a single metric that reflects both precision and recall.</a:t>
                      </a:r>
                      <a:endParaRPr lang="en-US" dirty="0"/>
                    </a:p>
                  </a:txBody>
                  <a:tcPr anchor="ctr"/>
                </a:tc>
              </a:tr>
              <a:tr h="811265">
                <a:tc>
                  <a:txBody>
                    <a:bodyPr/>
                    <a:lstStyle/>
                    <a:p>
                      <a:r>
                        <a:rPr lang="en-IN" b="1" dirty="0"/>
                        <a:t>ROC-AUC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area under the Receiver Operating Characteristic curve, which plots true positive rate against false positive rate.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model’s ability to distinguish between classes; a higher AUC indicates better performance.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8269" y="597715"/>
            <a:ext cx="9875463" cy="638685"/>
          </a:xfrm>
        </p:spPr>
        <p:txBody>
          <a:bodyPr/>
          <a:lstStyle/>
          <a:p>
            <a:pPr algn="ctr"/>
            <a:r>
              <a:rPr lang="en-US" dirty="0"/>
              <a:t>Performance Results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934721" y="1388796"/>
            <a:ext cx="5161280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Logistic Regression</a:t>
            </a:r>
            <a:endParaRPr lang="en-US" b="1" dirty="0"/>
          </a:p>
          <a:p>
            <a:r>
              <a:rPr lang="en-US" dirty="0"/>
              <a:t>Performance:</a:t>
            </a:r>
            <a:endParaRPr lang="en-US" dirty="0"/>
          </a:p>
          <a:p>
            <a:pPr lvl="1"/>
            <a:r>
              <a:rPr lang="en-US" dirty="0"/>
              <a:t>AUC: 0.74 (Moderate performance)</a:t>
            </a:r>
            <a:endParaRPr lang="en-US" dirty="0"/>
          </a:p>
          <a:p>
            <a:r>
              <a:rPr lang="en-US" dirty="0"/>
              <a:t>Key insights: Effective for basic risk prediction, limited by linear assumptions</a:t>
            </a:r>
            <a:endParaRPr lang="en-US" dirty="0"/>
          </a:p>
          <a:p>
            <a:r>
              <a:rPr lang="en-US" dirty="0"/>
              <a:t>ROC Curve: Demonstrates initial steep rise, gradual plateau</a:t>
            </a:r>
            <a:endParaRPr lang="en-US" dirty="0"/>
          </a:p>
          <a:p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half" idx="15"/>
          </p:nvPr>
        </p:nvSpPr>
        <p:spPr>
          <a:xfrm>
            <a:off x="6400800" y="1388800"/>
            <a:ext cx="5516880" cy="39615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Random Forest</a:t>
            </a:r>
            <a:endParaRPr lang="en-US" b="1" dirty="0"/>
          </a:p>
          <a:p>
            <a:r>
              <a:rPr lang="en-US" dirty="0"/>
              <a:t>Performance:</a:t>
            </a:r>
            <a:endParaRPr lang="en-US" dirty="0"/>
          </a:p>
          <a:p>
            <a:pPr lvl="1"/>
            <a:r>
              <a:rPr lang="en-US" dirty="0"/>
              <a:t>AUC: 0.78 (Better performance)</a:t>
            </a:r>
            <a:endParaRPr lang="en-US" dirty="0"/>
          </a:p>
          <a:p>
            <a:r>
              <a:rPr lang="en-US" dirty="0"/>
              <a:t>Key insights: Captures non-linear patterns, better prediction accuracy</a:t>
            </a:r>
            <a:endParaRPr lang="en-US" dirty="0"/>
          </a:p>
          <a:p>
            <a:r>
              <a:rPr lang="en-US" dirty="0"/>
              <a:t>ROC Curve: Steeper and more consistent rise compared to Logistic Regression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6000" y="1754388"/>
            <a:ext cx="1" cy="4626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r_roc_cur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006" y="3924101"/>
            <a:ext cx="3803751" cy="2852585"/>
          </a:xfrm>
          <a:prstGeom prst="rect">
            <a:avLst/>
          </a:prstGeom>
        </p:spPr>
      </p:pic>
      <p:pic>
        <p:nvPicPr>
          <p:cNvPr id="8" name="Picture 7" descr="rf_roc_cur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89" y="3924098"/>
            <a:ext cx="3803748" cy="28525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692943"/>
            <a:ext cx="10511627" cy="471490"/>
          </a:xfrm>
        </p:spPr>
        <p:txBody>
          <a:bodyPr/>
          <a:lstStyle/>
          <a:p>
            <a:r>
              <a:rPr lang="en-US" sz="2800" dirty="0"/>
              <a:t>Model Comparison &amp; Feature Importance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400177"/>
            <a:ext cx="42773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Model Comparison</a:t>
            </a:r>
            <a:endParaRPr lang="en-US" b="1" u="sng" dirty="0"/>
          </a:p>
          <a:p>
            <a:endParaRPr lang="en-US" b="1" dirty="0"/>
          </a:p>
          <a:p>
            <a:r>
              <a:rPr lang="en-US" b="1" dirty="0"/>
              <a:t>Logistic Regression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AUC: </a:t>
            </a:r>
            <a:r>
              <a:rPr lang="en-US" dirty="0"/>
              <a:t>0.74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Performance: </a:t>
            </a:r>
            <a:r>
              <a:rPr lang="en-US" dirty="0"/>
              <a:t>Moderate performance; effective for basic risk prediction but limited by linear assumptions.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Random Forest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AUC: </a:t>
            </a:r>
            <a:r>
              <a:rPr lang="en-US" dirty="0"/>
              <a:t>0.78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Performance: </a:t>
            </a:r>
            <a:r>
              <a:rPr lang="en-US" dirty="0"/>
              <a:t>Better performance; captures non-linear patterns, leading to improved prediction accuracy.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Conclusion</a:t>
            </a:r>
            <a:endParaRPr lang="en-US" b="1" dirty="0"/>
          </a:p>
          <a:p>
            <a:r>
              <a:rPr lang="en-US" dirty="0"/>
              <a:t>Random Forest outperforms Logistic Regression, especially in handling complex relationships within the data.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85840" y="1400177"/>
            <a:ext cx="51917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Feature Importance (Random Forest)</a:t>
            </a:r>
            <a:endParaRPr lang="en-US" b="1" u="sng" dirty="0"/>
          </a:p>
          <a:p>
            <a:endParaRPr lang="en-US" dirty="0"/>
          </a:p>
          <a:p>
            <a:r>
              <a:rPr lang="en-US" b="1" dirty="0"/>
              <a:t>Most Important Features: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Payment History: </a:t>
            </a:r>
            <a:r>
              <a:rPr lang="en-US" dirty="0"/>
              <a:t>PAY_0 and PAY_2 are crucial indicators of default likelihood.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Credit Limit: </a:t>
            </a:r>
            <a:r>
              <a:rPr lang="en-US" dirty="0"/>
              <a:t>LIMIT_BAL significantly impacts default risk.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Bill and Payment Amounts: </a:t>
            </a:r>
            <a:r>
              <a:rPr lang="en-US" dirty="0"/>
              <a:t>Recent bill amounts and payments further contribute to risk assessment.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Insights</a:t>
            </a:r>
            <a:endParaRPr lang="en-US" b="1" dirty="0"/>
          </a:p>
          <a:p>
            <a:r>
              <a:rPr lang="en-US" dirty="0"/>
              <a:t>Recent payment history is identified as the strongest predictor of defaults, emphasizing the importance of monitoring repayment behaviors.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740400" y="1400177"/>
            <a:ext cx="1" cy="5078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1" y="849783"/>
            <a:ext cx="5715000" cy="582778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1" y="1524000"/>
            <a:ext cx="5715000" cy="485648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Summary: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Random Forest outperformed Logistic Regression (AUC 0.78 vs 0.74)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predictive features: payment history, credit limit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Recommendations: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Focus on monitoring recent payment behavior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Adjust credit limits based on behavior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Consider ensemble methods for credit risk assessment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Future Work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Explore advanced algorithms (e.g., Gradient Boosting)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Implement a real-time risk assessment system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cost-benefit analysis of different thresholds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 and Project Overview</a:t>
            </a:r>
            <a:endParaRPr lang="en-US" dirty="0"/>
          </a:p>
          <a:p>
            <a:r>
              <a:rPr lang="en-US" dirty="0"/>
              <a:t>Data and Preprocessing</a:t>
            </a:r>
            <a:endParaRPr lang="en-US" dirty="0"/>
          </a:p>
          <a:p>
            <a:r>
              <a:rPr lang="en-US" dirty="0"/>
              <a:t>Modelling and Techniques</a:t>
            </a:r>
            <a:endParaRPr lang="en-US" dirty="0"/>
          </a:p>
          <a:p>
            <a:r>
              <a:rPr lang="en-US" dirty="0"/>
              <a:t>Results and Comparison </a:t>
            </a:r>
            <a:endParaRPr lang="en-US" dirty="0"/>
          </a:p>
          <a:p>
            <a:r>
              <a:rPr lang="en-US" dirty="0"/>
              <a:t>Insights, Deployment, and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241" y="444849"/>
            <a:ext cx="5723586" cy="1071977"/>
          </a:xfrm>
        </p:spPr>
        <p:txBody>
          <a:bodyPr/>
          <a:lstStyle/>
          <a:p>
            <a:r>
              <a:rPr lang="en-US" sz="3200" dirty="0"/>
              <a:t>Introduction</a:t>
            </a:r>
            <a:endParaRPr lang="en-US" sz="3200" dirty="0"/>
          </a:p>
        </p:txBody>
      </p:sp>
      <p:pic>
        <p:nvPicPr>
          <p:cNvPr id="7" name="Picture Placeholder 6" descr="A person standing in front of a whiteboard"/>
          <p:cNvPicPr>
            <a:picLocks noGrp="1" noChangeAspect="1"/>
          </p:cNvPicPr>
          <p:nvPr>
            <p:ph type="pic" sz="quarter" idx="11"/>
          </p:nvPr>
        </p:nvPicPr>
        <p:blipFill>
          <a:blip r:embed="rId1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>
            <a:fillRect/>
          </a:stretch>
        </p:blipFill>
        <p:spPr>
          <a:xfrm>
            <a:off x="443345" y="0"/>
            <a:ext cx="4344695" cy="6359525"/>
          </a:xfrm>
        </p:spPr>
      </p:pic>
      <p:sp>
        <p:nvSpPr>
          <p:cNvPr id="4" name="TextBox 3"/>
          <p:cNvSpPr txBox="1"/>
          <p:nvPr/>
        </p:nvSpPr>
        <p:spPr>
          <a:xfrm>
            <a:off x="5088822" y="1430496"/>
            <a:ext cx="4670919" cy="4620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Objective: </a:t>
            </a:r>
            <a:r>
              <a:rPr lang="en-US" dirty="0"/>
              <a:t>To predict whether a credit card holder will default on their payment next month.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Why It Matters: </a:t>
            </a:r>
            <a:r>
              <a:rPr lang="en-US" dirty="0"/>
              <a:t>Helps financial institutions manage credit risk, minimize losses, and improve decision-making.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Dataset: </a:t>
            </a:r>
            <a:r>
              <a:rPr lang="en-US" dirty="0"/>
              <a:t>Records of 30,000 clients from Taiwan, 23 features including demographics and payment history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8481"/>
            <a:ext cx="5259554" cy="589279"/>
          </a:xfrm>
        </p:spPr>
        <p:txBody>
          <a:bodyPr/>
          <a:lstStyle/>
          <a:p>
            <a:r>
              <a:rPr lang="en-US" dirty="0"/>
              <a:t>Project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14400" y="1198881"/>
            <a:ext cx="5259554" cy="250952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Focus: </a:t>
            </a:r>
            <a:r>
              <a:rPr lang="en-US" sz="1800" dirty="0">
                <a:solidFill>
                  <a:schemeClr val="tx1"/>
                </a:solidFill>
              </a:rPr>
              <a:t>Build and compare machine learning models to predict credit card defaults. Address challenges like class imbalance and feature selection.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Models Used: </a:t>
            </a:r>
            <a:r>
              <a:rPr lang="en-US" sz="1800" dirty="0">
                <a:solidFill>
                  <a:schemeClr val="tx1"/>
                </a:solidFill>
              </a:rPr>
              <a:t>Logistic Regression and Random Forest.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Key Stages: </a:t>
            </a:r>
            <a:r>
              <a:rPr lang="en-US" sz="1800" dirty="0">
                <a:solidFill>
                  <a:schemeClr val="tx1"/>
                </a:solidFill>
              </a:rPr>
              <a:t>Data preprocessing, feature engineering, model training, and performance evaluation.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Placeholder 5" descr="A person holding a microphone and standing in front of a group of people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>
            <a:fillRect/>
          </a:stretch>
        </p:blipFill>
        <p:spPr>
          <a:xfrm>
            <a:off x="7414194" y="410780"/>
            <a:ext cx="4344695" cy="6447220"/>
          </a:xfrm>
        </p:spPr>
      </p:pic>
      <p:sp>
        <p:nvSpPr>
          <p:cNvPr id="11" name="Title 1"/>
          <p:cNvSpPr txBox="1"/>
          <p:nvPr/>
        </p:nvSpPr>
        <p:spPr>
          <a:xfrm>
            <a:off x="914400" y="3881121"/>
            <a:ext cx="5259554" cy="58927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Project Objectives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4504958"/>
            <a:ext cx="6106160" cy="212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Exploratory Data Analysis (EDA)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Handle Class Imbalance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Model Optimization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Model Comparison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Insights &amp; Recommendations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770" y="585783"/>
            <a:ext cx="7965461" cy="471489"/>
          </a:xfrm>
        </p:spPr>
        <p:txBody>
          <a:bodyPr/>
          <a:lstStyle/>
          <a:p>
            <a:r>
              <a:rPr lang="en-US" dirty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4480" y="1185857"/>
            <a:ext cx="8601544" cy="5509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Dataset Overview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Dataset Source: Credit card client data from Taiwan.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Size: 30,000 records with 25 features.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Key Features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Demographic Information: 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AGE, SEX, MARRIAGE, EDUCATION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Credit &amp; Payment Details: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LIMIT_BAL: Credit limit.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BILL_AMT1-6: Bill amounts for the past 6 months.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PAY_AMT1-6: Payment amounts for the past 6 months.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PAY_0 to PAY_6: Repayment status (current month to 6 months ago).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Target Variable: 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Y: Indicates if a customer defaulted (1 = Yes, 0 = No).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56320" y="3116580"/>
            <a:ext cx="260096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Distribution of Defaults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Non-Default (Y = 0): 78%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Default (Y = 1): 22%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7" y="457199"/>
            <a:ext cx="7659380" cy="1229361"/>
          </a:xfrm>
        </p:spPr>
        <p:txBody>
          <a:bodyPr/>
          <a:lstStyle/>
          <a:p>
            <a:r>
              <a:rPr lang="en-US" sz="3200" dirty="0"/>
              <a:t>Exploratory Data Analysis (EDA) Insights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9499" y="1915576"/>
            <a:ext cx="25781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 by Gender:</a:t>
            </a:r>
            <a:endParaRPr lang="en-US" b="1" dirty="0"/>
          </a:p>
          <a:p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Males have a higher default rate compared to females.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Females represent a larger proportion of non-defaulters.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Gender may influence default likelihood.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22722" y="1929678"/>
            <a:ext cx="2702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 by Age: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defaulters fall within the 20-40 age range.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peak in default rates is observed around age 30.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Younger individuals, particularly around 30, are at higher risk of default.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347200" y="1947606"/>
            <a:ext cx="2702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 by Credit Limit</a:t>
            </a:r>
            <a:r>
              <a:rPr lang="en-US" dirty="0"/>
              <a:t>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Higher default rates seen in clients with lower credit limits.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Non-defaulters tend to have higher credit limits.</a:t>
            </a:r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r>
              <a:rPr lang="en-US" b="1" dirty="0"/>
              <a:t>Conclusion:</a:t>
            </a:r>
            <a:r>
              <a:rPr lang="en-US" dirty="0"/>
              <a:t> A correlation exists between credit limit and default risk.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400800" y="1915576"/>
            <a:ext cx="0" cy="368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76080" y="1996005"/>
            <a:ext cx="0" cy="368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6087" y="439272"/>
            <a:ext cx="7659380" cy="758068"/>
          </a:xfrm>
        </p:spPr>
        <p:txBody>
          <a:bodyPr/>
          <a:lstStyle/>
          <a:p>
            <a:r>
              <a:rPr lang="en-US" sz="3200" dirty="0"/>
              <a:t>Data Preprocessing Steps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6539" y="1318528"/>
            <a:ext cx="2578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Handling Missing Values</a:t>
            </a:r>
            <a:r>
              <a:rPr lang="en-US" dirty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missing values in the dataset, so no imputation was required.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9762" y="1332630"/>
            <a:ext cx="27025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 Scaling</a:t>
            </a:r>
            <a:r>
              <a:rPr lang="en-US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b="1" dirty="0" err="1"/>
              <a:t>StandardScaler</a:t>
            </a:r>
            <a:r>
              <a:rPr lang="en-US" dirty="0"/>
              <a:t> to normalize numerical features like credit limit, bill amounts, and payment amounts for consistency.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4240" y="1350558"/>
            <a:ext cx="2702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Encoding Categorical Variables</a:t>
            </a:r>
            <a:r>
              <a:rPr lang="en-US" dirty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Applied </a:t>
            </a:r>
            <a:r>
              <a:rPr lang="en-US" b="1" dirty="0"/>
              <a:t>One-Hot Encoding</a:t>
            </a:r>
            <a:r>
              <a:rPr lang="en-US" dirty="0"/>
              <a:t> to transform categorical features (e.g., </a:t>
            </a:r>
            <a:r>
              <a:rPr lang="en-US" b="1" dirty="0"/>
              <a:t>SEX</a:t>
            </a:r>
            <a:r>
              <a:rPr lang="en-US" dirty="0"/>
              <a:t>, </a:t>
            </a:r>
            <a:r>
              <a:rPr lang="en-US" b="1" dirty="0"/>
              <a:t>MARRIAGE</a:t>
            </a:r>
            <a:r>
              <a:rPr lang="en-US" dirty="0"/>
              <a:t>, </a:t>
            </a:r>
            <a:r>
              <a:rPr lang="en-US" b="1" dirty="0"/>
              <a:t>EDUCATION</a:t>
            </a:r>
            <a:r>
              <a:rPr lang="en-US" dirty="0"/>
              <a:t>) into numerical format for machine learning models.</a:t>
            </a:r>
            <a:endParaRPr lang="en-US" i="1" dirty="0"/>
          </a:p>
          <a:p>
            <a:endParaRPr lang="en-US" i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37840" y="1318528"/>
            <a:ext cx="0" cy="2755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13120" y="1398957"/>
            <a:ext cx="0" cy="267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6087" y="4079749"/>
            <a:ext cx="7261861" cy="2543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Feature Engineering: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Created new features to improve model performance: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Credit Utilization Ratio: Bill amount to credit limit ratio.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Payment Ratio: Payment amount to bill amount ratio.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 Bill Amount: Mean of bill amounts over the past 6 months.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Payment Status Trend: Change in payment status over time.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7840" y="457833"/>
            <a:ext cx="8229600" cy="680086"/>
          </a:xfrm>
        </p:spPr>
        <p:txBody>
          <a:bodyPr/>
          <a:lstStyle/>
          <a:p>
            <a:r>
              <a:rPr lang="en-IN" dirty="0"/>
              <a:t>Handling Class Imbalance</a:t>
            </a:r>
            <a:endParaRPr lang="en-US" dirty="0"/>
          </a:p>
        </p:txBody>
      </p:sp>
      <p:pic>
        <p:nvPicPr>
          <p:cNvPr id="7" name="Picture Placeholder 6" descr="A person wearing glasses and a blue shirt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>
            <a:fillRect/>
          </a:stretch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840" y="1211223"/>
            <a:ext cx="841248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u="sng" dirty="0"/>
              <a:t>Problem</a:t>
            </a:r>
            <a:endParaRPr lang="en-US" sz="1700" b="1" u="sng" dirty="0"/>
          </a:p>
          <a:p>
            <a:r>
              <a:rPr lang="en-US" sz="1700" b="1" dirty="0"/>
              <a:t>Class Imbalance: </a:t>
            </a:r>
            <a:r>
              <a:rPr lang="en-US" sz="1700" dirty="0"/>
              <a:t>The dataset has a significant imbalance between classes, with only 22% of clients being defaulters. This imbalance can lead to biased model predictions, where the model may favor the majority class (non-defaulters).</a:t>
            </a: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b="1" u="sng" dirty="0"/>
              <a:t>Solution</a:t>
            </a:r>
            <a:endParaRPr lang="en-US" sz="1700" b="1" u="sng" dirty="0"/>
          </a:p>
          <a:p>
            <a:r>
              <a:rPr lang="en-US" sz="1700" b="1" dirty="0"/>
              <a:t>SMOTE (Synthetic Minority Over-sampling Technique):</a:t>
            </a:r>
            <a:endParaRPr lang="en-US" sz="1700" b="1" dirty="0"/>
          </a:p>
          <a:p>
            <a:r>
              <a:rPr lang="en-US" sz="1700" b="1" dirty="0"/>
              <a:t>Description: </a:t>
            </a:r>
            <a:r>
              <a:rPr lang="en-US" sz="1700" dirty="0"/>
              <a:t>SMOTE is a resampling technique that generates synthetic samples for the minority class (defaulters) by interpolating between existing samples.</a:t>
            </a:r>
            <a:endParaRPr lang="en-US" sz="1700" dirty="0"/>
          </a:p>
          <a:p>
            <a:endParaRPr lang="en-US" sz="1700" dirty="0"/>
          </a:p>
          <a:p>
            <a:r>
              <a:rPr lang="en-US" sz="1700" b="1" dirty="0"/>
              <a:t>Implementation: </a:t>
            </a:r>
            <a:r>
              <a:rPr lang="en-US" sz="1700" dirty="0"/>
              <a:t>For each minority class instance, SMOTE identifies its nearest neighbors and creates new instances along the line segments connecting the minority class instance to its neighbors.</a:t>
            </a:r>
            <a:endParaRPr lang="en-US" sz="1700" dirty="0"/>
          </a:p>
          <a:p>
            <a:endParaRPr lang="en-US" sz="1700" dirty="0"/>
          </a:p>
          <a:p>
            <a:r>
              <a:rPr lang="en-US" sz="1700" b="1" dirty="0"/>
              <a:t>Benefit: </a:t>
            </a:r>
            <a:r>
              <a:rPr lang="en-US" sz="1700" dirty="0"/>
              <a:t>This technique increases the number of minority class instances, helping the model learn more about the defaulting behavior and improving prediction performance.</a:t>
            </a:r>
            <a:endParaRPr lang="en-US" sz="1700" dirty="0"/>
          </a:p>
          <a:p>
            <a:endParaRPr lang="en-US" sz="1700" dirty="0"/>
          </a:p>
          <a:p>
            <a:r>
              <a:rPr lang="en-US" sz="1700" b="1" dirty="0"/>
              <a:t>Outcome: </a:t>
            </a:r>
            <a:r>
              <a:rPr lang="en-US" sz="1700" dirty="0"/>
              <a:t>Using SMOTE helps the model to generalize better and reduces the likelihood of underfitting the minority class.</a:t>
            </a:r>
            <a:endParaRPr lang="en-IN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40543"/>
            <a:ext cx="7741920" cy="1091627"/>
          </a:xfrm>
        </p:spPr>
        <p:txBody>
          <a:bodyPr/>
          <a:lstStyle/>
          <a:p>
            <a:r>
              <a:rPr lang="en-US" sz="2800" dirty="0"/>
              <a:t>Models Used for Credit Card Default Prediction</a:t>
            </a:r>
            <a:endParaRPr lang="en-US" sz="2800" dirty="0"/>
          </a:p>
        </p:txBody>
      </p:sp>
      <p:pic>
        <p:nvPicPr>
          <p:cNvPr id="10" name="Picture Placeholder 9" descr="A person wearing a blue suit and headphones pointing at a computer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>
            <a:fillRect/>
          </a:stretch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</p:nvPr>
        </p:nvGraphicFramePr>
        <p:xfrm>
          <a:off x="510147" y="1773079"/>
          <a:ext cx="8351519" cy="454437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27213"/>
                <a:gridCol w="1066800"/>
                <a:gridCol w="2225040"/>
                <a:gridCol w="1861427"/>
                <a:gridCol w="1971039"/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Model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Type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Why?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Advantages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Limitations</a:t>
                      </a:r>
                      <a:endParaRPr lang="en-IN" sz="1600" dirty="0"/>
                    </a:p>
                  </a:txBody>
                  <a:tcPr anchor="ctr"/>
                </a:tc>
              </a:tr>
              <a:tr h="1335299">
                <a:tc>
                  <a:txBody>
                    <a:bodyPr/>
                    <a:lstStyle/>
                    <a:p>
                      <a:r>
                        <a:rPr lang="en-IN" sz="1600" b="1" dirty="0"/>
                        <a:t>Logistic Regression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Linear 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Provides a simple and interpretable baseline.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Predicts the probability of default using a linear relationship between features.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Fast and easy to implement.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Produces interpretable results.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Limited to linear relationships.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Less effective with complex patterns in data.</a:t>
                      </a:r>
                      <a:endParaRPr lang="en-IN" sz="1600" dirty="0"/>
                    </a:p>
                  </a:txBody>
                  <a:tcPr/>
                </a:tc>
              </a:tr>
              <a:tr h="1335299">
                <a:tc>
                  <a:txBody>
                    <a:bodyPr/>
                    <a:lstStyle/>
                    <a:p>
                      <a:r>
                        <a:rPr lang="en-IN" sz="1600" b="1" dirty="0"/>
                        <a:t>Random Forest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Ensemble learning model (Decision Trees)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Handles non-linear relationships and interactions between features.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Reduces overfitting by averaging multiple decision trees.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Better performance on complex datasets.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Built-in feature importance ranking.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More computationally intensive.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Less interpretable compared to Logistic Regression.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{3699E883-D27F-48E0-8CFC-363E06E27C99}tf78438558_win32</Template>
  <TotalTime>0</TotalTime>
  <Words>7445</Words>
  <Application>WPS Presentation</Application>
  <PresentationFormat>Widescreen</PresentationFormat>
  <Paragraphs>280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Sabon Next LT</vt:lpstr>
      <vt:lpstr>Segoe Print</vt:lpstr>
      <vt:lpstr>Arial Black</vt:lpstr>
      <vt:lpstr>Microsoft YaHei</vt:lpstr>
      <vt:lpstr>Arial Unicode MS</vt:lpstr>
      <vt:lpstr>Calibri</vt:lpstr>
      <vt:lpstr>Custom</vt:lpstr>
      <vt:lpstr>Credit Card Default Prediction Project Predicting Defaults Using Machine Learning Models</vt:lpstr>
      <vt:lpstr>agenda</vt:lpstr>
      <vt:lpstr>Introduction</vt:lpstr>
      <vt:lpstr>Project Scope</vt:lpstr>
      <vt:lpstr>Dataset Overview</vt:lpstr>
      <vt:lpstr>Exploratory Data Analysis (EDA) Insights</vt:lpstr>
      <vt:lpstr>Data Preprocessing Steps</vt:lpstr>
      <vt:lpstr>Handling Class Imbalance</vt:lpstr>
      <vt:lpstr>Models Used for Credit Card Default Prediction</vt:lpstr>
      <vt:lpstr>Model Evaluation Metrics</vt:lpstr>
      <vt:lpstr>Performance Results</vt:lpstr>
      <vt:lpstr>Model Comparison &amp; Feature Importance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 Project Predicting Defaults Using Machine Learning Models</dc:title>
  <dc:creator/>
  <cp:lastModifiedBy>harit</cp:lastModifiedBy>
  <cp:revision>5</cp:revision>
  <dcterms:created xsi:type="dcterms:W3CDTF">2024-10-20T06:24:00Z</dcterms:created>
  <dcterms:modified xsi:type="dcterms:W3CDTF">2024-10-27T23:31:51Z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5DF0083FB77F4E9799F0E9289F472BDE_13</vt:lpwstr>
  </property>
  <property fmtid="{D5CDD505-2E9C-101B-9397-08002B2CF9AE}" pid="3" name="KSOProductBuildVer">
    <vt:lpwstr>1033-12.2.0.13472</vt:lpwstr>
  </property>
</Properties>
</file>