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305" r:id="rId5"/>
    <p:sldId id="296" r:id="rId6"/>
    <p:sldId id="306" r:id="rId7"/>
    <p:sldId id="312" r:id="rId8"/>
    <p:sldId id="314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1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79" autoAdjust="0"/>
  </p:normalViewPr>
  <p:slideViewPr>
    <p:cSldViewPr snapToGrid="0">
      <p:cViewPr varScale="1">
        <p:scale>
          <a:sx n="73" d="100"/>
          <a:sy n="73" d="100"/>
        </p:scale>
        <p:origin x="9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6/4/2024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6/4/2024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CORONA VIRUS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6870" y="1341783"/>
            <a:ext cx="2999232" cy="660754"/>
          </a:xfrm>
        </p:spPr>
        <p:txBody>
          <a:bodyPr>
            <a:normAutofit/>
          </a:bodyPr>
          <a:lstStyle/>
          <a:p>
            <a:r>
              <a:rPr lang="en-US" sz="2000" dirty="0"/>
              <a:t>SQL(Structured Query Language)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A9CD-ACE6-9D8C-B93D-59C204FB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b="1" dirty="0">
                <a:latin typeface="Courier New" panose="02070309020205020404" pitchFamily="49" charset="0"/>
              </a:rPr>
              <a:t>Q6. Find monthly average for confirmed, deaths, recovered</a:t>
            </a:r>
            <a:br>
              <a:rPr lang="en-US" sz="1800" b="1" dirty="0">
                <a:latin typeface="Courier New" panose="02070309020205020404" pitchFamily="49" charset="0"/>
              </a:rPr>
            </a:br>
            <a:br>
              <a:rPr lang="en-US" sz="1800" b="1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SELECT extract(Month FROM </a:t>
            </a:r>
            <a:r>
              <a:rPr lang="en-US" sz="1800" dirty="0" err="1">
                <a:latin typeface="Courier New" panose="02070309020205020404" pitchFamily="49" charset="0"/>
              </a:rPr>
              <a:t>str_to_date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</a:rPr>
              <a:t>Date,‘%d</a:t>
            </a:r>
            <a:r>
              <a:rPr lang="en-US" sz="1800" dirty="0">
                <a:latin typeface="Courier New" panose="02070309020205020404" pitchFamily="49" charset="0"/>
              </a:rPr>
              <a:t>-%m-%Y’))as Month,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extract(Year FROM </a:t>
            </a:r>
            <a:r>
              <a:rPr lang="en-US" sz="1800" dirty="0" err="1">
                <a:latin typeface="Courier New" panose="02070309020205020404" pitchFamily="49" charset="0"/>
              </a:rPr>
              <a:t>str_to_date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</a:rPr>
              <a:t>Date,%d</a:t>
            </a:r>
            <a:r>
              <a:rPr lang="en-US" sz="1800" dirty="0">
                <a:latin typeface="Courier New" panose="02070309020205020404" pitchFamily="49" charset="0"/>
              </a:rPr>
              <a:t>-%m-%Y))as Year,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AVG(Confirmed)AS </a:t>
            </a:r>
            <a:r>
              <a:rPr lang="en-US" sz="1800" dirty="0" err="1">
                <a:latin typeface="Courier New" panose="02070309020205020404" pitchFamily="49" charset="0"/>
              </a:rPr>
              <a:t>Avg_Confirmed</a:t>
            </a:r>
            <a:r>
              <a:rPr lang="en-US" sz="1800" dirty="0">
                <a:latin typeface="Courier New" panose="02070309020205020404" pitchFamily="49" charset="0"/>
              </a:rPr>
              <a:t>,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AVG(Deaths) AS </a:t>
            </a:r>
            <a:r>
              <a:rPr lang="en-US" sz="1800" dirty="0" err="1">
                <a:latin typeface="Courier New" panose="02070309020205020404" pitchFamily="49" charset="0"/>
              </a:rPr>
              <a:t>Avg_Deaths</a:t>
            </a:r>
            <a:r>
              <a:rPr lang="en-US" sz="1800" dirty="0">
                <a:latin typeface="Courier New" panose="02070309020205020404" pitchFamily="49" charset="0"/>
              </a:rPr>
              <a:t>,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AVG(Recovered)AS </a:t>
            </a:r>
            <a:r>
              <a:rPr lang="en-US" sz="1800" dirty="0" err="1">
                <a:latin typeface="Courier New" panose="02070309020205020404" pitchFamily="49" charset="0"/>
              </a:rPr>
              <a:t>Avg_Recovered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FROM </a:t>
            </a:r>
            <a:r>
              <a:rPr lang="en-US" sz="1800" dirty="0" err="1">
                <a:latin typeface="Courier New" panose="02070309020205020404" pitchFamily="49" charset="0"/>
              </a:rPr>
              <a:t>corona_analysis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GROUP BY </a:t>
            </a:r>
            <a:r>
              <a:rPr lang="en-US" sz="1800" dirty="0" err="1">
                <a:latin typeface="Courier New" panose="02070309020205020404" pitchFamily="49" charset="0"/>
              </a:rPr>
              <a:t>Month,Year</a:t>
            </a:r>
            <a:r>
              <a:rPr lang="en-US" sz="1800" dirty="0">
                <a:latin typeface="Courier New" panose="02070309020205020404" pitchFamily="49" charset="0"/>
              </a:rPr>
              <a:t>;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60132-CDD2-15F6-1B2F-C5C23ACBE5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7B5535-FDCA-0593-B5B0-22AAE602DC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828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0AAE7-C1D6-4609-45D3-74F5842CE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b="1" dirty="0">
                <a:latin typeface="Courier New" panose="02070309020205020404" pitchFamily="49" charset="0"/>
              </a:rPr>
              <a:t>Q7. Find most frequent value for confirmed, deaths, recovered each </a:t>
            </a:r>
            <a:r>
              <a:rPr lang="en-US" sz="1300" b="1" dirty="0">
                <a:latin typeface="Courier New" panose="02070309020205020404" pitchFamily="49" charset="0"/>
              </a:rPr>
              <a:t>month </a:t>
            </a:r>
            <a:br>
              <a:rPr lang="en-US" sz="1300" b="1" dirty="0">
                <a:latin typeface="Courier New" panose="02070309020205020404" pitchFamily="49" charset="0"/>
              </a:rPr>
            </a:br>
            <a:r>
              <a:rPr lang="en-US" sz="1300" dirty="0">
                <a:latin typeface="Courier New" panose="02070309020205020404" pitchFamily="49" charset="0"/>
              </a:rPr>
              <a:t>SELECT extract(Month FROM </a:t>
            </a:r>
            <a:r>
              <a:rPr lang="en-US" sz="1300" dirty="0" err="1">
                <a:latin typeface="Courier New" panose="02070309020205020404" pitchFamily="49" charset="0"/>
              </a:rPr>
              <a:t>str_to_date</a:t>
            </a:r>
            <a:r>
              <a:rPr lang="en-US" sz="1300" dirty="0">
                <a:latin typeface="Courier New" panose="02070309020205020404" pitchFamily="49" charset="0"/>
              </a:rPr>
              <a:t>(</a:t>
            </a:r>
            <a:r>
              <a:rPr lang="en-US" sz="1300" dirty="0" err="1">
                <a:latin typeface="Courier New" panose="02070309020205020404" pitchFamily="49" charset="0"/>
              </a:rPr>
              <a:t>Date,‘%d</a:t>
            </a:r>
            <a:r>
              <a:rPr lang="en-US" sz="1300" dirty="0">
                <a:latin typeface="Courier New" panose="02070309020205020404" pitchFamily="49" charset="0"/>
              </a:rPr>
              <a:t>-%m-%Y’))as Month,</a:t>
            </a:r>
            <a:br>
              <a:rPr lang="en-US" sz="1300" dirty="0">
                <a:latin typeface="Courier New" panose="02070309020205020404" pitchFamily="49" charset="0"/>
              </a:rPr>
            </a:br>
            <a:r>
              <a:rPr lang="en-US" sz="1300" dirty="0">
                <a:latin typeface="Courier New" panose="02070309020205020404" pitchFamily="49" charset="0"/>
              </a:rPr>
              <a:t>extract(Year FROM </a:t>
            </a:r>
            <a:r>
              <a:rPr lang="en-US" sz="1300" dirty="0" err="1">
                <a:latin typeface="Courier New" panose="02070309020205020404" pitchFamily="49" charset="0"/>
              </a:rPr>
              <a:t>str_to_date</a:t>
            </a:r>
            <a:r>
              <a:rPr lang="en-US" sz="1300" dirty="0">
                <a:latin typeface="Courier New" panose="02070309020205020404" pitchFamily="49" charset="0"/>
              </a:rPr>
              <a:t>(</a:t>
            </a:r>
            <a:r>
              <a:rPr lang="en-US" sz="1300" dirty="0" err="1">
                <a:latin typeface="Courier New" panose="02070309020205020404" pitchFamily="49" charset="0"/>
              </a:rPr>
              <a:t>Date,%d</a:t>
            </a:r>
            <a:r>
              <a:rPr lang="en-US" sz="1300" dirty="0">
                <a:latin typeface="Courier New" panose="02070309020205020404" pitchFamily="49" charset="0"/>
              </a:rPr>
              <a:t>-%m-%Y))as Year,</a:t>
            </a:r>
            <a:br>
              <a:rPr lang="en-US" sz="1300" dirty="0">
                <a:latin typeface="Courier New" panose="02070309020205020404" pitchFamily="49" charset="0"/>
              </a:rPr>
            </a:br>
            <a:r>
              <a:rPr lang="en-US" sz="1300" dirty="0">
                <a:latin typeface="Courier New" panose="02070309020205020404" pitchFamily="49" charset="0"/>
              </a:rPr>
              <a:t>SUBSTRING_INDEX(</a:t>
            </a:r>
            <a:r>
              <a:rPr lang="en-US" sz="1300" dirty="0" err="1">
                <a:latin typeface="Courier New" panose="02070309020205020404" pitchFamily="49" charset="0"/>
              </a:rPr>
              <a:t>group_concat</a:t>
            </a:r>
            <a:r>
              <a:rPr lang="en-US" sz="1300" dirty="0">
                <a:latin typeface="Courier New" panose="02070309020205020404" pitchFamily="49" charset="0"/>
              </a:rPr>
              <a:t>(Confirmed order by confirmed desc),’,’,1)as </a:t>
            </a:r>
            <a:r>
              <a:rPr lang="en-US" sz="1300" dirty="0" err="1">
                <a:latin typeface="Courier New" panose="02070309020205020404" pitchFamily="49" charset="0"/>
              </a:rPr>
              <a:t>Most_frequent_confirmed</a:t>
            </a:r>
            <a:r>
              <a:rPr lang="en-US" sz="1300" dirty="0">
                <a:latin typeface="Courier New" panose="02070309020205020404" pitchFamily="49" charset="0"/>
              </a:rPr>
              <a:t>,</a:t>
            </a:r>
            <a:br>
              <a:rPr lang="en-US" sz="1300" dirty="0">
                <a:latin typeface="Courier New" panose="02070309020205020404" pitchFamily="49" charset="0"/>
              </a:rPr>
            </a:br>
            <a:r>
              <a:rPr lang="en-US" sz="1300" dirty="0">
                <a:latin typeface="Courier New" panose="02070309020205020404" pitchFamily="49" charset="0"/>
              </a:rPr>
              <a:t>SUBSTRING_INDEX(</a:t>
            </a:r>
            <a:r>
              <a:rPr lang="en-US" sz="1300" dirty="0" err="1">
                <a:latin typeface="Courier New" panose="02070309020205020404" pitchFamily="49" charset="0"/>
              </a:rPr>
              <a:t>group_concat</a:t>
            </a:r>
            <a:r>
              <a:rPr lang="en-US" sz="1300" dirty="0">
                <a:latin typeface="Courier New" panose="02070309020205020404" pitchFamily="49" charset="0"/>
              </a:rPr>
              <a:t>(Deaths order by deaths desc),’,’,1)as </a:t>
            </a:r>
            <a:r>
              <a:rPr lang="en-US" sz="1300" dirty="0" err="1">
                <a:latin typeface="Courier New" panose="02070309020205020404" pitchFamily="49" charset="0"/>
              </a:rPr>
              <a:t>Most_frequent_deaths</a:t>
            </a:r>
            <a:r>
              <a:rPr lang="en-US" sz="1300" dirty="0">
                <a:latin typeface="Courier New" panose="02070309020205020404" pitchFamily="49" charset="0"/>
              </a:rPr>
              <a:t>,</a:t>
            </a:r>
            <a:br>
              <a:rPr lang="en-US" sz="1300" dirty="0">
                <a:latin typeface="Courier New" panose="02070309020205020404" pitchFamily="49" charset="0"/>
              </a:rPr>
            </a:br>
            <a:r>
              <a:rPr lang="en-US" sz="1300" dirty="0">
                <a:latin typeface="Courier New" panose="02070309020205020404" pitchFamily="49" charset="0"/>
              </a:rPr>
              <a:t>SUBSTRING_INDEX(</a:t>
            </a:r>
            <a:r>
              <a:rPr lang="en-US" sz="1300" dirty="0" err="1">
                <a:latin typeface="Courier New" panose="02070309020205020404" pitchFamily="49" charset="0"/>
              </a:rPr>
              <a:t>group_concat</a:t>
            </a:r>
            <a:r>
              <a:rPr lang="en-US" sz="1300" dirty="0">
                <a:latin typeface="Courier New" panose="02070309020205020404" pitchFamily="49" charset="0"/>
              </a:rPr>
              <a:t>(Recovered order by recovered desc),’,’,1)as </a:t>
            </a:r>
            <a:r>
              <a:rPr lang="en-US" sz="1300" dirty="0" err="1">
                <a:latin typeface="Courier New" panose="02070309020205020404" pitchFamily="49" charset="0"/>
              </a:rPr>
              <a:t>Most_frequent_recovered</a:t>
            </a:r>
            <a:r>
              <a:rPr lang="en-US" sz="1300" dirty="0">
                <a:latin typeface="Courier New" panose="02070309020205020404" pitchFamily="49" charset="0"/>
              </a:rPr>
              <a:t>,</a:t>
            </a:r>
            <a:br>
              <a:rPr lang="en-US" sz="1300" dirty="0">
                <a:latin typeface="Courier New" panose="02070309020205020404" pitchFamily="49" charset="0"/>
              </a:rPr>
            </a:br>
            <a:r>
              <a:rPr lang="en-US" sz="1300" dirty="0">
                <a:latin typeface="Courier New" panose="02070309020205020404" pitchFamily="49" charset="0"/>
              </a:rPr>
              <a:t>FROM </a:t>
            </a:r>
            <a:r>
              <a:rPr lang="en-US" sz="1300" dirty="0" err="1">
                <a:latin typeface="Courier New" panose="02070309020205020404" pitchFamily="49" charset="0"/>
              </a:rPr>
              <a:t>corona_analysis</a:t>
            </a:r>
            <a:r>
              <a:rPr lang="en-US" sz="1300" dirty="0">
                <a:latin typeface="Courier New" panose="02070309020205020404" pitchFamily="49" charset="0"/>
              </a:rPr>
              <a:t> </a:t>
            </a:r>
            <a:br>
              <a:rPr lang="en-US" sz="1300" dirty="0">
                <a:latin typeface="Courier New" panose="02070309020205020404" pitchFamily="49" charset="0"/>
              </a:rPr>
            </a:br>
            <a:r>
              <a:rPr lang="en-US" sz="1300" dirty="0">
                <a:latin typeface="Courier New" panose="02070309020205020404" pitchFamily="49" charset="0"/>
              </a:rPr>
              <a:t>Group by </a:t>
            </a:r>
            <a:r>
              <a:rPr lang="en-US" sz="1300" dirty="0" err="1">
                <a:latin typeface="Courier New" panose="02070309020205020404" pitchFamily="49" charset="0"/>
              </a:rPr>
              <a:t>Year,Month</a:t>
            </a:r>
            <a:r>
              <a:rPr lang="en-US" sz="1300" dirty="0">
                <a:latin typeface="Courier New" panose="02070309020205020404" pitchFamily="49" charset="0"/>
              </a:rPr>
              <a:t> </a:t>
            </a:r>
            <a:br>
              <a:rPr lang="en-US" sz="1300" dirty="0">
                <a:latin typeface="Courier New" panose="02070309020205020404" pitchFamily="49" charset="0"/>
              </a:rPr>
            </a:br>
            <a:r>
              <a:rPr lang="en-US" sz="1300" dirty="0">
                <a:latin typeface="Courier New" panose="02070309020205020404" pitchFamily="49" charset="0"/>
              </a:rPr>
              <a:t>Oder by Year, Month;</a:t>
            </a:r>
            <a:br>
              <a:rPr lang="en-US" sz="1800" b="1" dirty="0">
                <a:latin typeface="Courier New" panose="02070309020205020404" pitchFamily="49" charset="0"/>
              </a:rPr>
            </a:br>
            <a:endParaRPr lang="en-IN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0C857-3D69-6DB4-4B6A-2023ABEE0F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E21949-E9CB-234D-6207-67F10A5CAA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773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6903-2079-C602-C309-BD8FADB3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b="1" dirty="0">
                <a:latin typeface="Courier New" panose="02070309020205020404" pitchFamily="49" charset="0"/>
              </a:rPr>
              <a:t>Q8. Find minimum values for confirmed, deaths, recovered per year</a:t>
            </a:r>
            <a:br>
              <a:rPr lang="en-US" sz="1800" b="1" dirty="0">
                <a:latin typeface="Courier New" panose="02070309020205020404" pitchFamily="49" charset="0"/>
              </a:rPr>
            </a:br>
            <a:br>
              <a:rPr lang="en-US" sz="1800" b="1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Select extract(Year from </a:t>
            </a:r>
            <a:r>
              <a:rPr lang="en-US" sz="1800" dirty="0" err="1">
                <a:latin typeface="Courier New" panose="02070309020205020404" pitchFamily="49" charset="0"/>
              </a:rPr>
              <a:t>str_to_date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</a:rPr>
              <a:t>Date,’%d</a:t>
            </a:r>
            <a:r>
              <a:rPr lang="en-US" sz="1800" dirty="0">
                <a:latin typeface="Courier New" panose="02070309020205020404" pitchFamily="49" charset="0"/>
              </a:rPr>
              <a:t>-%m-%Y’))as year,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Min(Confirmed)as </a:t>
            </a:r>
            <a:r>
              <a:rPr lang="en-US" sz="1800" dirty="0" err="1">
                <a:latin typeface="Courier New" panose="02070309020205020404" pitchFamily="49" charset="0"/>
              </a:rPr>
              <a:t>Min_Confirmed</a:t>
            </a:r>
            <a:r>
              <a:rPr lang="en-US" sz="1800" dirty="0">
                <a:latin typeface="Courier New" panose="02070309020205020404" pitchFamily="49" charset="0"/>
              </a:rPr>
              <a:t>,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Min(Deaths)as </a:t>
            </a:r>
            <a:r>
              <a:rPr lang="en-US" sz="1800" dirty="0" err="1">
                <a:latin typeface="Courier New" panose="02070309020205020404" pitchFamily="49" charset="0"/>
              </a:rPr>
              <a:t>Min_Deaths</a:t>
            </a:r>
            <a:r>
              <a:rPr lang="en-US" sz="1800" dirty="0">
                <a:latin typeface="Courier New" panose="02070309020205020404" pitchFamily="49" charset="0"/>
              </a:rPr>
              <a:t>,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Min(Recovered)as </a:t>
            </a:r>
            <a:r>
              <a:rPr lang="en-US" sz="1800" dirty="0" err="1">
                <a:latin typeface="Courier New" panose="02070309020205020404" pitchFamily="49" charset="0"/>
              </a:rPr>
              <a:t>Min_Recovered</a:t>
            </a:r>
            <a:r>
              <a:rPr lang="en-US" sz="1800" dirty="0">
                <a:latin typeface="Courier New" panose="02070309020205020404" pitchFamily="49" charset="0"/>
              </a:rPr>
              <a:t>,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From </a:t>
            </a:r>
            <a:r>
              <a:rPr lang="en-US" sz="1800" dirty="0" err="1">
                <a:latin typeface="Courier New" panose="02070309020205020404" pitchFamily="49" charset="0"/>
              </a:rPr>
              <a:t>corona_analysis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Group by Year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Order by Year;</a:t>
            </a:r>
            <a:br>
              <a:rPr lang="en-US" sz="1800" dirty="0">
                <a:latin typeface="Courier New" panose="02070309020205020404" pitchFamily="49" charset="0"/>
              </a:rPr>
            </a:br>
            <a:endParaRPr lang="en-IN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AA455-5D2F-10E9-EDC4-E2461A6AEC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D76867-2880-EE3C-8BA1-0CA508ABD1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556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C1D16-82F9-B7AE-70EE-FE468B47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b="1" dirty="0">
                <a:latin typeface="Courier New" panose="02070309020205020404" pitchFamily="49" charset="0"/>
              </a:rPr>
              <a:t>Q9. Find maximum values of confirmed, deaths, recovered per year</a:t>
            </a:r>
            <a:br>
              <a:rPr lang="en-US" sz="1800" b="1" dirty="0">
                <a:latin typeface="Courier New" panose="02070309020205020404" pitchFamily="49" charset="0"/>
              </a:rPr>
            </a:br>
            <a:br>
              <a:rPr lang="en-US" sz="1800" b="1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Select extract(Year from </a:t>
            </a:r>
            <a:r>
              <a:rPr lang="en-US" sz="1800" dirty="0" err="1">
                <a:latin typeface="Courier New" panose="02070309020205020404" pitchFamily="49" charset="0"/>
              </a:rPr>
              <a:t>str_to_date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</a:rPr>
              <a:t>Date,’%d</a:t>
            </a:r>
            <a:r>
              <a:rPr lang="en-US" sz="1800" dirty="0">
                <a:latin typeface="Courier New" panose="02070309020205020404" pitchFamily="49" charset="0"/>
              </a:rPr>
              <a:t>-%m-%Y’))as year,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Max(Confirmed)as </a:t>
            </a:r>
            <a:r>
              <a:rPr lang="en-US" sz="1800" dirty="0" err="1">
                <a:latin typeface="Courier New" panose="02070309020205020404" pitchFamily="49" charset="0"/>
              </a:rPr>
              <a:t>Max_Confirmed</a:t>
            </a:r>
            <a:r>
              <a:rPr lang="en-US" sz="1800" dirty="0">
                <a:latin typeface="Courier New" panose="02070309020205020404" pitchFamily="49" charset="0"/>
              </a:rPr>
              <a:t>,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Max(Deaths)as </a:t>
            </a:r>
            <a:r>
              <a:rPr lang="en-US" sz="1800" dirty="0" err="1">
                <a:latin typeface="Courier New" panose="02070309020205020404" pitchFamily="49" charset="0"/>
              </a:rPr>
              <a:t>Max_Deaths</a:t>
            </a:r>
            <a:r>
              <a:rPr lang="en-US" sz="1800" dirty="0">
                <a:latin typeface="Courier New" panose="02070309020205020404" pitchFamily="49" charset="0"/>
              </a:rPr>
              <a:t>,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Max(Recovered)as </a:t>
            </a:r>
            <a:r>
              <a:rPr lang="en-US" sz="1800" dirty="0" err="1">
                <a:latin typeface="Courier New" panose="02070309020205020404" pitchFamily="49" charset="0"/>
              </a:rPr>
              <a:t>Max_Recovered</a:t>
            </a:r>
            <a:r>
              <a:rPr lang="en-US" sz="1800" dirty="0">
                <a:latin typeface="Courier New" panose="02070309020205020404" pitchFamily="49" charset="0"/>
              </a:rPr>
              <a:t>,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From </a:t>
            </a:r>
            <a:r>
              <a:rPr lang="en-US" sz="1800" dirty="0" err="1">
                <a:latin typeface="Courier New" panose="02070309020205020404" pitchFamily="49" charset="0"/>
              </a:rPr>
              <a:t>corona_analysis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Group by Year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Order by Year;</a:t>
            </a:r>
            <a:endParaRPr lang="en-IN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024AE-6E84-529C-3815-0574942A11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558771-8376-B722-5D97-849230560C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301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24E63-5486-8445-7E47-A70E39B5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b="1" dirty="0">
                <a:latin typeface="Courier New" panose="02070309020205020404" pitchFamily="49" charset="0"/>
              </a:rPr>
              <a:t>Q10. The total number of case of confirmed, deaths, recovered each month</a:t>
            </a:r>
            <a:br>
              <a:rPr lang="en-US" sz="1800" b="1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Select extract(Month from </a:t>
            </a:r>
            <a:r>
              <a:rPr lang="en-US" sz="1800" dirty="0" err="1">
                <a:latin typeface="Courier New" panose="02070309020205020404" pitchFamily="49" charset="0"/>
              </a:rPr>
              <a:t>str_to_date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</a:rPr>
              <a:t>Date,’%d</a:t>
            </a:r>
            <a:r>
              <a:rPr lang="en-US" sz="1800" dirty="0">
                <a:latin typeface="Courier New" panose="02070309020205020404" pitchFamily="49" charset="0"/>
              </a:rPr>
              <a:t>-%m-%Y’))as Month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Select extract(Year from </a:t>
            </a:r>
            <a:r>
              <a:rPr lang="en-US" sz="1800" dirty="0" err="1">
                <a:latin typeface="Courier New" panose="02070309020205020404" pitchFamily="49" charset="0"/>
              </a:rPr>
              <a:t>str_to_date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</a:rPr>
              <a:t>Date,’%d</a:t>
            </a:r>
            <a:r>
              <a:rPr lang="en-US" sz="1800" dirty="0">
                <a:latin typeface="Courier New" panose="02070309020205020404" pitchFamily="49" charset="0"/>
              </a:rPr>
              <a:t>-%m-%Y’))as Year,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Sum(Confirmed)as </a:t>
            </a:r>
            <a:r>
              <a:rPr lang="en-US" sz="1800" dirty="0" err="1">
                <a:latin typeface="Courier New" panose="02070309020205020404" pitchFamily="49" charset="0"/>
              </a:rPr>
              <a:t>Total_Confirmed</a:t>
            </a:r>
            <a:r>
              <a:rPr lang="en-US" sz="1800" dirty="0">
                <a:latin typeface="Courier New" panose="02070309020205020404" pitchFamily="49" charset="0"/>
              </a:rPr>
              <a:t>,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Sum(Deaths)as </a:t>
            </a:r>
            <a:r>
              <a:rPr lang="en-US" sz="1800" dirty="0" err="1">
                <a:latin typeface="Courier New" panose="02070309020205020404" pitchFamily="49" charset="0"/>
              </a:rPr>
              <a:t>Total_Deaths</a:t>
            </a:r>
            <a:r>
              <a:rPr lang="en-US" sz="1800" dirty="0">
                <a:latin typeface="Courier New" panose="02070309020205020404" pitchFamily="49" charset="0"/>
              </a:rPr>
              <a:t>,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Sum(Recovered)as </a:t>
            </a:r>
            <a:r>
              <a:rPr lang="en-US" sz="1800" dirty="0" err="1">
                <a:latin typeface="Courier New" panose="02070309020205020404" pitchFamily="49" charset="0"/>
              </a:rPr>
              <a:t>Total_Recovered</a:t>
            </a:r>
            <a:r>
              <a:rPr lang="en-US" sz="1800" dirty="0">
                <a:latin typeface="Courier New" panose="02070309020205020404" pitchFamily="49" charset="0"/>
              </a:rPr>
              <a:t>,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From </a:t>
            </a:r>
            <a:r>
              <a:rPr lang="en-US" sz="1800" dirty="0" err="1">
                <a:latin typeface="Courier New" panose="02070309020205020404" pitchFamily="49" charset="0"/>
              </a:rPr>
              <a:t>corona_analysis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Group by Year, Month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Order by Year, Month;</a:t>
            </a:r>
            <a:br>
              <a:rPr lang="en-US" sz="1800" dirty="0">
                <a:latin typeface="Courier New" panose="02070309020205020404" pitchFamily="49" charset="0"/>
              </a:rPr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5566D-299F-C83A-8858-A9E25A8346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DC80B-F6F4-3F09-C2B1-62A89AA737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578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D163-0E8E-3199-519E-EEC37EDB3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b="1" dirty="0">
                <a:latin typeface="Courier New" panose="02070309020205020404" pitchFamily="49" charset="0"/>
              </a:rPr>
              <a:t>Q11. Check how corona virus spread out with respect to confirmed case</a:t>
            </a:r>
            <a:br>
              <a:rPr lang="en-US" sz="1800" b="1" dirty="0">
                <a:latin typeface="Courier New" panose="02070309020205020404" pitchFamily="49" charset="0"/>
              </a:rPr>
            </a:br>
            <a:br>
              <a:rPr lang="en-US" sz="1800" b="1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Select</a:t>
            </a:r>
            <a:r>
              <a:rPr lang="en-US" sz="1800" b="1" dirty="0">
                <a:latin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</a:rPr>
              <a:t>Sum(Confirmed)as </a:t>
            </a:r>
            <a:r>
              <a:rPr lang="en-US" sz="1600" dirty="0" err="1">
                <a:latin typeface="Courier New" panose="02070309020205020404" pitchFamily="49" charset="0"/>
              </a:rPr>
              <a:t>Total_Confirmed_cases</a:t>
            </a:r>
            <a:r>
              <a:rPr lang="en-US" sz="1600" dirty="0">
                <a:latin typeface="Courier New" panose="02070309020205020404" pitchFamily="49" charset="0"/>
              </a:rPr>
              <a:t>,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Avg</a:t>
            </a:r>
            <a:r>
              <a:rPr lang="en-US" sz="1600" dirty="0">
                <a:latin typeface="Courier New" panose="02070309020205020404" pitchFamily="49" charset="0"/>
              </a:rPr>
              <a:t>(Confirmed)as </a:t>
            </a:r>
            <a:r>
              <a:rPr lang="en-US" sz="1600" dirty="0" err="1">
                <a:latin typeface="Courier New" panose="02070309020205020404" pitchFamily="49" charset="0"/>
              </a:rPr>
              <a:t>Avg_Confirmed_cases</a:t>
            </a:r>
            <a:r>
              <a:rPr lang="en-US" sz="1600" dirty="0">
                <a:latin typeface="Courier New" panose="02070309020205020404" pitchFamily="49" charset="0"/>
              </a:rPr>
              <a:t>,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Variance(Confirmed)as </a:t>
            </a:r>
            <a:r>
              <a:rPr lang="en-US" sz="1600" dirty="0" err="1">
                <a:latin typeface="Courier New" panose="02070309020205020404" pitchFamily="49" charset="0"/>
              </a:rPr>
              <a:t>Variance_Confirmed_cases</a:t>
            </a:r>
            <a:r>
              <a:rPr lang="en-US" sz="1600" dirty="0">
                <a:latin typeface="Courier New" panose="02070309020205020404" pitchFamily="49" charset="0"/>
              </a:rPr>
              <a:t>,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STDEV(Confirmed)as </a:t>
            </a:r>
            <a:r>
              <a:rPr lang="en-US" sz="1600" dirty="0" err="1">
                <a:latin typeface="Courier New" panose="02070309020205020404" pitchFamily="49" charset="0"/>
              </a:rPr>
              <a:t>Stdev_Confirmed_cases</a:t>
            </a:r>
            <a:r>
              <a:rPr lang="en-US" sz="1600" dirty="0">
                <a:latin typeface="Courier New" panose="02070309020205020404" pitchFamily="49" charset="0"/>
              </a:rPr>
              <a:t>,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From </a:t>
            </a:r>
            <a:r>
              <a:rPr lang="en-US" sz="1600" dirty="0" err="1">
                <a:latin typeface="Courier New" panose="02070309020205020404" pitchFamily="49" charset="0"/>
              </a:rPr>
              <a:t>corona_analysis</a:t>
            </a:r>
            <a:r>
              <a:rPr lang="en-US" sz="1600" dirty="0">
                <a:latin typeface="Courier New" panose="02070309020205020404" pitchFamily="49" charset="0"/>
              </a:rPr>
              <a:t>;</a:t>
            </a:r>
            <a:br>
              <a:rPr lang="en-US" sz="1600" dirty="0">
                <a:latin typeface="Courier New" panose="02070309020205020404" pitchFamily="49" charset="0"/>
              </a:rPr>
            </a:br>
            <a:endParaRPr lang="en-IN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51E61-122F-7112-E8E6-BE8E3854F7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D8CFD-F296-AD97-5E89-4444C9DBDA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490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2369-53B1-4606-73CA-CA385AE2A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b="1" dirty="0">
                <a:latin typeface="Courier New" panose="02070309020205020404" pitchFamily="49" charset="0"/>
              </a:rPr>
              <a:t>Q12. Check how corona virus spread out with respect to death case per month</a:t>
            </a:r>
            <a:br>
              <a:rPr lang="en-US" sz="1800" b="1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Select extract(Month from </a:t>
            </a:r>
            <a:r>
              <a:rPr lang="en-US" sz="1800" dirty="0" err="1">
                <a:latin typeface="Courier New" panose="02070309020205020404" pitchFamily="49" charset="0"/>
              </a:rPr>
              <a:t>str_to_date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</a:rPr>
              <a:t>Date,’%d</a:t>
            </a:r>
            <a:r>
              <a:rPr lang="en-US" sz="1800" dirty="0">
                <a:latin typeface="Courier New" panose="02070309020205020404" pitchFamily="49" charset="0"/>
              </a:rPr>
              <a:t>-%m-%Y’))as Month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Select extract(Year from </a:t>
            </a:r>
            <a:r>
              <a:rPr lang="en-US" sz="1800" dirty="0" err="1">
                <a:latin typeface="Courier New" panose="02070309020205020404" pitchFamily="49" charset="0"/>
              </a:rPr>
              <a:t>str_to_date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</a:rPr>
              <a:t>Date,’%d</a:t>
            </a:r>
            <a:r>
              <a:rPr lang="en-US" sz="1800" dirty="0">
                <a:latin typeface="Courier New" panose="02070309020205020404" pitchFamily="49" charset="0"/>
              </a:rPr>
              <a:t>-%m-%Y’))as Year,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Sum(Deaths)as </a:t>
            </a:r>
            <a:r>
              <a:rPr lang="en-US" sz="1800" dirty="0" err="1">
                <a:latin typeface="Courier New" panose="02070309020205020404" pitchFamily="49" charset="0"/>
              </a:rPr>
              <a:t>Total_death_cases</a:t>
            </a:r>
            <a:r>
              <a:rPr lang="en-US" sz="1800" dirty="0">
                <a:latin typeface="Courier New" panose="02070309020205020404" pitchFamily="49" charset="0"/>
              </a:rPr>
              <a:t>,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AVG(Deaths)as </a:t>
            </a:r>
            <a:r>
              <a:rPr lang="en-US" sz="1800" dirty="0" err="1">
                <a:latin typeface="Courier New" panose="02070309020205020404" pitchFamily="49" charset="0"/>
              </a:rPr>
              <a:t>Avg_death_cases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Variance(Deaths)as </a:t>
            </a:r>
            <a:r>
              <a:rPr lang="en-US" sz="1800" dirty="0" err="1">
                <a:latin typeface="Courier New" panose="02070309020205020404" pitchFamily="49" charset="0"/>
              </a:rPr>
              <a:t>Variance_death_cases</a:t>
            </a:r>
            <a:r>
              <a:rPr lang="en-US" sz="1800" dirty="0">
                <a:latin typeface="Courier New" panose="02070309020205020404" pitchFamily="49" charset="0"/>
              </a:rPr>
              <a:t>,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STDEV(Deaths)as </a:t>
            </a:r>
            <a:r>
              <a:rPr lang="en-US" sz="1800" dirty="0" err="1">
                <a:latin typeface="Courier New" panose="02070309020205020404" pitchFamily="49" charset="0"/>
              </a:rPr>
              <a:t>Stdev_death_cases</a:t>
            </a:r>
            <a:r>
              <a:rPr lang="en-US" sz="1800" dirty="0">
                <a:latin typeface="Courier New" panose="02070309020205020404" pitchFamily="49" charset="0"/>
              </a:rPr>
              <a:t>,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From </a:t>
            </a:r>
            <a:r>
              <a:rPr lang="en-US" sz="1800" dirty="0" err="1">
                <a:latin typeface="Courier New" panose="02070309020205020404" pitchFamily="49" charset="0"/>
              </a:rPr>
              <a:t>corona_analysis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Group by Year, Month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Order by Year, Month;</a:t>
            </a:r>
            <a:endParaRPr lang="en-IN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CB05B-D3C3-2267-6F06-35BE8BE5B8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95085C-FCC2-7C1A-1E03-A1631CB6E4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212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204F2-2FB5-BB79-0013-3CFA1871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b="1" dirty="0">
                <a:latin typeface="Courier New" panose="02070309020205020404" pitchFamily="49" charset="0"/>
              </a:rPr>
              <a:t>Q13. Check how corona virus spread out with respect to recovered case</a:t>
            </a:r>
            <a:br>
              <a:rPr lang="en-US" sz="1800" b="1" dirty="0">
                <a:latin typeface="Courier New" panose="02070309020205020404" pitchFamily="49" charset="0"/>
              </a:rPr>
            </a:br>
            <a:br>
              <a:rPr lang="en-US" sz="1800" b="1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Select SUM(Recovered)As </a:t>
            </a:r>
            <a:r>
              <a:rPr lang="en-US" sz="1600" dirty="0" err="1">
                <a:latin typeface="Courier New" panose="02070309020205020404" pitchFamily="49" charset="0"/>
              </a:rPr>
              <a:t>Total_recovered_case</a:t>
            </a:r>
            <a:r>
              <a:rPr lang="en-US" sz="1600" dirty="0">
                <a:latin typeface="Courier New" panose="02070309020205020404" pitchFamily="49" charset="0"/>
              </a:rPr>
              <a:t>,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AVG(Recovered)As </a:t>
            </a:r>
            <a:r>
              <a:rPr lang="en-US" sz="1600" dirty="0" err="1">
                <a:latin typeface="Courier New" panose="02070309020205020404" pitchFamily="49" charset="0"/>
              </a:rPr>
              <a:t>Avg_recovered_case</a:t>
            </a:r>
            <a:r>
              <a:rPr lang="en-US" sz="1600" dirty="0">
                <a:latin typeface="Courier New" panose="02070309020205020404" pitchFamily="49" charset="0"/>
              </a:rPr>
              <a:t>,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Variance(Recovered)As </a:t>
            </a:r>
            <a:r>
              <a:rPr lang="en-US" sz="1600" dirty="0" err="1">
                <a:latin typeface="Courier New" panose="02070309020205020404" pitchFamily="49" charset="0"/>
              </a:rPr>
              <a:t>Variance_recovered_case</a:t>
            </a:r>
            <a:r>
              <a:rPr lang="en-US" sz="1600" dirty="0">
                <a:latin typeface="Courier New" panose="02070309020205020404" pitchFamily="49" charset="0"/>
              </a:rPr>
              <a:t>,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STDEV(Recovered)As </a:t>
            </a:r>
            <a:r>
              <a:rPr lang="en-US" sz="1600" dirty="0" err="1">
                <a:latin typeface="Courier New" panose="02070309020205020404" pitchFamily="49" charset="0"/>
              </a:rPr>
              <a:t>Stdev_recovered_case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From </a:t>
            </a:r>
            <a:r>
              <a:rPr lang="en-US" sz="1600" dirty="0" err="1">
                <a:latin typeface="Courier New" panose="02070309020205020404" pitchFamily="49" charset="0"/>
              </a:rPr>
              <a:t>corona_analysis</a:t>
            </a:r>
            <a:r>
              <a:rPr lang="en-US" sz="1600" dirty="0">
                <a:latin typeface="Courier New" panose="02070309020205020404" pitchFamily="49" charset="0"/>
              </a:rPr>
              <a:t>;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09359-93E5-90B8-A8DD-B36DDB69D1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AEBA1E-DBC3-DD8A-852A-B50800E5F1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102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3824-53DD-3CA5-9A74-72F841C1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b="1" dirty="0">
                <a:latin typeface="Courier New" panose="02070309020205020404" pitchFamily="49" charset="0"/>
              </a:rPr>
              <a:t>Q14. Find Country having highest number of the Confirmed case</a:t>
            </a:r>
            <a:br>
              <a:rPr lang="en-US" sz="1600" b="1" dirty="0">
                <a:latin typeface="Courier New" panose="02070309020205020404" pitchFamily="49" charset="0"/>
              </a:rPr>
            </a:br>
            <a:br>
              <a:rPr lang="en-US" sz="1600" b="1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Select Country/</a:t>
            </a:r>
            <a:r>
              <a:rPr lang="en-US" sz="1600" dirty="0" err="1">
                <a:latin typeface="Courier New" panose="02070309020205020404" pitchFamily="49" charset="0"/>
              </a:rPr>
              <a:t>region,SUM</a:t>
            </a:r>
            <a:r>
              <a:rPr lang="en-US" sz="1600" dirty="0">
                <a:latin typeface="Courier New" panose="02070309020205020404" pitchFamily="49" charset="0"/>
              </a:rPr>
              <a:t>(confirmed) As </a:t>
            </a:r>
            <a:r>
              <a:rPr lang="en-US" sz="1600" dirty="0" err="1">
                <a:latin typeface="Courier New" panose="02070309020205020404" pitchFamily="49" charset="0"/>
              </a:rPr>
              <a:t>Total_confirmed_cases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From </a:t>
            </a:r>
            <a:r>
              <a:rPr lang="en-US" sz="1600" dirty="0" err="1">
                <a:latin typeface="Courier New" panose="02070309020205020404" pitchFamily="49" charset="0"/>
              </a:rPr>
              <a:t>corona_analysis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Group by country/region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Order by </a:t>
            </a:r>
            <a:r>
              <a:rPr lang="en-US" sz="1600" dirty="0" err="1">
                <a:latin typeface="Courier New" panose="02070309020205020404" pitchFamily="49" charset="0"/>
              </a:rPr>
              <a:t>Total_confirmed_cases</a:t>
            </a:r>
            <a:r>
              <a:rPr lang="en-US" sz="1600" dirty="0">
                <a:latin typeface="Courier New" panose="02070309020205020404" pitchFamily="49" charset="0"/>
              </a:rPr>
              <a:t> DESC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Limit 1;</a:t>
            </a:r>
            <a:endParaRPr lang="en-IN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33364-B8D6-C7CF-5D8F-A1585B74FA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D0B6A0-2D6F-8AE7-74EA-561C44BABD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78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48AB-7D69-A8C2-D58D-D2CB120E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600" b="1" dirty="0">
                <a:latin typeface="Courier New" panose="02070309020205020404" pitchFamily="49" charset="0"/>
              </a:rPr>
              <a:t>Q15. Find Country having lowest number of the death case</a:t>
            </a:r>
            <a:br>
              <a:rPr lang="en-US" sz="1600" b="1" dirty="0">
                <a:latin typeface="Courier New" panose="02070309020205020404" pitchFamily="49" charset="0"/>
              </a:rPr>
            </a:br>
            <a:br>
              <a:rPr lang="en-US" sz="1600" b="1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With </a:t>
            </a:r>
            <a:r>
              <a:rPr lang="en-US" sz="1600" dirty="0" err="1">
                <a:latin typeface="Courier New" panose="02070309020205020404" pitchFamily="49" charset="0"/>
              </a:rPr>
              <a:t>rankingCountry</a:t>
            </a:r>
            <a:r>
              <a:rPr lang="en-US" sz="1600" dirty="0">
                <a:latin typeface="Courier New" panose="02070309020205020404" pitchFamily="49" charset="0"/>
              </a:rPr>
              <a:t> AS(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Select Country/Region, Sum(Deaths)as </a:t>
            </a:r>
            <a:r>
              <a:rPr lang="en-US" sz="1600" dirty="0" err="1">
                <a:latin typeface="Courier New" panose="02070309020205020404" pitchFamily="49" charset="0"/>
              </a:rPr>
              <a:t>Total_deaths_cases,Rank</a:t>
            </a:r>
            <a:r>
              <a:rPr lang="en-US" sz="1600" dirty="0">
                <a:latin typeface="Courier New" panose="02070309020205020404" pitchFamily="49" charset="0"/>
              </a:rPr>
              <a:t>() Over(Oder by Sum(Deaths) </a:t>
            </a:r>
            <a:r>
              <a:rPr lang="en-US" sz="1600" dirty="0" err="1">
                <a:latin typeface="Courier New" panose="02070309020205020404" pitchFamily="49" charset="0"/>
              </a:rPr>
              <a:t>Asc</a:t>
            </a:r>
            <a:r>
              <a:rPr lang="en-US" sz="1600" dirty="0">
                <a:latin typeface="Courier New" panose="02070309020205020404" pitchFamily="49" charset="0"/>
              </a:rPr>
              <a:t>)As </a:t>
            </a:r>
            <a:r>
              <a:rPr lang="en-US" sz="1600" dirty="0" err="1">
                <a:latin typeface="Courier New" panose="02070309020205020404" pitchFamily="49" charset="0"/>
              </a:rPr>
              <a:t>rank_no</a:t>
            </a:r>
            <a:r>
              <a:rPr lang="en-US" sz="1600" dirty="0">
                <a:latin typeface="Courier New" panose="02070309020205020404" pitchFamily="49" charset="0"/>
              </a:rPr>
              <a:t> 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From </a:t>
            </a:r>
            <a:r>
              <a:rPr lang="en-US" sz="1600" dirty="0" err="1">
                <a:latin typeface="Courier New" panose="02070309020205020404" pitchFamily="49" charset="0"/>
              </a:rPr>
              <a:t>corona_analysis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Group by Country/Region)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Select Country/</a:t>
            </a:r>
            <a:r>
              <a:rPr lang="en-US" sz="1600" dirty="0" err="1">
                <a:latin typeface="Courier New" panose="02070309020205020404" pitchFamily="49" charset="0"/>
              </a:rPr>
              <a:t>Region,Total_death_cases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From </a:t>
            </a:r>
            <a:r>
              <a:rPr lang="en-US" sz="1600" dirty="0" err="1">
                <a:latin typeface="Courier New" panose="02070309020205020404" pitchFamily="49" charset="0"/>
              </a:rPr>
              <a:t>rankingCountry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Where </a:t>
            </a:r>
            <a:r>
              <a:rPr lang="en-US" sz="1600" dirty="0" err="1">
                <a:latin typeface="Courier New" panose="02070309020205020404" pitchFamily="49" charset="0"/>
              </a:rPr>
              <a:t>rank_no</a:t>
            </a:r>
            <a:r>
              <a:rPr lang="en-US" sz="1600" dirty="0">
                <a:latin typeface="Courier New" panose="02070309020205020404" pitchFamily="49" charset="0"/>
              </a:rPr>
              <a:t> = 1;</a:t>
            </a:r>
            <a:endParaRPr lang="en-IN" sz="40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B8928-55B9-5A18-864B-834F987DCB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54FA4-1D70-52DE-0496-60C62322B6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14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77"/>
                <a:cs typeface="Calibri Light"/>
              </a:rPr>
              <a:t>Content</a:t>
            </a:r>
            <a:endParaRPr lang="en-US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26756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Project Overview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Dataset </a:t>
            </a: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De</a:t>
            </a: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scription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Data Exploration and       analysis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endParaRPr lang="en-US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26CE9-F211-A43C-FE15-7C98B479B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600" b="1" dirty="0">
                <a:latin typeface="Courier New" panose="02070309020205020404" pitchFamily="49" charset="0"/>
              </a:rPr>
              <a:t>Q16. Find top 5 countries having highest recovered case</a:t>
            </a:r>
            <a:br>
              <a:rPr lang="en-US" sz="1800" b="1" dirty="0">
                <a:latin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Select Country/Region, Sum(Recovered) As </a:t>
            </a:r>
            <a:r>
              <a:rPr lang="en-US" sz="1800" dirty="0" err="1">
                <a:latin typeface="Courier New" panose="02070309020205020404" pitchFamily="49" charset="0"/>
              </a:rPr>
              <a:t>Total_Recoverd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From </a:t>
            </a:r>
            <a:r>
              <a:rPr lang="en-US" sz="1800" dirty="0" err="1">
                <a:latin typeface="Courier New" panose="02070309020205020404" pitchFamily="49" charset="0"/>
              </a:rPr>
              <a:t>corona_analysis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group by Country/Region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Oder by </a:t>
            </a:r>
            <a:r>
              <a:rPr lang="en-US" sz="1800" dirty="0" err="1">
                <a:latin typeface="Courier New" panose="02070309020205020404" pitchFamily="49" charset="0"/>
              </a:rPr>
              <a:t>Total_recovered</a:t>
            </a:r>
            <a:r>
              <a:rPr lang="en-US" sz="1800" dirty="0">
                <a:latin typeface="Courier New" panose="02070309020205020404" pitchFamily="49" charset="0"/>
              </a:rPr>
              <a:t> DESC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</a:rPr>
              <a:t>Limt</a:t>
            </a:r>
            <a:r>
              <a:rPr lang="en-US" sz="1800" dirty="0">
                <a:latin typeface="Courier New" panose="02070309020205020404" pitchFamily="49" charset="0"/>
              </a:rPr>
              <a:t> 5;</a:t>
            </a:r>
            <a:br>
              <a:rPr lang="en-US" sz="1800" dirty="0">
                <a:latin typeface="Courier New" panose="02070309020205020404" pitchFamily="49" charset="0"/>
              </a:rPr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E4A06-754F-EA90-660C-1FA68A31D8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376AC6-2BEA-8A34-CEC2-7A99478B50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967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166730"/>
            <a:ext cx="2999232" cy="2355574"/>
          </a:xfrm>
        </p:spPr>
        <p:txBody>
          <a:bodyPr>
            <a:normAutofit/>
          </a:bodyPr>
          <a:lstStyle/>
          <a:p>
            <a:r>
              <a:rPr lang="en-US" dirty="0"/>
              <a:t>Harith V Nambiar</a:t>
            </a:r>
          </a:p>
          <a:p>
            <a:r>
              <a:rPr lang="en-US" dirty="0"/>
              <a:t>harithnambiar02@gmail.com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46689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corona virus pandemic has had a significant impact on public health and has created an urgent need for data driven insights to understand the spread of the virus.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corona virus has reshaped daily life globally. This analysis of corona virus data using SQL aims to explore insights.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 a data analyst, I have been tasked with analyzing a CORONA VIRUS dataset to derive meaningful insights and present my findings.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2E6092-CB31-D03B-63BB-18290C753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2363312-35A2-124A-C6CC-FED5B8EF9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Description of each column in dataset: </a:t>
            </a:r>
          </a:p>
          <a:p>
            <a:r>
              <a:rPr lang="en-US" b="1" dirty="0"/>
              <a:t>Province: </a:t>
            </a:r>
            <a:r>
              <a:rPr lang="en-US" dirty="0"/>
              <a:t>Geographic subdivision within a country/region. </a:t>
            </a:r>
          </a:p>
          <a:p>
            <a:r>
              <a:rPr lang="en-US" b="1" dirty="0"/>
              <a:t>Country/Region: </a:t>
            </a:r>
            <a:r>
              <a:rPr lang="en-US" dirty="0"/>
              <a:t>Geographic entity where data is recorded. </a:t>
            </a:r>
          </a:p>
          <a:p>
            <a:r>
              <a:rPr lang="en-US" b="1" dirty="0"/>
              <a:t>Latitude: </a:t>
            </a:r>
            <a:r>
              <a:rPr lang="en-US" dirty="0"/>
              <a:t>North-south position on Earth's surface. </a:t>
            </a:r>
          </a:p>
          <a:p>
            <a:r>
              <a:rPr lang="en-US" b="1" dirty="0"/>
              <a:t>Longitude: </a:t>
            </a:r>
            <a:r>
              <a:rPr lang="en-US" dirty="0"/>
              <a:t>East-west position on Earth's surface. </a:t>
            </a:r>
          </a:p>
          <a:p>
            <a:r>
              <a:rPr lang="en-US" b="1" dirty="0"/>
              <a:t>Date: </a:t>
            </a:r>
            <a:r>
              <a:rPr lang="en-US" dirty="0"/>
              <a:t>Recorded date of CORONA VIRUS data. </a:t>
            </a:r>
          </a:p>
          <a:p>
            <a:r>
              <a:rPr lang="en-US" b="1" dirty="0"/>
              <a:t>Confirmed: </a:t>
            </a:r>
            <a:r>
              <a:rPr lang="en-US" dirty="0"/>
              <a:t>Number of diagnosed CORONA VIRUS cases. </a:t>
            </a:r>
          </a:p>
          <a:p>
            <a:r>
              <a:rPr lang="en-US" b="1" dirty="0"/>
              <a:t>Deaths: </a:t>
            </a:r>
            <a:r>
              <a:rPr lang="en-US" dirty="0"/>
              <a:t>Number of CORONA VIRUS related deaths. </a:t>
            </a:r>
          </a:p>
          <a:p>
            <a:r>
              <a:rPr lang="en-US" b="1" dirty="0"/>
              <a:t>Recovered: </a:t>
            </a:r>
            <a:r>
              <a:rPr lang="en-US" dirty="0"/>
              <a:t>Number of recovered CORONA VIRUS cases.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1201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E564-4283-8AE2-ADD2-7B3FFCFA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latin typeface="Courier New" panose="02070309020205020404" pitchFamily="49" charset="0"/>
              </a:rPr>
              <a:t>Q1 Write a code to check NULL values</a:t>
            </a:r>
            <a:br>
              <a:rPr lang="en-US" sz="1800" dirty="0">
                <a:latin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SELECT * FROM </a:t>
            </a:r>
            <a:r>
              <a:rPr lang="en-US" sz="1800" dirty="0" err="1">
                <a:latin typeface="Courier New" panose="02070309020205020404" pitchFamily="49" charset="0"/>
              </a:rPr>
              <a:t>corona_analysis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WHERE province is null;</a:t>
            </a:r>
            <a:br>
              <a:rPr lang="en-US" sz="1800" dirty="0">
                <a:latin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47ED29-D9DA-9DC6-8B43-80EC2A2E5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634FAD-36DD-9FB0-7030-266A29178C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3980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27323-D2C5-1114-25FF-8E0D7482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latin typeface="Courier New" panose="02070309020205020404" pitchFamily="49" charset="0"/>
              </a:rPr>
              <a:t>Q2 If NULL values are present, update them with zeros for all columns. </a:t>
            </a:r>
            <a:br>
              <a:rPr lang="en-US" sz="1800" b="1" dirty="0">
                <a:latin typeface="Courier New" panose="02070309020205020404" pitchFamily="49" charset="0"/>
              </a:rPr>
            </a:br>
            <a:br>
              <a:rPr lang="en-US" sz="1800" b="1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Update(</a:t>
            </a:r>
            <a:r>
              <a:rPr lang="en-US" sz="1800" dirty="0" err="1">
                <a:latin typeface="Courier New" panose="02070309020205020404" pitchFamily="49" charset="0"/>
              </a:rPr>
              <a:t>corona_analysis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Set Latitude = COALESCE(Latitude, 0);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C7ED6-BA1C-F7A9-9BC6-E9C96C3BD2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5D857-E458-9CFB-E086-E6946DA1B9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5105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2C4A3-0D5C-D088-BD3E-1A27EB2E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latin typeface="Courier New" panose="02070309020205020404" pitchFamily="49" charset="0"/>
              </a:rPr>
              <a:t>Q3. Check total number of rows</a:t>
            </a:r>
            <a:br>
              <a:rPr lang="en-US" sz="1800" dirty="0">
                <a:latin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SELECT * AS </a:t>
            </a:r>
            <a:r>
              <a:rPr lang="en-US" sz="1800" dirty="0" err="1">
                <a:latin typeface="Courier New" panose="02070309020205020404" pitchFamily="49" charset="0"/>
              </a:rPr>
              <a:t>Total_rows</a:t>
            </a:r>
            <a:r>
              <a:rPr lang="en-US" sz="1800" dirty="0">
                <a:latin typeface="Courier New" panose="02070309020205020404" pitchFamily="49" charset="0"/>
              </a:rPr>
              <a:t> 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FROM </a:t>
            </a:r>
            <a:r>
              <a:rPr lang="en-US" sz="1800" dirty="0" err="1">
                <a:latin typeface="Courier New" panose="02070309020205020404" pitchFamily="49" charset="0"/>
              </a:rPr>
              <a:t>corona_analysis</a:t>
            </a:r>
            <a:r>
              <a:rPr lang="en-US" sz="1800" dirty="0">
                <a:latin typeface="Courier New" panose="02070309020205020404" pitchFamily="49" charset="0"/>
              </a:rPr>
              <a:t>;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73BE8-1F34-4C3E-F63D-BCC0FC4125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9F48C4-4311-8AAF-55C2-F46F9C1736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821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7DCCB-2B9B-BF64-42FA-5CECBEEBD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latin typeface="Courier New" panose="02070309020205020404" pitchFamily="49" charset="0"/>
              </a:rPr>
              <a:t>Q4. Check what is </a:t>
            </a:r>
            <a:r>
              <a:rPr lang="en-US" sz="1800" b="1" dirty="0" err="1">
                <a:latin typeface="Courier New" panose="02070309020205020404" pitchFamily="49" charset="0"/>
              </a:rPr>
              <a:t>start_date</a:t>
            </a:r>
            <a:r>
              <a:rPr lang="en-US" sz="1800" b="1" dirty="0">
                <a:latin typeface="Courier New" panose="02070309020205020404" pitchFamily="49" charset="0"/>
              </a:rPr>
              <a:t> and </a:t>
            </a:r>
            <a:r>
              <a:rPr lang="en-US" sz="1800" b="1" dirty="0" err="1">
                <a:latin typeface="Courier New" panose="02070309020205020404" pitchFamily="49" charset="0"/>
              </a:rPr>
              <a:t>end_date</a:t>
            </a:r>
            <a:br>
              <a:rPr lang="en-US" sz="1800" dirty="0">
                <a:latin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SELECT MIN(Date) as </a:t>
            </a:r>
            <a:r>
              <a:rPr lang="en-US" sz="1800" dirty="0" err="1">
                <a:latin typeface="Courier New" panose="02070309020205020404" pitchFamily="49" charset="0"/>
              </a:rPr>
              <a:t>start_date</a:t>
            </a:r>
            <a:r>
              <a:rPr lang="en-US" sz="1800" dirty="0">
                <a:latin typeface="Courier New" panose="02070309020205020404" pitchFamily="49" charset="0"/>
              </a:rPr>
              <a:t>, MAX(Date) as </a:t>
            </a:r>
            <a:r>
              <a:rPr lang="en-US" sz="1800" dirty="0" err="1">
                <a:latin typeface="Courier New" panose="02070309020205020404" pitchFamily="49" charset="0"/>
              </a:rPr>
              <a:t>end_date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FROM </a:t>
            </a:r>
            <a:r>
              <a:rPr lang="en-US" sz="1800" dirty="0" err="1">
                <a:latin typeface="Courier New" panose="02070309020205020404" pitchFamily="49" charset="0"/>
              </a:rPr>
              <a:t>corona_analysis</a:t>
            </a:r>
            <a:r>
              <a:rPr lang="en-US" sz="1800" dirty="0">
                <a:latin typeface="Courier New" panose="02070309020205020404" pitchFamily="49" charset="0"/>
              </a:rPr>
              <a:t>;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C655B-4C6A-309C-096E-7AEFC9CA49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6C06A0-AD51-2EC4-3C44-F262679F86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234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57FD4-F34C-A8A4-1F9F-B04E16EB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latin typeface="Courier New" panose="02070309020205020404" pitchFamily="49" charset="0"/>
              </a:rPr>
              <a:t>Q5. Number of month present in dataset</a:t>
            </a:r>
            <a:br>
              <a:rPr lang="en-US" sz="1800" dirty="0">
                <a:latin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SELECT COUNT(DISTINCT EXTRACT(MONTH FROM </a:t>
            </a:r>
            <a:r>
              <a:rPr lang="en-US" sz="1800" dirty="0" err="1">
                <a:latin typeface="Courier New" panose="02070309020205020404" pitchFamily="49" charset="0"/>
              </a:rPr>
              <a:t>str_to_date</a:t>
            </a:r>
            <a:r>
              <a:rPr lang="en-US" sz="1800" dirty="0">
                <a:latin typeface="Courier New" panose="02070309020205020404" pitchFamily="49" charset="0"/>
              </a:rPr>
              <a:t>(Date, ‘%d-%m-%Y’))) AS </a:t>
            </a:r>
            <a:r>
              <a:rPr lang="en-US" sz="1800" dirty="0" err="1">
                <a:latin typeface="Courier New" panose="02070309020205020404" pitchFamily="49" charset="0"/>
              </a:rPr>
              <a:t>num_months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FROM </a:t>
            </a:r>
            <a:r>
              <a:rPr lang="en-US" sz="1800" dirty="0" err="1">
                <a:latin typeface="Courier New" panose="02070309020205020404" pitchFamily="49" charset="0"/>
              </a:rPr>
              <a:t>corona_analysis</a:t>
            </a:r>
            <a:r>
              <a:rPr lang="en-US" sz="1800" dirty="0">
                <a:latin typeface="Courier New" panose="02070309020205020404" pitchFamily="49" charset="0"/>
              </a:rPr>
              <a:t>;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C5D03-6325-9DD6-BDD3-7F19E023B2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C2E501-A964-71FC-84C3-A2ACEFC305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574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{0A9A8004-BF3F-452E-9822-E1490431F865}tf56410444_win32</Template>
  <TotalTime>162</TotalTime>
  <Words>1321</Words>
  <Application>Microsoft Office PowerPoint</Application>
  <PresentationFormat>Widescreen</PresentationFormat>
  <Paragraphs>47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Baskerville</vt:lpstr>
      <vt:lpstr>Baskerville Old Face</vt:lpstr>
      <vt:lpstr>Calibri</vt:lpstr>
      <vt:lpstr>Courier New</vt:lpstr>
      <vt:lpstr>Gill Sans Light</vt:lpstr>
      <vt:lpstr>Gill Sans Nova</vt:lpstr>
      <vt:lpstr>Gill Sans Nova Light</vt:lpstr>
      <vt:lpstr>Wingdings</vt:lpstr>
      <vt:lpstr>Office Theme</vt:lpstr>
      <vt:lpstr>CORONA VIRUS ANALYSIS</vt:lpstr>
      <vt:lpstr>Content</vt:lpstr>
      <vt:lpstr>Introduction</vt:lpstr>
      <vt:lpstr>DATASET</vt:lpstr>
      <vt:lpstr>Q1 Write a code to check NULL values  SELECT * FROM corona_analysis WHERE province is null; </vt:lpstr>
      <vt:lpstr>Q2 If NULL values are present, update them with zeros for all columns.   Update(corona_analysis) Set Latitude = COALESCE(Latitude, 0);</vt:lpstr>
      <vt:lpstr>Q3. Check total number of rows  SELECT * AS Total_rows  FROM corona_analysis;</vt:lpstr>
      <vt:lpstr>Q4. Check what is start_date and end_date  SELECT MIN(Date) as start_date, MAX(Date) as end_date FROM corona_analysis;</vt:lpstr>
      <vt:lpstr>Q5. Number of month present in dataset  SELECT COUNT(DISTINCT EXTRACT(MONTH FROM str_to_date(Date, ‘%d-%m-%Y’))) AS num_months FROM corona_analysis;</vt:lpstr>
      <vt:lpstr>Q6. Find monthly average for confirmed, deaths, recovered  SELECT extract(Month FROM str_to_date(Date,‘%d-%m-%Y’))as Month, extract(Year FROM str_to_date(Date,%d-%m-%Y))as Year, AVG(Confirmed)AS Avg_Confirmed, AVG(Deaths) AS Avg_Deaths, AVG(Recovered)AS Avg_Recovered FROM corona_analysis GROUP BY Month,Year;</vt:lpstr>
      <vt:lpstr>Q7. Find most frequent value for confirmed, deaths, recovered each month  SELECT extract(Month FROM str_to_date(Date,‘%d-%m-%Y’))as Month, extract(Year FROM str_to_date(Date,%d-%m-%Y))as Year, SUBSTRING_INDEX(group_concat(Confirmed order by confirmed desc),’,’,1)as Most_frequent_confirmed, SUBSTRING_INDEX(group_concat(Deaths order by deaths desc),’,’,1)as Most_frequent_deaths, SUBSTRING_INDEX(group_concat(Recovered order by recovered desc),’,’,1)as Most_frequent_recovered, FROM corona_analysis  Group by Year,Month  Oder by Year, Month; </vt:lpstr>
      <vt:lpstr>Q8. Find minimum values for confirmed, deaths, recovered per year  Select extract(Year from str_to_date(Date,’%d-%m-%Y’))as year, Min(Confirmed)as Min_Confirmed, Min(Deaths)as Min_Deaths, Min(Recovered)as Min_Recovered, From corona_analysis Group by Year Order by Year; </vt:lpstr>
      <vt:lpstr>Q9. Find maximum values of confirmed, deaths, recovered per year  Select extract(Year from str_to_date(Date,’%d-%m-%Y’))as year, Max(Confirmed)as Max_Confirmed, Max(Deaths)as Max_Deaths, Max(Recovered)as Max_Recovered, From corona_analysis Group by Year Order by Year;</vt:lpstr>
      <vt:lpstr>Q10. The total number of case of confirmed, deaths, recovered each month Select extract(Month from str_to_date(Date,’%d-%m-%Y’))as Month Select extract(Year from str_to_date(Date,’%d-%m-%Y’))as Year, Sum(Confirmed)as Total_Confirmed, Sum(Deaths)as Total_Deaths, Sum(Recovered)as Total_Recovered, From corona_analysis Group by Year, Month Order by Year, Month; </vt:lpstr>
      <vt:lpstr>Q11. Check how corona virus spread out with respect to confirmed case  Select Sum(Confirmed)as Total_Confirmed_cases, Avg(Confirmed)as Avg_Confirmed_cases, Variance(Confirmed)as Variance_Confirmed_cases, STDEV(Confirmed)as Stdev_Confirmed_cases, From corona_analysis; </vt:lpstr>
      <vt:lpstr>Q12. Check how corona virus spread out with respect to death case per month Select extract(Month from str_to_date(Date,’%d-%m-%Y’))as Month Select extract(Year from str_to_date(Date,’%d-%m-%Y’))as Year, Sum(Deaths)as Total_death_cases, AVG(Deaths)as Avg_death_cases Variance(Deaths)as Variance_death_cases, STDEV(Deaths)as Stdev_death_cases, From corona_analysis Group by Year, Month Order by Year, Month;</vt:lpstr>
      <vt:lpstr>Q13. Check how corona virus spread out with respect to recovered case  Select SUM(Recovered)As Total_recovered_case, AVG(Recovered)As Avg_recovered_case, Variance(Recovered)As Variance_recovered_case, STDEV(Recovered)As Stdev_recovered_case From corona_analysis;</vt:lpstr>
      <vt:lpstr>Q14. Find Country having highest number of the Confirmed case  Select Country/region,SUM(confirmed) As Total_confirmed_cases From corona_analysis Group by country/region Order by Total_confirmed_cases DESC Limit 1;</vt:lpstr>
      <vt:lpstr>Q15. Find Country having lowest number of the death case  With rankingCountry AS( Select Country/Region, Sum(Deaths)as Total_deaths_cases,Rank() Over(Oder by Sum(Deaths) Asc)As rank_no  From corona_analysis Group by Country/Region) Select Country/Region,Total_death_cases From rankingCountry Where rank_no = 1;</vt:lpstr>
      <vt:lpstr>Q16. Find top 5 countries having highest recovered case  Select Country/Region, Sum(Recovered) As Total_Recoverd From corona_analysis group by Country/Region Oder by Total_recovered DESC Limt 5;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 V</dc:creator>
  <cp:lastModifiedBy>Hari V</cp:lastModifiedBy>
  <cp:revision>1</cp:revision>
  <dcterms:created xsi:type="dcterms:W3CDTF">2024-06-04T10:53:45Z</dcterms:created>
  <dcterms:modified xsi:type="dcterms:W3CDTF">2024-06-04T13:37:15Z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